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486" r:id="rId2"/>
    <p:sldId id="421" r:id="rId3"/>
    <p:sldId id="433" r:id="rId4"/>
    <p:sldId id="472" r:id="rId5"/>
    <p:sldId id="473" r:id="rId6"/>
    <p:sldId id="476" r:id="rId7"/>
    <p:sldId id="477" r:id="rId8"/>
    <p:sldId id="478" r:id="rId9"/>
    <p:sldId id="479" r:id="rId10"/>
    <p:sldId id="480" r:id="rId11"/>
    <p:sldId id="483" r:id="rId12"/>
    <p:sldId id="482" r:id="rId13"/>
    <p:sldId id="437" r:id="rId14"/>
    <p:sldId id="439" r:id="rId15"/>
    <p:sldId id="43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gruti Gadekar" initials="JG" lastIdx="7" clrIdx="0"/>
  <p:cmAuthor id="1" name="ANSR 1" initials="A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851"/>
    <a:srgbClr val="477D59"/>
    <a:srgbClr val="DAE5F2"/>
    <a:srgbClr val="D7EBF5"/>
    <a:srgbClr val="CCECFF"/>
    <a:srgbClr val="DFDDF7"/>
    <a:srgbClr val="E3EBF1"/>
    <a:srgbClr val="98C4CE"/>
    <a:srgbClr val="7EDBE8"/>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9587" autoAdjust="0"/>
  </p:normalViewPr>
  <p:slideViewPr>
    <p:cSldViewPr>
      <p:cViewPr varScale="1">
        <p:scale>
          <a:sx n="49" d="100"/>
          <a:sy n="49" d="100"/>
        </p:scale>
        <p:origin x="480" y="42"/>
      </p:cViewPr>
      <p:guideLst>
        <p:guide orient="horz" pos="2160"/>
        <p:guide pos="2880"/>
      </p:guideLst>
    </p:cSldViewPr>
  </p:slideViewPr>
  <p:outlineViewPr>
    <p:cViewPr>
      <p:scale>
        <a:sx n="33" d="100"/>
        <a:sy n="33" d="100"/>
      </p:scale>
      <p:origin x="0" y="170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4/7/2015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36959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350756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325320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06011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892756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030918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Rectangle 110"/>
          <p:cNvSpPr>
            <a:spLocks noChangeArrowheads="1"/>
          </p:cNvSpPr>
          <p:nvPr userDrawn="1"/>
        </p:nvSpPr>
        <p:spPr bwMode="auto">
          <a:xfrm>
            <a:off x="0" y="6324600"/>
            <a:ext cx="982663" cy="336550"/>
          </a:xfrm>
          <a:prstGeom prst="rect">
            <a:avLst/>
          </a:prstGeom>
          <a:noFill/>
          <a:ln w="9525">
            <a:noFill/>
            <a:miter lim="800000"/>
            <a:headEnd/>
            <a:tailEnd/>
          </a:ln>
          <a:effectLst/>
        </p:spPr>
        <p:txBody>
          <a:bodyPr anchor="b" anchorCtr="1">
            <a:spAutoFit/>
          </a:bodyPr>
          <a:lstStyle/>
          <a:p>
            <a:pPr fontAlgn="base">
              <a:spcBef>
                <a:spcPct val="0"/>
              </a:spcBef>
              <a:spcAft>
                <a:spcPct val="0"/>
              </a:spcAft>
              <a:defRPr/>
            </a:pPr>
            <a:r>
              <a:rPr lang="en-US" sz="1600" b="1">
                <a:solidFill>
                  <a:prstClr val="black"/>
                </a:solidFill>
                <a:latin typeface="Arial" charset="0"/>
              </a:rPr>
              <a:t>7 - </a:t>
            </a:r>
            <a:fld id="{297C14F5-E4D3-47D5-88A3-61B4F448F93E}" type="slidenum">
              <a:rPr lang="en-US" sz="1600" b="1">
                <a:solidFill>
                  <a:prstClr val="black"/>
                </a:solidFill>
                <a:latin typeface="Arial" charset="0"/>
              </a:rPr>
              <a:pPr fontAlgn="base">
                <a:spcBef>
                  <a:spcPct val="0"/>
                </a:spcBef>
                <a:spcAft>
                  <a:spcPct val="0"/>
                </a:spcAft>
                <a:defRPr/>
              </a:pPr>
              <a:t>‹#›</a:t>
            </a:fld>
            <a:endParaRPr lang="en-US" sz="1600" b="1">
              <a:solidFill>
                <a:prstClr val="black"/>
              </a:solidFill>
              <a:latin typeface="Arial"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1"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solidFill>
                <a:srgbClr val="E9E5DC"/>
              </a:solidFill>
            </a:endParaRPr>
          </a:p>
        </p:txBody>
      </p:sp>
      <p:sp>
        <p:nvSpPr>
          <p:cNvPr id="12"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r>
              <a:rPr lang="en-US">
                <a:solidFill>
                  <a:srgbClr val="E9E5DC"/>
                </a:solidFill>
              </a:rPr>
              <a:t>11 - </a:t>
            </a:r>
            <a:fld id="{36527409-7F73-43A9-8139-6D8A713B623D}" type="slidenum">
              <a:rPr lang="en-US">
                <a:solidFill>
                  <a:srgbClr val="E9E5DC"/>
                </a:solidFill>
              </a:rPr>
              <a:pPr>
                <a:defRPr/>
              </a:pPr>
              <a:t>‹#›</a:t>
            </a:fld>
            <a:endParaRPr lang="en-US">
              <a:solidFill>
                <a:srgbClr val="E9E5DC"/>
              </a:solidFill>
            </a:endParaRPr>
          </a:p>
        </p:txBody>
      </p:sp>
    </p:spTree>
    <p:extLst>
      <p:ext uri="{BB962C8B-B14F-4D97-AF65-F5344CB8AC3E}">
        <p14:creationId xmlns:p14="http://schemas.microsoft.com/office/powerpoint/2010/main" val="11934402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r>
              <a:rPr lang="en-US"/>
              <a:t>11 - </a:t>
            </a:r>
            <a:fld id="{916FD91F-F617-414A-8BFD-98CACAB9BA58}" type="slidenum">
              <a:rPr lang="en-US"/>
              <a:pPr>
                <a:defRPr/>
              </a:pPr>
              <a:t>‹#›</a:t>
            </a:fld>
            <a:endParaRPr lang="en-US"/>
          </a:p>
        </p:txBody>
      </p:sp>
    </p:spTree>
    <p:extLst>
      <p:ext uri="{BB962C8B-B14F-4D97-AF65-F5344CB8AC3E}">
        <p14:creationId xmlns:p14="http://schemas.microsoft.com/office/powerpoint/2010/main" val="388681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a:solidFill>
                <a:srgbClr val="696464"/>
              </a:solidFill>
            </a:endParaRP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solidFill>
                <a:srgbClr val="696464"/>
              </a:solidFill>
            </a:endParaRP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r>
              <a:rPr lang="en-US"/>
              <a:t>11 - </a:t>
            </a:r>
            <a:fld id="{3F7BDEF0-457F-44C9-A3C0-E41FAB490CAC}" type="slidenum">
              <a:rPr lang="en-US"/>
              <a:pPr>
                <a:defRPr/>
              </a:pPr>
              <a:t>‹#›</a:t>
            </a:fld>
            <a:endParaRPr lang="en-US"/>
          </a:p>
        </p:txBody>
      </p:sp>
    </p:spTree>
    <p:extLst>
      <p:ext uri="{BB962C8B-B14F-4D97-AF65-F5344CB8AC3E}">
        <p14:creationId xmlns:p14="http://schemas.microsoft.com/office/powerpoint/2010/main" val="318986523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696464"/>
              </a:solidFill>
              <a:latin typeface="Times New Roman" pitchFamily="18"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696464"/>
              </a:solidFill>
              <a:latin typeface="Times New Roman" pitchFamily="18" charset="0"/>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r>
              <a:rPr lang="en-US" smtClean="0">
                <a:latin typeface="Times New Roman" pitchFamily="18" charset="0"/>
              </a:rPr>
              <a:t>11 - </a:t>
            </a:r>
            <a:fld id="{AC6E5B03-A573-4B42-AC43-94CD4C73AB30}" type="slidenum">
              <a:rPr lang="en-US" smtClean="0">
                <a:latin typeface="Times New Roman" pitchFamily="18" charset="0"/>
              </a:rPr>
              <a:pPr fontAlgn="base">
                <a:spcBef>
                  <a:spcPct val="0"/>
                </a:spcBef>
                <a:spcAft>
                  <a:spcPct val="0"/>
                </a:spcAft>
                <a:defRPr/>
              </a:pPr>
              <a:t>‹#›</a:t>
            </a:fld>
            <a:endParaRPr lang="en-US">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r>
              <a:rPr lang="en-US"/>
              <a:t>11 - </a:t>
            </a:r>
            <a:fld id="{FF5CE751-1F11-4C1D-8723-0D3FAA8919A1}" type="slidenum">
              <a:rPr lang="en-US"/>
              <a:pPr>
                <a:defRPr/>
              </a:pPr>
              <a:t>‹#›</a:t>
            </a:fld>
            <a:endParaRPr lang="en-US"/>
          </a:p>
        </p:txBody>
      </p:sp>
    </p:spTree>
    <p:extLst>
      <p:ext uri="{BB962C8B-B14F-4D97-AF65-F5344CB8AC3E}">
        <p14:creationId xmlns:p14="http://schemas.microsoft.com/office/powerpoint/2010/main" val="292917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endParaRPr lang="en-US">
              <a:solidFill>
                <a:srgbClr val="696464"/>
              </a:solidFill>
            </a:endParaRP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r>
              <a:rPr lang="en-US"/>
              <a:t>11 - </a:t>
            </a:r>
            <a:fld id="{D9F8D946-D336-4514-96C4-7B2F9257571F}"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solidFill>
                <a:srgbClr val="696464"/>
              </a:solidFill>
            </a:endParaRPr>
          </a:p>
        </p:txBody>
      </p:sp>
    </p:spTree>
    <p:extLst>
      <p:ext uri="{BB962C8B-B14F-4D97-AF65-F5344CB8AC3E}">
        <p14:creationId xmlns:p14="http://schemas.microsoft.com/office/powerpoint/2010/main" val="31006697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endParaRPr lang="en-US">
              <a:solidFill>
                <a:srgbClr val="696464"/>
              </a:solidFill>
            </a:endParaRPr>
          </a:p>
        </p:txBody>
      </p:sp>
      <p:sp>
        <p:nvSpPr>
          <p:cNvPr id="6" name="Slide Number Placeholder 9"/>
          <p:cNvSpPr>
            <a:spLocks noGrp="1"/>
          </p:cNvSpPr>
          <p:nvPr>
            <p:ph type="sldNum" sz="quarter" idx="11"/>
          </p:nvPr>
        </p:nvSpPr>
        <p:spPr/>
        <p:txBody>
          <a:bodyPr rtlCol="0"/>
          <a:lstStyle>
            <a:lvl1pPr>
              <a:defRPr/>
            </a:lvl1pPr>
          </a:lstStyle>
          <a:p>
            <a:pPr>
              <a:defRPr/>
            </a:pPr>
            <a:r>
              <a:rPr lang="en-US"/>
              <a:t>11 - </a:t>
            </a:r>
            <a:fld id="{E9ACD448-E54D-4E99-ACC4-ADF559926B4B}"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solidFill>
                <a:srgbClr val="696464"/>
              </a:solidFill>
            </a:endParaRPr>
          </a:p>
        </p:txBody>
      </p:sp>
    </p:spTree>
    <p:extLst>
      <p:ext uri="{BB962C8B-B14F-4D97-AF65-F5344CB8AC3E}">
        <p14:creationId xmlns:p14="http://schemas.microsoft.com/office/powerpoint/2010/main" val="42732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a:solidFill>
                <a:srgbClr val="696464"/>
              </a:solidFill>
            </a:endParaRPr>
          </a:p>
        </p:txBody>
      </p:sp>
      <p:sp>
        <p:nvSpPr>
          <p:cNvPr id="8" name="Slide Number Placeholder 11"/>
          <p:cNvSpPr>
            <a:spLocks noGrp="1"/>
          </p:cNvSpPr>
          <p:nvPr>
            <p:ph type="sldNum" sz="quarter" idx="11"/>
          </p:nvPr>
        </p:nvSpPr>
        <p:spPr/>
        <p:txBody>
          <a:bodyPr rtlCol="0"/>
          <a:lstStyle>
            <a:lvl1pPr>
              <a:defRPr/>
            </a:lvl1pPr>
          </a:lstStyle>
          <a:p>
            <a:pPr>
              <a:defRPr/>
            </a:pPr>
            <a:r>
              <a:rPr lang="en-US"/>
              <a:t>11 - </a:t>
            </a:r>
            <a:fld id="{80259837-6F3B-4D11-96A0-AF8A7BF13ECF}"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solidFill>
                <a:srgbClr val="696464"/>
              </a:solidFill>
            </a:endParaRPr>
          </a:p>
        </p:txBody>
      </p:sp>
    </p:spTree>
    <p:extLst>
      <p:ext uri="{BB962C8B-B14F-4D97-AF65-F5344CB8AC3E}">
        <p14:creationId xmlns:p14="http://schemas.microsoft.com/office/powerpoint/2010/main" val="120879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r>
              <a:rPr lang="en-US"/>
              <a:t>11 - </a:t>
            </a:r>
            <a:fld id="{0D1A55E6-611D-432C-8C17-3A28DD07EF41}" type="slidenum">
              <a:rPr lang="en-US"/>
              <a:pPr>
                <a:defRPr/>
              </a:pPr>
              <a:t>‹#›</a:t>
            </a:fld>
            <a:endParaRPr lang="en-US"/>
          </a:p>
        </p:txBody>
      </p:sp>
    </p:spTree>
    <p:extLst>
      <p:ext uri="{BB962C8B-B14F-4D97-AF65-F5344CB8AC3E}">
        <p14:creationId xmlns:p14="http://schemas.microsoft.com/office/powerpoint/2010/main" val="2724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r>
              <a:rPr lang="en-US">
                <a:solidFill>
                  <a:srgbClr val="696464"/>
                </a:solidFill>
              </a:rPr>
              <a:t>11 - </a:t>
            </a:r>
            <a:fld id="{1A0C6CF6-B7E4-4E46-8610-F9CF780E890F}" type="slidenum">
              <a:rPr lang="en-US">
                <a:solidFill>
                  <a:srgbClr val="696464"/>
                </a:solidFill>
              </a:rPr>
              <a:pPr>
                <a:defRPr/>
              </a:pPr>
              <a:t>‹#›</a:t>
            </a:fld>
            <a:endParaRPr lang="en-US">
              <a:solidFill>
                <a:srgbClr val="696464"/>
              </a:solidFill>
            </a:endParaRPr>
          </a:p>
        </p:txBody>
      </p:sp>
    </p:spTree>
    <p:extLst>
      <p:ext uri="{BB962C8B-B14F-4D97-AF65-F5344CB8AC3E}">
        <p14:creationId xmlns:p14="http://schemas.microsoft.com/office/powerpoint/2010/main" val="122978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r>
              <a:rPr lang="en-US"/>
              <a:t>11 - </a:t>
            </a:r>
            <a:fld id="{69F0D15D-FF4E-4F29-BDDC-2512B147CFD8}" type="slidenum">
              <a:rPr lang="en-US"/>
              <a:pPr>
                <a:defRPr/>
              </a:pPr>
              <a:t>‹#›</a:t>
            </a:fld>
            <a:endParaRPr lang="en-US"/>
          </a:p>
        </p:txBody>
      </p:sp>
    </p:spTree>
    <p:extLst>
      <p:ext uri="{BB962C8B-B14F-4D97-AF65-F5344CB8AC3E}">
        <p14:creationId xmlns:p14="http://schemas.microsoft.com/office/powerpoint/2010/main" val="164189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a:solidFill>
                <a:srgbClr val="696464"/>
              </a:solidFill>
            </a:endParaRP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r>
              <a:rPr lang="en-US"/>
              <a:t>11 - </a:t>
            </a:r>
            <a:fld id="{DBF28A5E-81A0-42DC-A6D5-0C95E4F33CF2}"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solidFill>
                <a:srgbClr val="696464"/>
              </a:solidFill>
            </a:endParaRPr>
          </a:p>
        </p:txBody>
      </p:sp>
    </p:spTree>
    <p:extLst>
      <p:ext uri="{BB962C8B-B14F-4D97-AF65-F5344CB8AC3E}">
        <p14:creationId xmlns:p14="http://schemas.microsoft.com/office/powerpoint/2010/main" val="134448811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base">
              <a:spcBef>
                <a:spcPct val="0"/>
              </a:spcBef>
              <a:spcAft>
                <a:spcPct val="0"/>
              </a:spcAft>
              <a:defRPr/>
            </a:pPr>
            <a:endParaRPr lang="en-US">
              <a:solidFill>
                <a:srgbClr val="696464"/>
              </a:solidFill>
              <a:latin typeface="Times New Roman" pitchFamily="18" charset="0"/>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fontAlgn="base">
              <a:spcBef>
                <a:spcPct val="0"/>
              </a:spcBef>
              <a:spcAft>
                <a:spcPct val="0"/>
              </a:spcAft>
              <a:defRPr/>
            </a:pPr>
            <a:endParaRPr lang="en-US">
              <a:solidFill>
                <a:srgbClr val="696464"/>
              </a:solidFill>
              <a:latin typeface="Times New Roman" pitchFamily="18" charset="0"/>
            </a:endParaRP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base">
              <a:spcBef>
                <a:spcPct val="0"/>
              </a:spcBef>
              <a:spcAft>
                <a:spcPct val="0"/>
              </a:spcAft>
              <a:defRPr/>
            </a:pPr>
            <a:r>
              <a:rPr lang="en-US">
                <a:latin typeface="Times New Roman" pitchFamily="18" charset="0"/>
              </a:rPr>
              <a:t>11 - </a:t>
            </a:r>
            <a:fld id="{AC6E5B03-A573-4B42-AC43-94CD4C73AB30}" type="slidenum">
              <a:rPr lang="en-US">
                <a:latin typeface="Times New Roman" pitchFamily="18" charset="0"/>
              </a:rPr>
              <a:pPr fontAlgn="base">
                <a:spcBef>
                  <a:spcPct val="0"/>
                </a:spcBef>
                <a:spcAft>
                  <a:spcPct val="0"/>
                </a:spcAft>
                <a:defRPr/>
              </a:pPr>
              <a:t>‹#›</a:t>
            </a:fld>
            <a:endParaRPr lang="en-US">
              <a:latin typeface="Times New Roman" pitchFamily="18" charset="0"/>
            </a:endParaRPr>
          </a:p>
        </p:txBody>
      </p:sp>
    </p:spTree>
    <p:extLst>
      <p:ext uri="{BB962C8B-B14F-4D97-AF65-F5344CB8AC3E}">
        <p14:creationId xmlns:p14="http://schemas.microsoft.com/office/powerpoint/2010/main" val="1525301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2"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28E6A"/>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956251"/>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a:xfrm>
            <a:off x="990600" y="1219200"/>
            <a:ext cx="7924800" cy="4114800"/>
          </a:xfrm>
        </p:spPr>
        <p:txBody>
          <a:bodyPr>
            <a:normAutofit fontScale="90000"/>
          </a:bodyPr>
          <a:lstStyle/>
          <a:p>
            <a:pPr algn="ctr" eaLnBrk="1" fontAlgn="auto" hangingPunct="1">
              <a:spcAft>
                <a:spcPts val="0"/>
              </a:spcAft>
              <a:defRPr/>
            </a:pPr>
            <a:r>
              <a:rPr lang="en-US" dirty="0" smtClean="0"/>
              <a:t/>
            </a:r>
            <a:br>
              <a:rPr lang="en-US" dirty="0" smtClean="0"/>
            </a:br>
            <a:r>
              <a:rPr lang="en-US" dirty="0" smtClean="0"/>
              <a:t>Chapter 10</a:t>
            </a:r>
            <a:br>
              <a:rPr lang="en-US" dirty="0" smtClean="0"/>
            </a:br>
            <a:r>
              <a:rPr lang="en-US" dirty="0" smtClean="0"/>
              <a:t>non-Linear optimization models</a:t>
            </a:r>
            <a:br>
              <a:rPr lang="en-US" dirty="0" smtClean="0"/>
            </a:br>
            <a:r>
              <a:rPr lang="en-US" sz="2700" dirty="0" smtClean="0"/>
              <a:t>using Excel and </a:t>
            </a:r>
            <a:r>
              <a:rPr lang="en-US" sz="2700" dirty="0" smtClean="0"/>
              <a:t>ASP</a:t>
            </a:r>
            <a:r>
              <a:rPr lang="en-US" sz="2700" dirty="0" smtClean="0"/>
              <a:t/>
            </a:r>
            <a:br>
              <a:rPr lang="en-US" sz="2700" dirty="0" smtClean="0"/>
            </a:br>
            <a:r>
              <a:rPr lang="en-US" sz="2700" dirty="0"/>
              <a:t/>
            </a:r>
            <a:br>
              <a:rPr lang="en-US" sz="2700" dirty="0"/>
            </a:br>
            <a:endParaRPr lang="en-US" dirty="0" smtClean="0"/>
          </a:p>
        </p:txBody>
      </p:sp>
      <p:sp>
        <p:nvSpPr>
          <p:cNvPr id="9219" name="Rectangle 105"/>
          <p:cNvSpPr>
            <a:spLocks noGrp="1" noChangeArrowheads="1"/>
          </p:cNvSpPr>
          <p:nvPr>
            <p:ph type="sldNum" sz="quarter" idx="12"/>
          </p:nvPr>
        </p:nvSpPr>
        <p:spPr bwMode="auto">
          <a:noFill/>
          <a:ln>
            <a:miter lim="800000"/>
            <a:headEnd/>
            <a:tailEnd/>
          </a:ln>
        </p:spPr>
        <p:txBody>
          <a:bodyPr wrap="square" lIns="91440" tIns="45720" rIns="91440" bIns="45720" numCol="1" compatLnSpc="1">
            <a:prstTxWarp prst="textNoShape">
              <a:avLst/>
            </a:prstTxWarp>
          </a:bodyPr>
          <a:lstStyle/>
          <a:p>
            <a:pPr>
              <a:lnSpc>
                <a:spcPct val="80000"/>
              </a:lnSpc>
            </a:pPr>
            <a:r>
              <a:rPr lang="en-US" smtClean="0">
                <a:solidFill>
                  <a:srgbClr val="E9E5DC"/>
                </a:solidFill>
              </a:rPr>
              <a:t>11 - </a:t>
            </a:r>
            <a:fld id="{CB1078C2-3CEB-41FC-80D9-D0713DE61771}" type="slidenum">
              <a:rPr lang="en-US" smtClean="0">
                <a:solidFill>
                  <a:srgbClr val="E9E5DC"/>
                </a:solidFill>
              </a:rPr>
              <a:pPr>
                <a:lnSpc>
                  <a:spcPct val="80000"/>
                </a:lnSpc>
              </a:pPr>
              <a:t>1</a:t>
            </a:fld>
            <a:endParaRPr lang="en-US" smtClean="0">
              <a:solidFill>
                <a:srgbClr val="E9E5DC"/>
              </a:solidFill>
            </a:endParaRPr>
          </a:p>
        </p:txBody>
      </p:sp>
    </p:spTree>
    <p:extLst>
      <p:ext uri="{BB962C8B-B14F-4D97-AF65-F5344CB8AC3E}">
        <p14:creationId xmlns:p14="http://schemas.microsoft.com/office/powerpoint/2010/main" val="48871107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ea typeface="Tahoma" panose="020B0604030504040204" pitchFamily="34" charset="0"/>
                <a:cs typeface="Tahoma" panose="020B0604030504040204" pitchFamily="34" charset="0"/>
              </a:rPr>
              <a:t>A Production </a:t>
            </a:r>
            <a:r>
              <a:rPr lang="en-IN" dirty="0" smtClean="0">
                <a:ea typeface="Tahoma" panose="020B0604030504040204" pitchFamily="34" charset="0"/>
                <a:cs typeface="Tahoma" panose="020B0604030504040204" pitchFamily="34" charset="0"/>
              </a:rPr>
              <a:t>Application: </a:t>
            </a:r>
            <a:r>
              <a:rPr lang="en-IN" dirty="0">
                <a:ea typeface="Tahoma" panose="020B0604030504040204" pitchFamily="34" charset="0"/>
                <a:cs typeface="Tahoma" panose="020B0604030504040204" pitchFamily="34" charset="0"/>
              </a:rPr>
              <a:t>Par, Inc. Revisited</a:t>
            </a:r>
            <a:endParaRPr lang="en-US" dirty="0"/>
          </a:p>
        </p:txBody>
      </p:sp>
      <p:sp>
        <p:nvSpPr>
          <p:cNvPr id="4" name="Content Placeholder 3"/>
          <p:cNvSpPr>
            <a:spLocks noGrp="1"/>
          </p:cNvSpPr>
          <p:nvPr>
            <p:ph sz="quarter" idx="1"/>
          </p:nvPr>
        </p:nvSpPr>
        <p:spPr>
          <a:xfrm>
            <a:off x="612648" y="1865244"/>
            <a:ext cx="4340352" cy="4687956"/>
          </a:xfrm>
        </p:spPr>
        <p:txBody>
          <a:bodyPr/>
          <a:lstStyle/>
          <a:p>
            <a:pPr marL="58738" lvl="0"/>
            <a:r>
              <a:rPr lang="en-IN" sz="2400" dirty="0"/>
              <a:t>The solution to this new constrained nonlinear maximization problem is </a:t>
            </a:r>
            <a:r>
              <a:rPr lang="en-IN" sz="2400" dirty="0" smtClean="0"/>
              <a:t>shown. Here </a:t>
            </a:r>
            <a:r>
              <a:rPr lang="en-IN" sz="2400" dirty="0"/>
              <a:t>we see three profit contribution contour lines. Each point on the same contour line is a point of equal profit. </a:t>
            </a:r>
            <a:endParaRPr lang="en-US" sz="2400" dirty="0"/>
          </a:p>
          <a:p>
            <a:pPr marL="58738" lvl="0"/>
            <a:r>
              <a:rPr lang="en-IN" sz="2400" dirty="0"/>
              <a:t>Here, the contour lines show profit contributions of $45,000, $49,920.55, and $</a:t>
            </a:r>
            <a:r>
              <a:rPr lang="en-IN" sz="2400" dirty="0" smtClean="0"/>
              <a:t>51,500, and </a:t>
            </a:r>
            <a:r>
              <a:rPr lang="en-IN" sz="2400" dirty="0"/>
              <a:t>the profit contours are </a:t>
            </a:r>
            <a:r>
              <a:rPr lang="en-IN" sz="2400" dirty="0" smtClean="0"/>
              <a:t>ellipses.</a:t>
            </a:r>
            <a:endParaRPr lang="en-US" sz="2400" dirty="0"/>
          </a:p>
          <a:p>
            <a:pPr marL="58738"/>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4556B232-9F89-4083-B3BB-DDC8E5903F80}" type="slidenum">
              <a:rPr lang="en-US" smtClean="0"/>
              <a:pPr/>
              <a:t>10</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2057400"/>
            <a:ext cx="358444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534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2800" dirty="0" smtClean="0"/>
              <a:t>Spreadsheet Model And Solver Dialog Box For The</a:t>
            </a:r>
            <a:r>
              <a:rPr lang="en-US" sz="2800" dirty="0"/>
              <a:t/>
            </a:r>
            <a:br>
              <a:rPr lang="en-US" sz="2800" dirty="0"/>
            </a:br>
            <a:r>
              <a:rPr lang="en-US" sz="2800" dirty="0" smtClean="0"/>
              <a:t>Nonlinear Par, Inc. Problem</a:t>
            </a:r>
            <a:endParaRPr lang="en-US" sz="2800" dirty="0"/>
          </a:p>
        </p:txBody>
      </p:sp>
      <p:sp>
        <p:nvSpPr>
          <p:cNvPr id="2" name="Slide Number Placeholder 1"/>
          <p:cNvSpPr>
            <a:spLocks noGrp="1"/>
          </p:cNvSpPr>
          <p:nvPr>
            <p:ph type="sldNum" sz="quarter" idx="12"/>
          </p:nvPr>
        </p:nvSpPr>
        <p:spPr/>
        <p:txBody>
          <a:bodyPr>
            <a:normAutofit fontScale="85000" lnSpcReduction="20000"/>
          </a:bodyPr>
          <a:lstStyle/>
          <a:p>
            <a:fld id="{4556B232-9F89-4083-B3BB-DDC8E5903F80}" type="slidenum">
              <a:rPr lang="en-US" smtClean="0"/>
              <a:pPr/>
              <a:t>11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66900"/>
            <a:ext cx="8594697"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344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ea typeface="Tahoma" panose="020B0604030504040204" pitchFamily="34" charset="0"/>
                <a:cs typeface="Tahoma" panose="020B0604030504040204" pitchFamily="34" charset="0"/>
              </a:rPr>
              <a:t>A Production </a:t>
            </a:r>
            <a:r>
              <a:rPr lang="en-IN" dirty="0" smtClean="0">
                <a:ea typeface="Tahoma" panose="020B0604030504040204" pitchFamily="34" charset="0"/>
                <a:cs typeface="Tahoma" panose="020B0604030504040204" pitchFamily="34" charset="0"/>
              </a:rPr>
              <a:t>Application: </a:t>
            </a:r>
            <a:r>
              <a:rPr lang="en-IN" dirty="0">
                <a:ea typeface="Tahoma" panose="020B0604030504040204" pitchFamily="34" charset="0"/>
                <a:cs typeface="Tahoma" panose="020B0604030504040204" pitchFamily="34" charset="0"/>
              </a:rPr>
              <a:t>Par, Inc. Revisited</a:t>
            </a:r>
            <a:endParaRPr lang="en-US" dirty="0"/>
          </a:p>
        </p:txBody>
      </p:sp>
      <p:sp>
        <p:nvSpPr>
          <p:cNvPr id="4" name="Content Placeholder 3"/>
          <p:cNvSpPr>
            <a:spLocks noGrp="1"/>
          </p:cNvSpPr>
          <p:nvPr>
            <p:ph sz="quarter" idx="1"/>
          </p:nvPr>
        </p:nvSpPr>
        <p:spPr/>
        <p:txBody>
          <a:bodyPr/>
          <a:lstStyle/>
          <a:p>
            <a:pPr marL="398463" lvl="0" indent="-342900" defTabSz="973138">
              <a:buFont typeface="Arial" panose="020B0604020202020204" pitchFamily="34" charset="0"/>
              <a:buChar char="•"/>
            </a:pPr>
            <a:r>
              <a:rPr lang="en-IN" sz="2400" dirty="0" smtClean="0"/>
              <a:t>The </a:t>
            </a:r>
            <a:r>
              <a:rPr lang="en-IN" sz="2400" dirty="0"/>
              <a:t>price function for Standard bags is entered in cell B25 as =150-(1/15)*$B$14 and similarly for Deluxe bags in cell </a:t>
            </a:r>
            <a:r>
              <a:rPr lang="en-IN" sz="2400" dirty="0" smtClean="0"/>
              <a:t>C25 </a:t>
            </a:r>
            <a:r>
              <a:rPr lang="en-IN" sz="2400" dirty="0"/>
              <a:t>as =300-(1/5)*$C$14. </a:t>
            </a:r>
            <a:endParaRPr lang="en-US" sz="2400" dirty="0"/>
          </a:p>
          <a:p>
            <a:pPr marL="398463" lvl="0" indent="-342900" defTabSz="973138">
              <a:buFont typeface="Arial" panose="020B0604020202020204" pitchFamily="34" charset="0"/>
              <a:buChar char="•"/>
            </a:pPr>
            <a:endParaRPr lang="en-IN" sz="2400" dirty="0" smtClean="0"/>
          </a:p>
          <a:p>
            <a:pPr marL="398463" lvl="0" indent="-342900" defTabSz="973138">
              <a:buFont typeface="Arial" panose="020B0604020202020204" pitchFamily="34" charset="0"/>
              <a:buChar char="•"/>
            </a:pPr>
            <a:r>
              <a:rPr lang="en-IN" sz="2400" dirty="0" smtClean="0"/>
              <a:t>The </a:t>
            </a:r>
            <a:r>
              <a:rPr lang="en-IN" sz="2400" dirty="0"/>
              <a:t>objective function in cell </a:t>
            </a:r>
            <a:r>
              <a:rPr lang="en-IN" sz="2400" dirty="0" smtClean="0"/>
              <a:t>G17 contains </a:t>
            </a:r>
            <a:r>
              <a:rPr lang="en-IN" sz="2400" dirty="0"/>
              <a:t>the formula </a:t>
            </a:r>
            <a:r>
              <a:rPr lang="en-IN" sz="2400" dirty="0" smtClean="0"/>
              <a:t>= </a:t>
            </a:r>
          </a:p>
          <a:p>
            <a:pPr marL="55563" lvl="0" indent="0" defTabSz="973138">
              <a:buNone/>
            </a:pPr>
            <a:r>
              <a:rPr lang="en-IN" sz="2400" dirty="0"/>
              <a:t>	</a:t>
            </a:r>
            <a:r>
              <a:rPr lang="en-IN" sz="2400" dirty="0" smtClean="0"/>
              <a:t>(B25-B11)*B14+(C25-C11)*</a:t>
            </a:r>
            <a:r>
              <a:rPr lang="en-IN" sz="2400" dirty="0"/>
              <a:t>C14, which corresponds to 	</a:t>
            </a:r>
            <a:r>
              <a:rPr lang="en-IN" sz="2400" dirty="0" smtClean="0"/>
              <a:t>(</a:t>
            </a:r>
            <a:r>
              <a:rPr lang="en-IN" sz="2400" dirty="0"/>
              <a:t>150 -(1/15)</a:t>
            </a:r>
            <a:r>
              <a:rPr lang="en-IN" sz="2400" i="1" dirty="0"/>
              <a:t>S </a:t>
            </a:r>
            <a:r>
              <a:rPr lang="en-IN" sz="2400" dirty="0"/>
              <a:t>- 70)</a:t>
            </a:r>
            <a:r>
              <a:rPr lang="en-IN" sz="2400" i="1" dirty="0"/>
              <a:t>S </a:t>
            </a:r>
            <a:r>
              <a:rPr lang="en-IN" sz="2400" dirty="0"/>
              <a:t>+ (300 - (1/5)</a:t>
            </a:r>
            <a:r>
              <a:rPr lang="en-IN" sz="2400" i="1" dirty="0"/>
              <a:t>D </a:t>
            </a:r>
            <a:r>
              <a:rPr lang="en-IN" sz="2400" dirty="0"/>
              <a:t>- 150)</a:t>
            </a:r>
            <a:r>
              <a:rPr lang="en-IN" sz="2400" i="1" dirty="0"/>
              <a:t>D</a:t>
            </a:r>
            <a:r>
              <a:rPr lang="en-IN" sz="2400" dirty="0"/>
              <a:t>. </a:t>
            </a:r>
            <a:endParaRPr lang="en-IN" sz="2400" dirty="0" smtClean="0"/>
          </a:p>
          <a:p>
            <a:pPr marL="398463" lvl="0" indent="-342900" defTabSz="973138">
              <a:buFont typeface="Arial" panose="020B0604020202020204" pitchFamily="34" charset="0"/>
              <a:buChar char="•"/>
            </a:pPr>
            <a:endParaRPr lang="en-IN" sz="2400" dirty="0" smtClean="0"/>
          </a:p>
          <a:p>
            <a:pPr marL="398463" lvl="0" indent="-342900" defTabSz="973138">
              <a:buFont typeface="Arial" panose="020B0604020202020204" pitchFamily="34" charset="0"/>
              <a:buChar char="•"/>
            </a:pPr>
            <a:r>
              <a:rPr lang="en-IN" sz="2400" dirty="0" smtClean="0"/>
              <a:t>From the Solver dialog box, select </a:t>
            </a:r>
            <a:r>
              <a:rPr lang="en-IN" sz="2400" b="1" dirty="0"/>
              <a:t>GRG Nonlinear</a:t>
            </a:r>
            <a:r>
              <a:rPr lang="en-IN" sz="2400" dirty="0"/>
              <a:t> from the drop-down </a:t>
            </a:r>
            <a:r>
              <a:rPr lang="en-IN" sz="2400" dirty="0" smtClean="0"/>
              <a:t>menu.</a:t>
            </a:r>
            <a:endParaRPr lang="en-US" sz="2400" dirty="0"/>
          </a:p>
          <a:p>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4556B232-9F89-4083-B3BB-DDC8E5903F80}" type="slidenum">
              <a:rPr lang="en-US" smtClean="0"/>
              <a:pPr/>
              <a:t>12</a:t>
            </a:fld>
            <a:endParaRPr lang="en-US" dirty="0"/>
          </a:p>
        </p:txBody>
      </p:sp>
    </p:spTree>
    <p:extLst>
      <p:ext uri="{BB962C8B-B14F-4D97-AF65-F5344CB8AC3E}">
        <p14:creationId xmlns:p14="http://schemas.microsoft.com/office/powerpoint/2010/main" val="826433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Application: Par, Inc. Revisited</a:t>
            </a:r>
            <a:endParaRPr lang="en-US" sz="3600" dirty="0"/>
          </a:p>
        </p:txBody>
      </p:sp>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marL="0" indent="0">
              <a:lnSpc>
                <a:spcPct val="100000"/>
              </a:lnSpc>
              <a:buNone/>
            </a:pPr>
            <a:r>
              <a:rPr lang="en-IN" sz="2400" b="1" dirty="0"/>
              <a:t>Sensitivity Analysis and Shadow Prices in Nonlinear </a:t>
            </a:r>
            <a:r>
              <a:rPr lang="en-IN" sz="2400" b="1" dirty="0" smtClean="0"/>
              <a:t>Models</a:t>
            </a:r>
          </a:p>
          <a:p>
            <a:pPr marL="342900" indent="-342900">
              <a:lnSpc>
                <a:spcPct val="100000"/>
              </a:lnSpc>
              <a:buFont typeface="Arial" panose="020B0604020202020204" pitchFamily="34" charset="0"/>
              <a:buChar char="•"/>
            </a:pPr>
            <a:r>
              <a:rPr lang="en-IN" sz="2000" dirty="0"/>
              <a:t>There are two sections: one for the variables and the other for constraints. </a:t>
            </a:r>
            <a:endParaRPr lang="en-US" sz="2000" dirty="0"/>
          </a:p>
          <a:p>
            <a:pPr marL="909638" lvl="0" indent="-342900">
              <a:lnSpc>
                <a:spcPct val="100000"/>
              </a:lnSpc>
              <a:buFont typeface="Arial" panose="020B0604020202020204" pitchFamily="34" charset="0"/>
              <a:buChar char="•"/>
            </a:pPr>
            <a:r>
              <a:rPr lang="en-IN" sz="2000" dirty="0"/>
              <a:t>The variables section gives the cell location, name, final (optimal) value, and </a:t>
            </a:r>
            <a:r>
              <a:rPr lang="en-IN" sz="2000" b="1" dirty="0"/>
              <a:t>reduced gradien</a:t>
            </a:r>
            <a:r>
              <a:rPr lang="en-IN" sz="2000" dirty="0"/>
              <a:t>t for each variable.</a:t>
            </a:r>
            <a:endParaRPr lang="en-US" sz="2000" dirty="0"/>
          </a:p>
          <a:p>
            <a:pPr marL="909638" lvl="0" indent="-342900">
              <a:lnSpc>
                <a:spcPct val="100000"/>
              </a:lnSpc>
              <a:buFont typeface="Arial" panose="020B0604020202020204" pitchFamily="34" charset="0"/>
              <a:buChar char="•"/>
            </a:pPr>
            <a:r>
              <a:rPr lang="en-IN" sz="2000" b="1" dirty="0"/>
              <a:t>Reduced gradient</a:t>
            </a:r>
            <a:r>
              <a:rPr lang="en-IN" sz="2000" dirty="0"/>
              <a:t> is the value associated with a variable in a nonlinear model that is analogous to the reduced cost in a linear model; the shadow price of a binding simple lower or upper bound on the decision variable.</a:t>
            </a:r>
            <a:endParaRPr lang="en-US" sz="2000" dirty="0"/>
          </a:p>
          <a:p>
            <a:pPr marL="909638" indent="-342900">
              <a:lnSpc>
                <a:spcPct val="100000"/>
              </a:lnSpc>
              <a:buFont typeface="Arial" panose="020B0604020202020204" pitchFamily="34" charset="0"/>
              <a:buChar char="•"/>
            </a:pPr>
            <a:r>
              <a:rPr lang="en-IN" sz="2000" dirty="0"/>
              <a:t>The constraint section gives the cell location, name, and final value for the left hand </a:t>
            </a:r>
            <a:r>
              <a:rPr lang="en-IN" sz="2000" dirty="0" smtClean="0"/>
              <a:t>side of </a:t>
            </a:r>
            <a:r>
              <a:rPr lang="en-IN" sz="2000" dirty="0"/>
              <a:t>each constraint. The far right column gives the </a:t>
            </a:r>
            <a:r>
              <a:rPr lang="en-IN" sz="2000" b="1" dirty="0" err="1"/>
              <a:t>Lagrangian</a:t>
            </a:r>
            <a:r>
              <a:rPr lang="en-IN" sz="2000" b="1" dirty="0"/>
              <a:t> multiplier</a:t>
            </a:r>
            <a:r>
              <a:rPr lang="en-IN" sz="2000" dirty="0"/>
              <a:t> for each constraint. The optimal value of the objective function is $49,920.55, and this is achieved by producing </a:t>
            </a:r>
            <a:r>
              <a:rPr lang="en-IN" sz="2000" dirty="0" smtClean="0"/>
              <a:t>460 </a:t>
            </a:r>
            <a:r>
              <a:rPr lang="en-IN" sz="2000" dirty="0"/>
              <a:t>Standard bags and </a:t>
            </a:r>
            <a:r>
              <a:rPr lang="en-IN" sz="2000" dirty="0" smtClean="0"/>
              <a:t>308 </a:t>
            </a:r>
            <a:r>
              <a:rPr lang="en-IN" sz="2000" dirty="0"/>
              <a:t>Deluxe bags</a:t>
            </a:r>
            <a:r>
              <a:rPr lang="en-IN" sz="2000" dirty="0" smtClean="0"/>
              <a:t>.</a:t>
            </a:r>
            <a:endParaRPr lang="en-US" dirty="0"/>
          </a:p>
          <a:p>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1914690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Application: Par, Inc. Revisited</a:t>
            </a:r>
            <a:endParaRPr lang="en-US" sz="3600" dirty="0"/>
          </a:p>
        </p:txBody>
      </p:sp>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marL="909638" lvl="0" indent="-342900">
              <a:buFont typeface="Arial" pitchFamily="34" charset="0"/>
              <a:buChar char="•"/>
            </a:pPr>
            <a:r>
              <a:rPr lang="en-IN" sz="2100" b="1" dirty="0" err="1"/>
              <a:t>Lagrangian</a:t>
            </a:r>
            <a:r>
              <a:rPr lang="en-IN" sz="2100" b="1" dirty="0"/>
              <a:t> multiplier</a:t>
            </a:r>
            <a:r>
              <a:rPr lang="en-IN" sz="2100" dirty="0"/>
              <a:t> is the shadow price for a constraint in a nonlinear problem, that is, the rate of change of the objective function with respect to the right-hand side of a constraint</a:t>
            </a:r>
            <a:r>
              <a:rPr lang="en-IN" sz="2100" dirty="0" smtClean="0"/>
              <a:t>.</a:t>
            </a:r>
          </a:p>
          <a:p>
            <a:pPr marL="909638" indent="-342900">
              <a:buFont typeface="Arial" pitchFamily="34" charset="0"/>
              <a:buChar char="•"/>
            </a:pPr>
            <a:r>
              <a:rPr lang="en-IN" sz="2100" dirty="0"/>
              <a:t>For the Par, Inc. example, as we increase the number of hours available in the cutting and dyeing department, we expect the profit to increase by $26.72 per hour.</a:t>
            </a:r>
            <a:endParaRPr lang="en-US" sz="2100" dirty="0"/>
          </a:p>
          <a:p>
            <a:pPr marL="909638" indent="-342900">
              <a:buFont typeface="Arial" pitchFamily="34" charset="0"/>
              <a:buChar char="•"/>
            </a:pPr>
            <a:r>
              <a:rPr lang="en-IN" sz="2100" dirty="0"/>
              <a:t> However, notice that no ranges are given for allowable right-hand side changes. This is because the allowable increase and decrease are essentially zero. </a:t>
            </a:r>
            <a:endParaRPr lang="en-IN" sz="2100" dirty="0" smtClean="0"/>
          </a:p>
          <a:p>
            <a:pPr marL="566738" lvl="0"/>
            <a:endParaRPr lang="en-US" sz="2200" dirty="0"/>
          </a:p>
          <a:p>
            <a:pPr marL="342900" indent="-342900">
              <a:buFont typeface="Arial" panose="020B0604020202020204" pitchFamily="34" charset="0"/>
              <a:buChar char="•"/>
            </a:pPr>
            <a:endParaRPr lang="en-US" dirty="0"/>
          </a:p>
          <a:p>
            <a:endParaRPr lang="en-US"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396862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US" sz="2800" dirty="0" smtClean="0"/>
              <a:t>Excel Solver Sensitivity Report For The Nonlinear</a:t>
            </a:r>
            <a:br>
              <a:rPr lang="en-US" sz="2800" dirty="0" smtClean="0"/>
            </a:br>
            <a:r>
              <a:rPr lang="en-US" sz="2800" dirty="0" smtClean="0"/>
              <a:t>Par, Inc. Problem</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15</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9" y="1621915"/>
            <a:ext cx="5091112" cy="5083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58435" y="1621915"/>
            <a:ext cx="2898648" cy="5262979"/>
          </a:xfrm>
          <a:prstGeom prst="rect">
            <a:avLst/>
          </a:prstGeom>
          <a:noFill/>
        </p:spPr>
        <p:txBody>
          <a:bodyPr wrap="square" rtlCol="0">
            <a:spAutoFit/>
          </a:bodyPr>
          <a:lstStyle/>
          <a:p>
            <a:pPr lvl="0"/>
            <a:r>
              <a:rPr lang="en-IN" sz="1600" dirty="0" smtClean="0"/>
              <a:t>As </a:t>
            </a:r>
            <a:r>
              <a:rPr lang="en-IN" sz="1600" dirty="0"/>
              <a:t>we increase the number of hours available in the cutting and dyeing department, we expect the profit to increase by $26.72 per hour. </a:t>
            </a:r>
            <a:endParaRPr lang="en-IN" sz="1600" dirty="0" smtClean="0"/>
          </a:p>
          <a:p>
            <a:pPr lvl="0"/>
            <a:endParaRPr lang="en-IN" sz="1600" dirty="0"/>
          </a:p>
          <a:p>
            <a:pPr lvl="0"/>
            <a:r>
              <a:rPr lang="en-IN" sz="1600" dirty="0" smtClean="0"/>
              <a:t>However</a:t>
            </a:r>
            <a:r>
              <a:rPr lang="en-IN" sz="1600" dirty="0"/>
              <a:t>, notice that no ranges are given for allowable right-hand side changes. This is because the allowable increase and decrease are essentially zero. </a:t>
            </a:r>
            <a:endParaRPr lang="en-IN" sz="1600" dirty="0" smtClean="0"/>
          </a:p>
          <a:p>
            <a:pPr lvl="0"/>
            <a:endParaRPr lang="en-US" sz="1600" dirty="0"/>
          </a:p>
          <a:p>
            <a:r>
              <a:rPr lang="en-IN" sz="1600" dirty="0"/>
              <a:t>Changing the right-hand side of a binding constraint by even a small amount will change the value of </a:t>
            </a:r>
            <a:r>
              <a:rPr lang="en-IN" sz="1600" dirty="0" err="1"/>
              <a:t>Lagrangian</a:t>
            </a:r>
            <a:r>
              <a:rPr lang="en-IN" sz="1600" dirty="0"/>
              <a:t> multiplier. Nonetheless, the </a:t>
            </a:r>
            <a:r>
              <a:rPr lang="en-IN" sz="1600" dirty="0" err="1"/>
              <a:t>Lagrangian</a:t>
            </a:r>
            <a:r>
              <a:rPr lang="en-IN" sz="1600" dirty="0"/>
              <a:t> multiplier does give an estimate of the importance of relieving a binding constraint.</a:t>
            </a:r>
            <a:endParaRPr lang="en-US" sz="1600" dirty="0"/>
          </a:p>
        </p:txBody>
      </p:sp>
    </p:spTree>
    <p:extLst>
      <p:ext uri="{BB962C8B-B14F-4D97-AF65-F5344CB8AC3E}">
        <p14:creationId xmlns:p14="http://schemas.microsoft.com/office/powerpoint/2010/main" val="2608769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fontScale="90000"/>
          </a:bodyPr>
          <a:lstStyle/>
          <a:p>
            <a:r>
              <a:rPr lang="en-US" sz="3600" dirty="0" smtClean="0"/>
              <a:t>Linear and Non-Linear Optimization Problems</a:t>
            </a:r>
            <a:endParaRPr lang="en-US" sz="3600" dirty="0"/>
          </a:p>
        </p:txBody>
      </p:sp>
      <p:sp>
        <p:nvSpPr>
          <p:cNvPr id="3" name="Content Placeholder 2"/>
          <p:cNvSpPr>
            <a:spLocks noGrp="1"/>
          </p:cNvSpPr>
          <p:nvPr>
            <p:ph sz="quarter" idx="1"/>
          </p:nvPr>
        </p:nvSpPr>
        <p:spPr>
          <a:xfrm>
            <a:off x="612648" y="1865244"/>
            <a:ext cx="8153400" cy="4764156"/>
          </a:xfrm>
          <a:prstGeom prst="rect">
            <a:avLst/>
          </a:prstGeom>
          <a:ln>
            <a:solidFill>
              <a:srgbClr val="008200"/>
            </a:solidFill>
          </a:ln>
        </p:spPr>
        <p:txBody>
          <a:bodyPr/>
          <a:lstStyle/>
          <a:p>
            <a:pPr marL="342900" indent="-342900">
              <a:spcBef>
                <a:spcPts val="0"/>
              </a:spcBef>
              <a:spcAft>
                <a:spcPts val="0"/>
              </a:spcAft>
              <a:buFont typeface="Arial" panose="020B0604020202020204" pitchFamily="34" charset="0"/>
              <a:buChar char="•"/>
            </a:pPr>
            <a:r>
              <a:rPr lang="en-IN" b="1" dirty="0" smtClean="0"/>
              <a:t>Non-linear </a:t>
            </a:r>
            <a:r>
              <a:rPr lang="en-IN" b="1" dirty="0"/>
              <a:t>optimization </a:t>
            </a:r>
            <a:r>
              <a:rPr lang="en-IN" b="1" dirty="0" smtClean="0"/>
              <a:t>problem</a:t>
            </a:r>
            <a:r>
              <a:rPr lang="en-IN" dirty="0" smtClean="0"/>
              <a:t>: </a:t>
            </a:r>
            <a:r>
              <a:rPr lang="en-IN" sz="2000" dirty="0" smtClean="0"/>
              <a:t>Any </a:t>
            </a:r>
            <a:r>
              <a:rPr lang="en-IN" sz="2000" dirty="0"/>
              <a:t>optimization problem in which at least one term in the objective function or a constraint is nonlinear. </a:t>
            </a:r>
            <a:r>
              <a:rPr lang="en-IN" sz="2000" dirty="0" smtClean="0"/>
              <a:t>These include quadratic equations, trigonometric equations, and others. These models may be constrained or unconstrained.</a:t>
            </a:r>
            <a:endParaRPr lang="en-US" sz="2000" dirty="0" smtClean="0"/>
          </a:p>
          <a:p>
            <a:pPr marL="342900" indent="-342900">
              <a:spcBef>
                <a:spcPts val="0"/>
              </a:spcBef>
              <a:spcAft>
                <a:spcPts val="0"/>
              </a:spcAft>
              <a:buFont typeface="Arial" panose="020B0604020202020204" pitchFamily="34" charset="0"/>
              <a:buChar char="•"/>
            </a:pPr>
            <a:endParaRPr lang="en-US" b="1" dirty="0" smtClean="0"/>
          </a:p>
          <a:p>
            <a:pPr marL="342900" indent="-342900">
              <a:spcBef>
                <a:spcPts val="0"/>
              </a:spcBef>
              <a:spcAft>
                <a:spcPts val="0"/>
              </a:spcAft>
              <a:buFont typeface="Arial" panose="020B0604020202020204" pitchFamily="34" charset="0"/>
              <a:buChar char="•"/>
            </a:pPr>
            <a:r>
              <a:rPr lang="en-US" b="1" dirty="0" smtClean="0"/>
              <a:t>Examples:</a:t>
            </a:r>
          </a:p>
          <a:p>
            <a:pPr marL="937260" lvl="1" indent="-342900">
              <a:spcBef>
                <a:spcPts val="0"/>
              </a:spcBef>
              <a:spcAft>
                <a:spcPts val="0"/>
              </a:spcAft>
            </a:pPr>
            <a:r>
              <a:rPr lang="en-US" sz="2000" dirty="0" smtClean="0"/>
              <a:t>Price of a bond is a nonlinear function of interest rates</a:t>
            </a:r>
          </a:p>
          <a:p>
            <a:pPr marL="937260" lvl="1" indent="-342900">
              <a:spcBef>
                <a:spcPts val="0"/>
              </a:spcBef>
              <a:spcAft>
                <a:spcPts val="0"/>
              </a:spcAft>
            </a:pPr>
            <a:r>
              <a:rPr lang="en-US" sz="2000" dirty="0" smtClean="0"/>
              <a:t>Price of a stock option is a nonlinear function of the price of the underlying stock</a:t>
            </a:r>
          </a:p>
          <a:p>
            <a:pPr marL="937260" lvl="1" indent="-342900">
              <a:spcBef>
                <a:spcPts val="0"/>
              </a:spcBef>
              <a:spcAft>
                <a:spcPts val="0"/>
              </a:spcAft>
            </a:pPr>
            <a:r>
              <a:rPr lang="en-US" sz="2000" dirty="0" smtClean="0"/>
              <a:t>Marginal cost of production often decreased with the quantity produced</a:t>
            </a:r>
          </a:p>
          <a:p>
            <a:pPr marL="937260" lvl="1" indent="-342900">
              <a:spcBef>
                <a:spcPts val="0"/>
              </a:spcBef>
              <a:spcAft>
                <a:spcPts val="0"/>
              </a:spcAft>
            </a:pPr>
            <a:r>
              <a:rPr lang="en-US" sz="2000" dirty="0" smtClean="0">
                <a:solidFill>
                  <a:schemeClr val="accent1"/>
                </a:solidFill>
              </a:rPr>
              <a:t>Quantity demanded for a product is usually a nonlinear function of the price.</a:t>
            </a:r>
            <a:endParaRPr lang="en-US" sz="2000" dirty="0">
              <a:solidFill>
                <a:schemeClr val="accent1"/>
              </a:solidFill>
            </a:endParaRPr>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2</a:t>
            </a:fld>
            <a:endParaRPr lang="en-US" dirty="0"/>
          </a:p>
        </p:txBody>
      </p:sp>
    </p:spTree>
    <p:extLst>
      <p:ext uri="{BB962C8B-B14F-4D97-AF65-F5344CB8AC3E}">
        <p14:creationId xmlns:p14="http://schemas.microsoft.com/office/powerpoint/2010/main" val="2941026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t>
            </a:r>
            <a:r>
              <a:rPr lang="en-IN" sz="3600" dirty="0" smtClean="0">
                <a:ea typeface="Tahoma" panose="020B0604030504040204" pitchFamily="34" charset="0"/>
                <a:cs typeface="Tahoma" panose="020B0604030504040204" pitchFamily="34" charset="0"/>
              </a:rPr>
              <a:t>Application: </a:t>
            </a:r>
            <a:r>
              <a:rPr lang="en-IN" sz="3600" dirty="0">
                <a:ea typeface="Tahoma" panose="020B0604030504040204" pitchFamily="34" charset="0"/>
                <a:cs typeface="Tahoma" panose="020B0604030504040204" pitchFamily="34" charset="0"/>
              </a:rPr>
              <a:t>Par, Inc. </a:t>
            </a:r>
            <a:endParaRPr lang="en-US" sz="3600" dirty="0"/>
          </a:p>
        </p:txBody>
      </p:sp>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lvl="0"/>
            <a:r>
              <a:rPr lang="en-IN" sz="2000" dirty="0" smtClean="0"/>
              <a:t>Par</a:t>
            </a:r>
            <a:r>
              <a:rPr lang="en-IN" sz="2000" dirty="0"/>
              <a:t>, Inc. is a small manufacturer of golf equipment and supplies, whose management has decided to move into the market for medium- and high-priced golf bags. Par’s distributor is enthusiastic about the new product line and has agreed to buy all the golf bags Par produces over the next three months</a:t>
            </a:r>
            <a:r>
              <a:rPr lang="en-IN" sz="2000" dirty="0" smtClean="0"/>
              <a:t>. The distributor has agreed to purchase all bags manufactured.</a:t>
            </a:r>
          </a:p>
          <a:p>
            <a:r>
              <a:rPr lang="en-IN" sz="2000" dirty="0"/>
              <a:t>After a thorough investigation of the steps involved in manufacturing a golf bag, management determined that each golf bag produced will require the following operations</a:t>
            </a:r>
            <a:r>
              <a:rPr lang="en-IN" sz="2000" dirty="0" smtClean="0"/>
              <a:t>: </a:t>
            </a:r>
            <a:r>
              <a:rPr lang="en-IN" sz="1800" dirty="0"/>
              <a:t>c</a:t>
            </a:r>
            <a:r>
              <a:rPr lang="en-IN" sz="1800" dirty="0" smtClean="0"/>
              <a:t>utting </a:t>
            </a:r>
            <a:r>
              <a:rPr lang="en-IN" sz="1800" dirty="0"/>
              <a:t>and dyeing the </a:t>
            </a:r>
            <a:r>
              <a:rPr lang="en-IN" sz="1800" dirty="0" smtClean="0"/>
              <a:t>material, sewing, finishing </a:t>
            </a:r>
            <a:r>
              <a:rPr lang="en-IN" sz="1800" dirty="0"/>
              <a:t>(inserting umbrella holder, club separators, etc</a:t>
            </a:r>
            <a:r>
              <a:rPr lang="en-IN" sz="1800" dirty="0" smtClean="0"/>
              <a:t>.), and inspection </a:t>
            </a:r>
            <a:r>
              <a:rPr lang="en-IN" sz="1800" dirty="0"/>
              <a:t>and </a:t>
            </a:r>
            <a:r>
              <a:rPr lang="en-IN" sz="1800" dirty="0" smtClean="0"/>
              <a:t>packaging.</a:t>
            </a:r>
            <a:endParaRPr lang="en-IN" sz="1800" dirty="0"/>
          </a:p>
          <a:p>
            <a:pPr marL="342900" lvl="0" indent="-342900">
              <a:buFont typeface="Arial" pitchFamily="34" charset="0"/>
              <a:buChar char="•"/>
            </a:pPr>
            <a:endParaRPr lang="en-IN" dirty="0" smtClean="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3</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24" y="4840045"/>
            <a:ext cx="6861048" cy="1560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515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t>
            </a:r>
            <a:r>
              <a:rPr lang="en-IN" sz="3600" dirty="0" smtClean="0">
                <a:ea typeface="Tahoma" panose="020B0604030504040204" pitchFamily="34" charset="0"/>
                <a:cs typeface="Tahoma" panose="020B0604030504040204" pitchFamily="34" charset="0"/>
              </a:rPr>
              <a:t>Application: </a:t>
            </a:r>
            <a:r>
              <a:rPr lang="en-IN" sz="3600" dirty="0">
                <a:ea typeface="Tahoma" panose="020B0604030504040204" pitchFamily="34" charset="0"/>
                <a:cs typeface="Tahoma" panose="020B0604030504040204" pitchFamily="34" charset="0"/>
              </a:rPr>
              <a:t>Par, Inc. </a:t>
            </a:r>
            <a:endParaRPr lang="en-US" sz="3600" dirty="0"/>
          </a:p>
        </p:txBody>
      </p:sp>
      <p:sp>
        <p:nvSpPr>
          <p:cNvPr id="3" name="Content Placeholder 2"/>
          <p:cNvSpPr>
            <a:spLocks noGrp="1"/>
          </p:cNvSpPr>
          <p:nvPr>
            <p:ph sz="quarter" idx="1"/>
          </p:nvPr>
        </p:nvSpPr>
        <p:spPr>
          <a:xfrm>
            <a:off x="612648" y="1865244"/>
            <a:ext cx="8153400" cy="4840356"/>
          </a:xfrm>
          <a:prstGeom prst="rect">
            <a:avLst/>
          </a:prstGeom>
          <a:ln>
            <a:solidFill>
              <a:srgbClr val="008200"/>
            </a:solidFill>
          </a:ln>
        </p:spPr>
        <p:txBody>
          <a:bodyPr/>
          <a:lstStyle/>
          <a:p>
            <a:pPr marL="347663" indent="-347663">
              <a:buFont typeface="Arial" pitchFamily="34" charset="0"/>
              <a:buChar char="•"/>
            </a:pPr>
            <a:r>
              <a:rPr lang="en-IN" dirty="0" smtClean="0"/>
              <a:t>Profit figures are available with $10 profit per standard bag and $9 profit per deluxe bag.</a:t>
            </a:r>
          </a:p>
          <a:p>
            <a:pPr marL="347663" indent="-347663">
              <a:buFont typeface="Arial" pitchFamily="34" charset="0"/>
              <a:buChar char="•"/>
            </a:pPr>
            <a:r>
              <a:rPr lang="en-IN" dirty="0" smtClean="0"/>
              <a:t>After </a:t>
            </a:r>
            <a:r>
              <a:rPr lang="en-IN" dirty="0"/>
              <a:t>studying departmental workload projections, the director of manufacturing estimates </a:t>
            </a:r>
            <a:r>
              <a:rPr lang="en-IN" dirty="0" smtClean="0"/>
              <a:t>that the following is needed:</a:t>
            </a:r>
            <a:endParaRPr lang="en-US" dirty="0"/>
          </a:p>
          <a:p>
            <a:pPr marL="909638" lvl="0" indent="-342900">
              <a:buFont typeface="Arial" panose="020B0604020202020204" pitchFamily="34" charset="0"/>
              <a:buChar char="•"/>
            </a:pPr>
            <a:r>
              <a:rPr lang="en-IN" sz="2200" dirty="0"/>
              <a:t>630 hours for cutting and dyeing </a:t>
            </a:r>
            <a:endParaRPr lang="en-US" sz="2200" dirty="0"/>
          </a:p>
          <a:p>
            <a:pPr marL="909638" lvl="0" indent="-342900">
              <a:buFont typeface="Arial" panose="020B0604020202020204" pitchFamily="34" charset="0"/>
              <a:buChar char="•"/>
            </a:pPr>
            <a:r>
              <a:rPr lang="en-IN" sz="2200" dirty="0"/>
              <a:t>600 hours for sewing</a:t>
            </a:r>
            <a:endParaRPr lang="en-US" sz="2200" dirty="0"/>
          </a:p>
          <a:p>
            <a:pPr marL="909638" lvl="0" indent="-342900">
              <a:buFont typeface="Arial" panose="020B0604020202020204" pitchFamily="34" charset="0"/>
              <a:buChar char="•"/>
            </a:pPr>
            <a:r>
              <a:rPr lang="en-IN" sz="2200" dirty="0" smtClean="0"/>
              <a:t>708 </a:t>
            </a:r>
            <a:r>
              <a:rPr lang="en-IN" sz="2200" dirty="0"/>
              <a:t>hours for finishing</a:t>
            </a:r>
            <a:endParaRPr lang="en-US" sz="2200" dirty="0"/>
          </a:p>
          <a:p>
            <a:pPr marL="909638" indent="-342900">
              <a:buFont typeface="Arial" panose="020B0604020202020204" pitchFamily="34" charset="0"/>
              <a:buChar char="•"/>
            </a:pPr>
            <a:r>
              <a:rPr lang="en-IN" sz="2200" dirty="0"/>
              <a:t>And 135 hours for inspection and packaging will be available for the production of golf bags during the next three </a:t>
            </a:r>
            <a:r>
              <a:rPr lang="en-IN" sz="2200" dirty="0" smtClean="0"/>
              <a:t>months</a:t>
            </a:r>
          </a:p>
          <a:p>
            <a:pPr marL="342900" indent="-342900" defTabSz="973138">
              <a:buFont typeface="Arial" panose="020B0604020202020204" pitchFamily="34" charset="0"/>
              <a:buChar char="•"/>
            </a:pPr>
            <a:r>
              <a:rPr lang="en-IN" sz="2200" b="1" dirty="0" smtClean="0"/>
              <a:t>Let’s create a LP model for Par, Inc. first.</a:t>
            </a:r>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4</a:t>
            </a:fld>
            <a:endParaRPr lang="en-US" dirty="0"/>
          </a:p>
        </p:txBody>
      </p:sp>
    </p:spTree>
    <p:extLst>
      <p:ext uri="{BB962C8B-B14F-4D97-AF65-F5344CB8AC3E}">
        <p14:creationId xmlns:p14="http://schemas.microsoft.com/office/powerpoint/2010/main" val="1594063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t>
            </a:r>
            <a:r>
              <a:rPr lang="en-IN" sz="3600" dirty="0" smtClean="0">
                <a:ea typeface="Tahoma" panose="020B0604030504040204" pitchFamily="34" charset="0"/>
                <a:cs typeface="Tahoma" panose="020B0604030504040204" pitchFamily="34" charset="0"/>
              </a:rPr>
              <a:t>Application: </a:t>
            </a:r>
            <a:r>
              <a:rPr lang="en-IN" sz="3600" dirty="0">
                <a:ea typeface="Tahoma" panose="020B0604030504040204" pitchFamily="34" charset="0"/>
                <a:cs typeface="Tahoma" panose="020B0604030504040204" pitchFamily="34" charset="0"/>
              </a:rPr>
              <a:t>Par, Inc. </a:t>
            </a:r>
            <a:endParaRPr lang="en-US" sz="3600" dirty="0"/>
          </a:p>
        </p:txBody>
      </p:sp>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marL="0" indent="0">
              <a:buNone/>
            </a:pPr>
            <a:r>
              <a:rPr lang="en-IN" b="1" dirty="0" smtClean="0"/>
              <a:t>An Unconstrained Problem</a:t>
            </a:r>
          </a:p>
          <a:p>
            <a:pPr marL="347663" indent="-347663">
              <a:buFont typeface="Arial" pitchFamily="34" charset="0"/>
              <a:buChar char="•"/>
            </a:pPr>
            <a:r>
              <a:rPr lang="en-IN" sz="2200" dirty="0" smtClean="0"/>
              <a:t>For </a:t>
            </a:r>
            <a:r>
              <a:rPr lang="en-IN" sz="2200" dirty="0"/>
              <a:t>the </a:t>
            </a:r>
            <a:r>
              <a:rPr lang="en-IN" sz="2200" dirty="0" smtClean="0"/>
              <a:t>Par</a:t>
            </a:r>
            <a:r>
              <a:rPr lang="en-IN" sz="2200" dirty="0"/>
              <a:t>, Inc. problem we introduce constrained and unconstrained nonlinear optimization problems by considering an extension of the Par, Inc. linear program.</a:t>
            </a:r>
            <a:endParaRPr lang="en-US" sz="2200" dirty="0"/>
          </a:p>
          <a:p>
            <a:pPr marL="1262063" indent="-347663" defTabSz="1262063">
              <a:buFont typeface="Arial" pitchFamily="34" charset="0"/>
              <a:buChar char="•"/>
            </a:pPr>
            <a:r>
              <a:rPr lang="en-IN" sz="2000" dirty="0"/>
              <a:t>Consider the case in which the relationship between price and quantity sold causes the objective function to be nonlinear. The resulting is an unconstrained nonlinear program. </a:t>
            </a:r>
            <a:endParaRPr lang="en-IN" sz="2000" dirty="0" smtClean="0"/>
          </a:p>
          <a:p>
            <a:pPr marL="1262063" indent="-347663">
              <a:buFont typeface="Arial" pitchFamily="34" charset="0"/>
              <a:buChar char="•"/>
            </a:pPr>
            <a:r>
              <a:rPr lang="en-IN" sz="2000" dirty="0"/>
              <a:t>In formulating the linear programming model for the Par, Inc. problem, we assumed that the company could sell all of the Standard and Deluxe bags it could produce. However, depending on the price of the golf bags, this assumption may not hold.</a:t>
            </a:r>
            <a:endParaRPr lang="en-US" sz="2000" dirty="0"/>
          </a:p>
          <a:p>
            <a:pPr marL="1262063" lvl="0" indent="-347663">
              <a:buFont typeface="Arial" panose="020B0604020202020204" pitchFamily="34" charset="0"/>
              <a:buChar char="•"/>
            </a:pPr>
            <a:r>
              <a:rPr lang="en-IN" sz="2000" dirty="0"/>
              <a:t>An inverse relationship usually exists between price and demand. As price increases, the quantity demanded decreases</a:t>
            </a:r>
            <a:r>
              <a:rPr lang="en-IN" sz="2000" dirty="0" smtClean="0"/>
              <a:t>.</a:t>
            </a:r>
            <a:endParaRPr lang="en-IN" sz="2000" dirty="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5</a:t>
            </a:fld>
            <a:endParaRPr lang="en-US" dirty="0"/>
          </a:p>
        </p:txBody>
      </p:sp>
    </p:spTree>
    <p:extLst>
      <p:ext uri="{BB962C8B-B14F-4D97-AF65-F5344CB8AC3E}">
        <p14:creationId xmlns:p14="http://schemas.microsoft.com/office/powerpoint/2010/main" val="250772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Application: Par, Inc. </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865244"/>
                <a:ext cx="8153400" cy="4992756"/>
              </a:xfrm>
              <a:prstGeom prst="rect">
                <a:avLst/>
              </a:prstGeom>
              <a:ln>
                <a:solidFill>
                  <a:srgbClr val="008200"/>
                </a:solidFill>
              </a:ln>
            </p:spPr>
            <p:txBody>
              <a:bodyPr/>
              <a:lstStyle/>
              <a:p>
                <a:pPr marL="0" lvl="0" indent="0">
                  <a:buNone/>
                </a:pPr>
                <a:r>
                  <a:rPr lang="en-IN" sz="2400" dirty="0" smtClean="0"/>
                  <a:t>Let </a:t>
                </a:r>
                <a14:m>
                  <m:oMath xmlns:m="http://schemas.openxmlformats.org/officeDocument/2006/math">
                    <m:sSub>
                      <m:sSubPr>
                        <m:ctrlPr>
                          <a:rPr lang="en-US" sz="2400" i="1">
                            <a:latin typeface="Cambria Math" panose="02040503050406030204" pitchFamily="18" charset="0"/>
                          </a:rPr>
                        </m:ctrlPr>
                      </m:sSubPr>
                      <m:e>
                        <m:r>
                          <a:rPr lang="en-IN" sz="2400" i="1">
                            <a:latin typeface="Cambria Math"/>
                          </a:rPr>
                          <m:t>𝑃</m:t>
                        </m:r>
                      </m:e>
                      <m:sub>
                        <m:r>
                          <a:rPr lang="en-IN" sz="2400" i="1">
                            <a:latin typeface="Cambria Math"/>
                          </a:rPr>
                          <m:t>𝑠</m:t>
                        </m:r>
                      </m:sub>
                    </m:sSub>
                  </m:oMath>
                </a14:m>
                <a:r>
                  <a:rPr lang="en-IN" sz="2400" i="1" dirty="0"/>
                  <a:t> </a:t>
                </a:r>
                <a:r>
                  <a:rPr lang="en-IN" sz="2400" dirty="0"/>
                  <a:t>denote the price Par, Inc. charges for each Standard bag and </a:t>
                </a:r>
                <a14:m>
                  <m:oMath xmlns:m="http://schemas.openxmlformats.org/officeDocument/2006/math">
                    <m:sSub>
                      <m:sSubPr>
                        <m:ctrlPr>
                          <a:rPr lang="en-US" sz="2400" i="1">
                            <a:latin typeface="Cambria Math" panose="02040503050406030204" pitchFamily="18" charset="0"/>
                          </a:rPr>
                        </m:ctrlPr>
                      </m:sSubPr>
                      <m:e>
                        <m:r>
                          <a:rPr lang="en-IN" sz="2400" i="1">
                            <a:latin typeface="Cambria Math"/>
                          </a:rPr>
                          <m:t>𝑃</m:t>
                        </m:r>
                      </m:e>
                      <m:sub>
                        <m:r>
                          <a:rPr lang="en-IN" sz="2400" i="1">
                            <a:latin typeface="Cambria Math"/>
                          </a:rPr>
                          <m:t>𝐷</m:t>
                        </m:r>
                      </m:sub>
                    </m:sSub>
                  </m:oMath>
                </a14:m>
                <a:r>
                  <a:rPr lang="en-IN" sz="2400" i="1" dirty="0"/>
                  <a:t> </a:t>
                </a:r>
                <a:r>
                  <a:rPr lang="en-IN" sz="2400" dirty="0"/>
                  <a:t>denotes the price for each Deluxe bag</a:t>
                </a:r>
                <a:r>
                  <a:rPr lang="en-IN" sz="2400" dirty="0" smtClean="0"/>
                  <a:t>.</a:t>
                </a:r>
                <a:r>
                  <a:rPr lang="en-IN" sz="2400" dirty="0"/>
                  <a:t> The cost to produce a Standard bag is $70 and the cost to produce each Deluxe golf bag is $150</a:t>
                </a:r>
                <a:r>
                  <a:rPr lang="en-IN" sz="2400" dirty="0" smtClean="0"/>
                  <a:t>.  Assume </a:t>
                </a:r>
                <a:r>
                  <a:rPr lang="en-IN" sz="2400" dirty="0"/>
                  <a:t>that the demand for Standard bags, </a:t>
                </a:r>
                <a:r>
                  <a:rPr lang="en-IN" sz="2400" i="1" dirty="0"/>
                  <a:t>S</a:t>
                </a:r>
                <a:r>
                  <a:rPr lang="en-IN" sz="2400" dirty="0"/>
                  <a:t>, and the demand for Deluxe bags, </a:t>
                </a:r>
                <a:r>
                  <a:rPr lang="en-IN" sz="2400" i="1" dirty="0"/>
                  <a:t>D</a:t>
                </a:r>
                <a:r>
                  <a:rPr lang="en-IN" sz="2400" dirty="0"/>
                  <a:t>, are given </a:t>
                </a:r>
                <a:r>
                  <a:rPr lang="en-IN" sz="2400" dirty="0" smtClean="0"/>
                  <a:t>by</a:t>
                </a:r>
                <a:r>
                  <a:rPr lang="en-US" sz="2400" dirty="0" smtClean="0"/>
                  <a:t>: </a:t>
                </a:r>
              </a:p>
              <a:p>
                <a:pPr marL="0" lvl="0" indent="0">
                  <a:buNone/>
                </a:pPr>
                <a14:m>
                  <m:oMath xmlns:m="http://schemas.openxmlformats.org/officeDocument/2006/math">
                    <m:r>
                      <a:rPr lang="en-IN" sz="2400" i="1">
                        <a:latin typeface="Cambria Math"/>
                      </a:rPr>
                      <m:t>𝑆</m:t>
                    </m:r>
                    <m:r>
                      <a:rPr lang="en-IN" sz="2400" i="1">
                        <a:latin typeface="Cambria Math"/>
                      </a:rPr>
                      <m:t>=2250−15</m:t>
                    </m:r>
                    <m:sSub>
                      <m:sSubPr>
                        <m:ctrlPr>
                          <a:rPr lang="en-US" sz="2400" i="1">
                            <a:latin typeface="Cambria Math" panose="02040503050406030204" pitchFamily="18" charset="0"/>
                          </a:rPr>
                        </m:ctrlPr>
                      </m:sSubPr>
                      <m:e>
                        <m:r>
                          <a:rPr lang="en-IN" sz="2400" i="1">
                            <a:latin typeface="Cambria Math"/>
                          </a:rPr>
                          <m:t>𝑃</m:t>
                        </m:r>
                      </m:e>
                      <m:sub>
                        <m:r>
                          <a:rPr lang="en-IN" sz="2400" i="1">
                            <a:latin typeface="Cambria Math"/>
                          </a:rPr>
                          <m:t>𝑠</m:t>
                        </m:r>
                      </m:sub>
                    </m:sSub>
                  </m:oMath>
                </a14:m>
                <a:r>
                  <a:rPr lang="en-US" sz="2400" dirty="0" smtClean="0"/>
                  <a:t> and </a:t>
                </a:r>
                <a14:m>
                  <m:oMath xmlns:m="http://schemas.openxmlformats.org/officeDocument/2006/math">
                    <m:r>
                      <a:rPr lang="en-IN" sz="2400" i="1">
                        <a:latin typeface="Cambria Math"/>
                      </a:rPr>
                      <m:t>𝐷</m:t>
                    </m:r>
                    <m:r>
                      <a:rPr lang="en-IN" sz="2400" i="1">
                        <a:latin typeface="Cambria Math"/>
                      </a:rPr>
                      <m:t>=1500−5</m:t>
                    </m:r>
                    <m:sSub>
                      <m:sSubPr>
                        <m:ctrlPr>
                          <a:rPr lang="en-US" sz="2400" i="1">
                            <a:latin typeface="Cambria Math" panose="02040503050406030204" pitchFamily="18" charset="0"/>
                          </a:rPr>
                        </m:ctrlPr>
                      </m:sSubPr>
                      <m:e>
                        <m:r>
                          <a:rPr lang="en-IN" sz="2400" i="1">
                            <a:latin typeface="Cambria Math"/>
                          </a:rPr>
                          <m:t>𝑃</m:t>
                        </m:r>
                      </m:e>
                      <m:sub>
                        <m:r>
                          <a:rPr lang="en-IN" sz="2400" i="1">
                            <a:latin typeface="Cambria Math"/>
                          </a:rPr>
                          <m:t>𝐷</m:t>
                        </m:r>
                      </m:sub>
                    </m:sSub>
                  </m:oMath>
                </a14:m>
                <a:endParaRPr lang="en-US" sz="2000" dirty="0" smtClean="0"/>
              </a:p>
              <a:p>
                <a:pPr marL="0" indent="0">
                  <a:buNone/>
                </a:pPr>
                <a:endParaRPr lang="en-US" sz="400" dirty="0" smtClean="0"/>
              </a:p>
              <a:p>
                <a:pPr marL="0" indent="0">
                  <a:buNone/>
                </a:pPr>
                <a:r>
                  <a:rPr lang="en-US" sz="1800" dirty="0" smtClean="0"/>
                  <a:t>Solving for </a:t>
                </a:r>
                <a14:m>
                  <m:oMath xmlns:m="http://schemas.openxmlformats.org/officeDocument/2006/math">
                    <m:sSub>
                      <m:sSubPr>
                        <m:ctrlPr>
                          <a:rPr lang="en-US" sz="1800" i="1">
                            <a:latin typeface="Cambria Math" panose="02040503050406030204" pitchFamily="18" charset="0"/>
                          </a:rPr>
                        </m:ctrlPr>
                      </m:sSubPr>
                      <m:e>
                        <m:r>
                          <a:rPr lang="en-IN" sz="1800" i="1">
                            <a:latin typeface="Cambria Math"/>
                          </a:rPr>
                          <m:t>𝑃</m:t>
                        </m:r>
                      </m:e>
                      <m:sub>
                        <m:r>
                          <a:rPr lang="en-IN" sz="1800" i="1">
                            <a:latin typeface="Cambria Math"/>
                          </a:rPr>
                          <m:t>𝑠</m:t>
                        </m:r>
                      </m:sub>
                    </m:sSub>
                    <m:r>
                      <a:rPr lang="en-US" sz="1800" b="0" i="0" smtClean="0">
                        <a:latin typeface="Cambria Math" panose="02040503050406030204" pitchFamily="18" charset="0"/>
                      </a:rPr>
                      <m:t>=(</m:t>
                    </m:r>
                    <m:r>
                      <m:rPr>
                        <m:sty m:val="p"/>
                      </m:rPr>
                      <a:rPr lang="en-US" sz="1800" b="0" i="0" smtClean="0">
                        <a:latin typeface="Cambria Math" panose="02040503050406030204" pitchFamily="18" charset="0"/>
                      </a:rPr>
                      <m:t>S</m:t>
                    </m:r>
                    <m:r>
                      <a:rPr lang="en-US" sz="1800" b="0" i="0" smtClean="0">
                        <a:latin typeface="Cambria Math" panose="02040503050406030204" pitchFamily="18" charset="0"/>
                      </a:rPr>
                      <m:t>+2250)</m:t>
                    </m:r>
                  </m:oMath>
                </a14:m>
                <a:r>
                  <a:rPr lang="en-US" sz="1800" dirty="0" smtClean="0"/>
                  <a:t> / -15</a:t>
                </a:r>
              </a:p>
              <a:p>
                <a:pPr marL="0" indent="0">
                  <a:buNone/>
                </a:pPr>
                <a:r>
                  <a:rPr lang="en-US" sz="1800" dirty="0"/>
                  <a:t>	 </a:t>
                </a:r>
                <a:r>
                  <a:rPr lang="en-US" sz="1800" dirty="0" smtClean="0"/>
                  <a:t>        = -1/15 (S) + 150</a:t>
                </a:r>
              </a:p>
              <a:p>
                <a:pPr marL="0" indent="0">
                  <a:lnSpc>
                    <a:spcPct val="100000"/>
                  </a:lnSpc>
                  <a:buNone/>
                </a:pPr>
                <a:r>
                  <a:rPr lang="en-US" sz="1800" dirty="0" smtClean="0"/>
                  <a:t>Revenue = </a:t>
                </a:r>
                <a14:m>
                  <m:oMath xmlns:m="http://schemas.openxmlformats.org/officeDocument/2006/math">
                    <m:sSub>
                      <m:sSubPr>
                        <m:ctrlPr>
                          <a:rPr lang="en-US" sz="1800" i="1" smtClean="0">
                            <a:latin typeface="Cambria Math" panose="02040503050406030204" pitchFamily="18" charset="0"/>
                          </a:rPr>
                        </m:ctrlPr>
                      </m:sSubPr>
                      <m:e>
                        <m:r>
                          <a:rPr lang="en-IN" sz="1800" i="1">
                            <a:latin typeface="Cambria Math"/>
                          </a:rPr>
                          <m:t>𝑃</m:t>
                        </m:r>
                      </m:e>
                      <m:sub>
                        <m:r>
                          <a:rPr lang="en-IN" sz="1800" i="1">
                            <a:latin typeface="Cambria Math"/>
                          </a:rPr>
                          <m:t>𝑠</m:t>
                        </m:r>
                      </m:sub>
                    </m:sSub>
                  </m:oMath>
                </a14:m>
                <a:r>
                  <a:rPr lang="en-US" sz="1800" dirty="0" smtClean="0"/>
                  <a:t> * S   and  Cost = 70 * S  and  Profit = Revenue – Cost </a:t>
                </a:r>
              </a:p>
              <a:p>
                <a:pPr marL="0" indent="0">
                  <a:lnSpc>
                    <a:spcPct val="100000"/>
                  </a:lnSpc>
                  <a:buNone/>
                </a:pPr>
                <a:r>
                  <a:rPr lang="en-US" sz="1800" dirty="0" smtClean="0"/>
                  <a:t>Profit =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IN" sz="1800" i="1">
                            <a:latin typeface="Cambria Math"/>
                          </a:rPr>
                          <m:t>𝑃</m:t>
                        </m:r>
                      </m:e>
                      <m:sub>
                        <m:r>
                          <a:rPr lang="en-IN" sz="1800" i="1">
                            <a:latin typeface="Cambria Math"/>
                          </a:rPr>
                          <m:t>𝑠</m:t>
                        </m:r>
                      </m:sub>
                    </m:sSub>
                  </m:oMath>
                </a14:m>
                <a:r>
                  <a:rPr lang="en-US" sz="1800" dirty="0" smtClean="0"/>
                  <a:t>S) – (70S)    (Substituting for </a:t>
                </a:r>
                <a14:m>
                  <m:oMath xmlns:m="http://schemas.openxmlformats.org/officeDocument/2006/math">
                    <m:sSub>
                      <m:sSubPr>
                        <m:ctrlPr>
                          <a:rPr lang="en-US" sz="1800" i="1">
                            <a:latin typeface="Cambria Math" panose="02040503050406030204" pitchFamily="18" charset="0"/>
                          </a:rPr>
                        </m:ctrlPr>
                      </m:sSubPr>
                      <m:e>
                        <m:r>
                          <a:rPr lang="en-IN" sz="1800" i="1">
                            <a:latin typeface="Cambria Math"/>
                          </a:rPr>
                          <m:t>𝑃</m:t>
                        </m:r>
                      </m:e>
                      <m:sub>
                        <m:r>
                          <a:rPr lang="en-IN" sz="1800" i="1">
                            <a:latin typeface="Cambria Math"/>
                          </a:rPr>
                          <m:t>𝑠</m:t>
                        </m:r>
                      </m:sub>
                    </m:sSub>
                  </m:oMath>
                </a14:m>
                <a:r>
                  <a:rPr lang="en-US" sz="1800" dirty="0" smtClean="0"/>
                  <a:t>)</a:t>
                </a:r>
              </a:p>
              <a:p>
                <a:pPr marL="0" indent="0">
                  <a:lnSpc>
                    <a:spcPct val="100000"/>
                  </a:lnSpc>
                  <a:buNone/>
                </a:pPr>
                <a:r>
                  <a:rPr lang="en-US" sz="1800" dirty="0"/>
                  <a:t>	</a:t>
                </a:r>
                <a:r>
                  <a:rPr lang="en-US" sz="1800" dirty="0" smtClean="0"/>
                  <a:t>      = ( (-1/15S </a:t>
                </a:r>
                <a:r>
                  <a:rPr lang="en-US" sz="1800" dirty="0"/>
                  <a:t>+ </a:t>
                </a:r>
                <a:r>
                  <a:rPr lang="en-US" sz="1800" dirty="0" smtClean="0"/>
                  <a:t>150) * S) – (70S)</a:t>
                </a:r>
              </a:p>
              <a:p>
                <a:pPr marL="0" indent="0">
                  <a:lnSpc>
                    <a:spcPct val="100000"/>
                  </a:lnSpc>
                  <a:buNone/>
                </a:pPr>
                <a:r>
                  <a:rPr lang="en-US" sz="1800" dirty="0" smtClean="0"/>
                  <a:t>	      = -1/15S</a:t>
                </a:r>
                <a:r>
                  <a:rPr lang="en-US" sz="1800" b="1" baseline="30000" dirty="0" smtClean="0"/>
                  <a:t>2 </a:t>
                </a:r>
                <a:r>
                  <a:rPr lang="en-US" sz="1800" dirty="0" smtClean="0"/>
                  <a:t>+ 150S – 70S</a:t>
                </a:r>
              </a:p>
              <a:p>
                <a:pPr marL="0" indent="0">
                  <a:lnSpc>
                    <a:spcPct val="100000"/>
                  </a:lnSpc>
                  <a:buNone/>
                </a:pPr>
                <a:r>
                  <a:rPr lang="en-US" sz="1800" dirty="0"/>
                  <a:t>	</a:t>
                </a:r>
                <a:r>
                  <a:rPr lang="en-US" sz="1800" dirty="0" smtClean="0"/>
                  <a:t>      = </a:t>
                </a:r>
                <a:r>
                  <a:rPr lang="en-US" sz="1800" smtClean="0"/>
                  <a:t>-1/15S</a:t>
                </a:r>
                <a:r>
                  <a:rPr lang="en-US" sz="1800" b="1" baseline="30000" smtClean="0"/>
                  <a:t>2</a:t>
                </a:r>
                <a:r>
                  <a:rPr lang="en-US" sz="1800" smtClean="0"/>
                  <a:t> </a:t>
                </a:r>
                <a:r>
                  <a:rPr lang="en-US" sz="1800" dirty="0" smtClean="0"/>
                  <a:t>+ 80S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865244"/>
                <a:ext cx="8153400" cy="4992756"/>
              </a:xfrm>
              <a:prstGeom prst="rect">
                <a:avLst/>
              </a:prstGeom>
              <a:blipFill rotWithShape="0">
                <a:blip r:embed="rId5"/>
                <a:stretch>
                  <a:fillRect l="-1120" t="-853" r="-896" b="-3410"/>
                </a:stretch>
              </a:blipFill>
              <a:ln>
                <a:solidFill>
                  <a:srgbClr val="008200"/>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6</a:t>
            </a:fld>
            <a:endParaRPr lang="en-US" dirty="0"/>
          </a:p>
        </p:txBody>
      </p:sp>
    </p:spTree>
    <p:extLst>
      <p:ext uri="{BB962C8B-B14F-4D97-AF65-F5344CB8AC3E}">
        <p14:creationId xmlns:p14="http://schemas.microsoft.com/office/powerpoint/2010/main" val="250772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t>
            </a:r>
            <a:r>
              <a:rPr lang="en-IN" sz="3600" dirty="0" smtClean="0">
                <a:ea typeface="Tahoma" panose="020B0604030504040204" pitchFamily="34" charset="0"/>
                <a:cs typeface="Tahoma" panose="020B0604030504040204" pitchFamily="34" charset="0"/>
              </a:rPr>
              <a:t>Application: </a:t>
            </a:r>
            <a:r>
              <a:rPr lang="en-IN" sz="3600" dirty="0">
                <a:ea typeface="Tahoma" panose="020B0604030504040204" pitchFamily="34" charset="0"/>
                <a:cs typeface="Tahoma" panose="020B0604030504040204" pitchFamily="34" charset="0"/>
              </a:rPr>
              <a:t>Par, Inc. Revisited</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marL="0" indent="0" defTabSz="1262063">
                  <a:buNone/>
                </a:pPr>
                <a:r>
                  <a:rPr lang="en-IN" sz="2200" dirty="0" smtClean="0"/>
                  <a:t>Using the same logic we used to develop the </a:t>
                </a:r>
                <a:r>
                  <a:rPr lang="en-IN" sz="2200" dirty="0" smtClean="0"/>
                  <a:t>Standard </a:t>
                </a:r>
                <a:r>
                  <a:rPr lang="en-IN" sz="2200" dirty="0" smtClean="0"/>
                  <a:t>Bags equation, we would complete a Deluxe bag equation. Then </a:t>
                </a:r>
                <a:r>
                  <a:rPr lang="en-IN" sz="2200" dirty="0"/>
                  <a:t>we get the total profit contribution as the sum of the profit contribution for Standard bags and the profit contribution for Deluxe bags. </a:t>
                </a:r>
                <a:r>
                  <a:rPr lang="en-IN" sz="2200" dirty="0" smtClean="0"/>
                  <a:t>And, </a:t>
                </a:r>
                <a:r>
                  <a:rPr lang="en-IN" sz="2200" dirty="0"/>
                  <a:t>it is </a:t>
                </a:r>
                <a:r>
                  <a:rPr lang="en-IN" sz="2200" dirty="0" smtClean="0"/>
                  <a:t>given as:</a:t>
                </a:r>
              </a:p>
              <a:p>
                <a:pPr marL="0" indent="0" defTabSz="1262063">
                  <a:buNone/>
                </a:pPr>
                <a:endParaRPr lang="en-IN" sz="2200" dirty="0" smtClean="0">
                  <a:latin typeface="Cambria Math"/>
                </a:endParaRPr>
              </a:p>
              <a:p>
                <a:pPr marL="0" indent="0" defTabSz="1262063">
                  <a:buNone/>
                </a:pPr>
                <a14:m>
                  <m:oMathPara xmlns:m="http://schemas.openxmlformats.org/officeDocument/2006/math">
                    <m:oMathParaPr>
                      <m:jc m:val="centerGroup"/>
                    </m:oMathParaPr>
                    <m:oMath xmlns:m="http://schemas.openxmlformats.org/officeDocument/2006/math">
                      <m:r>
                        <m:rPr>
                          <m:sty m:val="p"/>
                        </m:rPr>
                        <a:rPr lang="en-IN" sz="2200">
                          <a:latin typeface="Cambria Math"/>
                        </a:rPr>
                        <m:t>Total</m:t>
                      </m:r>
                      <m:r>
                        <a:rPr lang="en-IN" sz="2200">
                          <a:latin typeface="Cambria Math"/>
                        </a:rPr>
                        <m:t> </m:t>
                      </m:r>
                      <m:r>
                        <m:rPr>
                          <m:sty m:val="p"/>
                        </m:rPr>
                        <a:rPr lang="en-IN" sz="2200">
                          <a:latin typeface="Cambria Math"/>
                        </a:rPr>
                        <m:t>profit</m:t>
                      </m:r>
                      <m:r>
                        <a:rPr lang="en-IN" sz="2200">
                          <a:latin typeface="Cambria Math"/>
                        </a:rPr>
                        <m:t> </m:t>
                      </m:r>
                      <m:r>
                        <m:rPr>
                          <m:sty m:val="p"/>
                        </m:rPr>
                        <a:rPr lang="en-IN" sz="2200">
                          <a:latin typeface="Cambria Math"/>
                        </a:rPr>
                        <m:t>contribution</m:t>
                      </m:r>
                      <m:r>
                        <a:rPr lang="en-IN" sz="2200">
                          <a:latin typeface="Cambria Math"/>
                        </a:rPr>
                        <m:t>=80</m:t>
                      </m:r>
                      <m:r>
                        <m:rPr>
                          <m:sty m:val="p"/>
                        </m:rPr>
                        <a:rPr lang="en-IN" sz="2200">
                          <a:latin typeface="Cambria Math"/>
                        </a:rPr>
                        <m:t>S</m:t>
                      </m:r>
                      <m:r>
                        <a:rPr lang="en-IN" sz="2200" i="1">
                          <a:latin typeface="Cambria Math"/>
                        </a:rPr>
                        <m:t>−</m:t>
                      </m:r>
                      <m:d>
                        <m:dPr>
                          <m:ctrlPr>
                            <a:rPr lang="en-US" sz="2200" i="1">
                              <a:latin typeface="Cambria Math" panose="02040503050406030204" pitchFamily="18" charset="0"/>
                            </a:rPr>
                          </m:ctrlPr>
                        </m:dPr>
                        <m:e>
                          <m:f>
                            <m:fPr>
                              <m:type m:val="skw"/>
                              <m:ctrlPr>
                                <a:rPr lang="en-US" sz="2200" i="1">
                                  <a:latin typeface="Cambria Math" panose="02040503050406030204" pitchFamily="18" charset="0"/>
                                </a:rPr>
                              </m:ctrlPr>
                            </m:fPr>
                            <m:num>
                              <m:r>
                                <a:rPr lang="en-IN" sz="2200">
                                  <a:latin typeface="Cambria Math"/>
                                </a:rPr>
                                <m:t>1</m:t>
                              </m:r>
                            </m:num>
                            <m:den>
                              <m:r>
                                <a:rPr lang="en-IN" sz="2200">
                                  <a:latin typeface="Cambria Math"/>
                                </a:rPr>
                                <m:t>15</m:t>
                              </m:r>
                            </m:den>
                          </m:f>
                        </m:e>
                      </m:d>
                      <m:sSup>
                        <m:sSupPr>
                          <m:ctrlPr>
                            <a:rPr lang="en-US" sz="2200" i="1">
                              <a:latin typeface="Cambria Math" panose="02040503050406030204" pitchFamily="18" charset="0"/>
                            </a:rPr>
                          </m:ctrlPr>
                        </m:sSupPr>
                        <m:e>
                          <m:r>
                            <m:rPr>
                              <m:sty m:val="p"/>
                            </m:rPr>
                            <a:rPr lang="en-IN" sz="2200">
                              <a:latin typeface="Cambria Math"/>
                            </a:rPr>
                            <m:t>S</m:t>
                          </m:r>
                        </m:e>
                        <m:sup>
                          <m:r>
                            <a:rPr lang="en-IN" sz="2200">
                              <a:latin typeface="Cambria Math"/>
                            </a:rPr>
                            <m:t>2</m:t>
                          </m:r>
                        </m:sup>
                      </m:sSup>
                      <m:r>
                        <a:rPr lang="en-IN" sz="2200">
                          <a:latin typeface="Cambria Math"/>
                        </a:rPr>
                        <m:t>+150</m:t>
                      </m:r>
                      <m:r>
                        <m:rPr>
                          <m:sty m:val="p"/>
                        </m:rPr>
                        <a:rPr lang="en-IN" sz="2200">
                          <a:latin typeface="Cambria Math"/>
                        </a:rPr>
                        <m:t>D</m:t>
                      </m:r>
                      <m:r>
                        <a:rPr lang="en-IN" sz="2200" i="1">
                          <a:latin typeface="Cambria Math"/>
                        </a:rPr>
                        <m:t>−</m:t>
                      </m:r>
                      <m:r>
                        <a:rPr lang="en-IN" sz="2200">
                          <a:latin typeface="Cambria Math"/>
                        </a:rPr>
                        <m:t>(</m:t>
                      </m:r>
                      <m:f>
                        <m:fPr>
                          <m:type m:val="skw"/>
                          <m:ctrlPr>
                            <a:rPr lang="en-US" sz="2200" i="1">
                              <a:latin typeface="Cambria Math" panose="02040503050406030204" pitchFamily="18" charset="0"/>
                            </a:rPr>
                          </m:ctrlPr>
                        </m:fPr>
                        <m:num>
                          <m:r>
                            <a:rPr lang="en-IN" sz="2200">
                              <a:latin typeface="Cambria Math"/>
                            </a:rPr>
                            <m:t>1</m:t>
                          </m:r>
                        </m:num>
                        <m:den>
                          <m:r>
                            <a:rPr lang="en-IN" sz="2200">
                              <a:latin typeface="Cambria Math"/>
                            </a:rPr>
                            <m:t>5</m:t>
                          </m:r>
                        </m:den>
                      </m:f>
                      <m:r>
                        <a:rPr lang="en-IN" sz="2200">
                          <a:latin typeface="Cambria Math"/>
                        </a:rPr>
                        <m:t>)</m:t>
                      </m:r>
                      <m:sSup>
                        <m:sSupPr>
                          <m:ctrlPr>
                            <a:rPr lang="en-US" sz="2200" i="1">
                              <a:latin typeface="Cambria Math" panose="02040503050406030204" pitchFamily="18" charset="0"/>
                            </a:rPr>
                          </m:ctrlPr>
                        </m:sSupPr>
                        <m:e>
                          <m:r>
                            <m:rPr>
                              <m:sty m:val="p"/>
                            </m:rPr>
                            <a:rPr lang="en-IN" sz="2200">
                              <a:latin typeface="Cambria Math"/>
                            </a:rPr>
                            <m:t>D</m:t>
                          </m:r>
                        </m:e>
                        <m:sup>
                          <m:r>
                            <a:rPr lang="en-IN" sz="2200">
                              <a:latin typeface="Cambria Math"/>
                            </a:rPr>
                            <m:t>2</m:t>
                          </m:r>
                        </m:sup>
                      </m:sSup>
                    </m:oMath>
                  </m:oMathPara>
                </a14:m>
                <a:endParaRPr lang="en-US" sz="2200" dirty="0"/>
              </a:p>
              <a:p>
                <a:pPr marL="0" indent="0" defTabSz="1262063">
                  <a:buNone/>
                </a:pPr>
                <a:endParaRPr lang="en-IN" sz="2200" dirty="0" smtClean="0"/>
              </a:p>
              <a:p>
                <a:pPr marL="0" indent="0" defTabSz="1262063">
                  <a:buNone/>
                </a:pPr>
                <a:r>
                  <a:rPr lang="en-IN" sz="2200" dirty="0" smtClean="0"/>
                  <a:t>This </a:t>
                </a:r>
                <a:r>
                  <a:rPr lang="en-IN" sz="2200" dirty="0"/>
                  <a:t>function is an example of a quadratic function because the nonlinear terms have an exponent of 2 (S</a:t>
                </a:r>
                <a:r>
                  <a:rPr lang="en-IN" sz="2200" baseline="30000" dirty="0"/>
                  <a:t>2</a:t>
                </a:r>
                <a:r>
                  <a:rPr lang="en-IN" sz="2200" dirty="0"/>
                  <a:t>and D</a:t>
                </a:r>
                <a:r>
                  <a:rPr lang="en-IN" sz="2200" baseline="30000" dirty="0"/>
                  <a:t>2</a:t>
                </a:r>
                <a:r>
                  <a:rPr lang="en-IN" sz="2200" dirty="0"/>
                  <a:t>). </a:t>
                </a:r>
                <a:r>
                  <a:rPr lang="en-IN" sz="2200" dirty="0" smtClean="0"/>
                  <a:t>A </a:t>
                </a:r>
                <a:r>
                  <a:rPr lang="en-IN" sz="2200" b="1" dirty="0" smtClean="0"/>
                  <a:t>quadratic function</a:t>
                </a:r>
                <a:r>
                  <a:rPr lang="en-IN" sz="2200" dirty="0" smtClean="0"/>
                  <a:t> is </a:t>
                </a:r>
                <a:r>
                  <a:rPr lang="en-IN" sz="2200" dirty="0"/>
                  <a:t>a nonlinear function with term to the power of two</a:t>
                </a:r>
                <a:r>
                  <a:rPr lang="en-IN" sz="2200" dirty="0" smtClean="0"/>
                  <a:t>.</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865244"/>
                <a:ext cx="8153400" cy="4687956"/>
              </a:xfrm>
              <a:prstGeom prst="rect">
                <a:avLst/>
              </a:prstGeom>
              <a:blipFill rotWithShape="0">
                <a:blip r:embed="rId3"/>
                <a:stretch>
                  <a:fillRect l="-896" t="-778"/>
                </a:stretch>
              </a:blipFill>
              <a:ln>
                <a:solidFill>
                  <a:srgbClr val="008200"/>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7</a:t>
            </a:fld>
            <a:endParaRPr lang="en-US" dirty="0"/>
          </a:p>
        </p:txBody>
      </p:sp>
    </p:spTree>
    <p:extLst>
      <p:ext uri="{BB962C8B-B14F-4D97-AF65-F5344CB8AC3E}">
        <p14:creationId xmlns:p14="http://schemas.microsoft.com/office/powerpoint/2010/main" val="250772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8200"/>
            </a:solidFill>
          </a:ln>
        </p:spPr>
        <p:txBody>
          <a:bodyPr>
            <a:normAutofit/>
          </a:bodyPr>
          <a:lstStyle/>
          <a:p>
            <a:r>
              <a:rPr lang="en-IN" sz="3600" dirty="0">
                <a:ea typeface="Tahoma" panose="020B0604030504040204" pitchFamily="34" charset="0"/>
                <a:cs typeface="Tahoma" panose="020B0604030504040204" pitchFamily="34" charset="0"/>
              </a:rPr>
              <a:t>A Production </a:t>
            </a:r>
            <a:r>
              <a:rPr lang="en-IN" sz="3600" dirty="0" smtClean="0">
                <a:ea typeface="Tahoma" panose="020B0604030504040204" pitchFamily="34" charset="0"/>
                <a:cs typeface="Tahoma" panose="020B0604030504040204" pitchFamily="34" charset="0"/>
              </a:rPr>
              <a:t>Application: </a:t>
            </a:r>
            <a:r>
              <a:rPr lang="en-IN" sz="3600" dirty="0">
                <a:ea typeface="Tahoma" panose="020B0604030504040204" pitchFamily="34" charset="0"/>
                <a:cs typeface="Tahoma" panose="020B0604030504040204" pitchFamily="34" charset="0"/>
              </a:rPr>
              <a:t>Par, Inc. Revisited</a:t>
            </a:r>
            <a:endParaRPr lang="en-US" sz="3600" dirty="0"/>
          </a:p>
        </p:txBody>
      </p:sp>
      <p:sp>
        <p:nvSpPr>
          <p:cNvPr id="3" name="Content Placeholder 2"/>
          <p:cNvSpPr>
            <a:spLocks noGrp="1"/>
          </p:cNvSpPr>
          <p:nvPr>
            <p:ph sz="quarter" idx="1"/>
          </p:nvPr>
        </p:nvSpPr>
        <p:spPr>
          <a:xfrm>
            <a:off x="612648" y="1865244"/>
            <a:ext cx="8153400" cy="4687956"/>
          </a:xfrm>
          <a:prstGeom prst="rect">
            <a:avLst/>
          </a:prstGeom>
          <a:ln>
            <a:solidFill>
              <a:srgbClr val="008200"/>
            </a:solidFill>
          </a:ln>
        </p:spPr>
        <p:txBody>
          <a:bodyPr/>
          <a:lstStyle/>
          <a:p>
            <a:pPr marL="398463" lvl="0" indent="-347663">
              <a:buFont typeface="Arial" pitchFamily="34" charset="0"/>
              <a:buChar char="•"/>
            </a:pPr>
            <a:r>
              <a:rPr lang="en-IN" sz="2400" dirty="0" smtClean="0"/>
              <a:t>Using </a:t>
            </a:r>
            <a:r>
              <a:rPr lang="en-IN" sz="2400" dirty="0"/>
              <a:t>Excel Solver, we find that the values of </a:t>
            </a:r>
            <a:r>
              <a:rPr lang="en-IN" sz="2400" i="1" dirty="0"/>
              <a:t>S </a:t>
            </a:r>
            <a:r>
              <a:rPr lang="en-IN" sz="2400" dirty="0"/>
              <a:t>and </a:t>
            </a:r>
            <a:r>
              <a:rPr lang="en-IN" sz="2400" i="1" dirty="0"/>
              <a:t>D </a:t>
            </a:r>
            <a:r>
              <a:rPr lang="en-IN" sz="2400" dirty="0"/>
              <a:t>that maximize the profit contribution function are </a:t>
            </a:r>
            <a:r>
              <a:rPr lang="en-IN" sz="2400" i="1" dirty="0"/>
              <a:t>S </a:t>
            </a:r>
            <a:r>
              <a:rPr lang="en-IN" sz="2400" dirty="0"/>
              <a:t>= 600 and </a:t>
            </a:r>
            <a:r>
              <a:rPr lang="en-IN" sz="2400" i="1" dirty="0"/>
              <a:t>D </a:t>
            </a:r>
            <a:r>
              <a:rPr lang="en-IN" sz="2400" dirty="0"/>
              <a:t>= </a:t>
            </a:r>
            <a:r>
              <a:rPr lang="en-IN" sz="2400" dirty="0" smtClean="0"/>
              <a:t>375.</a:t>
            </a:r>
          </a:p>
          <a:p>
            <a:pPr marL="398463" indent="-347663">
              <a:buFont typeface="Arial" pitchFamily="34" charset="0"/>
              <a:buChar char="•"/>
            </a:pPr>
            <a:r>
              <a:rPr lang="en-IN" sz="2400" dirty="0"/>
              <a:t>The corresponding prices are $110 for Standard bags and $225 for Deluxe bags, and the profit contribution is $52,125</a:t>
            </a:r>
            <a:r>
              <a:rPr lang="en-IN" sz="2400" dirty="0" smtClean="0"/>
              <a:t>.</a:t>
            </a:r>
          </a:p>
          <a:p>
            <a:pPr marL="398463" lvl="0" indent="-347663">
              <a:buFont typeface="Arial" pitchFamily="34" charset="0"/>
              <a:buChar char="•"/>
            </a:pPr>
            <a:r>
              <a:rPr lang="en-IN" sz="2400" dirty="0"/>
              <a:t>The feasible region for the unconstrained optimal solution point (600, </a:t>
            </a:r>
            <a:r>
              <a:rPr lang="en-IN" sz="2400" dirty="0" smtClean="0"/>
              <a:t>375).</a:t>
            </a:r>
            <a:endParaRPr lang="en-US" sz="2400" dirty="0"/>
          </a:p>
          <a:p>
            <a:pPr marL="398463" lvl="0" indent="-347663">
              <a:buFont typeface="Arial" pitchFamily="34" charset="0"/>
              <a:buChar char="•"/>
            </a:pPr>
            <a:r>
              <a:rPr lang="en-IN" sz="2400" dirty="0"/>
              <a:t>The unconstrained optimum of (600, 375) is obviously outside the feasible </a:t>
            </a:r>
            <a:r>
              <a:rPr lang="en-IN" sz="2400" dirty="0" smtClean="0"/>
              <a:t>region because we have not applied the constraints to the problem yet.</a:t>
            </a:r>
            <a:endParaRPr lang="en-US" sz="2400" dirty="0"/>
          </a:p>
          <a:p>
            <a:pPr marL="914400" indent="-347663">
              <a:buFont typeface="Arial" pitchFamily="34" charset="0"/>
              <a:buChar char="•"/>
            </a:pPr>
            <a:endParaRPr lang="en-US" sz="2200" dirty="0"/>
          </a:p>
          <a:p>
            <a:pPr marL="566737" lvl="0"/>
            <a:endParaRPr lang="en-US" sz="2200" dirty="0"/>
          </a:p>
          <a:p>
            <a:pPr marL="914400" indent="-347663">
              <a:buFont typeface="Arial" panose="020B0604020202020204" pitchFamily="34" charset="0"/>
              <a:buChar char="•"/>
            </a:pPr>
            <a:endParaRPr lang="en-US" sz="2200" dirty="0" smtClean="0"/>
          </a:p>
          <a:p>
            <a:endParaRPr lang="en-US" sz="2000" dirty="0" smtClean="0"/>
          </a:p>
        </p:txBody>
      </p:sp>
      <p:sp>
        <p:nvSpPr>
          <p:cNvPr id="5" name="Slide Number Placeholder 4"/>
          <p:cNvSpPr>
            <a:spLocks noGrp="1"/>
          </p:cNvSpPr>
          <p:nvPr>
            <p:ph type="sldNum" sz="quarter" idx="12"/>
          </p:nvPr>
        </p:nvSpPr>
        <p:spPr/>
        <p:txBody>
          <a:bodyPr>
            <a:normAutofit fontScale="85000" lnSpcReduction="20000"/>
          </a:bodyPr>
          <a:lstStyle/>
          <a:p>
            <a:fld id="{4556B232-9F89-4083-B3BB-DDC8E5903F80}" type="slidenum">
              <a:rPr lang="en-US" smtClean="0"/>
              <a:t>8</a:t>
            </a:fld>
            <a:endParaRPr lang="en-US" dirty="0"/>
          </a:p>
        </p:txBody>
      </p:sp>
    </p:spTree>
    <p:extLst>
      <p:ext uri="{BB962C8B-B14F-4D97-AF65-F5344CB8AC3E}">
        <p14:creationId xmlns:p14="http://schemas.microsoft.com/office/powerpoint/2010/main" val="2507720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ea typeface="Tahoma" panose="020B0604030504040204" pitchFamily="34" charset="0"/>
                <a:cs typeface="Tahoma" panose="020B0604030504040204" pitchFamily="34" charset="0"/>
              </a:rPr>
              <a:t>A Production </a:t>
            </a:r>
            <a:r>
              <a:rPr lang="en-IN" dirty="0" smtClean="0">
                <a:ea typeface="Tahoma" panose="020B0604030504040204" pitchFamily="34" charset="0"/>
                <a:cs typeface="Tahoma" panose="020B0604030504040204" pitchFamily="34" charset="0"/>
              </a:rPr>
              <a:t>Application: </a:t>
            </a:r>
            <a:r>
              <a:rPr lang="en-IN" dirty="0">
                <a:ea typeface="Tahoma" panose="020B0604030504040204" pitchFamily="34" charset="0"/>
                <a:cs typeface="Tahoma" panose="020B0604030504040204" pitchFamily="34" charset="0"/>
              </a:rPr>
              <a:t>Par, Inc. Revisited</a:t>
            </a:r>
            <a:endParaRPr lang="en-US" dirty="0"/>
          </a:p>
        </p:txBody>
      </p:sp>
      <p:sp>
        <p:nvSpPr>
          <p:cNvPr id="4" name="Content Placeholder 3"/>
          <p:cNvSpPr>
            <a:spLocks noGrp="1"/>
          </p:cNvSpPr>
          <p:nvPr>
            <p:ph sz="quarter" idx="1"/>
          </p:nvPr>
        </p:nvSpPr>
        <p:spPr/>
        <p:txBody>
          <a:bodyPr/>
          <a:lstStyle/>
          <a:p>
            <a:pPr marL="347663" lvl="0" indent="-347663">
              <a:buFont typeface="Arial" panose="020B0604020202020204" pitchFamily="34" charset="0"/>
              <a:buChar char="•"/>
            </a:pPr>
            <a:r>
              <a:rPr lang="en-IN" b="1" dirty="0" smtClean="0"/>
              <a:t>A Constrained Problem</a:t>
            </a:r>
          </a:p>
          <a:p>
            <a:pPr marL="914400" lvl="0" indent="-347663">
              <a:buFont typeface="Arial" panose="020B0604020202020204" pitchFamily="34" charset="0"/>
              <a:buChar char="•"/>
            </a:pPr>
            <a:r>
              <a:rPr lang="en-IN" sz="2200" dirty="0" smtClean="0"/>
              <a:t>In </a:t>
            </a:r>
            <a:r>
              <a:rPr lang="en-IN" sz="2200" dirty="0"/>
              <a:t>calculating the unconstrained optimal solution, we have ignored the production constraints</a:t>
            </a:r>
            <a:r>
              <a:rPr lang="en-IN" sz="2200" dirty="0" smtClean="0"/>
              <a:t>.</a:t>
            </a:r>
            <a:endParaRPr lang="en-US" sz="2200" dirty="0"/>
          </a:p>
          <a:p>
            <a:pPr marL="914400" lvl="0" indent="-347663">
              <a:buFont typeface="Arial" panose="020B0604020202020204" pitchFamily="34" charset="0"/>
              <a:buChar char="•"/>
            </a:pPr>
            <a:r>
              <a:rPr lang="en-IN" sz="2200" dirty="0"/>
              <a:t>Par, Inc. has limited amounts of time available in each of four departments (cutting and dyeing, sewing, finishing, and inspection and packaging</a:t>
            </a:r>
            <a:r>
              <a:rPr lang="en-IN" sz="2200" dirty="0" smtClean="0"/>
              <a:t>).</a:t>
            </a:r>
            <a:endParaRPr lang="en-US" sz="2200" dirty="0"/>
          </a:p>
          <a:p>
            <a:pPr marL="914400" lvl="0" indent="-347663">
              <a:buFont typeface="Arial" panose="020B0604020202020204" pitchFamily="34" charset="0"/>
              <a:buChar char="•"/>
            </a:pPr>
            <a:r>
              <a:rPr lang="en-IN" sz="2200" dirty="0"/>
              <a:t>The complete mathematical model for the Par, Inc. constrained nonlinear maximization problem follows.</a:t>
            </a:r>
            <a:endParaRPr lang="en-US" sz="2200" dirty="0"/>
          </a:p>
          <a:p>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4556B232-9F89-4083-B3BB-DDC8E5903F80}" type="slidenum">
              <a:rPr lang="en-US" smtClean="0"/>
              <a:pPr/>
              <a:t>9</a:t>
            </a:fld>
            <a:endParaRPr lang="en-US" dirty="0"/>
          </a:p>
        </p:txBody>
      </p:sp>
    </p:spTree>
    <p:extLst>
      <p:ext uri="{BB962C8B-B14F-4D97-AF65-F5344CB8AC3E}">
        <p14:creationId xmlns:p14="http://schemas.microsoft.com/office/powerpoint/2010/main" val="865719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13320</TotalTime>
  <Words>1217</Words>
  <Application>Microsoft Office PowerPoint</Application>
  <PresentationFormat>On-screen Show (4:3)</PresentationFormat>
  <Paragraphs>109</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 Math</vt:lpstr>
      <vt:lpstr>Tahoma</vt:lpstr>
      <vt:lpstr>Times New Roman</vt:lpstr>
      <vt:lpstr>Tw Cen MT</vt:lpstr>
      <vt:lpstr>Wingdings</vt:lpstr>
      <vt:lpstr>Wingdings 2</vt:lpstr>
      <vt:lpstr>Median</vt:lpstr>
      <vt:lpstr> Chapter 10 non-Linear optimization models using Excel and ASP  </vt:lpstr>
      <vt:lpstr>Linear and Non-Linear Optimization Problems</vt:lpstr>
      <vt:lpstr>A Production Application: Par, Inc. </vt:lpstr>
      <vt:lpstr>A Production Application: Par, Inc. </vt:lpstr>
      <vt:lpstr>A Production Application: Par, Inc. </vt:lpstr>
      <vt:lpstr>A Production Application: Par, Inc. </vt:lpstr>
      <vt:lpstr>A Production Application: Par, Inc. Revisited</vt:lpstr>
      <vt:lpstr>A Production Application: Par, Inc. Revisited</vt:lpstr>
      <vt:lpstr>A Production Application: Par, Inc. Revisited</vt:lpstr>
      <vt:lpstr>A Production Application: Par, Inc. Revisited</vt:lpstr>
      <vt:lpstr>Spreadsheet Model And Solver Dialog Box For The Nonlinear Par, Inc. Problem</vt:lpstr>
      <vt:lpstr>A Production Application: Par, Inc. Revisited</vt:lpstr>
      <vt:lpstr>A Production Application: Par, Inc. Revisited</vt:lpstr>
      <vt:lpstr>A Production Application: Par, Inc. Revisited</vt:lpstr>
      <vt:lpstr>Excel Solver Sensitivity Report For The Nonlinear Par, Inc.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BusMgmtLap</cp:lastModifiedBy>
  <cp:revision>719</cp:revision>
  <dcterms:created xsi:type="dcterms:W3CDTF">2013-06-04T12:27:35Z</dcterms:created>
  <dcterms:modified xsi:type="dcterms:W3CDTF">2015-04-08T18:30:12Z</dcterms:modified>
</cp:coreProperties>
</file>