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21"/>
  </p:notesMasterIdLst>
  <p:handoutMasterIdLst>
    <p:handoutMasterId r:id="rId22"/>
  </p:handoutMasterIdLst>
  <p:sldIdLst>
    <p:sldId id="256" r:id="rId3"/>
    <p:sldId id="384" r:id="rId4"/>
    <p:sldId id="391" r:id="rId5"/>
    <p:sldId id="392" r:id="rId6"/>
    <p:sldId id="360" r:id="rId7"/>
    <p:sldId id="363" r:id="rId8"/>
    <p:sldId id="314" r:id="rId9"/>
    <p:sldId id="390" r:id="rId10"/>
    <p:sldId id="356" r:id="rId11"/>
    <p:sldId id="368" r:id="rId12"/>
    <p:sldId id="369" r:id="rId13"/>
    <p:sldId id="388" r:id="rId14"/>
    <p:sldId id="375" r:id="rId15"/>
    <p:sldId id="377" r:id="rId16"/>
    <p:sldId id="378" r:id="rId17"/>
    <p:sldId id="381" r:id="rId18"/>
    <p:sldId id="389" r:id="rId19"/>
    <p:sldId id="39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8"/>
    <a:srgbClr val="00582A"/>
    <a:srgbClr val="2F473E"/>
    <a:srgbClr val="D2DCFE"/>
    <a:srgbClr val="DAE3FE"/>
    <a:srgbClr val="B9C9FD"/>
    <a:srgbClr val="C0CDF6"/>
    <a:srgbClr val="C7D8E7"/>
    <a:srgbClr val="D2E8EA"/>
    <a:srgbClr val="D2E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2047" autoAdjust="0"/>
  </p:normalViewPr>
  <p:slideViewPr>
    <p:cSldViewPr>
      <p:cViewPr varScale="1">
        <p:scale>
          <a:sx n="57" d="100"/>
          <a:sy n="57" d="100"/>
        </p:scale>
        <p:origin x="18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15180-29B0-4C66-993B-04FB14B6DDD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19788E-93EA-4F17-9ECF-91C4DBC3B186}">
      <dgm:prSet phldrT="[Text]"/>
      <dgm:spPr>
        <a:solidFill>
          <a:srgbClr val="005828"/>
        </a:solidFill>
        <a:ln>
          <a:solidFill>
            <a:srgbClr val="005828"/>
          </a:solidFill>
        </a:ln>
      </dgm:spPr>
      <dgm:t>
        <a:bodyPr/>
        <a:lstStyle/>
        <a:p>
          <a:r>
            <a:rPr lang="en-US" dirty="0" smtClean="0">
              <a:latin typeface="Calibri" pitchFamily="34" charset="0"/>
            </a:rPr>
            <a:t>Data mining </a:t>
          </a:r>
          <a:endParaRPr lang="en-US" dirty="0">
            <a:latin typeface="Calibri" pitchFamily="34" charset="0"/>
          </a:endParaRPr>
        </a:p>
      </dgm:t>
    </dgm:pt>
    <dgm:pt modelId="{B080966B-C8C2-4B4F-BD4C-E8A1846390EA}" type="parTrans" cxnId="{4E1D6FC8-C5AA-4247-B4EB-C176F4F0FAB8}">
      <dgm:prSet/>
      <dgm:spPr/>
      <dgm:t>
        <a:bodyPr/>
        <a:lstStyle/>
        <a:p>
          <a:endParaRPr lang="en-US"/>
        </a:p>
      </dgm:t>
    </dgm:pt>
    <dgm:pt modelId="{B4279302-778B-45B6-95F2-92B99DE21219}" type="sibTrans" cxnId="{4E1D6FC8-C5AA-4247-B4EB-C176F4F0FAB8}">
      <dgm:prSet/>
      <dgm:spPr/>
      <dgm:t>
        <a:bodyPr/>
        <a:lstStyle/>
        <a:p>
          <a:endParaRPr lang="en-US"/>
        </a:p>
      </dgm:t>
    </dgm:pt>
    <dgm:pt modelId="{2B1B0781-3F4F-4913-BE33-52AD0ECFF6C6}">
      <dgm:prSet/>
      <dgm:spPr>
        <a:noFill/>
        <a:ln>
          <a:solidFill>
            <a:srgbClr val="005828"/>
          </a:solidFill>
        </a:ln>
      </dgm:spPr>
      <dgm:t>
        <a:bodyPr/>
        <a:lstStyle/>
        <a:p>
          <a:r>
            <a:rPr lang="en-US" dirty="0" smtClean="0">
              <a:latin typeface="Calibri" pitchFamily="34" charset="0"/>
            </a:rPr>
            <a:t>Used to find patterns or relationships among elements of the data in a large database; often used in predictive analytics.</a:t>
          </a:r>
          <a:endParaRPr lang="en-US" dirty="0">
            <a:latin typeface="Calibri" pitchFamily="34" charset="0"/>
          </a:endParaRPr>
        </a:p>
      </dgm:t>
    </dgm:pt>
    <dgm:pt modelId="{F1DCBFD1-60E9-46E6-AA1A-2F48C88BEBBB}" type="parTrans" cxnId="{DDC754B3-88F7-457A-B88D-E0B7F7A183B3}">
      <dgm:prSet/>
      <dgm:spPr/>
      <dgm:t>
        <a:bodyPr/>
        <a:lstStyle/>
        <a:p>
          <a:endParaRPr lang="en-US"/>
        </a:p>
      </dgm:t>
    </dgm:pt>
    <dgm:pt modelId="{63E85B44-0228-4B22-9253-4C575C082580}" type="sibTrans" cxnId="{DDC754B3-88F7-457A-B88D-E0B7F7A183B3}">
      <dgm:prSet/>
      <dgm:spPr/>
      <dgm:t>
        <a:bodyPr/>
        <a:lstStyle/>
        <a:p>
          <a:endParaRPr lang="en-US"/>
        </a:p>
      </dgm:t>
    </dgm:pt>
    <dgm:pt modelId="{ADE1F32B-BDA0-44A5-B1C0-EFFD362784EE}">
      <dgm:prSet/>
      <dgm:spPr>
        <a:noFill/>
        <a:ln>
          <a:solidFill>
            <a:srgbClr val="005828"/>
          </a:solidFill>
        </a:ln>
      </dgm:spPr>
      <dgm:t>
        <a:bodyPr/>
        <a:lstStyle/>
        <a:p>
          <a:r>
            <a:rPr lang="en-US" dirty="0" smtClean="0">
              <a:latin typeface="Calibri" pitchFamily="34" charset="0"/>
            </a:rPr>
            <a:t>It involves the use of probability and statistics to construct a computer model to study the impact of uncertainty on a decision.</a:t>
          </a:r>
          <a:endParaRPr lang="en-US" dirty="0">
            <a:latin typeface="Calibri" pitchFamily="34" charset="0"/>
          </a:endParaRPr>
        </a:p>
      </dgm:t>
    </dgm:pt>
    <dgm:pt modelId="{9F289771-771F-4774-A204-4899BF3EAE1E}" type="parTrans" cxnId="{9371F196-3A46-479E-A506-5EFAD663590E}">
      <dgm:prSet/>
      <dgm:spPr/>
      <dgm:t>
        <a:bodyPr/>
        <a:lstStyle/>
        <a:p>
          <a:endParaRPr lang="en-US"/>
        </a:p>
      </dgm:t>
    </dgm:pt>
    <dgm:pt modelId="{228D4626-76A8-4685-92DD-33BFE613D2A8}" type="sibTrans" cxnId="{9371F196-3A46-479E-A506-5EFAD663590E}">
      <dgm:prSet/>
      <dgm:spPr/>
      <dgm:t>
        <a:bodyPr/>
        <a:lstStyle/>
        <a:p>
          <a:endParaRPr lang="en-US"/>
        </a:p>
      </dgm:t>
    </dgm:pt>
    <dgm:pt modelId="{0081BBD4-B360-4F18-B75D-A24A18D60731}">
      <dgm:prSet phldrT="[Text]"/>
      <dgm:spPr>
        <a:solidFill>
          <a:srgbClr val="005828"/>
        </a:solidFill>
        <a:ln>
          <a:solidFill>
            <a:srgbClr val="005828"/>
          </a:solidFill>
        </a:ln>
      </dgm:spPr>
      <dgm:t>
        <a:bodyPr/>
        <a:lstStyle/>
        <a:p>
          <a:r>
            <a:rPr lang="en-US" dirty="0" smtClean="0">
              <a:latin typeface="Calibri" pitchFamily="34" charset="0"/>
            </a:rPr>
            <a:t>Simulation</a:t>
          </a:r>
          <a:endParaRPr lang="en-US" dirty="0">
            <a:latin typeface="Calibri" pitchFamily="34" charset="0"/>
          </a:endParaRPr>
        </a:p>
      </dgm:t>
    </dgm:pt>
    <dgm:pt modelId="{DA0D8416-252D-45F8-A83B-BF9B24C5AAD8}" type="sibTrans" cxnId="{50122ED6-F5A5-4FB0-8A8C-CC66F8FBAEE9}">
      <dgm:prSet/>
      <dgm:spPr/>
      <dgm:t>
        <a:bodyPr/>
        <a:lstStyle/>
        <a:p>
          <a:endParaRPr lang="en-US"/>
        </a:p>
      </dgm:t>
    </dgm:pt>
    <dgm:pt modelId="{17D3DCBC-2F27-4130-A11A-20207156232D}" type="parTrans" cxnId="{50122ED6-F5A5-4FB0-8A8C-CC66F8FBAEE9}">
      <dgm:prSet/>
      <dgm:spPr/>
      <dgm:t>
        <a:bodyPr/>
        <a:lstStyle/>
        <a:p>
          <a:endParaRPr lang="en-US"/>
        </a:p>
      </dgm:t>
    </dgm:pt>
    <dgm:pt modelId="{5807243A-7850-40EC-83FA-501DA0695AFB}" type="pres">
      <dgm:prSet presAssocID="{AF015180-29B0-4C66-993B-04FB14B6DDD3}" presName="linear" presStyleCnt="0">
        <dgm:presLayoutVars>
          <dgm:dir/>
          <dgm:animLvl val="lvl"/>
          <dgm:resizeHandles val="exact"/>
        </dgm:presLayoutVars>
      </dgm:prSet>
      <dgm:spPr/>
      <dgm:t>
        <a:bodyPr/>
        <a:lstStyle/>
        <a:p>
          <a:endParaRPr lang="en-US"/>
        </a:p>
      </dgm:t>
    </dgm:pt>
    <dgm:pt modelId="{EC1CBDA5-71D4-44FE-A73E-C686E5C6A6EF}" type="pres">
      <dgm:prSet presAssocID="{8619788E-93EA-4F17-9ECF-91C4DBC3B186}" presName="parentLin" presStyleCnt="0"/>
      <dgm:spPr/>
    </dgm:pt>
    <dgm:pt modelId="{87623816-8FF6-47BF-8F27-62EF482664F9}" type="pres">
      <dgm:prSet presAssocID="{8619788E-93EA-4F17-9ECF-91C4DBC3B186}" presName="parentLeftMargin" presStyleLbl="node1" presStyleIdx="0" presStyleCnt="2"/>
      <dgm:spPr/>
      <dgm:t>
        <a:bodyPr/>
        <a:lstStyle/>
        <a:p>
          <a:endParaRPr lang="en-US"/>
        </a:p>
      </dgm:t>
    </dgm:pt>
    <dgm:pt modelId="{6BAF7D37-3018-401E-9740-D34B6F5DCA37}" type="pres">
      <dgm:prSet presAssocID="{8619788E-93EA-4F17-9ECF-91C4DBC3B186}" presName="parentText" presStyleLbl="node1" presStyleIdx="0" presStyleCnt="2" custLinFactNeighborX="13636" custLinFactNeighborY="-8841">
        <dgm:presLayoutVars>
          <dgm:chMax val="0"/>
          <dgm:bulletEnabled val="1"/>
        </dgm:presLayoutVars>
      </dgm:prSet>
      <dgm:spPr/>
      <dgm:t>
        <a:bodyPr/>
        <a:lstStyle/>
        <a:p>
          <a:endParaRPr lang="en-US"/>
        </a:p>
      </dgm:t>
    </dgm:pt>
    <dgm:pt modelId="{30D7CE13-4F3A-4B18-B179-1F325CAAC9A6}" type="pres">
      <dgm:prSet presAssocID="{8619788E-93EA-4F17-9ECF-91C4DBC3B186}" presName="negativeSpace" presStyleCnt="0"/>
      <dgm:spPr/>
    </dgm:pt>
    <dgm:pt modelId="{B0A88ABE-EFC8-4DFF-842F-F48E77FC489F}" type="pres">
      <dgm:prSet presAssocID="{8619788E-93EA-4F17-9ECF-91C4DBC3B186}" presName="childText" presStyleLbl="conFgAcc1" presStyleIdx="0" presStyleCnt="2">
        <dgm:presLayoutVars>
          <dgm:bulletEnabled val="1"/>
        </dgm:presLayoutVars>
      </dgm:prSet>
      <dgm:spPr/>
      <dgm:t>
        <a:bodyPr/>
        <a:lstStyle/>
        <a:p>
          <a:endParaRPr lang="en-US"/>
        </a:p>
      </dgm:t>
    </dgm:pt>
    <dgm:pt modelId="{8AD81510-2F4E-4DBE-8B24-5A8B116E4CC1}" type="pres">
      <dgm:prSet presAssocID="{B4279302-778B-45B6-95F2-92B99DE21219}" presName="spaceBetweenRectangles" presStyleCnt="0"/>
      <dgm:spPr/>
    </dgm:pt>
    <dgm:pt modelId="{45C300C7-06E1-4E64-BA73-92D7417E4217}" type="pres">
      <dgm:prSet presAssocID="{0081BBD4-B360-4F18-B75D-A24A18D60731}" presName="parentLin" presStyleCnt="0"/>
      <dgm:spPr/>
    </dgm:pt>
    <dgm:pt modelId="{5F0D1989-7C78-436C-88AF-631680BA6D13}" type="pres">
      <dgm:prSet presAssocID="{0081BBD4-B360-4F18-B75D-A24A18D60731}" presName="parentLeftMargin" presStyleLbl="node1" presStyleIdx="0" presStyleCnt="2"/>
      <dgm:spPr/>
      <dgm:t>
        <a:bodyPr/>
        <a:lstStyle/>
        <a:p>
          <a:endParaRPr lang="en-US"/>
        </a:p>
      </dgm:t>
    </dgm:pt>
    <dgm:pt modelId="{36F9A83E-45D4-4AE9-BC28-439A173FEAF2}" type="pres">
      <dgm:prSet presAssocID="{0081BBD4-B360-4F18-B75D-A24A18D60731}" presName="parentText" presStyleLbl="node1" presStyleIdx="1" presStyleCnt="2">
        <dgm:presLayoutVars>
          <dgm:chMax val="0"/>
          <dgm:bulletEnabled val="1"/>
        </dgm:presLayoutVars>
      </dgm:prSet>
      <dgm:spPr/>
      <dgm:t>
        <a:bodyPr/>
        <a:lstStyle/>
        <a:p>
          <a:endParaRPr lang="en-US"/>
        </a:p>
      </dgm:t>
    </dgm:pt>
    <dgm:pt modelId="{AB7C9E06-8D4E-4701-9851-F6FCA289C5C4}" type="pres">
      <dgm:prSet presAssocID="{0081BBD4-B360-4F18-B75D-A24A18D60731}" presName="negativeSpace" presStyleCnt="0"/>
      <dgm:spPr/>
    </dgm:pt>
    <dgm:pt modelId="{8B99EABB-11AC-4857-A301-228103C494A7}" type="pres">
      <dgm:prSet presAssocID="{0081BBD4-B360-4F18-B75D-A24A18D60731}" presName="childText" presStyleLbl="conFgAcc1" presStyleIdx="1" presStyleCnt="2">
        <dgm:presLayoutVars>
          <dgm:bulletEnabled val="1"/>
        </dgm:presLayoutVars>
      </dgm:prSet>
      <dgm:spPr/>
      <dgm:t>
        <a:bodyPr/>
        <a:lstStyle/>
        <a:p>
          <a:endParaRPr lang="en-US"/>
        </a:p>
      </dgm:t>
    </dgm:pt>
  </dgm:ptLst>
  <dgm:cxnLst>
    <dgm:cxn modelId="{EF163332-D440-455B-9D7C-52D43FCB0BF2}" type="presOf" srcId="{2B1B0781-3F4F-4913-BE33-52AD0ECFF6C6}" destId="{B0A88ABE-EFC8-4DFF-842F-F48E77FC489F}" srcOrd="0" destOrd="0" presId="urn:microsoft.com/office/officeart/2005/8/layout/list1"/>
    <dgm:cxn modelId="{F9E837F8-F56F-4720-BF29-FD63F90261CE}" type="presOf" srcId="{8619788E-93EA-4F17-9ECF-91C4DBC3B186}" destId="{87623816-8FF6-47BF-8F27-62EF482664F9}" srcOrd="0" destOrd="0" presId="urn:microsoft.com/office/officeart/2005/8/layout/list1"/>
    <dgm:cxn modelId="{DDC754B3-88F7-457A-B88D-E0B7F7A183B3}" srcId="{8619788E-93EA-4F17-9ECF-91C4DBC3B186}" destId="{2B1B0781-3F4F-4913-BE33-52AD0ECFF6C6}" srcOrd="0" destOrd="0" parTransId="{F1DCBFD1-60E9-46E6-AA1A-2F48C88BEBBB}" sibTransId="{63E85B44-0228-4B22-9253-4C575C082580}"/>
    <dgm:cxn modelId="{4E1D6FC8-C5AA-4247-B4EB-C176F4F0FAB8}" srcId="{AF015180-29B0-4C66-993B-04FB14B6DDD3}" destId="{8619788E-93EA-4F17-9ECF-91C4DBC3B186}" srcOrd="0" destOrd="0" parTransId="{B080966B-C8C2-4B4F-BD4C-E8A1846390EA}" sibTransId="{B4279302-778B-45B6-95F2-92B99DE21219}"/>
    <dgm:cxn modelId="{50122ED6-F5A5-4FB0-8A8C-CC66F8FBAEE9}" srcId="{AF015180-29B0-4C66-993B-04FB14B6DDD3}" destId="{0081BBD4-B360-4F18-B75D-A24A18D60731}" srcOrd="1" destOrd="0" parTransId="{17D3DCBC-2F27-4130-A11A-20207156232D}" sibTransId="{DA0D8416-252D-45F8-A83B-BF9B24C5AAD8}"/>
    <dgm:cxn modelId="{46ADA52F-00F8-482F-A0E6-F7B6CA56CF97}" type="presOf" srcId="{ADE1F32B-BDA0-44A5-B1C0-EFFD362784EE}" destId="{8B99EABB-11AC-4857-A301-228103C494A7}" srcOrd="0" destOrd="0" presId="urn:microsoft.com/office/officeart/2005/8/layout/list1"/>
    <dgm:cxn modelId="{9371F196-3A46-479E-A506-5EFAD663590E}" srcId="{0081BBD4-B360-4F18-B75D-A24A18D60731}" destId="{ADE1F32B-BDA0-44A5-B1C0-EFFD362784EE}" srcOrd="0" destOrd="0" parTransId="{9F289771-771F-4774-A204-4899BF3EAE1E}" sibTransId="{228D4626-76A8-4685-92DD-33BFE613D2A8}"/>
    <dgm:cxn modelId="{0AFA2FB9-CFB2-4FAA-A40E-8C29209CF1D1}" type="presOf" srcId="{0081BBD4-B360-4F18-B75D-A24A18D60731}" destId="{5F0D1989-7C78-436C-88AF-631680BA6D13}" srcOrd="0" destOrd="0" presId="urn:microsoft.com/office/officeart/2005/8/layout/list1"/>
    <dgm:cxn modelId="{5C78E401-AE1C-43B2-8CB4-980A4A96BF73}" type="presOf" srcId="{AF015180-29B0-4C66-993B-04FB14B6DDD3}" destId="{5807243A-7850-40EC-83FA-501DA0695AFB}" srcOrd="0" destOrd="0" presId="urn:microsoft.com/office/officeart/2005/8/layout/list1"/>
    <dgm:cxn modelId="{CC9E201E-223F-48F8-BB34-5A210244085C}" type="presOf" srcId="{8619788E-93EA-4F17-9ECF-91C4DBC3B186}" destId="{6BAF7D37-3018-401E-9740-D34B6F5DCA37}" srcOrd="1" destOrd="0" presId="urn:microsoft.com/office/officeart/2005/8/layout/list1"/>
    <dgm:cxn modelId="{D13EFD05-4D59-4AB7-BE6D-9A40D1B0332A}" type="presOf" srcId="{0081BBD4-B360-4F18-B75D-A24A18D60731}" destId="{36F9A83E-45D4-4AE9-BC28-439A173FEAF2}" srcOrd="1" destOrd="0" presId="urn:microsoft.com/office/officeart/2005/8/layout/list1"/>
    <dgm:cxn modelId="{FFE6BF63-F003-4053-B153-FF45EA0FF878}" type="presParOf" srcId="{5807243A-7850-40EC-83FA-501DA0695AFB}" destId="{EC1CBDA5-71D4-44FE-A73E-C686E5C6A6EF}" srcOrd="0" destOrd="0" presId="urn:microsoft.com/office/officeart/2005/8/layout/list1"/>
    <dgm:cxn modelId="{657FFEB7-FFD1-4227-A0B3-FB44C01A7C46}" type="presParOf" srcId="{EC1CBDA5-71D4-44FE-A73E-C686E5C6A6EF}" destId="{87623816-8FF6-47BF-8F27-62EF482664F9}" srcOrd="0" destOrd="0" presId="urn:microsoft.com/office/officeart/2005/8/layout/list1"/>
    <dgm:cxn modelId="{BDB3BC66-1E0B-49F2-B317-C9D3363B0D80}" type="presParOf" srcId="{EC1CBDA5-71D4-44FE-A73E-C686E5C6A6EF}" destId="{6BAF7D37-3018-401E-9740-D34B6F5DCA37}" srcOrd="1" destOrd="0" presId="urn:microsoft.com/office/officeart/2005/8/layout/list1"/>
    <dgm:cxn modelId="{8B785F70-1706-4DDB-87A9-E6EBA5008A69}" type="presParOf" srcId="{5807243A-7850-40EC-83FA-501DA0695AFB}" destId="{30D7CE13-4F3A-4B18-B179-1F325CAAC9A6}" srcOrd="1" destOrd="0" presId="urn:microsoft.com/office/officeart/2005/8/layout/list1"/>
    <dgm:cxn modelId="{9D7E8042-5382-4140-A84D-1ED24642380F}" type="presParOf" srcId="{5807243A-7850-40EC-83FA-501DA0695AFB}" destId="{B0A88ABE-EFC8-4DFF-842F-F48E77FC489F}" srcOrd="2" destOrd="0" presId="urn:microsoft.com/office/officeart/2005/8/layout/list1"/>
    <dgm:cxn modelId="{089F0FC8-9D11-4CBC-87F1-2204BB556958}" type="presParOf" srcId="{5807243A-7850-40EC-83FA-501DA0695AFB}" destId="{8AD81510-2F4E-4DBE-8B24-5A8B116E4CC1}" srcOrd="3" destOrd="0" presId="urn:microsoft.com/office/officeart/2005/8/layout/list1"/>
    <dgm:cxn modelId="{D32A908C-E22D-47F2-8F2E-5387CAAA27D0}" type="presParOf" srcId="{5807243A-7850-40EC-83FA-501DA0695AFB}" destId="{45C300C7-06E1-4E64-BA73-92D7417E4217}" srcOrd="4" destOrd="0" presId="urn:microsoft.com/office/officeart/2005/8/layout/list1"/>
    <dgm:cxn modelId="{7040C8DE-8FDA-494E-9BFF-4A8C0B56161B}" type="presParOf" srcId="{45C300C7-06E1-4E64-BA73-92D7417E4217}" destId="{5F0D1989-7C78-436C-88AF-631680BA6D13}" srcOrd="0" destOrd="0" presId="urn:microsoft.com/office/officeart/2005/8/layout/list1"/>
    <dgm:cxn modelId="{1117FC46-8C60-47CD-A685-1CA699D86ADC}" type="presParOf" srcId="{45C300C7-06E1-4E64-BA73-92D7417E4217}" destId="{36F9A83E-45D4-4AE9-BC28-439A173FEAF2}" srcOrd="1" destOrd="0" presId="urn:microsoft.com/office/officeart/2005/8/layout/list1"/>
    <dgm:cxn modelId="{69621486-D9A2-48B3-97CB-2DCB5AE98D1E}" type="presParOf" srcId="{5807243A-7850-40EC-83FA-501DA0695AFB}" destId="{AB7C9E06-8D4E-4701-9851-F6FCA289C5C4}" srcOrd="5" destOrd="0" presId="urn:microsoft.com/office/officeart/2005/8/layout/list1"/>
    <dgm:cxn modelId="{9962195A-1E82-4D19-B0B4-2FA1F1577914}" type="presParOf" srcId="{5807243A-7850-40EC-83FA-501DA0695AFB}" destId="{8B99EABB-11AC-4857-A301-228103C494A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8910C-F857-4881-9B05-D7A935919A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D6BD44-E023-4988-942F-F07C56177694}">
      <dgm:prSet phldrT="[Text]" custT="1"/>
      <dgm:spPr>
        <a:solidFill>
          <a:srgbClr val="005828"/>
        </a:solidFill>
        <a:ln>
          <a:solidFill>
            <a:srgbClr val="005828"/>
          </a:solidFill>
        </a:ln>
      </dgm:spPr>
      <dgm:t>
        <a:bodyPr/>
        <a:lstStyle/>
        <a:p>
          <a:r>
            <a:rPr lang="en-US" sz="1600" dirty="0" smtClean="0">
              <a:latin typeface="Calibri" pitchFamily="34" charset="0"/>
            </a:rPr>
            <a:t>Optimization models </a:t>
          </a:r>
          <a:endParaRPr lang="en-US" sz="1600" dirty="0">
            <a:latin typeface="Calibri" pitchFamily="34" charset="0"/>
          </a:endParaRPr>
        </a:p>
      </dgm:t>
    </dgm:pt>
    <dgm:pt modelId="{5D8D581C-7DFB-48D1-AD60-7F303685E76A}" type="parTrans" cxnId="{DA08D826-F6B0-4B7D-9FCA-0F1630245FA4}">
      <dgm:prSet/>
      <dgm:spPr/>
      <dgm:t>
        <a:bodyPr/>
        <a:lstStyle/>
        <a:p>
          <a:endParaRPr lang="en-US" sz="1600">
            <a:latin typeface="Calibri" pitchFamily="34" charset="0"/>
          </a:endParaRPr>
        </a:p>
      </dgm:t>
    </dgm:pt>
    <dgm:pt modelId="{912C3DC3-D90B-4B6D-BA44-B39F7C14487D}" type="sibTrans" cxnId="{DA08D826-F6B0-4B7D-9FCA-0F1630245FA4}">
      <dgm:prSet/>
      <dgm:spPr/>
      <dgm:t>
        <a:bodyPr/>
        <a:lstStyle/>
        <a:p>
          <a:endParaRPr lang="en-US" sz="1600">
            <a:latin typeface="Calibri" pitchFamily="34" charset="0"/>
          </a:endParaRPr>
        </a:p>
      </dgm:t>
    </dgm:pt>
    <dgm:pt modelId="{BEC573C3-77C3-4C64-9630-5064BAD5497D}">
      <dgm:prSet phldrT="[Text]" custT="1"/>
      <dgm:spPr>
        <a:solidFill>
          <a:srgbClr val="005828"/>
        </a:solidFill>
        <a:ln>
          <a:solidFill>
            <a:srgbClr val="005828"/>
          </a:solidFill>
        </a:ln>
      </dgm:spPr>
      <dgm:t>
        <a:bodyPr/>
        <a:lstStyle/>
        <a:p>
          <a:r>
            <a:rPr lang="en-US" sz="1600" dirty="0" smtClean="0">
              <a:latin typeface="Calibri" pitchFamily="34" charset="0"/>
            </a:rPr>
            <a:t>Simulation optimization </a:t>
          </a:r>
          <a:endParaRPr lang="en-US" sz="1600" dirty="0">
            <a:latin typeface="Calibri" pitchFamily="34" charset="0"/>
          </a:endParaRPr>
        </a:p>
      </dgm:t>
    </dgm:pt>
    <dgm:pt modelId="{A202A248-11F7-4C62-A190-458B0B150431}" type="parTrans" cxnId="{E728C8BC-20B9-4507-982A-D96F3C9E7D17}">
      <dgm:prSet/>
      <dgm:spPr/>
      <dgm:t>
        <a:bodyPr/>
        <a:lstStyle/>
        <a:p>
          <a:endParaRPr lang="en-US" sz="1600">
            <a:latin typeface="Calibri" pitchFamily="34" charset="0"/>
          </a:endParaRPr>
        </a:p>
      </dgm:t>
    </dgm:pt>
    <dgm:pt modelId="{2AFD9A21-B91F-430B-B43F-114B0483AAF6}" type="sibTrans" cxnId="{E728C8BC-20B9-4507-982A-D96F3C9E7D17}">
      <dgm:prSet/>
      <dgm:spPr/>
      <dgm:t>
        <a:bodyPr/>
        <a:lstStyle/>
        <a:p>
          <a:endParaRPr lang="en-US" sz="1600">
            <a:latin typeface="Calibri" pitchFamily="34" charset="0"/>
          </a:endParaRPr>
        </a:p>
      </dgm:t>
    </dgm:pt>
    <dgm:pt modelId="{486A32FA-4130-45AE-BD17-BAB912AEB7E7}">
      <dgm:prSet phldrT="[Text]" custT="1"/>
      <dgm:spPr>
        <a:solidFill>
          <a:srgbClr val="005828"/>
        </a:solidFill>
        <a:ln>
          <a:solidFill>
            <a:srgbClr val="005828"/>
          </a:solidFill>
        </a:ln>
      </dgm:spPr>
      <dgm:t>
        <a:bodyPr/>
        <a:lstStyle/>
        <a:p>
          <a:r>
            <a:rPr lang="en-US" sz="1600" dirty="0" smtClean="0">
              <a:latin typeface="Calibri" pitchFamily="34" charset="0"/>
            </a:rPr>
            <a:t>Decision analysis </a:t>
          </a:r>
          <a:endParaRPr lang="en-US" sz="1600" dirty="0">
            <a:latin typeface="Calibri" pitchFamily="34" charset="0"/>
          </a:endParaRPr>
        </a:p>
      </dgm:t>
    </dgm:pt>
    <dgm:pt modelId="{C7603DBD-3621-4A84-9C18-D5B13813086C}" type="parTrans" cxnId="{374EA8DF-A9A7-486D-9439-B68DF773B0F6}">
      <dgm:prSet/>
      <dgm:spPr/>
      <dgm:t>
        <a:bodyPr/>
        <a:lstStyle/>
        <a:p>
          <a:endParaRPr lang="en-US" sz="1600">
            <a:latin typeface="Calibri" pitchFamily="34" charset="0"/>
          </a:endParaRPr>
        </a:p>
      </dgm:t>
    </dgm:pt>
    <dgm:pt modelId="{4D779BB9-E5AD-460F-8147-28B0CE585576}" type="sibTrans" cxnId="{374EA8DF-A9A7-486D-9439-B68DF773B0F6}">
      <dgm:prSet/>
      <dgm:spPr/>
      <dgm:t>
        <a:bodyPr/>
        <a:lstStyle/>
        <a:p>
          <a:endParaRPr lang="en-US" sz="1600">
            <a:latin typeface="Calibri" pitchFamily="34" charset="0"/>
          </a:endParaRPr>
        </a:p>
      </dgm:t>
    </dgm:pt>
    <dgm:pt modelId="{B46FE2CD-84EF-489D-A898-EEB34264F28A}">
      <dgm:prSet custT="1"/>
      <dgm:spPr>
        <a:noFill/>
        <a:ln>
          <a:solidFill>
            <a:srgbClr val="00582A"/>
          </a:solidFill>
        </a:ln>
      </dgm:spPr>
      <dgm:t>
        <a:bodyPr/>
        <a:lstStyle/>
        <a:p>
          <a:r>
            <a:rPr lang="en-US" sz="1600" dirty="0" smtClean="0">
              <a:latin typeface="Calibri" pitchFamily="34" charset="0"/>
            </a:rPr>
            <a:t>Models that give the best decision subject to constraints of the situation.</a:t>
          </a:r>
          <a:endParaRPr lang="en-US" sz="1600" dirty="0">
            <a:latin typeface="Calibri" pitchFamily="34" charset="0"/>
          </a:endParaRPr>
        </a:p>
      </dgm:t>
    </dgm:pt>
    <dgm:pt modelId="{A0E4618D-F7BA-422E-910C-C55EF13EC9AB}" type="parTrans" cxnId="{4592D028-3CF0-4347-ADC0-101287913548}">
      <dgm:prSet/>
      <dgm:spPr/>
      <dgm:t>
        <a:bodyPr/>
        <a:lstStyle/>
        <a:p>
          <a:endParaRPr lang="en-US" sz="1600">
            <a:latin typeface="Calibri" pitchFamily="34" charset="0"/>
          </a:endParaRPr>
        </a:p>
      </dgm:t>
    </dgm:pt>
    <dgm:pt modelId="{BD304232-5223-4B15-9A5E-E146BCE18677}" type="sibTrans" cxnId="{4592D028-3CF0-4347-ADC0-101287913548}">
      <dgm:prSet/>
      <dgm:spPr/>
      <dgm:t>
        <a:bodyPr/>
        <a:lstStyle/>
        <a:p>
          <a:endParaRPr lang="en-US" sz="1600">
            <a:latin typeface="Calibri" pitchFamily="34" charset="0"/>
          </a:endParaRPr>
        </a:p>
      </dgm:t>
    </dgm:pt>
    <dgm:pt modelId="{274FAF6A-6B81-4D96-9305-907199F81C03}">
      <dgm:prSet custT="1"/>
      <dgm:spPr>
        <a:noFill/>
        <a:ln>
          <a:solidFill>
            <a:srgbClr val="00582A"/>
          </a:solidFill>
        </a:ln>
      </dgm:spPr>
      <dgm:t>
        <a:bodyPr/>
        <a:lstStyle/>
        <a:p>
          <a:r>
            <a:rPr lang="en-US" sz="1600" dirty="0" smtClean="0">
              <a:latin typeface="Calibri" pitchFamily="34" charset="0"/>
            </a:rPr>
            <a:t>Combines the use of probability and statistics to model uncertainty with optimization techniques to find good decisions in highly complex and highly uncertain settings.</a:t>
          </a:r>
          <a:r>
            <a:rPr lang="en-US" sz="1600" dirty="0" smtClean="0">
              <a:solidFill>
                <a:srgbClr val="005828"/>
              </a:solidFill>
              <a:latin typeface="Calibri" pitchFamily="34" charset="0"/>
            </a:rPr>
            <a:t> </a:t>
          </a:r>
          <a:endParaRPr lang="en-US" sz="1600" dirty="0">
            <a:latin typeface="Calibri" pitchFamily="34" charset="0"/>
          </a:endParaRPr>
        </a:p>
      </dgm:t>
    </dgm:pt>
    <dgm:pt modelId="{7F2D5F27-80FD-4A78-A516-8BC29D7B7CAC}" type="parTrans" cxnId="{B3EA3693-5B0C-41C6-95EF-0353BDBB848F}">
      <dgm:prSet/>
      <dgm:spPr/>
      <dgm:t>
        <a:bodyPr/>
        <a:lstStyle/>
        <a:p>
          <a:endParaRPr lang="en-US" sz="1600">
            <a:latin typeface="Calibri" pitchFamily="34" charset="0"/>
          </a:endParaRPr>
        </a:p>
      </dgm:t>
    </dgm:pt>
    <dgm:pt modelId="{388D628B-9E25-436C-AFEE-AA2C590C8C8B}" type="sibTrans" cxnId="{B3EA3693-5B0C-41C6-95EF-0353BDBB848F}">
      <dgm:prSet/>
      <dgm:spPr/>
      <dgm:t>
        <a:bodyPr/>
        <a:lstStyle/>
        <a:p>
          <a:endParaRPr lang="en-US" sz="1600">
            <a:latin typeface="Calibri" pitchFamily="34" charset="0"/>
          </a:endParaRPr>
        </a:p>
      </dgm:t>
    </dgm:pt>
    <dgm:pt modelId="{28D417DB-431D-4CDF-83DB-45A624825B41}">
      <dgm:prSet custT="1"/>
      <dgm:spPr>
        <a:noFill/>
        <a:ln>
          <a:solidFill>
            <a:srgbClr val="00582A"/>
          </a:solidFill>
        </a:ln>
      </dgm:spPr>
      <dgm:t>
        <a:bodyPr/>
        <a:lstStyle/>
        <a:p>
          <a:r>
            <a:rPr lang="en-US" sz="1600" dirty="0" smtClean="0">
              <a:latin typeface="Calibri" pitchFamily="34" charset="0"/>
            </a:rPr>
            <a:t>Used to develop an optimal strategy when a decision maker is faced with several decision alternatives and an uncertain set of future events</a:t>
          </a:r>
          <a:r>
            <a:rPr lang="en-US" sz="1600" dirty="0" smtClean="0"/>
            <a:t>.</a:t>
          </a:r>
          <a:endParaRPr lang="en-US" sz="1600" dirty="0">
            <a:latin typeface="Calibri" pitchFamily="34" charset="0"/>
          </a:endParaRPr>
        </a:p>
      </dgm:t>
    </dgm:pt>
    <dgm:pt modelId="{D14742F1-6D56-46DF-A725-370655051B90}" type="parTrans" cxnId="{A1B33CFF-BB58-4DA1-83D6-55C43C93677A}">
      <dgm:prSet/>
      <dgm:spPr/>
      <dgm:t>
        <a:bodyPr/>
        <a:lstStyle/>
        <a:p>
          <a:endParaRPr lang="en-US" sz="1600"/>
        </a:p>
      </dgm:t>
    </dgm:pt>
    <dgm:pt modelId="{7DCFBFAC-CD67-4964-A0B5-602F5AE44797}" type="sibTrans" cxnId="{A1B33CFF-BB58-4DA1-83D6-55C43C93677A}">
      <dgm:prSet/>
      <dgm:spPr/>
      <dgm:t>
        <a:bodyPr/>
        <a:lstStyle/>
        <a:p>
          <a:endParaRPr lang="en-US" sz="1600"/>
        </a:p>
      </dgm:t>
    </dgm:pt>
    <dgm:pt modelId="{5AF5BA4B-AAA1-4AFA-A2BB-17CAD2C3BC62}">
      <dgm:prSet custT="1"/>
      <dgm:spPr>
        <a:noFill/>
        <a:ln>
          <a:solidFill>
            <a:srgbClr val="00582A"/>
          </a:solidFill>
        </a:ln>
      </dgm:spPr>
      <dgm:t>
        <a:bodyPr/>
        <a:lstStyle/>
        <a:p>
          <a:r>
            <a:rPr lang="en-US" sz="1600" dirty="0" smtClean="0">
              <a:latin typeface="Calibri" pitchFamily="34" charset="0"/>
            </a:rPr>
            <a:t>It also employs utility theory, which assigns values to outcomes based on the decision maker’s attitude toward risk, loss, and other factors.</a:t>
          </a:r>
          <a:endParaRPr lang="en-US" sz="1600" dirty="0">
            <a:latin typeface="Calibri" pitchFamily="34" charset="0"/>
          </a:endParaRPr>
        </a:p>
      </dgm:t>
    </dgm:pt>
    <dgm:pt modelId="{D347B928-AD3B-4C6A-BCEB-5B1D6FA8B42F}" type="parTrans" cxnId="{A85AE4D8-3598-4E17-8C13-3C30701B7B2D}">
      <dgm:prSet/>
      <dgm:spPr/>
      <dgm:t>
        <a:bodyPr/>
        <a:lstStyle/>
        <a:p>
          <a:endParaRPr lang="en-US"/>
        </a:p>
      </dgm:t>
    </dgm:pt>
    <dgm:pt modelId="{33374D14-FB86-47DF-AB1E-952326C2405A}" type="sibTrans" cxnId="{A85AE4D8-3598-4E17-8C13-3C30701B7B2D}">
      <dgm:prSet/>
      <dgm:spPr/>
      <dgm:t>
        <a:bodyPr/>
        <a:lstStyle/>
        <a:p>
          <a:endParaRPr lang="en-US"/>
        </a:p>
      </dgm:t>
    </dgm:pt>
    <dgm:pt modelId="{E7ADC7F0-6F02-48F8-8641-6A6A854262B7}" type="pres">
      <dgm:prSet presAssocID="{34D8910C-F857-4881-9B05-D7A935919A9B}" presName="linear" presStyleCnt="0">
        <dgm:presLayoutVars>
          <dgm:dir/>
          <dgm:animLvl val="lvl"/>
          <dgm:resizeHandles val="exact"/>
        </dgm:presLayoutVars>
      </dgm:prSet>
      <dgm:spPr/>
      <dgm:t>
        <a:bodyPr/>
        <a:lstStyle/>
        <a:p>
          <a:endParaRPr lang="en-US"/>
        </a:p>
      </dgm:t>
    </dgm:pt>
    <dgm:pt modelId="{DDB0BDE6-06C5-4830-B1D8-472CA708B1B9}" type="pres">
      <dgm:prSet presAssocID="{83D6BD44-E023-4988-942F-F07C56177694}" presName="parentLin" presStyleCnt="0"/>
      <dgm:spPr/>
    </dgm:pt>
    <dgm:pt modelId="{4EE46C7D-1CC1-4A10-8CBD-B794CA66EE76}" type="pres">
      <dgm:prSet presAssocID="{83D6BD44-E023-4988-942F-F07C56177694}" presName="parentLeftMargin" presStyleLbl="node1" presStyleIdx="0" presStyleCnt="3"/>
      <dgm:spPr/>
      <dgm:t>
        <a:bodyPr/>
        <a:lstStyle/>
        <a:p>
          <a:endParaRPr lang="en-US"/>
        </a:p>
      </dgm:t>
    </dgm:pt>
    <dgm:pt modelId="{753CFFBA-3989-4030-AFA6-D155C116FADA}" type="pres">
      <dgm:prSet presAssocID="{83D6BD44-E023-4988-942F-F07C56177694}" presName="parentText" presStyleLbl="node1" presStyleIdx="0" presStyleCnt="3" custScaleY="230673">
        <dgm:presLayoutVars>
          <dgm:chMax val="0"/>
          <dgm:bulletEnabled val="1"/>
        </dgm:presLayoutVars>
      </dgm:prSet>
      <dgm:spPr/>
      <dgm:t>
        <a:bodyPr/>
        <a:lstStyle/>
        <a:p>
          <a:endParaRPr lang="en-US"/>
        </a:p>
      </dgm:t>
    </dgm:pt>
    <dgm:pt modelId="{D148E558-31C6-4C09-B35F-1D94AF9D9324}" type="pres">
      <dgm:prSet presAssocID="{83D6BD44-E023-4988-942F-F07C56177694}" presName="negativeSpace" presStyleCnt="0"/>
      <dgm:spPr/>
    </dgm:pt>
    <dgm:pt modelId="{5A53383B-3DA1-4173-9584-EA4535B39682}" type="pres">
      <dgm:prSet presAssocID="{83D6BD44-E023-4988-942F-F07C56177694}" presName="childText" presStyleLbl="conFgAcc1" presStyleIdx="0" presStyleCnt="3">
        <dgm:presLayoutVars>
          <dgm:bulletEnabled val="1"/>
        </dgm:presLayoutVars>
      </dgm:prSet>
      <dgm:spPr/>
      <dgm:t>
        <a:bodyPr/>
        <a:lstStyle/>
        <a:p>
          <a:endParaRPr lang="en-US"/>
        </a:p>
      </dgm:t>
    </dgm:pt>
    <dgm:pt modelId="{E0FB7F1E-86D6-4D95-8D07-4A8FE786C125}" type="pres">
      <dgm:prSet presAssocID="{912C3DC3-D90B-4B6D-BA44-B39F7C14487D}" presName="spaceBetweenRectangles" presStyleCnt="0"/>
      <dgm:spPr/>
    </dgm:pt>
    <dgm:pt modelId="{206E8FF6-5119-454C-9685-B03D43ECC63E}" type="pres">
      <dgm:prSet presAssocID="{BEC573C3-77C3-4C64-9630-5064BAD5497D}" presName="parentLin" presStyleCnt="0"/>
      <dgm:spPr/>
    </dgm:pt>
    <dgm:pt modelId="{44C350F4-F315-491C-BDDD-701E412331FE}" type="pres">
      <dgm:prSet presAssocID="{BEC573C3-77C3-4C64-9630-5064BAD5497D}" presName="parentLeftMargin" presStyleLbl="node1" presStyleIdx="0" presStyleCnt="3"/>
      <dgm:spPr/>
      <dgm:t>
        <a:bodyPr/>
        <a:lstStyle/>
        <a:p>
          <a:endParaRPr lang="en-US"/>
        </a:p>
      </dgm:t>
    </dgm:pt>
    <dgm:pt modelId="{B12935DD-DF7E-4E93-A22B-4B126A92A5FC}" type="pres">
      <dgm:prSet presAssocID="{BEC573C3-77C3-4C64-9630-5064BAD5497D}" presName="parentText" presStyleLbl="node1" presStyleIdx="1" presStyleCnt="3" custScaleY="211184">
        <dgm:presLayoutVars>
          <dgm:chMax val="0"/>
          <dgm:bulletEnabled val="1"/>
        </dgm:presLayoutVars>
      </dgm:prSet>
      <dgm:spPr/>
      <dgm:t>
        <a:bodyPr/>
        <a:lstStyle/>
        <a:p>
          <a:endParaRPr lang="en-US"/>
        </a:p>
      </dgm:t>
    </dgm:pt>
    <dgm:pt modelId="{734D5445-EB32-4595-BE40-B12DBE6D83E6}" type="pres">
      <dgm:prSet presAssocID="{BEC573C3-77C3-4C64-9630-5064BAD5497D}" presName="negativeSpace" presStyleCnt="0"/>
      <dgm:spPr/>
    </dgm:pt>
    <dgm:pt modelId="{46017C88-DA5B-43F4-BB7B-06C824ED6315}" type="pres">
      <dgm:prSet presAssocID="{BEC573C3-77C3-4C64-9630-5064BAD5497D}" presName="childText" presStyleLbl="conFgAcc1" presStyleIdx="1" presStyleCnt="3">
        <dgm:presLayoutVars>
          <dgm:bulletEnabled val="1"/>
        </dgm:presLayoutVars>
      </dgm:prSet>
      <dgm:spPr/>
      <dgm:t>
        <a:bodyPr/>
        <a:lstStyle/>
        <a:p>
          <a:endParaRPr lang="en-US"/>
        </a:p>
      </dgm:t>
    </dgm:pt>
    <dgm:pt modelId="{55647C7C-C345-4B83-9092-DC941B449F19}" type="pres">
      <dgm:prSet presAssocID="{2AFD9A21-B91F-430B-B43F-114B0483AAF6}" presName="spaceBetweenRectangles" presStyleCnt="0"/>
      <dgm:spPr/>
    </dgm:pt>
    <dgm:pt modelId="{9022B95E-A147-4533-B861-51CC884E89E1}" type="pres">
      <dgm:prSet presAssocID="{486A32FA-4130-45AE-BD17-BAB912AEB7E7}" presName="parentLin" presStyleCnt="0"/>
      <dgm:spPr/>
    </dgm:pt>
    <dgm:pt modelId="{6DF5D96B-C2AF-4C55-92A4-D9731A858B46}" type="pres">
      <dgm:prSet presAssocID="{486A32FA-4130-45AE-BD17-BAB912AEB7E7}" presName="parentLeftMargin" presStyleLbl="node1" presStyleIdx="1" presStyleCnt="3"/>
      <dgm:spPr/>
      <dgm:t>
        <a:bodyPr/>
        <a:lstStyle/>
        <a:p>
          <a:endParaRPr lang="en-US"/>
        </a:p>
      </dgm:t>
    </dgm:pt>
    <dgm:pt modelId="{FA117AE9-2FB0-43BB-B4E9-6543295EA4F8}" type="pres">
      <dgm:prSet presAssocID="{486A32FA-4130-45AE-BD17-BAB912AEB7E7}" presName="parentText" presStyleLbl="node1" presStyleIdx="2" presStyleCnt="3" custScaleY="221203">
        <dgm:presLayoutVars>
          <dgm:chMax val="0"/>
          <dgm:bulletEnabled val="1"/>
        </dgm:presLayoutVars>
      </dgm:prSet>
      <dgm:spPr/>
      <dgm:t>
        <a:bodyPr/>
        <a:lstStyle/>
        <a:p>
          <a:endParaRPr lang="en-US"/>
        </a:p>
      </dgm:t>
    </dgm:pt>
    <dgm:pt modelId="{59C3B69B-8A1B-4610-873D-ED33EF8C69C4}" type="pres">
      <dgm:prSet presAssocID="{486A32FA-4130-45AE-BD17-BAB912AEB7E7}" presName="negativeSpace" presStyleCnt="0"/>
      <dgm:spPr/>
    </dgm:pt>
    <dgm:pt modelId="{02649AE8-73C2-431A-9D52-F90D5CED23EC}" type="pres">
      <dgm:prSet presAssocID="{486A32FA-4130-45AE-BD17-BAB912AEB7E7}" presName="childText" presStyleLbl="conFgAcc1" presStyleIdx="2" presStyleCnt="3">
        <dgm:presLayoutVars>
          <dgm:bulletEnabled val="1"/>
        </dgm:presLayoutVars>
      </dgm:prSet>
      <dgm:spPr/>
      <dgm:t>
        <a:bodyPr/>
        <a:lstStyle/>
        <a:p>
          <a:endParaRPr lang="en-US"/>
        </a:p>
      </dgm:t>
    </dgm:pt>
  </dgm:ptLst>
  <dgm:cxnLst>
    <dgm:cxn modelId="{4592D028-3CF0-4347-ADC0-101287913548}" srcId="{83D6BD44-E023-4988-942F-F07C56177694}" destId="{B46FE2CD-84EF-489D-A898-EEB34264F28A}" srcOrd="0" destOrd="0" parTransId="{A0E4618D-F7BA-422E-910C-C55EF13EC9AB}" sibTransId="{BD304232-5223-4B15-9A5E-E146BCE18677}"/>
    <dgm:cxn modelId="{DA08D826-F6B0-4B7D-9FCA-0F1630245FA4}" srcId="{34D8910C-F857-4881-9B05-D7A935919A9B}" destId="{83D6BD44-E023-4988-942F-F07C56177694}" srcOrd="0" destOrd="0" parTransId="{5D8D581C-7DFB-48D1-AD60-7F303685E76A}" sibTransId="{912C3DC3-D90B-4B6D-BA44-B39F7C14487D}"/>
    <dgm:cxn modelId="{64A29E03-5EDD-49B5-AB16-24434DFE6770}" type="presOf" srcId="{28D417DB-431D-4CDF-83DB-45A624825B41}" destId="{02649AE8-73C2-431A-9D52-F90D5CED23EC}" srcOrd="0" destOrd="0" presId="urn:microsoft.com/office/officeart/2005/8/layout/list1"/>
    <dgm:cxn modelId="{787136C2-C7D9-4EC8-9C0D-86119C68A53E}" type="presOf" srcId="{B46FE2CD-84EF-489D-A898-EEB34264F28A}" destId="{5A53383B-3DA1-4173-9584-EA4535B39682}" srcOrd="0" destOrd="0" presId="urn:microsoft.com/office/officeart/2005/8/layout/list1"/>
    <dgm:cxn modelId="{7D064B3C-F3B2-465B-B5DD-015929DF9FD5}" type="presOf" srcId="{83D6BD44-E023-4988-942F-F07C56177694}" destId="{4EE46C7D-1CC1-4A10-8CBD-B794CA66EE76}" srcOrd="0" destOrd="0" presId="urn:microsoft.com/office/officeart/2005/8/layout/list1"/>
    <dgm:cxn modelId="{4E7C5AE8-3F70-4F82-992E-9680A172C338}" type="presOf" srcId="{BEC573C3-77C3-4C64-9630-5064BAD5497D}" destId="{44C350F4-F315-491C-BDDD-701E412331FE}" srcOrd="0" destOrd="0" presId="urn:microsoft.com/office/officeart/2005/8/layout/list1"/>
    <dgm:cxn modelId="{32642AB7-A63A-40EF-A079-FF297AA302E7}" type="presOf" srcId="{5AF5BA4B-AAA1-4AFA-A2BB-17CAD2C3BC62}" destId="{02649AE8-73C2-431A-9D52-F90D5CED23EC}" srcOrd="0" destOrd="1" presId="urn:microsoft.com/office/officeart/2005/8/layout/list1"/>
    <dgm:cxn modelId="{3A9B31D7-8833-458D-A906-44659B0F1807}" type="presOf" srcId="{274FAF6A-6B81-4D96-9305-907199F81C03}" destId="{46017C88-DA5B-43F4-BB7B-06C824ED6315}" srcOrd="0" destOrd="0" presId="urn:microsoft.com/office/officeart/2005/8/layout/list1"/>
    <dgm:cxn modelId="{6BD18888-165A-4811-A76D-D5A2B6142F9D}" type="presOf" srcId="{BEC573C3-77C3-4C64-9630-5064BAD5497D}" destId="{B12935DD-DF7E-4E93-A22B-4B126A92A5FC}" srcOrd="1" destOrd="0" presId="urn:microsoft.com/office/officeart/2005/8/layout/list1"/>
    <dgm:cxn modelId="{B3EA3693-5B0C-41C6-95EF-0353BDBB848F}" srcId="{BEC573C3-77C3-4C64-9630-5064BAD5497D}" destId="{274FAF6A-6B81-4D96-9305-907199F81C03}" srcOrd="0" destOrd="0" parTransId="{7F2D5F27-80FD-4A78-A516-8BC29D7B7CAC}" sibTransId="{388D628B-9E25-436C-AFEE-AA2C590C8C8B}"/>
    <dgm:cxn modelId="{374EA8DF-A9A7-486D-9439-B68DF773B0F6}" srcId="{34D8910C-F857-4881-9B05-D7A935919A9B}" destId="{486A32FA-4130-45AE-BD17-BAB912AEB7E7}" srcOrd="2" destOrd="0" parTransId="{C7603DBD-3621-4A84-9C18-D5B13813086C}" sibTransId="{4D779BB9-E5AD-460F-8147-28B0CE585576}"/>
    <dgm:cxn modelId="{0F64B7EA-5413-4528-889A-19094B73E860}" type="presOf" srcId="{486A32FA-4130-45AE-BD17-BAB912AEB7E7}" destId="{6DF5D96B-C2AF-4C55-92A4-D9731A858B46}" srcOrd="0" destOrd="0" presId="urn:microsoft.com/office/officeart/2005/8/layout/list1"/>
    <dgm:cxn modelId="{A85AE4D8-3598-4E17-8C13-3C30701B7B2D}" srcId="{486A32FA-4130-45AE-BD17-BAB912AEB7E7}" destId="{5AF5BA4B-AAA1-4AFA-A2BB-17CAD2C3BC62}" srcOrd="1" destOrd="0" parTransId="{D347B928-AD3B-4C6A-BCEB-5B1D6FA8B42F}" sibTransId="{33374D14-FB86-47DF-AB1E-952326C2405A}"/>
    <dgm:cxn modelId="{5056A810-6B42-4595-B6C5-13EAE08EF3E8}" type="presOf" srcId="{83D6BD44-E023-4988-942F-F07C56177694}" destId="{753CFFBA-3989-4030-AFA6-D155C116FADA}" srcOrd="1" destOrd="0" presId="urn:microsoft.com/office/officeart/2005/8/layout/list1"/>
    <dgm:cxn modelId="{E728C8BC-20B9-4507-982A-D96F3C9E7D17}" srcId="{34D8910C-F857-4881-9B05-D7A935919A9B}" destId="{BEC573C3-77C3-4C64-9630-5064BAD5497D}" srcOrd="1" destOrd="0" parTransId="{A202A248-11F7-4C62-A190-458B0B150431}" sibTransId="{2AFD9A21-B91F-430B-B43F-114B0483AAF6}"/>
    <dgm:cxn modelId="{A1B33CFF-BB58-4DA1-83D6-55C43C93677A}" srcId="{486A32FA-4130-45AE-BD17-BAB912AEB7E7}" destId="{28D417DB-431D-4CDF-83DB-45A624825B41}" srcOrd="0" destOrd="0" parTransId="{D14742F1-6D56-46DF-A725-370655051B90}" sibTransId="{7DCFBFAC-CD67-4964-A0B5-602F5AE44797}"/>
    <dgm:cxn modelId="{DD234121-6223-43C4-B322-92BC8195427D}" type="presOf" srcId="{34D8910C-F857-4881-9B05-D7A935919A9B}" destId="{E7ADC7F0-6F02-48F8-8641-6A6A854262B7}" srcOrd="0" destOrd="0" presId="urn:microsoft.com/office/officeart/2005/8/layout/list1"/>
    <dgm:cxn modelId="{A10189B4-D325-43A3-AAC7-D07041705F27}" type="presOf" srcId="{486A32FA-4130-45AE-BD17-BAB912AEB7E7}" destId="{FA117AE9-2FB0-43BB-B4E9-6543295EA4F8}" srcOrd="1" destOrd="0" presId="urn:microsoft.com/office/officeart/2005/8/layout/list1"/>
    <dgm:cxn modelId="{FFB87457-C574-47A8-A3FA-9D1271F9B589}" type="presParOf" srcId="{E7ADC7F0-6F02-48F8-8641-6A6A854262B7}" destId="{DDB0BDE6-06C5-4830-B1D8-472CA708B1B9}" srcOrd="0" destOrd="0" presId="urn:microsoft.com/office/officeart/2005/8/layout/list1"/>
    <dgm:cxn modelId="{57B21A0A-F855-4E73-8825-B2C41B7697AF}" type="presParOf" srcId="{DDB0BDE6-06C5-4830-B1D8-472CA708B1B9}" destId="{4EE46C7D-1CC1-4A10-8CBD-B794CA66EE76}" srcOrd="0" destOrd="0" presId="urn:microsoft.com/office/officeart/2005/8/layout/list1"/>
    <dgm:cxn modelId="{2E7624C7-CB23-4920-BC4D-CD0B7F33AB43}" type="presParOf" srcId="{DDB0BDE6-06C5-4830-B1D8-472CA708B1B9}" destId="{753CFFBA-3989-4030-AFA6-D155C116FADA}" srcOrd="1" destOrd="0" presId="urn:microsoft.com/office/officeart/2005/8/layout/list1"/>
    <dgm:cxn modelId="{84A6A6F4-4945-442E-BB6C-6A8AA3A514C4}" type="presParOf" srcId="{E7ADC7F0-6F02-48F8-8641-6A6A854262B7}" destId="{D148E558-31C6-4C09-B35F-1D94AF9D9324}" srcOrd="1" destOrd="0" presId="urn:microsoft.com/office/officeart/2005/8/layout/list1"/>
    <dgm:cxn modelId="{0A257138-7507-44B4-8D15-339728A7CA34}" type="presParOf" srcId="{E7ADC7F0-6F02-48F8-8641-6A6A854262B7}" destId="{5A53383B-3DA1-4173-9584-EA4535B39682}" srcOrd="2" destOrd="0" presId="urn:microsoft.com/office/officeart/2005/8/layout/list1"/>
    <dgm:cxn modelId="{74AD8282-E91D-4983-BE06-1FA6A9FB9149}" type="presParOf" srcId="{E7ADC7F0-6F02-48F8-8641-6A6A854262B7}" destId="{E0FB7F1E-86D6-4D95-8D07-4A8FE786C125}" srcOrd="3" destOrd="0" presId="urn:microsoft.com/office/officeart/2005/8/layout/list1"/>
    <dgm:cxn modelId="{9F3CADBF-9CAC-4EA0-9165-7CECF4B10622}" type="presParOf" srcId="{E7ADC7F0-6F02-48F8-8641-6A6A854262B7}" destId="{206E8FF6-5119-454C-9685-B03D43ECC63E}" srcOrd="4" destOrd="0" presId="urn:microsoft.com/office/officeart/2005/8/layout/list1"/>
    <dgm:cxn modelId="{10E67677-BCCF-4585-BA21-07BB0FD26773}" type="presParOf" srcId="{206E8FF6-5119-454C-9685-B03D43ECC63E}" destId="{44C350F4-F315-491C-BDDD-701E412331FE}" srcOrd="0" destOrd="0" presId="urn:microsoft.com/office/officeart/2005/8/layout/list1"/>
    <dgm:cxn modelId="{68C9A420-A464-416C-BEFE-E4B83488E570}" type="presParOf" srcId="{206E8FF6-5119-454C-9685-B03D43ECC63E}" destId="{B12935DD-DF7E-4E93-A22B-4B126A92A5FC}" srcOrd="1" destOrd="0" presId="urn:microsoft.com/office/officeart/2005/8/layout/list1"/>
    <dgm:cxn modelId="{D14005AD-C23A-4572-AED2-15843637C2BE}" type="presParOf" srcId="{E7ADC7F0-6F02-48F8-8641-6A6A854262B7}" destId="{734D5445-EB32-4595-BE40-B12DBE6D83E6}" srcOrd="5" destOrd="0" presId="urn:microsoft.com/office/officeart/2005/8/layout/list1"/>
    <dgm:cxn modelId="{A4E0BC50-4E82-46B4-8E19-23930F47127D}" type="presParOf" srcId="{E7ADC7F0-6F02-48F8-8641-6A6A854262B7}" destId="{46017C88-DA5B-43F4-BB7B-06C824ED6315}" srcOrd="6" destOrd="0" presId="urn:microsoft.com/office/officeart/2005/8/layout/list1"/>
    <dgm:cxn modelId="{7BE48C8F-6A55-4C4D-9B37-362D40F97F97}" type="presParOf" srcId="{E7ADC7F0-6F02-48F8-8641-6A6A854262B7}" destId="{55647C7C-C345-4B83-9092-DC941B449F19}" srcOrd="7" destOrd="0" presId="urn:microsoft.com/office/officeart/2005/8/layout/list1"/>
    <dgm:cxn modelId="{9D0A9535-83EC-40E2-972C-72D4585CD70A}" type="presParOf" srcId="{E7ADC7F0-6F02-48F8-8641-6A6A854262B7}" destId="{9022B95E-A147-4533-B861-51CC884E89E1}" srcOrd="8" destOrd="0" presId="urn:microsoft.com/office/officeart/2005/8/layout/list1"/>
    <dgm:cxn modelId="{E888EFC3-5508-4925-B2DE-63E20CA538F1}" type="presParOf" srcId="{9022B95E-A147-4533-B861-51CC884E89E1}" destId="{6DF5D96B-C2AF-4C55-92A4-D9731A858B46}" srcOrd="0" destOrd="0" presId="urn:microsoft.com/office/officeart/2005/8/layout/list1"/>
    <dgm:cxn modelId="{55E9F0C0-C95B-46A9-8CE5-24B965F0A7A3}" type="presParOf" srcId="{9022B95E-A147-4533-B861-51CC884E89E1}" destId="{FA117AE9-2FB0-43BB-B4E9-6543295EA4F8}" srcOrd="1" destOrd="0" presId="urn:microsoft.com/office/officeart/2005/8/layout/list1"/>
    <dgm:cxn modelId="{1563B4B3-4FF6-42C9-9717-B5CB61F70B13}" type="presParOf" srcId="{E7ADC7F0-6F02-48F8-8641-6A6A854262B7}" destId="{59C3B69B-8A1B-4610-873D-ED33EF8C69C4}" srcOrd="9" destOrd="0" presId="urn:microsoft.com/office/officeart/2005/8/layout/list1"/>
    <dgm:cxn modelId="{3E304145-C0A3-487C-9167-4DEB7985167C}" type="presParOf" srcId="{E7ADC7F0-6F02-48F8-8641-6A6A854262B7}" destId="{02649AE8-73C2-431A-9D52-F90D5CED23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88ABE-EFC8-4DFF-842F-F48E77FC489F}">
      <dsp:nvSpPr>
        <dsp:cNvPr id="0" name=""/>
        <dsp:cNvSpPr/>
      </dsp:nvSpPr>
      <dsp:spPr>
        <a:xfrm>
          <a:off x="0" y="355612"/>
          <a:ext cx="6705600" cy="963900"/>
        </a:xfrm>
        <a:prstGeom prst="rect">
          <a:avLst/>
        </a:prstGeom>
        <a:noFill/>
        <a:ln w="1587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20429" tIns="354076" rIns="520429"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latin typeface="Calibri" pitchFamily="34" charset="0"/>
            </a:rPr>
            <a:t>Used to find patterns or relationships among elements of the data in a large database; often used in predictive analytics.</a:t>
          </a:r>
          <a:endParaRPr lang="en-US" sz="1700" kern="1200" dirty="0">
            <a:latin typeface="Calibri" pitchFamily="34" charset="0"/>
          </a:endParaRPr>
        </a:p>
      </dsp:txBody>
      <dsp:txXfrm>
        <a:off x="0" y="355612"/>
        <a:ext cx="6705600" cy="963900"/>
      </dsp:txXfrm>
    </dsp:sp>
    <dsp:sp modelId="{6BAF7D37-3018-401E-9740-D34B6F5DCA37}">
      <dsp:nvSpPr>
        <dsp:cNvPr id="0" name=""/>
        <dsp:cNvSpPr/>
      </dsp:nvSpPr>
      <dsp:spPr>
        <a:xfrm>
          <a:off x="380998" y="60324"/>
          <a:ext cx="4693920" cy="501840"/>
        </a:xfrm>
        <a:prstGeom prst="roundRect">
          <a:avLst/>
        </a:prstGeom>
        <a:solidFill>
          <a:srgbClr val="005828"/>
        </a:solidFill>
        <a:ln w="1587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lvl="0" algn="l" defTabSz="755650">
            <a:lnSpc>
              <a:spcPct val="90000"/>
            </a:lnSpc>
            <a:spcBef>
              <a:spcPct val="0"/>
            </a:spcBef>
            <a:spcAft>
              <a:spcPct val="35000"/>
            </a:spcAft>
          </a:pPr>
          <a:r>
            <a:rPr lang="en-US" sz="1700" kern="1200" dirty="0" smtClean="0">
              <a:latin typeface="Calibri" pitchFamily="34" charset="0"/>
            </a:rPr>
            <a:t>Data mining </a:t>
          </a:r>
          <a:endParaRPr lang="en-US" sz="1700" kern="1200" dirty="0">
            <a:latin typeface="Calibri" pitchFamily="34" charset="0"/>
          </a:endParaRPr>
        </a:p>
      </dsp:txBody>
      <dsp:txXfrm>
        <a:off x="405496" y="84822"/>
        <a:ext cx="4644924" cy="452844"/>
      </dsp:txXfrm>
    </dsp:sp>
    <dsp:sp modelId="{8B99EABB-11AC-4857-A301-228103C494A7}">
      <dsp:nvSpPr>
        <dsp:cNvPr id="0" name=""/>
        <dsp:cNvSpPr/>
      </dsp:nvSpPr>
      <dsp:spPr>
        <a:xfrm>
          <a:off x="0" y="1662232"/>
          <a:ext cx="6705600" cy="1204875"/>
        </a:xfrm>
        <a:prstGeom prst="rect">
          <a:avLst/>
        </a:prstGeom>
        <a:noFill/>
        <a:ln w="1587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20429" tIns="354076" rIns="520429"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latin typeface="Calibri" pitchFamily="34" charset="0"/>
            </a:rPr>
            <a:t>It involves the use of probability and statistics to construct a computer model to study the impact of uncertainty on a decision.</a:t>
          </a:r>
          <a:endParaRPr lang="en-US" sz="1700" kern="1200" dirty="0">
            <a:latin typeface="Calibri" pitchFamily="34" charset="0"/>
          </a:endParaRPr>
        </a:p>
      </dsp:txBody>
      <dsp:txXfrm>
        <a:off x="0" y="1662232"/>
        <a:ext cx="6705600" cy="1204875"/>
      </dsp:txXfrm>
    </dsp:sp>
    <dsp:sp modelId="{36F9A83E-45D4-4AE9-BC28-439A173FEAF2}">
      <dsp:nvSpPr>
        <dsp:cNvPr id="0" name=""/>
        <dsp:cNvSpPr/>
      </dsp:nvSpPr>
      <dsp:spPr>
        <a:xfrm>
          <a:off x="335280" y="1411312"/>
          <a:ext cx="4693920" cy="501840"/>
        </a:xfrm>
        <a:prstGeom prst="roundRect">
          <a:avLst/>
        </a:prstGeom>
        <a:solidFill>
          <a:srgbClr val="005828"/>
        </a:solidFill>
        <a:ln w="1587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lvl="0" algn="l" defTabSz="755650">
            <a:lnSpc>
              <a:spcPct val="90000"/>
            </a:lnSpc>
            <a:spcBef>
              <a:spcPct val="0"/>
            </a:spcBef>
            <a:spcAft>
              <a:spcPct val="35000"/>
            </a:spcAft>
          </a:pPr>
          <a:r>
            <a:rPr lang="en-US" sz="1700" kern="1200" dirty="0" smtClean="0">
              <a:latin typeface="Calibri" pitchFamily="34" charset="0"/>
            </a:rPr>
            <a:t>Simulation</a:t>
          </a:r>
          <a:endParaRPr lang="en-US" sz="1700" kern="1200" dirty="0">
            <a:latin typeface="Calibri" pitchFamily="34" charset="0"/>
          </a:endParaRPr>
        </a:p>
      </dsp:txBody>
      <dsp:txXfrm>
        <a:off x="359778" y="1435810"/>
        <a:ext cx="4644924"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1/10/2015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34066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Example for Data Mining:</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A large grocery store chain might be interested in developing a new targeted marketing campaign that offers a discount coupon on potato chips.  </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By studying historical point-of-sale data, the store may be able to use data mining to predict which customers are the most likely to respond to an offer on discounted chips by purchasing higher-margin items such as beer or soft drinks in addition to the chips, thus increasing the store’s overall revenue.</a:t>
            </a:r>
          </a:p>
          <a:p>
            <a:endParaRPr lang="en-US" sz="1200" b="0" i="0" u="none" strike="noStrike"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latin typeface="+mn-lt"/>
                <a:ea typeface="+mn-ea"/>
                <a:cs typeface="+mn-cs"/>
              </a:rPr>
              <a:t>Example for Simulation:</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Banks often use simulation to model investment and default risk in order to stress test financial models.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latin typeface="+mn-lt"/>
                <a:ea typeface="+mn-ea"/>
                <a:cs typeface="+mn-cs"/>
              </a:rPr>
              <a:t>Used in the pharmaceutical industry to assess the risk of introducing a new drug.</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317353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smtClean="0">
                <a:solidFill>
                  <a:schemeClr val="tx1"/>
                </a:solidFill>
                <a:effectLst/>
                <a:latin typeface="+mn-lt"/>
                <a:ea typeface="+mn-ea"/>
                <a:cs typeface="+mn-cs"/>
              </a:rPr>
              <a:t>Portfolio models in finance use historical investment return data to</a:t>
            </a:r>
            <a:r>
              <a:rPr lang="en-US" sz="1200" b="1"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determine the mix of investments that</a:t>
            </a:r>
            <a:r>
              <a:rPr lang="en-US" sz="1200" b="1"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yield the highest expected return while controlling or limiting exposure to risk.</a:t>
            </a:r>
          </a:p>
          <a:p>
            <a:pPr rtl="0" eaLnBrk="1" fontAlgn="t" latinLnBrk="0" hangingPunct="1"/>
            <a:endParaRPr lang="en-US" sz="1200" b="0" i="0" u="none" strike="noStrike"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Example for use of prescriptive models: GE Asset Management uses optimization models to decide how to invest its own cash received from insurance policies and other financial products, as well as the cash of its clients such as Genworth Financial. The estimated benefit from the optimization models was $75 million over a five-year period.</a:t>
            </a:r>
          </a:p>
          <a:p>
            <a:pPr marL="171450" lvl="0" indent="-171450">
              <a:lnSpc>
                <a:spcPct val="100000"/>
              </a:lnSpc>
              <a:buFont typeface="Arial" pitchFamily="34" charset="0"/>
              <a:buChar char="•"/>
            </a:pPr>
            <a:endParaRPr lang="en-US" dirty="0" smtClean="0"/>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Example for use of simulation: </a:t>
            </a:r>
            <a:r>
              <a:rPr lang="en-US" sz="1200" b="0" i="0" u="none" strike="noStrike" kern="1200" baseline="0" dirty="0" smtClean="0">
                <a:solidFill>
                  <a:schemeClr val="tx1"/>
                </a:solidFill>
                <a:latin typeface="+mn-lt"/>
                <a:ea typeface="+mn-ea"/>
                <a:cs typeface="+mn-cs"/>
              </a:rPr>
              <a:t>Deployment by Hypo Real Estate International of simulation models to successfully manage commercial real estate risk.</a:t>
            </a:r>
          </a:p>
          <a:p>
            <a:pPr marL="628650" marR="0" lvl="2"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628650" marR="0" lvl="2"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3571765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smtClean="0">
                <a:solidFill>
                  <a:schemeClr val="tx1"/>
                </a:solidFill>
                <a:effectLst/>
                <a:latin typeface="+mn-lt"/>
                <a:ea typeface="+mn-ea"/>
                <a:cs typeface="+mn-cs"/>
              </a:rPr>
              <a:t>Price markdown models in retailing use historical data to yield revenue-maximizing discount levels and the timing</a:t>
            </a:r>
            <a:r>
              <a:rPr lang="en-US" sz="1200" b="1" i="0" u="none" strike="noStrike" kern="1200" baseline="0" dirty="0" smtClean="0">
                <a:solidFill>
                  <a:schemeClr val="tx1"/>
                </a:solidFill>
                <a:effectLst/>
                <a:latin typeface="+mn-lt"/>
                <a:ea typeface="+mn-ea"/>
                <a:cs typeface="+mn-cs"/>
              </a:rPr>
              <a:t> </a:t>
            </a:r>
            <a:r>
              <a:rPr lang="en-US" sz="1200" b="1" i="0" u="none" strike="noStrike" kern="1200" dirty="0" smtClean="0">
                <a:solidFill>
                  <a:schemeClr val="tx1"/>
                </a:solidFill>
                <a:effectLst/>
                <a:latin typeface="+mn-lt"/>
                <a:ea typeface="+mn-ea"/>
                <a:cs typeface="+mn-cs"/>
              </a:rPr>
              <a:t>of discount offers when goods have not sold as planned.</a:t>
            </a:r>
            <a:endParaRPr lang="en-US" sz="1200" b="0" i="0" u="none" strike="noStrike" kern="1200" dirty="0" smtClean="0">
              <a:solidFill>
                <a:schemeClr val="tx1"/>
              </a:solidFill>
              <a:effectLst/>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Example of high-impact marketing analytics:</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628650" lvl="1" indent="-171450">
              <a:lnSpc>
                <a:spcPct val="150000"/>
              </a:lnSpc>
              <a:buFont typeface="Arial" pitchFamily="34" charset="0"/>
              <a:buChar char="•"/>
            </a:pPr>
            <a:r>
              <a:rPr lang="en-US" sz="1200" b="0" i="0" u="none" strike="noStrike" kern="1200" baseline="0" dirty="0" smtClean="0">
                <a:solidFill>
                  <a:schemeClr val="tx1"/>
                </a:solidFill>
                <a:latin typeface="+mn-lt"/>
                <a:ea typeface="+mn-ea"/>
                <a:cs typeface="+mn-cs"/>
              </a:rPr>
              <a:t>Automobile manufacturer Chrysler teamed with J. D. Power and Associates to develop an innovate set of predictive models to support its pricing decisions for automobiles. </a:t>
            </a:r>
          </a:p>
          <a:p>
            <a:pPr marL="628650" lvl="1" indent="-171450">
              <a:lnSpc>
                <a:spcPct val="150000"/>
              </a:lnSpc>
              <a:buFont typeface="Arial" pitchFamily="34" charset="0"/>
              <a:buChar char="•"/>
            </a:pPr>
            <a:r>
              <a:rPr lang="en-US" sz="1200" b="0" i="0" u="none" strike="noStrike" kern="1200" baseline="0" dirty="0" smtClean="0">
                <a:solidFill>
                  <a:schemeClr val="tx1"/>
                </a:solidFill>
                <a:latin typeface="+mn-lt"/>
                <a:ea typeface="+mn-ea"/>
                <a:cs typeface="+mn-cs"/>
              </a:rPr>
              <a:t>These models help Chrysler to better understand the ramifications of proposed pricing structures (a combination of manufacturer’s suggested retail price, interest rate offers, and rebates) and, as a result, to improve its pricing decisions. </a:t>
            </a:r>
          </a:p>
          <a:p>
            <a:pPr marL="628650" lvl="1" indent="-171450">
              <a:lnSpc>
                <a:spcPct val="150000"/>
              </a:lnSpc>
              <a:buFont typeface="Arial" pitchFamily="34" charset="0"/>
              <a:buChar char="•"/>
            </a:pPr>
            <a:r>
              <a:rPr lang="en-US" sz="1200" b="0" i="0" u="none" strike="noStrike" kern="1200" baseline="0" dirty="0" smtClean="0">
                <a:solidFill>
                  <a:schemeClr val="tx1"/>
                </a:solidFill>
                <a:latin typeface="+mn-lt"/>
                <a:ea typeface="+mn-ea"/>
                <a:cs typeface="+mn-cs"/>
              </a:rPr>
              <a:t>The models have generated an estimated annual savings of $500 million.</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87908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Example for </a:t>
            </a:r>
            <a:r>
              <a:rPr lang="en-US" sz="1200" b="0" i="0" u="none" strike="noStrike" kern="1200" baseline="0" dirty="0" smtClean="0">
                <a:solidFill>
                  <a:schemeClr val="tx1"/>
                </a:solidFill>
                <a:latin typeface="+mn-lt"/>
                <a:ea typeface="+mn-ea"/>
                <a:cs typeface="+mn-cs"/>
              </a:rPr>
              <a:t>use of </a:t>
            </a:r>
            <a:r>
              <a:rPr lang="en-US" dirty="0" smtClean="0"/>
              <a:t>prescriptive analytics for diagnosis and treatment: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Working with the Georgia Institute of Technology, Memorial Sloan-Kettering Cancer Center developed a real-time prescriptive model to determine the optimal placement of radioactive seeds for the treatment of prostate cancer.</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Using the new model, 20–30 percent fewer seeds are needed, resulting in a faster and less invasive procedure.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Example for </a:t>
            </a:r>
            <a:r>
              <a:rPr lang="en-US" sz="1200" b="0" i="0" u="none" strike="noStrike" kern="1200" baseline="0" dirty="0" smtClean="0">
                <a:solidFill>
                  <a:schemeClr val="tx1"/>
                </a:solidFill>
                <a:latin typeface="+mn-lt"/>
                <a:ea typeface="+mn-ea"/>
                <a:cs typeface="+mn-cs"/>
              </a:rPr>
              <a:t>Human Resource (HR) Analytics: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Sears Holding Corporation (SHC), owners of retailers Kmart and Sears, Roebuck and Company, has created an HR analytics team inside its corporate HR function.</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The team uses descriptive and predictive analytics to support employee hiring and to track and influence retention.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879084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Example for supply chain analytics:  </a:t>
            </a:r>
            <a:r>
              <a:rPr lang="en-US" sz="1200" b="0" i="0" u="none" strike="noStrike" kern="1200" baseline="0" dirty="0" smtClean="0">
                <a:solidFill>
                  <a:schemeClr val="tx1"/>
                </a:solidFill>
                <a:latin typeface="+mn-lt"/>
                <a:ea typeface="+mn-ea"/>
                <a:cs typeface="+mn-cs"/>
              </a:rPr>
              <a:t>ConAgra Foods uses predictive and prescriptive analytics to better plan capacity utilization by incorporating the inherent uncertainty in commodities pricing.  ConAgra realized a 100 percent return on their investment in analytics in under three months—an unheard of result for a major technology investment.</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Example of analytics for government agencies: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The New York State Department has worked with IBM to use prescriptive analytics in the development of a more effective approach to tax collection. The result was an increase in collections from delinquent payers of $83 million over two years.</a:t>
            </a:r>
          </a:p>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171450" indent="-171450">
              <a:buFont typeface="Arial" pitchFamily="34" charset="0"/>
              <a:buChar char="•"/>
            </a:pPr>
            <a:r>
              <a:rPr lang="en-US" dirty="0" smtClean="0"/>
              <a:t>Example of analytics for nonprofit agencies: </a:t>
            </a:r>
          </a:p>
          <a:p>
            <a:pPr marL="0" indent="0">
              <a:buFont typeface="Arial" pitchFamily="34" charset="0"/>
              <a:buNone/>
            </a:pP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latin typeface="+mn-lt"/>
                <a:ea typeface="+mn-ea"/>
                <a:cs typeface="+mn-cs"/>
              </a:rPr>
              <a:t>Catholic Relief Services (CRS) is the official international humanitarian agency of the U.S. Catholic community. The CRS mission is to provide relief for the victims of both natural and human-made disasters and to help people in need around the world through its health, educational, and agricultural programs. </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latin typeface="+mn-lt"/>
                <a:ea typeface="+mn-ea"/>
                <a:cs typeface="+mn-cs"/>
              </a:rPr>
              <a:t>CRS uses an analytical spreadsheet model to assist in the allocation of its annual budget based on the impact that its various relief efforts and programs will have in different countries.</a:t>
            </a:r>
            <a:endParaRPr lang="en-US"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87908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smtClean="0">
                <a:solidFill>
                  <a:schemeClr val="tx1"/>
                </a:solidFill>
                <a:latin typeface="+mn-lt"/>
                <a:ea typeface="+mn-ea"/>
                <a:cs typeface="+mn-cs"/>
              </a:rPr>
              <a:t>Online experimentation involves exposing various subgroups to different versions of a Web site and tracking the results. Because of the massive pool of Internet users, experiments can be conducted without risking the disruption of the overall business of the company. </a:t>
            </a:r>
          </a:p>
          <a:p>
            <a:pPr marL="628650" lvl="1" indent="-171450">
              <a:buFont typeface="Arial" pitchFamily="34" charset="0"/>
              <a:buChar char="•"/>
            </a:pPr>
            <a:r>
              <a:rPr lang="en-US" sz="1200" b="0" i="0" u="none" strike="noStrike" kern="1200" baseline="0" dirty="0" smtClean="0">
                <a:solidFill>
                  <a:schemeClr val="tx1"/>
                </a:solidFill>
                <a:latin typeface="+mn-lt"/>
                <a:ea typeface="+mn-ea"/>
                <a:cs typeface="+mn-cs"/>
              </a:rPr>
              <a:t>Such experiments are proving to be invaluable because they enable the company to use trial-and-error in determining statistically what makes a difference in their Web site traffic and sales.</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879084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3595651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229187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Businesses want to use these data to improve the efficiency and profitability of their operations, better understand their customers, price their products more effectively, and gain a competitive advantage.</a:t>
            </a:r>
          </a:p>
          <a:p>
            <a:pPr marL="171450" indent="-171450">
              <a:buFont typeface="Arial" panose="020B0604020202020204" pitchFamily="34" charset="0"/>
              <a:buChar char="•"/>
            </a:pPr>
            <a:r>
              <a:rPr lang="en-US" dirty="0" smtClean="0"/>
              <a:t>Technological advances such as improved point-of-sale scanner technology and the collection of data through e-commerce have added to the big</a:t>
            </a:r>
            <a:r>
              <a:rPr lang="en-US" baseline="0" dirty="0" smtClean="0"/>
              <a:t> data issue</a:t>
            </a:r>
            <a:r>
              <a:rPr lang="en-US" dirty="0" smtClean="0"/>
              <a: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Cloud computing, the more recent development, is the remote use of hardware and software over the Internet.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357443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From 1986 to 2007, we saw transformative and massive growth in data volume, variety and computing capacity. It is Laney who first defined Big Data by its volume, variety and velocity. Since 2011-2012, researchers also noted that 3 more categories could be added to the Laney’s definition: Veracity, Validity and Volatility.</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Source: Work of</a:t>
            </a:r>
            <a:r>
              <a:rPr lang="en-GB" sz="1200" kern="1200" baseline="0" dirty="0" smtClean="0">
                <a:solidFill>
                  <a:schemeClr val="tx1"/>
                </a:solidFill>
                <a:effectLst/>
                <a:latin typeface="+mn-lt"/>
                <a:ea typeface="+mn-ea"/>
                <a:cs typeface="+mn-cs"/>
              </a:rPr>
              <a:t> a former </a:t>
            </a:r>
            <a:r>
              <a:rPr lang="en-GB" sz="1200" kern="1200" dirty="0" smtClean="0">
                <a:solidFill>
                  <a:schemeClr val="tx1"/>
                </a:solidFill>
                <a:effectLst/>
                <a:latin typeface="+mn-lt"/>
                <a:ea typeface="+mn-ea"/>
                <a:cs typeface="+mn-cs"/>
              </a:rPr>
              <a:t>PCOM student, </a:t>
            </a:r>
            <a:r>
              <a:rPr lang="en-US" sz="1200" b="0" i="0" u="none" strike="noStrike" kern="1200" baseline="0" dirty="0" smtClean="0">
                <a:solidFill>
                  <a:schemeClr val="tx1"/>
                </a:solidFill>
                <a:latin typeface="+mn-lt"/>
                <a:ea typeface="+mn-ea"/>
                <a:cs typeface="+mn-cs"/>
              </a:rPr>
              <a:t>Perrine </a:t>
            </a:r>
            <a:r>
              <a:rPr lang="en-US" sz="1200" b="0" i="0" u="none" strike="noStrike" kern="1200" baseline="0" dirty="0" err="1" smtClean="0">
                <a:solidFill>
                  <a:schemeClr val="tx1"/>
                </a:solidFill>
                <a:latin typeface="+mn-lt"/>
                <a:ea typeface="+mn-ea"/>
                <a:cs typeface="+mn-cs"/>
              </a:rPr>
              <a:t>Lacroix</a:t>
            </a:r>
            <a:r>
              <a:rPr lang="en-GB" sz="1200" kern="1200" dirty="0" smtClean="0">
                <a:solidFill>
                  <a:schemeClr val="tx1"/>
                </a:solidFill>
                <a:effectLst/>
                <a:latin typeface="+mn-lt"/>
                <a:ea typeface="+mn-ea"/>
                <a:cs typeface="+mn-cs"/>
              </a:rPr>
              <a: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VOLUME: One factor that could explain the abundance of data is the fact that 6 Billion people have a cell phone. The world population is around 7 Billion.</a:t>
            </a:r>
          </a:p>
          <a:p>
            <a:r>
              <a:rPr lang="en-GB" sz="1200" kern="1200" dirty="0" smtClean="0">
                <a:solidFill>
                  <a:schemeClr val="tx1"/>
                </a:solidFill>
                <a:effectLst/>
                <a:latin typeface="+mn-lt"/>
                <a:ea typeface="+mn-ea"/>
                <a:cs typeface="+mn-cs"/>
              </a:rPr>
              <a:t> </a:t>
            </a:r>
          </a:p>
          <a:p>
            <a:r>
              <a:rPr lang="en-GB" sz="1200" kern="1200" dirty="0" smtClean="0">
                <a:solidFill>
                  <a:schemeClr val="tx1"/>
                </a:solidFill>
                <a:effectLst/>
                <a:latin typeface="+mn-lt"/>
                <a:ea typeface="+mn-ea"/>
                <a:cs typeface="+mn-cs"/>
              </a:rPr>
              <a:t>The abundance of data and data variety combined with new advanced analytics techniques and increased computing power leads to tremendous opportunities for business.</a:t>
            </a:r>
          </a:p>
          <a:p>
            <a:r>
              <a:rPr lang="en-GB" sz="1200" kern="1200" dirty="0" smtClean="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876EE3-5F3B-A748-9706-EEA1CBE50DC5}" type="slidenum">
              <a:rPr lang="en-US" smtClean="0"/>
              <a:pPr/>
              <a:t>4</a:t>
            </a:fld>
            <a:endParaRPr lang="en-US"/>
          </a:p>
        </p:txBody>
      </p:sp>
    </p:spTree>
    <p:extLst>
      <p:ext uri="{BB962C8B-B14F-4D97-AF65-F5344CB8AC3E}">
        <p14:creationId xmlns:p14="http://schemas.microsoft.com/office/powerpoint/2010/main" val="1535502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dirty="0" smtClean="0"/>
              <a:t>Managers’ responsibility:</a:t>
            </a:r>
          </a:p>
          <a:p>
            <a:pPr marL="937260" lvl="1" indent="-342900"/>
            <a:r>
              <a:rPr lang="en-US" dirty="0" smtClean="0"/>
              <a:t>To make strategic, tactical, or operational decisions.</a:t>
            </a:r>
            <a:endParaRPr lang="en-US" b="1" dirty="0" smtClean="0"/>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309808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Companies that apply analytics often follow a trajectory similar to that shown in Figure 1.2. Organizations start with basic analytics in the lower left. As they realize the advantages of these analytic techniques, they often progress to more sophisticated techniques in an effort to reap the derived competitive advantage. Predictive and prescriptive analytics are sometimes therefore referred to as advanced analytics.</a:t>
            </a:r>
          </a:p>
          <a:p>
            <a:pPr marL="628650" lvl="1"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628650" lvl="1"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628650" lvl="1" indent="-171450">
              <a:buFont typeface="Arial" pitchFamily="34"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228364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37260" lvl="1" indent="-342900">
              <a:lnSpc>
                <a:spcPct val="100000"/>
              </a:lnSpc>
            </a:pPr>
            <a:r>
              <a:rPr lang="en-US" dirty="0" smtClean="0"/>
              <a:t>Uses of dashboards</a:t>
            </a:r>
          </a:p>
          <a:p>
            <a:pPr marL="1211580" lvl="2" indent="-342900">
              <a:lnSpc>
                <a:spcPct val="100000"/>
              </a:lnSpc>
            </a:pPr>
            <a:r>
              <a:rPr lang="en-US" dirty="0" smtClean="0"/>
              <a:t>To help management monitor specific aspects of the company’s performance related to their decision-making responsibilities.</a:t>
            </a:r>
          </a:p>
          <a:p>
            <a:pPr marL="1211580" lvl="2" indent="-342900">
              <a:lnSpc>
                <a:spcPct val="100000"/>
              </a:lnSpc>
            </a:pPr>
            <a:r>
              <a:rPr lang="en-US" dirty="0" smtClean="0"/>
              <a:t>For corporate-level managers, daily data dashboards might summarize sales by region, current inventory levels, and other company-wide metrics. </a:t>
            </a:r>
          </a:p>
          <a:p>
            <a:pPr marL="1211580" lvl="2" indent="-342900">
              <a:lnSpc>
                <a:spcPct val="100000"/>
              </a:lnSpc>
            </a:pPr>
            <a:r>
              <a:rPr lang="en-US" dirty="0" smtClean="0"/>
              <a:t>Front-line managers may view dashboards that contain metrics related to staffing levels, local inventory levels, and short-term sales forecasts.</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333766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D32951-7CAD-44F3-A83F-1F8DA852E1F4}"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795B4-1FE7-4B69-946B-7CC4EA6F533C}"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93D6D-41E1-4298-A26C-A89DE7C7D69C}"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6D6219-DCAC-4F04-91C2-9C2926F94FDD}"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56B232-9F89-4083-B3BB-DDC8E5903F80}"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980" y="734210"/>
            <a:ext cx="3870039" cy="47339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8544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AFBA4C-C20B-471B-BFC8-636E2100FE86}"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56B232-9F89-4083-B3BB-DDC8E5903F80}"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extLst>
      <p:ext uri="{BB962C8B-B14F-4D97-AF65-F5344CB8AC3E}">
        <p14:creationId xmlns:p14="http://schemas.microsoft.com/office/powerpoint/2010/main" val="200248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537E5-2B57-4335-92B5-EA21173A8AE1}"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56B232-9F89-4083-B3BB-DDC8E5903F80}"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39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5D3FF8-935F-4D86-BBFA-F4F88CA39F8F}" type="datetime1">
              <a:rPr lang="en-US" smtClean="0"/>
              <a:t>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56B232-9F89-4083-B3BB-DDC8E5903F80}" type="slidenum">
              <a:rPr lang="en-US" smtClean="0"/>
              <a:t>‹#›</a:t>
            </a:fld>
            <a:endParaRPr lang="en-US" dirty="0"/>
          </a:p>
        </p:txBody>
      </p:sp>
    </p:spTree>
    <p:extLst>
      <p:ext uri="{BB962C8B-B14F-4D97-AF65-F5344CB8AC3E}">
        <p14:creationId xmlns:p14="http://schemas.microsoft.com/office/powerpoint/2010/main" val="1694252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D204E0-BF16-4621-BA09-0A73C9E0218E}" type="datetime1">
              <a:rPr lang="en-US" smtClean="0"/>
              <a:t>1/10/2015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56B232-9F89-4083-B3BB-DDC8E5903F80}" type="slidenum">
              <a:rPr lang="en-US" smtClean="0"/>
              <a:t>‹#›</a:t>
            </a:fld>
            <a:endParaRPr lang="en-US" dirty="0"/>
          </a:p>
        </p:txBody>
      </p:sp>
    </p:spTree>
    <p:extLst>
      <p:ext uri="{BB962C8B-B14F-4D97-AF65-F5344CB8AC3E}">
        <p14:creationId xmlns:p14="http://schemas.microsoft.com/office/powerpoint/2010/main" val="49156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B587AF-5313-49B5-AD0D-B12D8EFF110D}" type="datetime1">
              <a:rPr lang="en-US" smtClean="0"/>
              <a:t>1/10/2015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56B232-9F89-4083-B3BB-DDC8E5903F80}" type="slidenum">
              <a:rPr lang="en-US" smtClean="0"/>
              <a:t>‹#›</a:t>
            </a:fld>
            <a:endParaRPr lang="en-US" dirty="0"/>
          </a:p>
        </p:txBody>
      </p:sp>
    </p:spTree>
    <p:extLst>
      <p:ext uri="{BB962C8B-B14F-4D97-AF65-F5344CB8AC3E}">
        <p14:creationId xmlns:p14="http://schemas.microsoft.com/office/powerpoint/2010/main" val="2173148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6EE03-1C10-40D4-A2E8-2CA53B3FF34A}" type="datetime1">
              <a:rPr lang="en-US" smtClean="0"/>
              <a:t>1/10/2015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a:t>
            </a:fld>
            <a:endParaRPr lang="en-US" dirty="0"/>
          </a:p>
        </p:txBody>
      </p:sp>
    </p:spTree>
    <p:extLst>
      <p:ext uri="{BB962C8B-B14F-4D97-AF65-F5344CB8AC3E}">
        <p14:creationId xmlns:p14="http://schemas.microsoft.com/office/powerpoint/2010/main" val="1193167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819F2-208E-4619-9893-AEA32C555FCF}" type="datetime1">
              <a:rPr lang="en-US" smtClean="0"/>
              <a:t>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56B232-9F89-4083-B3BB-DDC8E5903F80}" type="slidenum">
              <a:rPr lang="en-US" smtClean="0"/>
              <a:t>‹#›</a:t>
            </a:fld>
            <a:endParaRPr lang="en-US" dirty="0"/>
          </a:p>
        </p:txBody>
      </p:sp>
    </p:spTree>
    <p:extLst>
      <p:ext uri="{BB962C8B-B14F-4D97-AF65-F5344CB8AC3E}">
        <p14:creationId xmlns:p14="http://schemas.microsoft.com/office/powerpoint/2010/main" val="376200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F8A58-C57F-4BDE-A8C2-BC4CDAA8E714}"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D2266-D139-483F-842B-4CB5631A2188}" type="datetime1">
              <a:rPr lang="en-US" smtClean="0"/>
              <a:t>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56B232-9F89-4083-B3BB-DDC8E5903F80}"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633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3F066-23DE-4C0B-9F84-0B007F2BDA79}"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56B232-9F89-4083-B3BB-DDC8E5903F80}" type="slidenum">
              <a:rPr lang="en-US" smtClean="0"/>
              <a:t>‹#›</a:t>
            </a:fld>
            <a:endParaRPr lang="en-US" dirty="0"/>
          </a:p>
        </p:txBody>
      </p:sp>
    </p:spTree>
    <p:extLst>
      <p:ext uri="{BB962C8B-B14F-4D97-AF65-F5344CB8AC3E}">
        <p14:creationId xmlns:p14="http://schemas.microsoft.com/office/powerpoint/2010/main" val="4081536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FDDE1A-45B7-4CC4-81B2-A1ED1DF109C0}"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56B232-9F89-4083-B3BB-DDC8E5903F80}"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732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0186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1/10/2015</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smtClean="0"/>
              <a:t>Add text here</a:t>
            </a:r>
          </a:p>
          <a:p>
            <a:pPr marL="1051560" lvl="1" indent="-457200">
              <a:lnSpc>
                <a:spcPct val="100000"/>
              </a:lnSpc>
              <a:buClr>
                <a:srgbClr val="009E47"/>
              </a:buClr>
            </a:pPr>
            <a:r>
              <a:rPr lang="en-US" dirty="0" smtClean="0"/>
              <a:t>Add text here</a:t>
            </a:r>
          </a:p>
          <a:p>
            <a:pPr marL="1600200" lvl="3" indent="-457200">
              <a:lnSpc>
                <a:spcPct val="100000"/>
              </a:lnSpc>
              <a:buClr>
                <a:srgbClr val="009E47"/>
              </a:buClr>
            </a:pPr>
            <a:r>
              <a:rPr lang="en-US" dirty="0" smtClean="0"/>
              <a:t>Add text here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0156B-FA10-4071-94E4-223AD5BCC1F1}" type="datetime1">
              <a:rPr lang="en-US" smtClean="0"/>
              <a:t>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2174B8-6A0D-46C9-9138-156805ACF595}" type="datetime1">
              <a:rPr lang="en-US" smtClean="0"/>
              <a:t>1/10/2015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FBA2D-19CD-4765-BB7C-7D7B1BAE3833}" type="datetime1">
              <a:rPr lang="en-US" smtClean="0"/>
              <a:t>1/10/2015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1/10/2015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1/10/2015</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90901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2" r:id="rId12"/>
    <p:sldLayoutId id="2147483662" r:id="rId13"/>
  </p:sldLayoutIdLst>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7.png"/><Relationship Id="rId11" Type="http://schemas.microsoft.com/office/2007/relationships/hdphoto" Target="../media/hdphoto2.wdp"/><Relationship Id="rId5" Type="http://schemas.openxmlformats.org/officeDocument/2006/relationships/image" Target="../media/image6.png"/><Relationship Id="rId10"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24486"/>
            <a:ext cx="9220200" cy="6882486"/>
          </a:xfrm>
          <a:prstGeom prst="rect">
            <a:avLst/>
          </a:prstGeom>
          <a:ln>
            <a:noFill/>
          </a:ln>
          <a:effectLst>
            <a:softEdge rad="112500"/>
          </a:effectLst>
        </p:spPr>
      </p:pic>
      <p:sp>
        <p:nvSpPr>
          <p:cNvPr id="3" name="Subtitle 2"/>
          <p:cNvSpPr>
            <a:spLocks noGrp="1"/>
          </p:cNvSpPr>
          <p:nvPr>
            <p:ph type="subTitle" idx="1"/>
          </p:nvPr>
        </p:nvSpPr>
        <p:spPr>
          <a:xfrm>
            <a:off x="1600200" y="2590800"/>
            <a:ext cx="6324600" cy="2057400"/>
          </a:xfrm>
        </p:spPr>
        <p:txBody>
          <a:bodyPr>
            <a:noAutofit/>
          </a:bodyPr>
          <a:lstStyle/>
          <a:p>
            <a:pPr algn="ctr">
              <a:lnSpc>
                <a:spcPct val="100000"/>
              </a:lnSpc>
            </a:pPr>
            <a:r>
              <a:rPr lang="en-US" sz="4000" b="1" dirty="0" smtClean="0"/>
              <a:t>BUS 443: </a:t>
            </a:r>
            <a:r>
              <a:rPr lang="en-US" sz="4000" b="1" dirty="0" smtClean="0"/>
              <a:t>Business Analytics </a:t>
            </a:r>
          </a:p>
          <a:p>
            <a:pPr algn="ctr">
              <a:lnSpc>
                <a:spcPct val="100000"/>
              </a:lnSpc>
            </a:pPr>
            <a:r>
              <a:rPr lang="en-US" sz="4000" b="1" dirty="0" smtClean="0"/>
              <a:t>Chapter </a:t>
            </a:r>
            <a:r>
              <a:rPr lang="en-US" sz="4000" b="1" dirty="0" smtClean="0"/>
              <a:t>1</a:t>
            </a:r>
          </a:p>
          <a:p>
            <a:pPr algn="ctr">
              <a:lnSpc>
                <a:spcPct val="100000"/>
              </a:lnSpc>
            </a:pPr>
            <a:r>
              <a:rPr lang="en-US" sz="6600" dirty="0" smtClean="0"/>
              <a:t>Introduction to Business Analytics</a:t>
            </a:r>
          </a:p>
          <a:p>
            <a:pPr algn="ctr">
              <a:lnSpc>
                <a:spcPct val="100000"/>
              </a:lnSpc>
            </a:pPr>
            <a:r>
              <a:rPr lang="en-US" sz="2400" dirty="0" smtClean="0"/>
              <a:t>(History of BI Video)</a:t>
            </a: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a:t>
            </a:fld>
            <a:endParaRPr lang="en-US" dirty="0"/>
          </a:p>
        </p:txBody>
      </p:sp>
    </p:spTree>
    <p:extLst>
      <p:ext uri="{BB962C8B-B14F-4D97-AF65-F5344CB8AC3E}">
        <p14:creationId xmlns:p14="http://schemas.microsoft.com/office/powerpoint/2010/main" val="1115906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Techniques used in Predictive Analytics</a:t>
            </a:r>
            <a:endParaRPr lang="en-US" dirty="0"/>
          </a:p>
        </p:txBody>
      </p:sp>
      <p:sp>
        <p:nvSpPr>
          <p:cNvPr id="3" name="Content Placeholder 2"/>
          <p:cNvSpPr>
            <a:spLocks noGrp="1"/>
          </p:cNvSpPr>
          <p:nvPr>
            <p:ph idx="1"/>
          </p:nvPr>
        </p:nvSpPr>
        <p:spPr/>
        <p:txBody>
          <a:bodyPr>
            <a:normAutofit/>
          </a:bodyPr>
          <a:lstStyle/>
          <a:p>
            <a:pPr marL="342900" indent="-342900">
              <a:buFont typeface="Arial" pitchFamily="34" charset="0"/>
              <a:buChar char="•"/>
            </a:pPr>
            <a:r>
              <a:rPr lang="en-US" b="1" dirty="0"/>
              <a:t>Predictive analytics</a:t>
            </a:r>
            <a:r>
              <a:rPr lang="en-US" dirty="0"/>
              <a:t>:</a:t>
            </a:r>
            <a:r>
              <a:rPr lang="en-US" b="1" dirty="0"/>
              <a:t> </a:t>
            </a:r>
            <a:r>
              <a:rPr lang="en-US" dirty="0"/>
              <a:t>It consists of techniques that use models constructed from past data to </a:t>
            </a:r>
            <a:r>
              <a:rPr lang="en-US" b="1" dirty="0"/>
              <a:t>predict the </a:t>
            </a:r>
            <a:r>
              <a:rPr lang="en-US" b="1" dirty="0" smtClean="0"/>
              <a:t>probability of the future </a:t>
            </a:r>
            <a:r>
              <a:rPr lang="en-US" b="1" dirty="0"/>
              <a:t>or ascertain the impact </a:t>
            </a:r>
            <a:r>
              <a:rPr lang="en-US" dirty="0"/>
              <a:t>of one variable on another. Survey data and past purchase behavior may be used to help predict the market share of a new product.</a:t>
            </a:r>
          </a:p>
          <a:p>
            <a:endParaRPr lang="en-US" sz="2400" dirty="0"/>
          </a:p>
        </p:txBody>
      </p:sp>
      <p:sp>
        <p:nvSpPr>
          <p:cNvPr id="4" name="Slide Number Placeholder 3"/>
          <p:cNvSpPr>
            <a:spLocks noGrp="1"/>
          </p:cNvSpPr>
          <p:nvPr>
            <p:ph type="sldNum" sz="quarter" idx="12"/>
          </p:nvPr>
        </p:nvSpPr>
        <p:spPr/>
        <p:txBody>
          <a:bodyPr/>
          <a:lstStyle/>
          <a:p>
            <a:fld id="{4556B232-9F89-4083-B3BB-DDC8E5903F80}" type="slidenum">
              <a:rPr lang="en-US" smtClean="0"/>
              <a:t>10</a:t>
            </a:fld>
            <a:endParaRPr lang="en-US" dirty="0"/>
          </a:p>
        </p:txBody>
      </p:sp>
      <p:graphicFrame>
        <p:nvGraphicFramePr>
          <p:cNvPr id="5" name="Diagram 4"/>
          <p:cNvGraphicFramePr/>
          <p:nvPr>
            <p:extLst>
              <p:ext uri="{D42A27DB-BD31-4B8C-83A1-F6EECF244321}">
                <p14:modId xmlns:p14="http://schemas.microsoft.com/office/powerpoint/2010/main" val="537288371"/>
              </p:ext>
            </p:extLst>
          </p:nvPr>
        </p:nvGraphicFramePr>
        <p:xfrm>
          <a:off x="1143000" y="3773224"/>
          <a:ext cx="6705600"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2254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Categorization of Analytical Methods and Models</a:t>
            </a:r>
            <a:endParaRPr lang="en-US" dirty="0"/>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sz="2100" b="1" dirty="0"/>
              <a:t>Prescriptive </a:t>
            </a:r>
            <a:r>
              <a:rPr lang="en-US" sz="2100" b="1" dirty="0" smtClean="0"/>
              <a:t>Analytics</a:t>
            </a:r>
            <a:r>
              <a:rPr lang="en-US" sz="2100" dirty="0" smtClean="0"/>
              <a:t>: It indicates </a:t>
            </a:r>
            <a:r>
              <a:rPr lang="en-US" sz="2100" dirty="0"/>
              <a:t>a best course of action to </a:t>
            </a:r>
            <a:r>
              <a:rPr lang="en-US" sz="2100" dirty="0" smtClean="0"/>
              <a:t>take</a:t>
            </a:r>
          </a:p>
          <a:p>
            <a:pPr marL="937260" lvl="1" indent="-342900">
              <a:lnSpc>
                <a:spcPct val="100000"/>
              </a:lnSpc>
            </a:pPr>
            <a:r>
              <a:rPr lang="en-US" sz="2100" dirty="0" smtClean="0"/>
              <a:t>Models used in prescriptive analytics:</a:t>
            </a:r>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11</a:t>
            </a:fld>
            <a:endParaRPr lang="en-US" dirty="0"/>
          </a:p>
        </p:txBody>
      </p:sp>
      <p:graphicFrame>
        <p:nvGraphicFramePr>
          <p:cNvPr id="10" name="Diagram 9"/>
          <p:cNvGraphicFramePr/>
          <p:nvPr>
            <p:extLst>
              <p:ext uri="{D42A27DB-BD31-4B8C-83A1-F6EECF244321}">
                <p14:modId xmlns:p14="http://schemas.microsoft.com/office/powerpoint/2010/main" val="421553210"/>
              </p:ext>
            </p:extLst>
          </p:nvPr>
        </p:nvGraphicFramePr>
        <p:xfrm>
          <a:off x="914400" y="2995984"/>
          <a:ext cx="7620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60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Analytics in </a:t>
            </a:r>
            <a:r>
              <a:rPr lang="en-US" dirty="0" smtClean="0"/>
              <a:t>Financial Analytics</a:t>
            </a:r>
            <a:endParaRPr lang="en-US" dirty="0"/>
          </a:p>
        </p:txBody>
      </p:sp>
      <p:sp>
        <p:nvSpPr>
          <p:cNvPr id="3" name="Content Placeholder 2"/>
          <p:cNvSpPr>
            <a:spLocks noGrp="1"/>
          </p:cNvSpPr>
          <p:nvPr>
            <p:ph idx="1"/>
          </p:nvPr>
        </p:nvSpPr>
        <p:spPr/>
        <p:txBody>
          <a:bodyPr>
            <a:noAutofit/>
          </a:bodyPr>
          <a:lstStyle/>
          <a:p>
            <a:pPr marL="342900" indent="-342900">
              <a:buFont typeface="Arial" panose="020B0604020202020204" pitchFamily="34" charset="0"/>
              <a:buChar char="•"/>
            </a:pPr>
            <a:r>
              <a:rPr lang="en-US" sz="2800" dirty="0" smtClean="0"/>
              <a:t>Use </a:t>
            </a:r>
            <a:r>
              <a:rPr lang="en-US" sz="2800" dirty="0"/>
              <a:t>of predictive models</a:t>
            </a:r>
          </a:p>
          <a:p>
            <a:pPr marL="937260" lvl="1" indent="-342900">
              <a:lnSpc>
                <a:spcPct val="100000"/>
              </a:lnSpc>
            </a:pPr>
            <a:r>
              <a:rPr lang="en-US" sz="2000" dirty="0"/>
              <a:t>To forecast future financial performance</a:t>
            </a:r>
          </a:p>
          <a:p>
            <a:pPr marL="937260" lvl="1" indent="-342900">
              <a:lnSpc>
                <a:spcPct val="100000"/>
              </a:lnSpc>
            </a:pPr>
            <a:r>
              <a:rPr lang="en-US" sz="2000" dirty="0"/>
              <a:t>To assess the risk of investment portfolios and projects</a:t>
            </a:r>
          </a:p>
          <a:p>
            <a:pPr marL="937260" lvl="1" indent="-342900">
              <a:lnSpc>
                <a:spcPct val="100000"/>
              </a:lnSpc>
            </a:pPr>
            <a:r>
              <a:rPr lang="en-US" sz="2000" dirty="0"/>
              <a:t>To construct financial instruments such as derivatives </a:t>
            </a:r>
          </a:p>
          <a:p>
            <a:pPr marL="342900" indent="-342900">
              <a:buFont typeface="Arial" panose="020B0604020202020204" pitchFamily="34" charset="0"/>
              <a:buChar char="•"/>
            </a:pPr>
            <a:r>
              <a:rPr lang="en-US" sz="2800" dirty="0" smtClean="0"/>
              <a:t>Use </a:t>
            </a:r>
            <a:r>
              <a:rPr lang="en-US" sz="2800" dirty="0"/>
              <a:t>of </a:t>
            </a:r>
            <a:r>
              <a:rPr lang="en-US" sz="2800" dirty="0" smtClean="0"/>
              <a:t>prescriptive </a:t>
            </a:r>
            <a:r>
              <a:rPr lang="en-US" sz="2800" dirty="0"/>
              <a:t>models </a:t>
            </a:r>
            <a:endParaRPr lang="en-US" sz="2800" dirty="0" smtClean="0"/>
          </a:p>
          <a:p>
            <a:pPr marL="937260" lvl="1" indent="-342900"/>
            <a:r>
              <a:rPr lang="en-US" sz="2000" dirty="0" smtClean="0"/>
              <a:t>To </a:t>
            </a:r>
            <a:r>
              <a:rPr lang="en-US" sz="2000" dirty="0"/>
              <a:t>construct optimal portfolios of </a:t>
            </a:r>
            <a:r>
              <a:rPr lang="en-US" sz="2000" dirty="0" smtClean="0"/>
              <a:t>investments</a:t>
            </a:r>
          </a:p>
          <a:p>
            <a:pPr marL="937260" lvl="1" indent="-342900"/>
            <a:r>
              <a:rPr lang="en-US" sz="2000" dirty="0" smtClean="0"/>
              <a:t>To </a:t>
            </a:r>
            <a:r>
              <a:rPr lang="en-US" sz="2000" dirty="0"/>
              <a:t>allocate assets, and </a:t>
            </a:r>
            <a:r>
              <a:rPr lang="en-US" sz="2000" dirty="0" smtClean="0"/>
              <a:t>to </a:t>
            </a:r>
            <a:r>
              <a:rPr lang="en-US" sz="2000" dirty="0"/>
              <a:t>create optimal </a:t>
            </a:r>
            <a:r>
              <a:rPr lang="en-US" sz="2000" dirty="0" smtClean="0"/>
              <a:t>capital budgeting plans.</a:t>
            </a:r>
          </a:p>
          <a:p>
            <a:pPr marL="937260" lvl="1" indent="-342900"/>
            <a:r>
              <a:rPr lang="en-US" sz="2000" dirty="0" smtClean="0"/>
              <a:t>Simulation </a:t>
            </a:r>
            <a:r>
              <a:rPr lang="en-US" sz="2000" dirty="0"/>
              <a:t>is also often </a:t>
            </a:r>
            <a:r>
              <a:rPr lang="en-US" sz="2000" dirty="0" smtClean="0"/>
              <a:t>used to </a:t>
            </a:r>
            <a:r>
              <a:rPr lang="en-US" sz="2000" dirty="0"/>
              <a:t>assess risk in the financial sector</a:t>
            </a:r>
          </a:p>
          <a:p>
            <a:pPr marL="342900" indent="-342900">
              <a:buFont typeface="Arial" pitchFamily="34" charset="0"/>
              <a:buChar char="•"/>
            </a:pPr>
            <a:endParaRPr lang="en-US" sz="2800" dirty="0"/>
          </a:p>
        </p:txBody>
      </p:sp>
      <p:sp>
        <p:nvSpPr>
          <p:cNvPr id="4" name="Slide Number Placeholder 3"/>
          <p:cNvSpPr>
            <a:spLocks noGrp="1"/>
          </p:cNvSpPr>
          <p:nvPr>
            <p:ph type="sldNum" sz="quarter" idx="12"/>
          </p:nvPr>
        </p:nvSpPr>
        <p:spPr/>
        <p:txBody>
          <a:bodyPr/>
          <a:lstStyle/>
          <a:p>
            <a:fld id="{4556B232-9F89-4083-B3BB-DDC8E5903F80}" type="slidenum">
              <a:rPr lang="en-US" smtClean="0"/>
              <a:t>12</a:t>
            </a:fld>
            <a:endParaRPr lang="en-US" dirty="0"/>
          </a:p>
        </p:txBody>
      </p:sp>
    </p:spTree>
    <p:extLst>
      <p:ext uri="{BB962C8B-B14F-4D97-AF65-F5344CB8AC3E}">
        <p14:creationId xmlns:p14="http://schemas.microsoft.com/office/powerpoint/2010/main" val="1566216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Analytics in </a:t>
            </a:r>
            <a:r>
              <a:rPr lang="en-US" dirty="0" smtClean="0"/>
              <a:t>Practice</a:t>
            </a:r>
            <a:br>
              <a:rPr lang="en-US" dirty="0" smtClean="0"/>
            </a:br>
            <a:r>
              <a:rPr lang="en-US" dirty="0" smtClean="0"/>
              <a:t>Marketing Analytics</a:t>
            </a:r>
            <a:endParaRPr lang="en-US" dirty="0"/>
          </a:p>
        </p:txBody>
      </p:sp>
      <p:sp>
        <p:nvSpPr>
          <p:cNvPr id="3" name="Content Placeholder 2"/>
          <p:cNvSpPr>
            <a:spLocks noGrp="1"/>
          </p:cNvSpPr>
          <p:nvPr>
            <p:ph idx="1"/>
          </p:nvPr>
        </p:nvSpPr>
        <p:spPr>
          <a:xfrm>
            <a:off x="768096" y="2286000"/>
            <a:ext cx="7290055" cy="4459024"/>
          </a:xfrm>
        </p:spPr>
        <p:txBody>
          <a:bodyPr>
            <a:normAutofit fontScale="92500" lnSpcReduction="10000"/>
          </a:bodyPr>
          <a:lstStyle/>
          <a:p>
            <a:pPr marL="342900" indent="-342900">
              <a:buFont typeface="Arial" panose="020B0604020202020204" pitchFamily="34" charset="0"/>
              <a:buChar char="•"/>
            </a:pPr>
            <a:r>
              <a:rPr lang="en-US" sz="2400" dirty="0" smtClean="0"/>
              <a:t>Marketing </a:t>
            </a:r>
            <a:r>
              <a:rPr lang="en-US" sz="2400" dirty="0"/>
              <a:t>is one of the fastest growing areas for the application of analytics</a:t>
            </a:r>
            <a:r>
              <a:rPr lang="en-US" sz="2400" dirty="0" smtClean="0"/>
              <a:t>. A </a:t>
            </a:r>
            <a:r>
              <a:rPr lang="en-US" sz="2400" dirty="0"/>
              <a:t>better understanding of consumer behavior through the use of scanner data and data generated from social media has led to an increased interest in marketing analytics</a:t>
            </a:r>
            <a:r>
              <a:rPr lang="en-US" sz="2400" dirty="0" smtClean="0"/>
              <a:t>.</a:t>
            </a:r>
            <a:endParaRPr lang="en-US" sz="2400" dirty="0"/>
          </a:p>
          <a:p>
            <a:pPr marL="342900" indent="-342900">
              <a:buFont typeface="Arial" panose="020B0604020202020204" pitchFamily="34" charset="0"/>
              <a:buChar char="•"/>
            </a:pPr>
            <a:r>
              <a:rPr lang="en-US" sz="2400" dirty="0" smtClean="0"/>
              <a:t>Understanding </a:t>
            </a:r>
            <a:r>
              <a:rPr lang="en-US" sz="2400" dirty="0"/>
              <a:t>of consumer behavior through </a:t>
            </a:r>
            <a:r>
              <a:rPr lang="en-US" sz="2400" dirty="0" smtClean="0"/>
              <a:t>marketing analytics </a:t>
            </a:r>
            <a:r>
              <a:rPr lang="en-US" sz="2400" dirty="0"/>
              <a:t>leads </a:t>
            </a:r>
            <a:r>
              <a:rPr lang="en-US" sz="2400" dirty="0" smtClean="0"/>
              <a:t>to: </a:t>
            </a:r>
          </a:p>
          <a:p>
            <a:pPr marL="937260" lvl="1" indent="-342900">
              <a:lnSpc>
                <a:spcPct val="100000"/>
              </a:lnSpc>
            </a:pPr>
            <a:r>
              <a:rPr lang="en-US" sz="2400" dirty="0" smtClean="0"/>
              <a:t>The </a:t>
            </a:r>
            <a:r>
              <a:rPr lang="en-US" sz="2400" dirty="0"/>
              <a:t>better use of </a:t>
            </a:r>
            <a:r>
              <a:rPr lang="en-US" sz="2400" dirty="0" smtClean="0"/>
              <a:t>advertising budgets</a:t>
            </a:r>
            <a:endParaRPr lang="en-US" sz="2400" dirty="0"/>
          </a:p>
          <a:p>
            <a:pPr marL="937260" lvl="1" indent="-342900">
              <a:lnSpc>
                <a:spcPct val="100000"/>
              </a:lnSpc>
            </a:pPr>
            <a:r>
              <a:rPr lang="en-US" sz="2400" dirty="0" smtClean="0"/>
              <a:t>More </a:t>
            </a:r>
            <a:r>
              <a:rPr lang="en-US" sz="2400" dirty="0"/>
              <a:t>effective pricing </a:t>
            </a:r>
            <a:r>
              <a:rPr lang="en-US" sz="2400" dirty="0" smtClean="0"/>
              <a:t>strategies</a:t>
            </a:r>
          </a:p>
          <a:p>
            <a:pPr marL="937260" lvl="1" indent="-342900">
              <a:lnSpc>
                <a:spcPct val="100000"/>
              </a:lnSpc>
            </a:pPr>
            <a:r>
              <a:rPr lang="en-US" sz="2400" dirty="0" smtClean="0"/>
              <a:t>Improved </a:t>
            </a:r>
            <a:r>
              <a:rPr lang="en-US" sz="2400" dirty="0"/>
              <a:t>forecasting of </a:t>
            </a:r>
            <a:r>
              <a:rPr lang="en-US" sz="2400" dirty="0" smtClean="0"/>
              <a:t>demand</a:t>
            </a:r>
          </a:p>
          <a:p>
            <a:pPr marL="937260" lvl="1" indent="-342900">
              <a:lnSpc>
                <a:spcPct val="100000"/>
              </a:lnSpc>
            </a:pPr>
            <a:r>
              <a:rPr lang="en-US" sz="2400" dirty="0" smtClean="0"/>
              <a:t>Improved</a:t>
            </a:r>
            <a:r>
              <a:rPr lang="en-US" sz="2400" dirty="0"/>
              <a:t> </a:t>
            </a:r>
            <a:r>
              <a:rPr lang="en-US" sz="2400" dirty="0" smtClean="0"/>
              <a:t>product </a:t>
            </a:r>
            <a:r>
              <a:rPr lang="en-US" sz="2400" dirty="0"/>
              <a:t>line </a:t>
            </a:r>
            <a:r>
              <a:rPr lang="en-US" sz="2400" dirty="0" smtClean="0"/>
              <a:t>management, and</a:t>
            </a:r>
          </a:p>
          <a:p>
            <a:pPr marL="937260" lvl="1" indent="-342900">
              <a:lnSpc>
                <a:spcPct val="100000"/>
              </a:lnSpc>
            </a:pPr>
            <a:r>
              <a:rPr lang="en-US" sz="2400" dirty="0" smtClean="0"/>
              <a:t>Increased </a:t>
            </a:r>
            <a:r>
              <a:rPr lang="en-US" sz="2400" dirty="0"/>
              <a:t>customer satisfaction and loyalty</a:t>
            </a:r>
            <a:endParaRPr lang="en-US" sz="1800" dirty="0"/>
          </a:p>
          <a:p>
            <a:pPr lvl="1" indent="0">
              <a:buNone/>
            </a:pPr>
            <a:endParaRPr lang="en-US" dirty="0"/>
          </a:p>
          <a:p>
            <a:pPr marL="937260" lvl="1" indent="-342900"/>
            <a:endParaRPr lang="en-US" dirty="0" smtClean="0"/>
          </a:p>
          <a:p>
            <a:pPr marL="1211580" lvl="2" indent="-342900"/>
            <a:endParaRPr lang="en-US" dirty="0"/>
          </a:p>
          <a:p>
            <a:pPr lvl="2" indent="0">
              <a:buNone/>
            </a:pPr>
            <a:endParaRPr lang="en-US" dirty="0"/>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13</a:t>
            </a:fld>
            <a:endParaRPr lang="en-US" dirty="0"/>
          </a:p>
        </p:txBody>
      </p:sp>
    </p:spTree>
    <p:extLst>
      <p:ext uri="{BB962C8B-B14F-4D97-AF65-F5344CB8AC3E}">
        <p14:creationId xmlns:p14="http://schemas.microsoft.com/office/powerpoint/2010/main" val="185663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Analytics in Practice</a:t>
            </a:r>
          </a:p>
        </p:txBody>
      </p:sp>
      <p:sp>
        <p:nvSpPr>
          <p:cNvPr id="3" name="Content Placeholder 2"/>
          <p:cNvSpPr>
            <a:spLocks noGrp="1"/>
          </p:cNvSpPr>
          <p:nvPr>
            <p:ph idx="1"/>
          </p:nvPr>
        </p:nvSpPr>
        <p:spPr>
          <a:xfrm>
            <a:off x="768096" y="1905000"/>
            <a:ext cx="7290055" cy="4840024"/>
          </a:xfrm>
        </p:spPr>
        <p:txBody>
          <a:bodyPr/>
          <a:lstStyle/>
          <a:p>
            <a:pPr marL="342900" indent="-342900">
              <a:buFont typeface="Arial" pitchFamily="34" charset="0"/>
              <a:buChar char="•"/>
            </a:pPr>
            <a:r>
              <a:rPr lang="en-US" sz="2800" dirty="0"/>
              <a:t>Health </a:t>
            </a:r>
            <a:r>
              <a:rPr lang="en-US" sz="2800" dirty="0" smtClean="0"/>
              <a:t>care analytics	</a:t>
            </a:r>
          </a:p>
          <a:p>
            <a:pPr marL="937260" lvl="1" indent="-342900"/>
            <a:r>
              <a:rPr lang="en-US" sz="2000" dirty="0"/>
              <a:t>Descriptive, predictive, and </a:t>
            </a:r>
            <a:r>
              <a:rPr lang="en-US" sz="2000" dirty="0" smtClean="0"/>
              <a:t>prescriptive analytics </a:t>
            </a:r>
            <a:r>
              <a:rPr lang="en-US" sz="2000" dirty="0"/>
              <a:t>are </a:t>
            </a:r>
            <a:r>
              <a:rPr lang="en-US" sz="2000" dirty="0" smtClean="0"/>
              <a:t>used: </a:t>
            </a:r>
          </a:p>
          <a:p>
            <a:pPr marL="1211580" lvl="2" indent="-342900"/>
            <a:r>
              <a:rPr lang="en-US" sz="1600" dirty="0" smtClean="0"/>
              <a:t>To </a:t>
            </a:r>
            <a:r>
              <a:rPr lang="en-US" sz="1600" dirty="0"/>
              <a:t>improve patient, staff, and facility </a:t>
            </a:r>
            <a:r>
              <a:rPr lang="en-US" sz="1600" dirty="0" smtClean="0"/>
              <a:t>scheduling</a:t>
            </a:r>
          </a:p>
          <a:p>
            <a:pPr marL="1211580" lvl="2" indent="-342900"/>
            <a:r>
              <a:rPr lang="en-US" sz="1600" dirty="0" smtClean="0"/>
              <a:t>Patient flow</a:t>
            </a:r>
          </a:p>
          <a:p>
            <a:pPr marL="1211580" lvl="2" indent="-342900"/>
            <a:r>
              <a:rPr lang="en-US" sz="1600" dirty="0" smtClean="0"/>
              <a:t>Purchasing</a:t>
            </a:r>
            <a:endParaRPr lang="en-US" sz="1600" dirty="0"/>
          </a:p>
          <a:p>
            <a:pPr marL="1211580" lvl="2" indent="-342900"/>
            <a:r>
              <a:rPr lang="en-US" sz="1600" dirty="0" smtClean="0"/>
              <a:t>Inventory control</a:t>
            </a:r>
            <a:endParaRPr lang="en-US" sz="1600" dirty="0"/>
          </a:p>
          <a:p>
            <a:pPr marL="937260" lvl="1" indent="-342900"/>
            <a:r>
              <a:rPr lang="en-US" sz="2000" dirty="0" smtClean="0"/>
              <a:t>Use </a:t>
            </a:r>
            <a:r>
              <a:rPr lang="en-US" sz="2000" dirty="0"/>
              <a:t>of prescriptive analytics for diagnosis and </a:t>
            </a:r>
            <a:r>
              <a:rPr lang="en-US" sz="2000" dirty="0" smtClean="0"/>
              <a:t>treatment</a:t>
            </a:r>
          </a:p>
          <a:p>
            <a:pPr marL="342900" indent="-342900">
              <a:buFont typeface="Arial" pitchFamily="34" charset="0"/>
              <a:buChar char="•"/>
            </a:pPr>
            <a:r>
              <a:rPr lang="en-US" sz="2800" dirty="0"/>
              <a:t>Human resource (HR) analytics</a:t>
            </a:r>
          </a:p>
          <a:p>
            <a:pPr marL="937260" lvl="1" indent="-342900"/>
            <a:r>
              <a:rPr lang="en-US" sz="2000" dirty="0"/>
              <a:t>New area of application for analytics</a:t>
            </a:r>
          </a:p>
          <a:p>
            <a:pPr marL="937260" lvl="1" indent="-342900"/>
            <a:r>
              <a:rPr lang="en-US" sz="2000" dirty="0"/>
              <a:t>The HR function is charged with ensuring that the organization</a:t>
            </a:r>
          </a:p>
          <a:p>
            <a:pPr marL="1211580" lvl="2" indent="-342900"/>
            <a:r>
              <a:rPr lang="en-US" sz="1600" dirty="0"/>
              <a:t>Has the mix of skill sets necessary to meet its needs</a:t>
            </a:r>
          </a:p>
          <a:p>
            <a:pPr marL="1211580" lvl="2" indent="-342900"/>
            <a:r>
              <a:rPr lang="en-US" sz="1600" dirty="0"/>
              <a:t>Is hiring the highest-quality talent and providing an environment that retains it, and </a:t>
            </a:r>
          </a:p>
          <a:p>
            <a:pPr marL="1211580" lvl="2" indent="-342900"/>
            <a:r>
              <a:rPr lang="en-US" sz="1600" dirty="0"/>
              <a:t>Achieves its organizational diversity goals.</a:t>
            </a:r>
          </a:p>
          <a:p>
            <a:pPr marL="763524" indent="-342900"/>
            <a:endParaRPr lang="en-US" dirty="0"/>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14</a:t>
            </a:fld>
            <a:endParaRPr lang="en-US" dirty="0"/>
          </a:p>
        </p:txBody>
      </p:sp>
    </p:spTree>
    <p:extLst>
      <p:ext uri="{BB962C8B-B14F-4D97-AF65-F5344CB8AC3E}">
        <p14:creationId xmlns:p14="http://schemas.microsoft.com/office/powerpoint/2010/main" val="1104856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Analytics in Practice</a:t>
            </a:r>
          </a:p>
        </p:txBody>
      </p:sp>
      <p:sp>
        <p:nvSpPr>
          <p:cNvPr id="3" name="Content Placeholder 2"/>
          <p:cNvSpPr>
            <a:spLocks noGrp="1"/>
          </p:cNvSpPr>
          <p:nvPr>
            <p:ph idx="1"/>
          </p:nvPr>
        </p:nvSpPr>
        <p:spPr>
          <a:xfrm>
            <a:off x="768096" y="1905000"/>
            <a:ext cx="7290055" cy="4724400"/>
          </a:xfrm>
        </p:spPr>
        <p:txBody>
          <a:bodyPr>
            <a:normAutofit fontScale="92500"/>
          </a:bodyPr>
          <a:lstStyle/>
          <a:p>
            <a:pPr marL="342900" indent="-342900">
              <a:buFont typeface="Arial" pitchFamily="34" charset="0"/>
              <a:buChar char="•"/>
            </a:pPr>
            <a:r>
              <a:rPr lang="en-US" sz="2200" dirty="0"/>
              <a:t>Supply </a:t>
            </a:r>
            <a:r>
              <a:rPr lang="en-US" sz="2200" dirty="0" smtClean="0"/>
              <a:t>chain analytics 	</a:t>
            </a:r>
          </a:p>
          <a:p>
            <a:pPr marL="937260" lvl="1" indent="-342900" fontAlgn="t">
              <a:lnSpc>
                <a:spcPct val="100000"/>
              </a:lnSpc>
            </a:pPr>
            <a:r>
              <a:rPr lang="en-US" sz="1700" dirty="0" smtClean="0"/>
              <a:t>Provide </a:t>
            </a:r>
            <a:r>
              <a:rPr lang="en-US" sz="1700" dirty="0"/>
              <a:t>the cost-minimizing plant and distribution center locations subject to meeting the customer service requirements.</a:t>
            </a:r>
          </a:p>
          <a:p>
            <a:pPr marL="937260" lvl="1" indent="-342900">
              <a:lnSpc>
                <a:spcPct val="100000"/>
              </a:lnSpc>
            </a:pPr>
            <a:r>
              <a:rPr lang="en-US" sz="1700" dirty="0" smtClean="0"/>
              <a:t>The </a:t>
            </a:r>
            <a:r>
              <a:rPr lang="en-US" sz="1700" dirty="0"/>
              <a:t>core service of companies such as UPS and FedEx is the efficient delivery of goods, </a:t>
            </a:r>
            <a:r>
              <a:rPr lang="en-US" sz="1700" dirty="0" smtClean="0"/>
              <a:t>and analytics </a:t>
            </a:r>
            <a:r>
              <a:rPr lang="en-US" sz="1700" dirty="0"/>
              <a:t>has long been used to achieve efficiency</a:t>
            </a:r>
            <a:r>
              <a:rPr lang="en-US" sz="1700" dirty="0" smtClean="0"/>
              <a:t>.</a:t>
            </a:r>
          </a:p>
          <a:p>
            <a:pPr marL="937260" lvl="1" indent="-342900">
              <a:lnSpc>
                <a:spcPct val="100000"/>
              </a:lnSpc>
            </a:pPr>
            <a:r>
              <a:rPr lang="en-US" sz="1700" dirty="0"/>
              <a:t>The optimal sorting of goods, </a:t>
            </a:r>
            <a:r>
              <a:rPr lang="en-US" sz="1700" dirty="0" smtClean="0"/>
              <a:t>vehicle and </a:t>
            </a:r>
            <a:r>
              <a:rPr lang="en-US" sz="1700" dirty="0"/>
              <a:t>staff scheduling, and vehicle routing are all key to profitability for logistics </a:t>
            </a:r>
            <a:r>
              <a:rPr lang="en-US" sz="1700" dirty="0" smtClean="0"/>
              <a:t>companies such </a:t>
            </a:r>
            <a:r>
              <a:rPr lang="en-US" sz="1700" dirty="0"/>
              <a:t>as UPS, FedEx, and others like them</a:t>
            </a:r>
            <a:r>
              <a:rPr lang="en-US" sz="1700" dirty="0" smtClean="0"/>
              <a:t>.</a:t>
            </a:r>
          </a:p>
          <a:p>
            <a:pPr marL="937260" lvl="1" indent="-342900">
              <a:lnSpc>
                <a:spcPct val="100000"/>
              </a:lnSpc>
            </a:pPr>
            <a:r>
              <a:rPr lang="en-US" sz="1700" dirty="0" smtClean="0"/>
              <a:t>Companies </a:t>
            </a:r>
            <a:r>
              <a:rPr lang="en-US" sz="1700" dirty="0"/>
              <a:t>can benefit from better inventory and processing control and more </a:t>
            </a:r>
            <a:r>
              <a:rPr lang="en-US" sz="1700" dirty="0" smtClean="0"/>
              <a:t>efficient supply </a:t>
            </a:r>
            <a:r>
              <a:rPr lang="en-US" sz="1700" dirty="0"/>
              <a:t>chains</a:t>
            </a:r>
            <a:r>
              <a:rPr lang="en-US" sz="1700" dirty="0" smtClean="0"/>
              <a:t>.</a:t>
            </a:r>
          </a:p>
          <a:p>
            <a:pPr marL="342900" indent="-342900">
              <a:buFont typeface="Arial" pitchFamily="34" charset="0"/>
              <a:buChar char="•"/>
            </a:pPr>
            <a:r>
              <a:rPr lang="en-US" sz="2200" dirty="0"/>
              <a:t>Analytics for government and nonprofits</a:t>
            </a:r>
          </a:p>
          <a:p>
            <a:pPr marL="937260" lvl="1" indent="-342900"/>
            <a:r>
              <a:rPr lang="en-US" sz="1700" dirty="0"/>
              <a:t>To drive out inefficiencies</a:t>
            </a:r>
          </a:p>
          <a:p>
            <a:pPr marL="937260" lvl="1" indent="-342900">
              <a:lnSpc>
                <a:spcPct val="100000"/>
              </a:lnSpc>
            </a:pPr>
            <a:r>
              <a:rPr lang="en-US" sz="1700" dirty="0"/>
              <a:t>To increase the effectiveness and accountability of programs</a:t>
            </a:r>
          </a:p>
          <a:p>
            <a:pPr marL="937260" lvl="1" indent="-342900"/>
            <a:r>
              <a:rPr lang="en-US" sz="1700" dirty="0"/>
              <a:t>Analytics for nonprofit agencies </a:t>
            </a:r>
          </a:p>
          <a:p>
            <a:pPr marL="1211580" lvl="2" indent="-342900"/>
            <a:r>
              <a:rPr lang="en-US" sz="1700" dirty="0"/>
              <a:t>To ensure their effectiveness and accountability to their donors and clients.</a:t>
            </a:r>
          </a:p>
          <a:p>
            <a:pPr marL="342900" indent="-342900"/>
            <a:endParaRPr lang="en-US" dirty="0"/>
          </a:p>
          <a:p>
            <a:pPr marL="763524" indent="-342900">
              <a:lnSpc>
                <a:spcPct val="100000"/>
              </a:lnSpc>
            </a:pPr>
            <a:endParaRPr lang="en-US" dirty="0"/>
          </a:p>
          <a:p>
            <a:pPr marL="342900" indent="-342900">
              <a:buFont typeface="Arial" pitchFamily="34" charset="0"/>
              <a:buChar char="•"/>
            </a:pPr>
            <a:endParaRPr lang="en-US" dirty="0"/>
          </a:p>
          <a:p>
            <a:pPr marL="342900" indent="-342900">
              <a:buFont typeface="Arial" pitchFamily="34" charset="0"/>
              <a:buChar char="•"/>
            </a:pPr>
            <a:endParaRPr lang="en-US" dirty="0"/>
          </a:p>
          <a:p>
            <a:pPr marL="937260" lvl="1" indent="-342900"/>
            <a:endParaRPr lang="en-US" dirty="0"/>
          </a:p>
          <a:p>
            <a:pPr marL="937260" lvl="1" indent="-342900"/>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15</a:t>
            </a:fld>
            <a:endParaRPr lang="en-US" dirty="0"/>
          </a:p>
        </p:txBody>
      </p:sp>
    </p:spTree>
    <p:extLst>
      <p:ext uri="{BB962C8B-B14F-4D97-AF65-F5344CB8AC3E}">
        <p14:creationId xmlns:p14="http://schemas.microsoft.com/office/powerpoint/2010/main" val="3488486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Analytics in Practice</a:t>
            </a:r>
          </a:p>
        </p:txBody>
      </p:sp>
      <p:sp>
        <p:nvSpPr>
          <p:cNvPr id="3" name="Content Placeholder 2"/>
          <p:cNvSpPr>
            <a:spLocks noGrp="1"/>
          </p:cNvSpPr>
          <p:nvPr>
            <p:ph idx="1"/>
          </p:nvPr>
        </p:nvSpPr>
        <p:spPr>
          <a:xfrm>
            <a:off x="768096" y="1905000"/>
            <a:ext cx="7290055" cy="4840024"/>
          </a:xfrm>
        </p:spPr>
        <p:txBody>
          <a:bodyPr>
            <a:normAutofit fontScale="62500" lnSpcReduction="20000"/>
          </a:bodyPr>
          <a:lstStyle/>
          <a:p>
            <a:pPr marL="342900" indent="-342900">
              <a:buFont typeface="Arial" pitchFamily="34" charset="0"/>
              <a:buChar char="•"/>
            </a:pPr>
            <a:r>
              <a:rPr lang="en-US" sz="3300" dirty="0"/>
              <a:t>Sports analytics - Used for player evaluation and on-field strategy in professional sports. </a:t>
            </a:r>
          </a:p>
          <a:p>
            <a:pPr marL="937260" lvl="1" indent="-342900"/>
            <a:r>
              <a:rPr lang="en-US" sz="2900" dirty="0"/>
              <a:t>Used to assess players for the amateur drafts and to decide how much to offer players in contract negotiations.</a:t>
            </a:r>
          </a:p>
          <a:p>
            <a:pPr marL="937260" lvl="1" indent="-342900"/>
            <a:r>
              <a:rPr lang="en-US" sz="2900" dirty="0"/>
              <a:t>Professional motorcycle racing teams </a:t>
            </a:r>
            <a:r>
              <a:rPr lang="en-US" sz="2900" dirty="0" smtClean="0"/>
              <a:t>use </a:t>
            </a:r>
            <a:r>
              <a:rPr lang="en-US" sz="2900" dirty="0"/>
              <a:t>sophisticated optimization for gearbox design to gain competitive advantage.</a:t>
            </a:r>
          </a:p>
          <a:p>
            <a:pPr marL="937260" lvl="1" indent="-342900"/>
            <a:r>
              <a:rPr lang="en-US" sz="2900" dirty="0"/>
              <a:t>Used for off-the-field business decisions. Using prescriptive analytics, franchises across several major sports dynamically adjust ticket prices throughout the season to reflect the relative attractiveness and potential demand for each game.</a:t>
            </a:r>
          </a:p>
          <a:p>
            <a:pPr marL="342900" indent="-342900">
              <a:buFont typeface="Arial" pitchFamily="34" charset="0"/>
              <a:buChar char="•"/>
            </a:pPr>
            <a:r>
              <a:rPr lang="en-US" sz="3300" dirty="0" smtClean="0"/>
              <a:t>Web analytics - It is the analysis </a:t>
            </a:r>
            <a:r>
              <a:rPr lang="en-US" sz="3300" dirty="0"/>
              <a:t>of online activity, which includes, but is not limited </a:t>
            </a:r>
            <a:r>
              <a:rPr lang="en-US" sz="3300" dirty="0" smtClean="0"/>
              <a:t>to, visits to Web </a:t>
            </a:r>
            <a:r>
              <a:rPr lang="en-US" sz="3300" dirty="0"/>
              <a:t>sites and social media sites such as Facebook and </a:t>
            </a:r>
            <a:r>
              <a:rPr lang="en-US" sz="3300" dirty="0" smtClean="0"/>
              <a:t>LinkedIn.</a:t>
            </a:r>
          </a:p>
          <a:p>
            <a:pPr marL="937260" lvl="1" indent="-342900"/>
            <a:r>
              <a:rPr lang="en-US" sz="2900" dirty="0" smtClean="0"/>
              <a:t>Leading </a:t>
            </a:r>
            <a:r>
              <a:rPr lang="en-US" sz="2900" dirty="0"/>
              <a:t>companies apply descriptive and advanced analytics to data collected in </a:t>
            </a:r>
            <a:r>
              <a:rPr lang="en-US" sz="2900" dirty="0" smtClean="0"/>
              <a:t>online experiments to: </a:t>
            </a:r>
          </a:p>
          <a:p>
            <a:pPr marL="1211580" lvl="2" indent="-342900">
              <a:lnSpc>
                <a:spcPct val="100000"/>
              </a:lnSpc>
            </a:pPr>
            <a:r>
              <a:rPr lang="en-US" sz="2900" dirty="0" smtClean="0"/>
              <a:t>Determine </a:t>
            </a:r>
            <a:r>
              <a:rPr lang="en-US" sz="2900" dirty="0"/>
              <a:t>the best way to configure Web sites, </a:t>
            </a:r>
            <a:endParaRPr lang="en-US" sz="2900" dirty="0" smtClean="0"/>
          </a:p>
          <a:p>
            <a:pPr marL="1211580" lvl="2" indent="-342900">
              <a:lnSpc>
                <a:spcPct val="100000"/>
              </a:lnSpc>
            </a:pPr>
            <a:r>
              <a:rPr lang="en-US" sz="2900" dirty="0"/>
              <a:t>P</a:t>
            </a:r>
            <a:r>
              <a:rPr lang="en-US" sz="2900" dirty="0" smtClean="0"/>
              <a:t>osition </a:t>
            </a:r>
            <a:r>
              <a:rPr lang="en-US" sz="2900" dirty="0"/>
              <a:t>ads, and </a:t>
            </a:r>
            <a:endParaRPr lang="en-US" sz="2900" dirty="0" smtClean="0"/>
          </a:p>
          <a:p>
            <a:pPr marL="1211580" lvl="2" indent="-342900">
              <a:lnSpc>
                <a:spcPct val="100000"/>
              </a:lnSpc>
            </a:pPr>
            <a:r>
              <a:rPr lang="en-US" sz="2900" dirty="0" smtClean="0"/>
              <a:t>Utilize social networks </a:t>
            </a:r>
            <a:r>
              <a:rPr lang="en-US" sz="2900" dirty="0"/>
              <a:t>for the promotion of products and </a:t>
            </a:r>
            <a:r>
              <a:rPr lang="en-US" sz="2900" dirty="0" smtClean="0"/>
              <a:t>services</a:t>
            </a:r>
            <a:endParaRPr lang="en-US" sz="2500" dirty="0"/>
          </a:p>
          <a:p>
            <a:pPr marL="937260" lvl="1" indent="-342900"/>
            <a:endParaRPr lang="en-US" sz="2500" dirty="0"/>
          </a:p>
          <a:p>
            <a:pPr marL="937260" lvl="1" indent="-342900"/>
            <a:endParaRPr lang="en-US" sz="2500" dirty="0"/>
          </a:p>
        </p:txBody>
      </p:sp>
      <p:sp>
        <p:nvSpPr>
          <p:cNvPr id="4" name="Slide Number Placeholder 3"/>
          <p:cNvSpPr>
            <a:spLocks noGrp="1"/>
          </p:cNvSpPr>
          <p:nvPr>
            <p:ph type="sldNum" sz="quarter" idx="12"/>
          </p:nvPr>
        </p:nvSpPr>
        <p:spPr/>
        <p:txBody>
          <a:bodyPr/>
          <a:lstStyle/>
          <a:p>
            <a:fld id="{4556B232-9F89-4083-B3BB-DDC8E5903F80}" type="slidenum">
              <a:rPr lang="en-US" smtClean="0"/>
              <a:t>16</a:t>
            </a:fld>
            <a:endParaRPr lang="en-US" dirty="0"/>
          </a:p>
        </p:txBody>
      </p:sp>
    </p:spTree>
    <p:extLst>
      <p:ext uri="{BB962C8B-B14F-4D97-AF65-F5344CB8AC3E}">
        <p14:creationId xmlns:p14="http://schemas.microsoft.com/office/powerpoint/2010/main" val="34502097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Excel Tasks to </a:t>
            </a:r>
            <a:r>
              <a:rPr lang="en-US" dirty="0" smtClean="0"/>
              <a:t>Review (From Appendix a and chapter 7)</a:t>
            </a:r>
            <a:endParaRPr lang="en-US" dirty="0"/>
          </a:p>
        </p:txBody>
      </p:sp>
      <p:sp>
        <p:nvSpPr>
          <p:cNvPr id="3" name="Content Placeholder 2"/>
          <p:cNvSpPr>
            <a:spLocks noGrp="1"/>
          </p:cNvSpPr>
          <p:nvPr>
            <p:ph idx="1"/>
          </p:nvPr>
        </p:nvSpPr>
        <p:spPr>
          <a:xfrm>
            <a:off x="768096" y="1828800"/>
            <a:ext cx="7290055" cy="4480560"/>
          </a:xfrm>
        </p:spPr>
        <p:txBody>
          <a:bodyPr>
            <a:normAutofit fontScale="92500"/>
          </a:bodyPr>
          <a:lstStyle/>
          <a:p>
            <a:pPr marL="342900" indent="-342900">
              <a:buFont typeface="Arial" pitchFamily="34" charset="0"/>
              <a:buChar char="•"/>
            </a:pPr>
            <a:r>
              <a:rPr lang="en-US" sz="2600" dirty="0" smtClean="0"/>
              <a:t>Formulas &amp; Basic Excel Tasks</a:t>
            </a:r>
          </a:p>
          <a:p>
            <a:pPr marL="342900" indent="-342900">
              <a:buFont typeface="Arial" pitchFamily="34" charset="0"/>
              <a:buChar char="•"/>
            </a:pPr>
            <a:r>
              <a:rPr lang="en-US" sz="2600" dirty="0" smtClean="0"/>
              <a:t>Graphs (Charts)</a:t>
            </a:r>
          </a:p>
          <a:p>
            <a:pPr marL="342900" indent="-342900">
              <a:buFont typeface="Arial" pitchFamily="34" charset="0"/>
              <a:buChar char="•"/>
            </a:pPr>
            <a:r>
              <a:rPr lang="en-US" sz="2600" dirty="0" smtClean="0"/>
              <a:t>Data Tables</a:t>
            </a:r>
          </a:p>
          <a:p>
            <a:pPr marL="342900" indent="-342900">
              <a:buFont typeface="Arial" pitchFamily="34" charset="0"/>
              <a:buChar char="•"/>
            </a:pPr>
            <a:r>
              <a:rPr lang="en-US" sz="2600" dirty="0" smtClean="0"/>
              <a:t>Goal Seek</a:t>
            </a:r>
          </a:p>
          <a:p>
            <a:pPr marL="342900" indent="-342900">
              <a:buFont typeface="Arial" pitchFamily="34" charset="0"/>
              <a:buChar char="•"/>
            </a:pPr>
            <a:r>
              <a:rPr lang="en-US" sz="2600" dirty="0" smtClean="0"/>
              <a:t>VLOOKUP</a:t>
            </a:r>
          </a:p>
          <a:p>
            <a:pPr marL="342900" indent="-342900">
              <a:buFont typeface="Arial" pitchFamily="34" charset="0"/>
              <a:buChar char="•"/>
            </a:pPr>
            <a:r>
              <a:rPr lang="en-US" sz="2600" dirty="0" smtClean="0"/>
              <a:t>SUM/SUMIF/SUMPRODUCT</a:t>
            </a:r>
          </a:p>
          <a:p>
            <a:pPr marL="342900" indent="-342900">
              <a:buFont typeface="Arial" pitchFamily="34" charset="0"/>
              <a:buChar char="•"/>
            </a:pPr>
            <a:r>
              <a:rPr lang="en-US" sz="2600" dirty="0" smtClean="0"/>
              <a:t>COUNT/COUNTIF</a:t>
            </a:r>
          </a:p>
          <a:p>
            <a:pPr marL="342900" indent="-342900">
              <a:buFont typeface="Arial" pitchFamily="34" charset="0"/>
              <a:buChar char="•"/>
            </a:pPr>
            <a:r>
              <a:rPr lang="en-US" sz="2600" dirty="0" smtClean="0"/>
              <a:t>For next class: Read </a:t>
            </a:r>
            <a:r>
              <a:rPr lang="en-US" sz="2600" dirty="0"/>
              <a:t>Chapter 7 and complete problems 2, 4, 10, </a:t>
            </a:r>
            <a:r>
              <a:rPr lang="en-US" sz="2600" dirty="0" smtClean="0"/>
              <a:t>12. All of next class will be an Excel lab.</a:t>
            </a:r>
            <a:endParaRPr lang="en-US" sz="2600" dirty="0"/>
          </a:p>
          <a:p>
            <a:pPr marL="342900" indent="-342900">
              <a:buFont typeface="Arial" pitchFamily="34" charset="0"/>
              <a:buChar char="•"/>
            </a:pPr>
            <a:endParaRPr lang="en-US" sz="2600" dirty="0" smtClean="0"/>
          </a:p>
        </p:txBody>
      </p:sp>
      <p:sp>
        <p:nvSpPr>
          <p:cNvPr id="4" name="Slide Number Placeholder 3"/>
          <p:cNvSpPr>
            <a:spLocks noGrp="1"/>
          </p:cNvSpPr>
          <p:nvPr>
            <p:ph type="sldNum" sz="quarter" idx="12"/>
          </p:nvPr>
        </p:nvSpPr>
        <p:spPr/>
        <p:txBody>
          <a:bodyPr/>
          <a:lstStyle/>
          <a:p>
            <a:fld id="{4556B232-9F89-4083-B3BB-DDC8E5903F80}" type="slidenum">
              <a:rPr lang="en-US" smtClean="0"/>
              <a:t>17</a:t>
            </a:fld>
            <a:endParaRPr lang="en-US" dirty="0"/>
          </a:p>
        </p:txBody>
      </p:sp>
    </p:spTree>
    <p:extLst>
      <p:ext uri="{BB962C8B-B14F-4D97-AF65-F5344CB8AC3E}">
        <p14:creationId xmlns:p14="http://schemas.microsoft.com/office/powerpoint/2010/main" val="4099459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exercise today:</a:t>
            </a:r>
            <a:br>
              <a:rPr lang="en-US" dirty="0" smtClean="0"/>
            </a:br>
            <a:r>
              <a:rPr lang="en-US" dirty="0" err="1" smtClean="0"/>
              <a:t>connor</a:t>
            </a:r>
            <a:r>
              <a:rPr lang="en-US" dirty="0" smtClean="0"/>
              <a:t> supply company case</a:t>
            </a: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18</a:t>
            </a:fld>
            <a:endParaRPr lang="en-US" dirty="0"/>
          </a:p>
        </p:txBody>
      </p:sp>
    </p:spTree>
    <p:extLst>
      <p:ext uri="{BB962C8B-B14F-4D97-AF65-F5344CB8AC3E}">
        <p14:creationId xmlns:p14="http://schemas.microsoft.com/office/powerpoint/2010/main" val="889512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Three Developments Causing Business Analytics Growth</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lnSpc>
                <a:spcPct val="100000"/>
              </a:lnSpc>
              <a:buFont typeface="+mj-lt"/>
              <a:buAutoNum type="arabicPeriod"/>
            </a:pPr>
            <a:r>
              <a:rPr lang="en-US" sz="2000" dirty="0" smtClean="0"/>
              <a:t>Technological advances</a:t>
            </a:r>
            <a:r>
              <a:rPr lang="en-US" sz="2000" dirty="0"/>
              <a:t>, </a:t>
            </a:r>
            <a:r>
              <a:rPr lang="en-US" sz="2000" dirty="0" smtClean="0"/>
              <a:t>Internet </a:t>
            </a:r>
            <a:r>
              <a:rPr lang="en-US" sz="2000" dirty="0"/>
              <a:t>social </a:t>
            </a:r>
            <a:r>
              <a:rPr lang="en-US" sz="2000" dirty="0" smtClean="0"/>
              <a:t>networks, and data </a:t>
            </a:r>
            <a:r>
              <a:rPr lang="en-US" sz="2000" dirty="0"/>
              <a:t>generated from personal </a:t>
            </a:r>
            <a:r>
              <a:rPr lang="en-US" sz="2000" dirty="0" smtClean="0"/>
              <a:t>electronic devices </a:t>
            </a:r>
            <a:r>
              <a:rPr lang="en-US" sz="2000" b="1" dirty="0"/>
              <a:t>produce incredible amounts of data for </a:t>
            </a:r>
            <a:r>
              <a:rPr lang="en-US" sz="2000" b="1" dirty="0" smtClean="0"/>
              <a:t>businesses</a:t>
            </a:r>
            <a:r>
              <a:rPr lang="en-US" sz="2000" dirty="0" smtClean="0"/>
              <a:t>. </a:t>
            </a:r>
          </a:p>
          <a:p>
            <a:pPr marL="457200" indent="-457200">
              <a:lnSpc>
                <a:spcPct val="100000"/>
              </a:lnSpc>
              <a:buFont typeface="+mj-lt"/>
              <a:buAutoNum type="arabicPeriod"/>
            </a:pPr>
            <a:r>
              <a:rPr lang="en-US" sz="2000" dirty="0" smtClean="0"/>
              <a:t>Ongoing </a:t>
            </a:r>
            <a:r>
              <a:rPr lang="en-US" sz="2000" dirty="0"/>
              <a:t>research has resulted in</a:t>
            </a:r>
            <a:r>
              <a:rPr lang="en-US" sz="2000" b="1" dirty="0"/>
              <a:t> numerous methodological developments</a:t>
            </a:r>
            <a:r>
              <a:rPr lang="en-US" sz="2000" dirty="0"/>
              <a:t>, </a:t>
            </a:r>
            <a:r>
              <a:rPr lang="en-US" sz="2000" dirty="0" smtClean="0"/>
              <a:t>including advances </a:t>
            </a:r>
            <a:r>
              <a:rPr lang="en-US" sz="2000" dirty="0"/>
              <a:t>in computational approaches to effectively handle and explore massive amounts of </a:t>
            </a:r>
            <a:r>
              <a:rPr lang="en-US" sz="2000" dirty="0" smtClean="0"/>
              <a:t>data, faster </a:t>
            </a:r>
            <a:r>
              <a:rPr lang="en-US" sz="2000" dirty="0"/>
              <a:t>algorithms for optimization and simulation, and  more effective approaches for visualizing </a:t>
            </a:r>
            <a:r>
              <a:rPr lang="en-US" sz="2000" dirty="0" smtClean="0"/>
              <a:t>data.</a:t>
            </a:r>
          </a:p>
          <a:p>
            <a:pPr marL="457200" indent="-457200">
              <a:lnSpc>
                <a:spcPct val="100000"/>
              </a:lnSpc>
              <a:buFont typeface="+mj-lt"/>
              <a:buAutoNum type="arabicPeriod"/>
            </a:pPr>
            <a:r>
              <a:rPr lang="en-US" sz="2000" dirty="0" smtClean="0"/>
              <a:t>The </a:t>
            </a:r>
            <a:r>
              <a:rPr lang="en-US" sz="2000" dirty="0"/>
              <a:t>methodological developments were paired with </a:t>
            </a:r>
            <a:r>
              <a:rPr lang="en-US" sz="2000" b="1" dirty="0"/>
              <a:t>an explosion in computing power and storage capability. </a:t>
            </a:r>
            <a:r>
              <a:rPr lang="en-US" sz="2000" dirty="0"/>
              <a:t>Better computing hardware, parallel computing, and cloud computing have enabled businesses to solve big problems faster and more accurately than ever before.</a:t>
            </a:r>
          </a:p>
          <a:p>
            <a:pPr>
              <a:lnSpc>
                <a:spcPct val="100000"/>
              </a:lnSpc>
            </a:pPr>
            <a:endParaRPr lang="en-US" dirty="0"/>
          </a:p>
          <a:p>
            <a:pPr marL="342900" indent="-342900">
              <a:lnSpc>
                <a:spcPct val="100000"/>
              </a:lnSpc>
              <a:buFont typeface="Arial" pitchFamily="34" charset="0"/>
              <a:buChar char="•"/>
            </a:pPr>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a:t>
            </a:fld>
            <a:endParaRPr lang="en-US" dirty="0"/>
          </a:p>
        </p:txBody>
      </p:sp>
    </p:spTree>
    <p:extLst>
      <p:ext uri="{BB962C8B-B14F-4D97-AF65-F5344CB8AC3E}">
        <p14:creationId xmlns:p14="http://schemas.microsoft.com/office/powerpoint/2010/main" val="4096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Big Data</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buFont typeface="Arial" pitchFamily="34" charset="0"/>
              <a:buChar char="•"/>
            </a:pPr>
            <a:r>
              <a:rPr lang="en-US" sz="2800" b="1" dirty="0"/>
              <a:t>Big </a:t>
            </a:r>
            <a:r>
              <a:rPr lang="en-US" sz="2800" b="1" dirty="0" smtClean="0"/>
              <a:t>data</a:t>
            </a:r>
            <a:r>
              <a:rPr lang="en-US" sz="2800" dirty="0" smtClean="0"/>
              <a:t>: A </a:t>
            </a:r>
            <a:r>
              <a:rPr lang="en-US" sz="2800" dirty="0"/>
              <a:t>set of data that cannot be managed, </a:t>
            </a:r>
            <a:r>
              <a:rPr lang="en-US" sz="2800" dirty="0" smtClean="0"/>
              <a:t>processed, or </a:t>
            </a:r>
            <a:r>
              <a:rPr lang="en-US" sz="2800" dirty="0"/>
              <a:t>analyzed with commonly available software in a reasonable amount of </a:t>
            </a:r>
            <a:r>
              <a:rPr lang="en-US" sz="2800" dirty="0" smtClean="0"/>
              <a:t>time.</a:t>
            </a:r>
          </a:p>
          <a:p>
            <a:pPr marL="937260" lvl="1" indent="-342900">
              <a:lnSpc>
                <a:spcPct val="100000"/>
              </a:lnSpc>
            </a:pPr>
            <a:r>
              <a:rPr lang="en-US" sz="2400" dirty="0" smtClean="0"/>
              <a:t>Big </a:t>
            </a:r>
            <a:r>
              <a:rPr lang="en-US" sz="2400" dirty="0"/>
              <a:t>data represents </a:t>
            </a:r>
            <a:r>
              <a:rPr lang="en-US" sz="2400" dirty="0" smtClean="0"/>
              <a:t>opportunities.</a:t>
            </a:r>
          </a:p>
          <a:p>
            <a:pPr marL="937260" lvl="1" indent="-342900">
              <a:lnSpc>
                <a:spcPct val="100000"/>
              </a:lnSpc>
            </a:pPr>
            <a:r>
              <a:rPr lang="en-US" sz="2400" dirty="0" smtClean="0"/>
              <a:t>It </a:t>
            </a:r>
            <a:r>
              <a:rPr lang="en-US" sz="2400" dirty="0"/>
              <a:t>also presents analytical </a:t>
            </a:r>
            <a:r>
              <a:rPr lang="en-US" sz="2400" dirty="0" smtClean="0"/>
              <a:t>challenges from </a:t>
            </a:r>
            <a:r>
              <a:rPr lang="en-US" sz="2400" dirty="0"/>
              <a:t>a processing point of view and consequently has itself led to an increase in the use </a:t>
            </a:r>
            <a:r>
              <a:rPr lang="en-US" sz="2400" dirty="0" smtClean="0"/>
              <a:t>of analytics.</a:t>
            </a:r>
          </a:p>
          <a:p>
            <a:pPr marL="937260" lvl="1" indent="-342900">
              <a:lnSpc>
                <a:spcPct val="100000"/>
              </a:lnSpc>
            </a:pPr>
            <a:r>
              <a:rPr lang="en-US" sz="2400" dirty="0" smtClean="0"/>
              <a:t>More companies are hiring data scientists who know how to process and analyze massive </a:t>
            </a:r>
            <a:r>
              <a:rPr lang="en-US" sz="2400" dirty="0"/>
              <a:t>amounts of data</a:t>
            </a:r>
            <a:r>
              <a:rPr lang="en-US" sz="2400" dirty="0" smtClean="0"/>
              <a:t>.</a:t>
            </a:r>
          </a:p>
          <a:p>
            <a:pPr marL="937260" lvl="1" indent="-342900">
              <a:lnSpc>
                <a:spcPct val="100000"/>
              </a:lnSpc>
            </a:pPr>
            <a:r>
              <a:rPr lang="en-US" sz="2400" dirty="0"/>
              <a:t>Walmart handles over one million purchase transactions per hour.  Facebook processes more than 250 million picture uploads per day.</a:t>
            </a:r>
          </a:p>
          <a:p>
            <a:pPr marL="937260" lvl="1" indent="-342900">
              <a:lnSpc>
                <a:spcPct val="100000"/>
              </a:lnSpc>
            </a:pPr>
            <a:endParaRPr lang="en-US" sz="2400" dirty="0" smtClean="0"/>
          </a:p>
          <a:p>
            <a:pPr marL="1211580" lvl="2" indent="-342900">
              <a:lnSpc>
                <a:spcPct val="100000"/>
              </a:lnSpc>
            </a:pPr>
            <a:endParaRPr lang="en-US" sz="1800" dirty="0" smtClean="0"/>
          </a:p>
          <a:p>
            <a:pPr marL="937260" lvl="1" indent="-342900">
              <a:lnSpc>
                <a:spcPct val="100000"/>
              </a:lnSpc>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3</a:t>
            </a:fld>
            <a:endParaRPr lang="en-US" dirty="0"/>
          </a:p>
        </p:txBody>
      </p:sp>
    </p:spTree>
    <p:extLst>
      <p:ext uri="{BB962C8B-B14F-4D97-AF65-F5344CB8AC3E}">
        <p14:creationId xmlns:p14="http://schemas.microsoft.com/office/powerpoint/2010/main" val="2388431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alphaModFix amt="43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67631" y="0"/>
            <a:ext cx="10014371" cy="7062981"/>
          </a:xfrm>
          <a:prstGeom prst="rect">
            <a:avLst/>
          </a:prstGeom>
        </p:spPr>
      </p:pic>
      <p:sp>
        <p:nvSpPr>
          <p:cNvPr id="2" name="Title 1"/>
          <p:cNvSpPr>
            <a:spLocks noGrp="1"/>
          </p:cNvSpPr>
          <p:nvPr>
            <p:ph type="title" idx="4294967295"/>
          </p:nvPr>
        </p:nvSpPr>
        <p:spPr>
          <a:xfrm>
            <a:off x="0" y="-28575"/>
            <a:ext cx="8229600" cy="625475"/>
          </a:xfrm>
        </p:spPr>
        <p:txBody>
          <a:bodyPr>
            <a:normAutofit fontScale="90000"/>
          </a:bodyPr>
          <a:lstStyle/>
          <a:p>
            <a:r>
              <a:rPr lang="en-US" b="1" dirty="0" smtClean="0">
                <a:solidFill>
                  <a:srgbClr val="342F23"/>
                </a:solidFill>
              </a:rPr>
              <a:t>The 6V’s of Big Data</a:t>
            </a:r>
            <a:endParaRPr lang="en-US" b="1" dirty="0">
              <a:solidFill>
                <a:srgbClr val="342F23"/>
              </a:solidFill>
            </a:endParaRPr>
          </a:p>
        </p:txBody>
      </p:sp>
      <p:sp>
        <p:nvSpPr>
          <p:cNvPr id="3" name="Rectangle 2"/>
          <p:cNvSpPr/>
          <p:nvPr/>
        </p:nvSpPr>
        <p:spPr>
          <a:xfrm>
            <a:off x="3526115" y="597650"/>
            <a:ext cx="2340000" cy="6083999"/>
          </a:xfrm>
          <a:prstGeom prst="rect">
            <a:avLst/>
          </a:prstGeom>
          <a:solidFill>
            <a:schemeClr val="accent2">
              <a:lumMod val="75000"/>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5841996" y="562367"/>
            <a:ext cx="2519992" cy="2519992"/>
          </a:xfrm>
          <a:prstGeom prst="ellipse">
            <a:avLst/>
          </a:prstGeom>
          <a:solidFill>
            <a:schemeClr val="accent4">
              <a:alpha val="77000"/>
            </a:schemeClr>
          </a:solidFill>
          <a:ln>
            <a:solidFill>
              <a:srgbClr val="675E4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a:spLocks noChangeAspect="1"/>
          </p:cNvSpPr>
          <p:nvPr/>
        </p:nvSpPr>
        <p:spPr>
          <a:xfrm>
            <a:off x="6640472" y="2434358"/>
            <a:ext cx="2519992" cy="2519992"/>
          </a:xfrm>
          <a:prstGeom prst="ellipse">
            <a:avLst/>
          </a:prstGeom>
          <a:solidFill>
            <a:schemeClr val="accent5">
              <a:alpha val="78000"/>
            </a:schemeClr>
          </a:solidFill>
          <a:ln>
            <a:solidFill>
              <a:srgbClr val="675E4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a:spLocks noChangeAspect="1"/>
          </p:cNvSpPr>
          <p:nvPr/>
        </p:nvSpPr>
        <p:spPr>
          <a:xfrm>
            <a:off x="5963444" y="4313530"/>
            <a:ext cx="2519992" cy="2519992"/>
          </a:xfrm>
          <a:prstGeom prst="ellipse">
            <a:avLst/>
          </a:prstGeom>
          <a:solidFill>
            <a:schemeClr val="accent3">
              <a:alpha val="83000"/>
            </a:schemeClr>
          </a:solidFill>
          <a:ln>
            <a:solidFill>
              <a:srgbClr val="675E4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a:spLocks noChangeAspect="1"/>
          </p:cNvSpPr>
          <p:nvPr/>
        </p:nvSpPr>
        <p:spPr>
          <a:xfrm>
            <a:off x="82125" y="562366"/>
            <a:ext cx="2519992" cy="2519992"/>
          </a:xfrm>
          <a:prstGeom prst="ellipse">
            <a:avLst/>
          </a:prstGeom>
          <a:solidFill>
            <a:schemeClr val="accent2">
              <a:alpha val="86000"/>
            </a:schemeClr>
          </a:solidFill>
          <a:ln>
            <a:solidFill>
              <a:srgbClr val="675E4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Oval 8"/>
          <p:cNvSpPr>
            <a:spLocks noChangeAspect="1"/>
          </p:cNvSpPr>
          <p:nvPr/>
        </p:nvSpPr>
        <p:spPr>
          <a:xfrm>
            <a:off x="997843" y="2385025"/>
            <a:ext cx="2519992" cy="2519992"/>
          </a:xfrm>
          <a:prstGeom prst="ellipse">
            <a:avLst/>
          </a:prstGeom>
          <a:solidFill>
            <a:schemeClr val="accent4">
              <a:lumMod val="60000"/>
              <a:lumOff val="40000"/>
              <a:alpha val="83000"/>
            </a:schemeClr>
          </a:solidFill>
          <a:ln>
            <a:solidFill>
              <a:srgbClr val="675E4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a:spLocks noChangeAspect="1"/>
          </p:cNvSpPr>
          <p:nvPr/>
        </p:nvSpPr>
        <p:spPr>
          <a:xfrm>
            <a:off x="78418" y="4260607"/>
            <a:ext cx="2519992" cy="2519992"/>
          </a:xfrm>
          <a:prstGeom prst="ellipse">
            <a:avLst/>
          </a:prstGeom>
          <a:solidFill>
            <a:schemeClr val="accent6">
              <a:alpha val="76000"/>
            </a:schemeClr>
          </a:solidFill>
          <a:ln>
            <a:solidFill>
              <a:srgbClr val="675E4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533400" y="800156"/>
            <a:ext cx="1778799" cy="584776"/>
          </a:xfrm>
          <a:prstGeom prst="rect">
            <a:avLst/>
          </a:prstGeom>
          <a:noFill/>
        </p:spPr>
        <p:txBody>
          <a:bodyPr wrap="square" rtlCol="0">
            <a:spAutoFit/>
          </a:bodyPr>
          <a:lstStyle/>
          <a:p>
            <a:r>
              <a:rPr lang="en-US" sz="3200" b="1" dirty="0" smtClean="0">
                <a:solidFill>
                  <a:schemeClr val="tx2">
                    <a:lumMod val="50000"/>
                  </a:schemeClr>
                </a:solidFill>
                <a:latin typeface="+mj-lt"/>
              </a:rPr>
              <a:t>VOLUME</a:t>
            </a:r>
            <a:endParaRPr lang="en-US" sz="3200" b="1" dirty="0">
              <a:solidFill>
                <a:schemeClr val="tx2">
                  <a:lumMod val="50000"/>
                </a:schemeClr>
              </a:solidFill>
              <a:latin typeface="+mj-lt"/>
            </a:endParaRPr>
          </a:p>
        </p:txBody>
      </p:sp>
      <p:sp>
        <p:nvSpPr>
          <p:cNvPr id="12" name="TextBox 11"/>
          <p:cNvSpPr txBox="1"/>
          <p:nvPr/>
        </p:nvSpPr>
        <p:spPr>
          <a:xfrm>
            <a:off x="6250267" y="1014398"/>
            <a:ext cx="1969979" cy="584776"/>
          </a:xfrm>
          <a:prstGeom prst="rect">
            <a:avLst/>
          </a:prstGeom>
          <a:noFill/>
        </p:spPr>
        <p:txBody>
          <a:bodyPr wrap="square" rtlCol="0">
            <a:spAutoFit/>
          </a:bodyPr>
          <a:lstStyle/>
          <a:p>
            <a:r>
              <a:rPr lang="en-US" sz="3200" b="1" dirty="0" smtClean="0">
                <a:solidFill>
                  <a:schemeClr val="tx2">
                    <a:lumMod val="50000"/>
                  </a:schemeClr>
                </a:solidFill>
                <a:latin typeface="+mj-lt"/>
              </a:rPr>
              <a:t>VELOCITY</a:t>
            </a:r>
            <a:endParaRPr lang="en-US" sz="3200" b="1" dirty="0">
              <a:solidFill>
                <a:schemeClr val="tx2">
                  <a:lumMod val="50000"/>
                </a:schemeClr>
              </a:solidFill>
              <a:latin typeface="+mj-lt"/>
            </a:endParaRPr>
          </a:p>
        </p:txBody>
      </p:sp>
      <p:sp>
        <p:nvSpPr>
          <p:cNvPr id="13" name="TextBox 12"/>
          <p:cNvSpPr txBox="1"/>
          <p:nvPr/>
        </p:nvSpPr>
        <p:spPr>
          <a:xfrm>
            <a:off x="1508160" y="2729567"/>
            <a:ext cx="1928733" cy="584776"/>
          </a:xfrm>
          <a:prstGeom prst="rect">
            <a:avLst/>
          </a:prstGeom>
          <a:noFill/>
        </p:spPr>
        <p:txBody>
          <a:bodyPr wrap="none" rtlCol="0">
            <a:spAutoFit/>
          </a:bodyPr>
          <a:lstStyle/>
          <a:p>
            <a:r>
              <a:rPr lang="en-US" sz="3200" b="1" dirty="0" smtClean="0">
                <a:solidFill>
                  <a:schemeClr val="tx2">
                    <a:lumMod val="50000"/>
                  </a:schemeClr>
                </a:solidFill>
                <a:latin typeface="+mj-lt"/>
              </a:rPr>
              <a:t>VARIETY</a:t>
            </a:r>
            <a:endParaRPr lang="en-US" sz="3200" b="1" dirty="0">
              <a:solidFill>
                <a:schemeClr val="tx2">
                  <a:lumMod val="50000"/>
                </a:schemeClr>
              </a:solidFill>
              <a:latin typeface="+mj-lt"/>
            </a:endParaRPr>
          </a:p>
        </p:txBody>
      </p:sp>
      <p:sp>
        <p:nvSpPr>
          <p:cNvPr id="14" name="TextBox 13"/>
          <p:cNvSpPr txBox="1"/>
          <p:nvPr/>
        </p:nvSpPr>
        <p:spPr>
          <a:xfrm>
            <a:off x="7053878" y="2735593"/>
            <a:ext cx="1855841" cy="584776"/>
          </a:xfrm>
          <a:prstGeom prst="rect">
            <a:avLst/>
          </a:prstGeom>
          <a:noFill/>
        </p:spPr>
        <p:txBody>
          <a:bodyPr wrap="square" rtlCol="0">
            <a:spAutoFit/>
          </a:bodyPr>
          <a:lstStyle/>
          <a:p>
            <a:r>
              <a:rPr lang="en-US" sz="3200" b="1" dirty="0" smtClean="0">
                <a:solidFill>
                  <a:schemeClr val="tx2">
                    <a:lumMod val="50000"/>
                  </a:schemeClr>
                </a:solidFill>
                <a:latin typeface="+mj-lt"/>
              </a:rPr>
              <a:t>VALIDITY</a:t>
            </a:r>
            <a:endParaRPr lang="en-US" sz="3200" b="1" dirty="0">
              <a:solidFill>
                <a:schemeClr val="tx2">
                  <a:lumMod val="50000"/>
                </a:schemeClr>
              </a:solidFill>
              <a:latin typeface="+mj-lt"/>
            </a:endParaRPr>
          </a:p>
        </p:txBody>
      </p:sp>
      <p:sp>
        <p:nvSpPr>
          <p:cNvPr id="15" name="TextBox 14"/>
          <p:cNvSpPr txBox="1"/>
          <p:nvPr/>
        </p:nvSpPr>
        <p:spPr>
          <a:xfrm>
            <a:off x="375488" y="4766541"/>
            <a:ext cx="2088996" cy="584776"/>
          </a:xfrm>
          <a:prstGeom prst="rect">
            <a:avLst/>
          </a:prstGeom>
          <a:noFill/>
        </p:spPr>
        <p:txBody>
          <a:bodyPr wrap="square" rtlCol="0">
            <a:spAutoFit/>
          </a:bodyPr>
          <a:lstStyle/>
          <a:p>
            <a:r>
              <a:rPr lang="en-US" sz="3200" b="1" dirty="0" smtClean="0">
                <a:solidFill>
                  <a:schemeClr val="tx2">
                    <a:lumMod val="50000"/>
                  </a:schemeClr>
                </a:solidFill>
                <a:latin typeface="+mj-lt"/>
              </a:rPr>
              <a:t>VERACITY</a:t>
            </a:r>
            <a:endParaRPr lang="en-US" sz="3200" b="1" dirty="0">
              <a:solidFill>
                <a:schemeClr val="tx2">
                  <a:lumMod val="50000"/>
                </a:schemeClr>
              </a:solidFill>
              <a:latin typeface="+mj-lt"/>
            </a:endParaRPr>
          </a:p>
        </p:txBody>
      </p:sp>
      <p:sp>
        <p:nvSpPr>
          <p:cNvPr id="16" name="TextBox 15"/>
          <p:cNvSpPr txBox="1"/>
          <p:nvPr/>
        </p:nvSpPr>
        <p:spPr>
          <a:xfrm>
            <a:off x="6292793" y="4820419"/>
            <a:ext cx="2245316" cy="584776"/>
          </a:xfrm>
          <a:prstGeom prst="rect">
            <a:avLst/>
          </a:prstGeom>
          <a:noFill/>
        </p:spPr>
        <p:txBody>
          <a:bodyPr wrap="square" rtlCol="0">
            <a:spAutoFit/>
          </a:bodyPr>
          <a:lstStyle/>
          <a:p>
            <a:r>
              <a:rPr lang="en-US" sz="3200" b="1" dirty="0" smtClean="0">
                <a:solidFill>
                  <a:schemeClr val="tx2">
                    <a:lumMod val="50000"/>
                  </a:schemeClr>
                </a:solidFill>
                <a:latin typeface="+mj-lt"/>
              </a:rPr>
              <a:t>VOLATILITY</a:t>
            </a:r>
            <a:endParaRPr lang="en-US" sz="3200" b="1" dirty="0">
              <a:solidFill>
                <a:schemeClr val="tx2">
                  <a:lumMod val="50000"/>
                </a:schemeClr>
              </a:solidFill>
              <a:latin typeface="+mj-lt"/>
            </a:endParaRPr>
          </a:p>
        </p:txBody>
      </p:sp>
      <p:sp>
        <p:nvSpPr>
          <p:cNvPr id="17" name="TextBox 16"/>
          <p:cNvSpPr txBox="1"/>
          <p:nvPr/>
        </p:nvSpPr>
        <p:spPr>
          <a:xfrm>
            <a:off x="533400" y="1516606"/>
            <a:ext cx="1900832" cy="400110"/>
          </a:xfrm>
          <a:prstGeom prst="rect">
            <a:avLst/>
          </a:prstGeom>
          <a:noFill/>
        </p:spPr>
        <p:txBody>
          <a:bodyPr wrap="square" rtlCol="0">
            <a:spAutoFit/>
          </a:bodyPr>
          <a:lstStyle/>
          <a:p>
            <a:r>
              <a:rPr lang="en-US" sz="2000" dirty="0" smtClean="0">
                <a:solidFill>
                  <a:schemeClr val="tx2">
                    <a:lumMod val="50000"/>
                  </a:schemeClr>
                </a:solidFill>
                <a:latin typeface="+mj-lt"/>
              </a:rPr>
              <a:t>SCALE OF DATA</a:t>
            </a:r>
            <a:endParaRPr lang="en-US" sz="2000" dirty="0">
              <a:solidFill>
                <a:schemeClr val="tx2">
                  <a:lumMod val="50000"/>
                </a:schemeClr>
              </a:solidFill>
              <a:latin typeface="+mj-lt"/>
            </a:endParaRPr>
          </a:p>
        </p:txBody>
      </p:sp>
      <p:sp>
        <p:nvSpPr>
          <p:cNvPr id="18" name="TextBox 17"/>
          <p:cNvSpPr txBox="1"/>
          <p:nvPr/>
        </p:nvSpPr>
        <p:spPr>
          <a:xfrm>
            <a:off x="5867986" y="1599173"/>
            <a:ext cx="2439050" cy="707886"/>
          </a:xfrm>
          <a:prstGeom prst="rect">
            <a:avLst/>
          </a:prstGeom>
          <a:noFill/>
        </p:spPr>
        <p:txBody>
          <a:bodyPr wrap="square" rtlCol="0">
            <a:spAutoFit/>
          </a:bodyPr>
          <a:lstStyle/>
          <a:p>
            <a:pPr algn="ctr"/>
            <a:r>
              <a:rPr lang="en-US" sz="2000" dirty="0" smtClean="0">
                <a:solidFill>
                  <a:schemeClr val="tx2">
                    <a:lumMod val="50000"/>
                  </a:schemeClr>
                </a:solidFill>
                <a:latin typeface="+mj-lt"/>
              </a:rPr>
              <a:t>ANALYSIS OF STREAMING DATA</a:t>
            </a:r>
            <a:endParaRPr lang="en-US" sz="2000" dirty="0">
              <a:solidFill>
                <a:schemeClr val="tx2">
                  <a:lumMod val="50000"/>
                </a:schemeClr>
              </a:solidFill>
              <a:latin typeface="+mj-lt"/>
            </a:endParaRPr>
          </a:p>
        </p:txBody>
      </p:sp>
      <p:sp>
        <p:nvSpPr>
          <p:cNvPr id="19" name="TextBox 18"/>
          <p:cNvSpPr txBox="1"/>
          <p:nvPr/>
        </p:nvSpPr>
        <p:spPr>
          <a:xfrm>
            <a:off x="972945" y="3300122"/>
            <a:ext cx="2439050" cy="707886"/>
          </a:xfrm>
          <a:prstGeom prst="rect">
            <a:avLst/>
          </a:prstGeom>
          <a:noFill/>
        </p:spPr>
        <p:txBody>
          <a:bodyPr wrap="square" rtlCol="0">
            <a:spAutoFit/>
          </a:bodyPr>
          <a:lstStyle/>
          <a:p>
            <a:pPr algn="ctr"/>
            <a:r>
              <a:rPr lang="en-US" sz="2000" dirty="0" smtClean="0">
                <a:solidFill>
                  <a:schemeClr val="tx2">
                    <a:lumMod val="50000"/>
                  </a:schemeClr>
                </a:solidFill>
                <a:latin typeface="+mj-lt"/>
              </a:rPr>
              <a:t>DIFFERENT FORMS OF DATA</a:t>
            </a:r>
            <a:endParaRPr lang="en-US" sz="2000" dirty="0">
              <a:solidFill>
                <a:schemeClr val="tx2">
                  <a:lumMod val="50000"/>
                </a:schemeClr>
              </a:solidFill>
              <a:latin typeface="+mj-lt"/>
            </a:endParaRPr>
          </a:p>
        </p:txBody>
      </p:sp>
      <p:sp>
        <p:nvSpPr>
          <p:cNvPr id="20" name="TextBox 19"/>
          <p:cNvSpPr txBox="1"/>
          <p:nvPr/>
        </p:nvSpPr>
        <p:spPr>
          <a:xfrm>
            <a:off x="82125" y="5351317"/>
            <a:ext cx="2439050" cy="707886"/>
          </a:xfrm>
          <a:prstGeom prst="rect">
            <a:avLst/>
          </a:prstGeom>
          <a:noFill/>
        </p:spPr>
        <p:txBody>
          <a:bodyPr wrap="square" rtlCol="0">
            <a:spAutoFit/>
          </a:bodyPr>
          <a:lstStyle/>
          <a:p>
            <a:pPr algn="ctr"/>
            <a:r>
              <a:rPr lang="en-US" sz="2000" dirty="0" smtClean="0">
                <a:solidFill>
                  <a:schemeClr val="tx2">
                    <a:lumMod val="50000"/>
                  </a:schemeClr>
                </a:solidFill>
                <a:latin typeface="+mj-lt"/>
              </a:rPr>
              <a:t>UNCERTAINTY OF DATA</a:t>
            </a:r>
            <a:endParaRPr lang="en-US" sz="2000" dirty="0">
              <a:solidFill>
                <a:schemeClr val="tx2">
                  <a:lumMod val="50000"/>
                </a:schemeClr>
              </a:solidFill>
              <a:latin typeface="+mj-lt"/>
            </a:endParaRPr>
          </a:p>
        </p:txBody>
      </p:sp>
      <p:sp>
        <p:nvSpPr>
          <p:cNvPr id="21" name="TextBox 20"/>
          <p:cNvSpPr txBox="1"/>
          <p:nvPr/>
        </p:nvSpPr>
        <p:spPr>
          <a:xfrm>
            <a:off x="6640472" y="3320369"/>
            <a:ext cx="2439050" cy="707886"/>
          </a:xfrm>
          <a:prstGeom prst="rect">
            <a:avLst/>
          </a:prstGeom>
          <a:noFill/>
        </p:spPr>
        <p:txBody>
          <a:bodyPr wrap="square" rtlCol="0">
            <a:spAutoFit/>
          </a:bodyPr>
          <a:lstStyle/>
          <a:p>
            <a:pPr algn="ctr"/>
            <a:r>
              <a:rPr lang="en-US" sz="2000" dirty="0" smtClean="0">
                <a:solidFill>
                  <a:schemeClr val="tx2">
                    <a:lumMod val="50000"/>
                  </a:schemeClr>
                </a:solidFill>
                <a:latin typeface="+mj-lt"/>
              </a:rPr>
              <a:t>ACCURACY OF DATA</a:t>
            </a:r>
            <a:endParaRPr lang="en-US" sz="2000" dirty="0">
              <a:solidFill>
                <a:schemeClr val="tx2">
                  <a:lumMod val="50000"/>
                </a:schemeClr>
              </a:solidFill>
              <a:latin typeface="+mj-lt"/>
            </a:endParaRPr>
          </a:p>
        </p:txBody>
      </p:sp>
      <p:sp>
        <p:nvSpPr>
          <p:cNvPr id="22" name="TextBox 21"/>
          <p:cNvSpPr txBox="1"/>
          <p:nvPr/>
        </p:nvSpPr>
        <p:spPr>
          <a:xfrm>
            <a:off x="5983737" y="5659023"/>
            <a:ext cx="2439050" cy="707886"/>
          </a:xfrm>
          <a:prstGeom prst="rect">
            <a:avLst/>
          </a:prstGeom>
          <a:noFill/>
        </p:spPr>
        <p:txBody>
          <a:bodyPr wrap="square" rtlCol="0">
            <a:spAutoFit/>
          </a:bodyPr>
          <a:lstStyle/>
          <a:p>
            <a:pPr algn="ctr"/>
            <a:r>
              <a:rPr lang="en-US" sz="2000" dirty="0" smtClean="0">
                <a:solidFill>
                  <a:schemeClr val="tx2">
                    <a:lumMod val="50000"/>
                  </a:schemeClr>
                </a:solidFill>
                <a:latin typeface="+mj-lt"/>
              </a:rPr>
              <a:t>LIFESPAN OF DATA</a:t>
            </a:r>
            <a:endParaRPr lang="en-US" sz="2000" dirty="0">
              <a:solidFill>
                <a:schemeClr val="tx2">
                  <a:lumMod val="50000"/>
                </a:schemeClr>
              </a:solidFill>
              <a:latin typeface="+mj-lt"/>
            </a:endParaRPr>
          </a:p>
        </p:txBody>
      </p:sp>
      <p:sp>
        <p:nvSpPr>
          <p:cNvPr id="23" name="TextBox 22"/>
          <p:cNvSpPr txBox="1"/>
          <p:nvPr/>
        </p:nvSpPr>
        <p:spPr>
          <a:xfrm>
            <a:off x="3475024" y="4048891"/>
            <a:ext cx="2469564" cy="1754326"/>
          </a:xfrm>
          <a:prstGeom prst="rect">
            <a:avLst/>
          </a:prstGeom>
          <a:noFill/>
        </p:spPr>
        <p:txBody>
          <a:bodyPr wrap="square" rtlCol="0">
            <a:spAutoFit/>
          </a:bodyPr>
          <a:lstStyle/>
          <a:p>
            <a:pPr algn="ctr"/>
            <a:r>
              <a:rPr lang="en-US" dirty="0" smtClean="0">
                <a:solidFill>
                  <a:srgbClr val="342F23"/>
                </a:solidFill>
                <a:latin typeface="+mj-lt"/>
              </a:rPr>
              <a:t>2015</a:t>
            </a:r>
          </a:p>
          <a:p>
            <a:pPr algn="ctr"/>
            <a:r>
              <a:rPr lang="en-US" b="1" dirty="0" smtClean="0">
                <a:solidFill>
                  <a:srgbClr val="342F23"/>
                </a:solidFill>
                <a:latin typeface="+mj-lt"/>
              </a:rPr>
              <a:t>4.4 MILLION IT JOBS</a:t>
            </a:r>
          </a:p>
          <a:p>
            <a:pPr algn="ctr"/>
            <a:r>
              <a:rPr lang="en-US" dirty="0" smtClean="0">
                <a:solidFill>
                  <a:srgbClr val="342F23"/>
                </a:solidFill>
                <a:latin typeface="+mj-lt"/>
              </a:rPr>
              <a:t>Will be created to support </a:t>
            </a:r>
          </a:p>
          <a:p>
            <a:pPr algn="ctr"/>
            <a:r>
              <a:rPr lang="en-US" dirty="0" smtClean="0">
                <a:solidFill>
                  <a:srgbClr val="342F23"/>
                </a:solidFill>
                <a:latin typeface="+mj-lt"/>
              </a:rPr>
              <a:t>Big Data</a:t>
            </a:r>
          </a:p>
          <a:p>
            <a:endParaRPr lang="en-US" dirty="0">
              <a:solidFill>
                <a:srgbClr val="342F23"/>
              </a:solidFill>
              <a:latin typeface="+mj-lt"/>
            </a:endParaRPr>
          </a:p>
          <a:p>
            <a:endParaRPr lang="en-US" dirty="0" smtClean="0">
              <a:solidFill>
                <a:srgbClr val="342F23"/>
              </a:solidFill>
              <a:latin typeface="+mj-lt"/>
            </a:endParaRPr>
          </a:p>
        </p:txBody>
      </p:sp>
      <p:pic>
        <p:nvPicPr>
          <p:cNvPr id="24" name="Picture 23"/>
          <p:cNvPicPr>
            <a:picLocks noChangeAspect="1"/>
          </p:cNvPicPr>
          <p:nvPr/>
        </p:nvPicPr>
        <p:blipFill>
          <a:blip r:embed="rId5"/>
          <a:stretch>
            <a:fillRect/>
          </a:stretch>
        </p:blipFill>
        <p:spPr>
          <a:xfrm>
            <a:off x="4210115" y="5678739"/>
            <a:ext cx="972000" cy="972000"/>
          </a:xfrm>
          <a:prstGeom prst="rect">
            <a:avLst/>
          </a:prstGeom>
        </p:spPr>
      </p:pic>
      <p:cxnSp>
        <p:nvCxnSpPr>
          <p:cNvPr id="26" name="Straight Connector 25"/>
          <p:cNvCxnSpPr>
            <a:stCxn id="3" idx="1"/>
            <a:endCxn id="3" idx="3"/>
          </p:cNvCxnSpPr>
          <p:nvPr/>
        </p:nvCxnSpPr>
        <p:spPr>
          <a:xfrm>
            <a:off x="3526115" y="3639650"/>
            <a:ext cx="2340000" cy="0"/>
          </a:xfrm>
          <a:prstGeom prst="line">
            <a:avLst/>
          </a:prstGeom>
          <a:ln>
            <a:solidFill>
              <a:schemeClr val="bg1"/>
            </a:solidFill>
            <a:prstDash val="sysDash"/>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6"/>
          <a:stretch>
            <a:fillRect/>
          </a:stretch>
        </p:blipFill>
        <p:spPr>
          <a:xfrm>
            <a:off x="3806792" y="800156"/>
            <a:ext cx="468830" cy="468830"/>
          </a:xfrm>
          <a:prstGeom prst="rect">
            <a:avLst/>
          </a:prstGeom>
        </p:spPr>
      </p:pic>
      <p:pic>
        <p:nvPicPr>
          <p:cNvPr id="31" name="Picture 30"/>
          <p:cNvPicPr>
            <a:picLocks noChangeAspect="1"/>
          </p:cNvPicPr>
          <p:nvPr/>
        </p:nvPicPr>
        <p:blipFill>
          <a:blip r:embed="rId7"/>
          <a:stretch>
            <a:fillRect/>
          </a:stretch>
        </p:blipFill>
        <p:spPr>
          <a:xfrm>
            <a:off x="3745358" y="2966116"/>
            <a:ext cx="1821870" cy="708505"/>
          </a:xfrm>
          <a:prstGeom prst="rect">
            <a:avLst/>
          </a:prstGeom>
        </p:spPr>
      </p:pic>
      <p:pic>
        <p:nvPicPr>
          <p:cNvPr id="32" name="Picture 31"/>
          <p:cNvPicPr>
            <a:picLocks noChangeAspect="1"/>
          </p:cNvPicPr>
          <p:nvPr/>
        </p:nvPicPr>
        <p:blipFill>
          <a:blip r:embed="rId8"/>
          <a:stretch>
            <a:fillRect/>
          </a:stretch>
        </p:blipFill>
        <p:spPr>
          <a:xfrm>
            <a:off x="4771855" y="562366"/>
            <a:ext cx="1070141" cy="1070141"/>
          </a:xfrm>
          <a:prstGeom prst="rect">
            <a:avLst/>
          </a:prstGeom>
        </p:spPr>
      </p:pic>
      <p:pic>
        <p:nvPicPr>
          <p:cNvPr id="33" name="Picture 32"/>
          <p:cNvPicPr>
            <a:picLocks noChangeAspect="1"/>
          </p:cNvPicPr>
          <p:nvPr/>
        </p:nvPicPr>
        <p:blipFill>
          <a:blip r:embed="rId9"/>
          <a:stretch>
            <a:fillRect/>
          </a:stretch>
        </p:blipFill>
        <p:spPr>
          <a:xfrm>
            <a:off x="3745358" y="2080050"/>
            <a:ext cx="609950" cy="609950"/>
          </a:xfrm>
          <a:prstGeom prst="rect">
            <a:avLst/>
          </a:prstGeom>
        </p:spPr>
      </p:pic>
      <p:pic>
        <p:nvPicPr>
          <p:cNvPr id="34" name="Picture 33"/>
          <p:cNvPicPr>
            <a:picLocks noChangeAspect="1"/>
          </p:cNvPicPr>
          <p:nvPr/>
        </p:nvPicPr>
        <p:blipFill>
          <a:blip r:embed="rId10">
            <a:extLst>
              <a:ext uri="{BEBA8EAE-BF5A-486C-A8C5-ECC9F3942E4B}">
                <a14:imgProps xmlns:a14="http://schemas.microsoft.com/office/drawing/2010/main">
                  <a14:imgLayer r:embed="rId11">
                    <a14:imgEffect>
                      <a14:backgroundRemoval t="4589" b="100000" l="6000" r="100000"/>
                    </a14:imgEffect>
                  </a14:imgLayer>
                </a14:imgProps>
              </a:ext>
            </a:extLst>
          </a:blip>
          <a:stretch>
            <a:fillRect/>
          </a:stretch>
        </p:blipFill>
        <p:spPr>
          <a:xfrm>
            <a:off x="4387702" y="1412905"/>
            <a:ext cx="1596035" cy="1669453"/>
          </a:xfrm>
          <a:prstGeom prst="rect">
            <a:avLst/>
          </a:prstGeom>
        </p:spPr>
      </p:pic>
      <p:pic>
        <p:nvPicPr>
          <p:cNvPr id="35" name="Picture 34"/>
          <p:cNvPicPr>
            <a:picLocks noChangeAspect="1"/>
          </p:cNvPicPr>
          <p:nvPr/>
        </p:nvPicPr>
        <p:blipFill>
          <a:blip r:embed="rId12"/>
          <a:stretch>
            <a:fillRect/>
          </a:stretch>
        </p:blipFill>
        <p:spPr>
          <a:xfrm>
            <a:off x="3806792" y="1421826"/>
            <a:ext cx="868914" cy="354693"/>
          </a:xfrm>
          <a:prstGeom prst="rect">
            <a:avLst/>
          </a:prstGeom>
        </p:spPr>
      </p:pic>
    </p:spTree>
    <p:extLst>
      <p:ext uri="{BB962C8B-B14F-4D97-AF65-F5344CB8AC3E}">
        <p14:creationId xmlns:p14="http://schemas.microsoft.com/office/powerpoint/2010/main" val="360348802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Better Decision Making</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pitchFamily="34" charset="0"/>
              <a:buChar char="•"/>
            </a:pPr>
            <a:r>
              <a:rPr lang="en-US" sz="2400" b="1" dirty="0"/>
              <a:t>Strategic decisions</a:t>
            </a:r>
            <a:r>
              <a:rPr lang="en-US" sz="2400" dirty="0"/>
              <a:t>:</a:t>
            </a:r>
            <a:r>
              <a:rPr lang="en-US" sz="2400" b="1" dirty="0"/>
              <a:t> </a:t>
            </a:r>
            <a:r>
              <a:rPr lang="en-US" sz="2400" dirty="0" smtClean="0"/>
              <a:t>Involve </a:t>
            </a:r>
            <a:r>
              <a:rPr lang="en-US" sz="2400" dirty="0"/>
              <a:t>higher-level issues concerned with the overall direction of the organization</a:t>
            </a:r>
            <a:r>
              <a:rPr lang="en-US" sz="2400" dirty="0" smtClean="0"/>
              <a:t>. These </a:t>
            </a:r>
            <a:r>
              <a:rPr lang="en-US" sz="2400" dirty="0"/>
              <a:t>decisions define the organization’s overall goals and aspirations for the future.</a:t>
            </a:r>
          </a:p>
          <a:p>
            <a:pPr marL="342900" indent="-342900">
              <a:lnSpc>
                <a:spcPct val="100000"/>
              </a:lnSpc>
              <a:buFont typeface="Arial" pitchFamily="34" charset="0"/>
              <a:buChar char="•"/>
            </a:pPr>
            <a:r>
              <a:rPr lang="en-US" sz="2400" b="1" dirty="0" smtClean="0"/>
              <a:t>Tactical decisions</a:t>
            </a:r>
            <a:r>
              <a:rPr lang="en-US" sz="2400" dirty="0" smtClean="0"/>
              <a:t>:</a:t>
            </a:r>
            <a:r>
              <a:rPr lang="en-US" sz="2400" b="1" dirty="0" smtClean="0"/>
              <a:t> </a:t>
            </a:r>
            <a:r>
              <a:rPr lang="en-US" sz="2400" dirty="0" smtClean="0"/>
              <a:t>Concern </a:t>
            </a:r>
            <a:r>
              <a:rPr lang="en-US" sz="2400" dirty="0"/>
              <a:t>how the organization should achieve the goals and </a:t>
            </a:r>
            <a:r>
              <a:rPr lang="en-US" sz="2400" dirty="0" smtClean="0"/>
              <a:t>objectives </a:t>
            </a:r>
            <a:r>
              <a:rPr lang="en-US" sz="2400" dirty="0"/>
              <a:t>set by </a:t>
            </a:r>
            <a:r>
              <a:rPr lang="en-US" sz="2400" dirty="0" smtClean="0"/>
              <a:t>its strategy. They </a:t>
            </a:r>
            <a:r>
              <a:rPr lang="en-US" sz="2400" dirty="0"/>
              <a:t>are usually the responsibility of midlevel </a:t>
            </a:r>
            <a:r>
              <a:rPr lang="en-US" sz="2400" dirty="0" smtClean="0"/>
              <a:t>management.</a:t>
            </a:r>
          </a:p>
          <a:p>
            <a:pPr marL="342900" indent="-342900">
              <a:lnSpc>
                <a:spcPct val="100000"/>
              </a:lnSpc>
              <a:buFont typeface="Arial" pitchFamily="34" charset="0"/>
              <a:buChar char="•"/>
            </a:pPr>
            <a:r>
              <a:rPr lang="en-US" sz="2400" b="1" dirty="0"/>
              <a:t>Operational decisions</a:t>
            </a:r>
            <a:r>
              <a:rPr lang="en-US" sz="2400" dirty="0" smtClean="0"/>
              <a:t>: Affect </a:t>
            </a:r>
            <a:r>
              <a:rPr lang="en-US" sz="2400" dirty="0"/>
              <a:t>how the firm is run from day to </a:t>
            </a:r>
            <a:r>
              <a:rPr lang="en-US" sz="2400" dirty="0" smtClean="0"/>
              <a:t>day. They </a:t>
            </a:r>
            <a:r>
              <a:rPr lang="en-US" sz="2400" dirty="0"/>
              <a:t>are the domain of operations managers, who are the closest to the customer.</a:t>
            </a:r>
          </a:p>
          <a:p>
            <a:pPr>
              <a:lnSpc>
                <a:spcPct val="100000"/>
              </a:lnSpc>
            </a:pPr>
            <a:endParaRPr lang="en-US" dirty="0"/>
          </a:p>
          <a:p>
            <a:pPr lvl="1" indent="0">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5</a:t>
            </a:fld>
            <a:endParaRPr lang="en-US" dirty="0"/>
          </a:p>
        </p:txBody>
      </p:sp>
    </p:spTree>
    <p:extLst>
      <p:ext uri="{BB962C8B-B14F-4D97-AF65-F5344CB8AC3E}">
        <p14:creationId xmlns:p14="http://schemas.microsoft.com/office/powerpoint/2010/main" val="168026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Approaches to Decision </a:t>
            </a:r>
            <a:r>
              <a:rPr lang="en-US" dirty="0"/>
              <a:t>Making</a:t>
            </a:r>
          </a:p>
        </p:txBody>
      </p:sp>
      <p:sp>
        <p:nvSpPr>
          <p:cNvPr id="3" name="Content Placeholder 2"/>
          <p:cNvSpPr>
            <a:spLocks noGrp="1"/>
          </p:cNvSpPr>
          <p:nvPr>
            <p:ph idx="1"/>
          </p:nvPr>
        </p:nvSpPr>
        <p:spPr/>
        <p:txBody>
          <a:bodyPr>
            <a:normAutofit lnSpcReduction="10000"/>
          </a:bodyPr>
          <a:lstStyle/>
          <a:p>
            <a:pPr marL="937260" lvl="1" indent="-342900"/>
            <a:r>
              <a:rPr lang="en-US" sz="3600" dirty="0" smtClean="0"/>
              <a:t>Tradition</a:t>
            </a:r>
          </a:p>
          <a:p>
            <a:pPr marL="937260" lvl="1" indent="-342900"/>
            <a:r>
              <a:rPr lang="en-US" sz="3600" dirty="0" smtClean="0"/>
              <a:t>Intuition</a:t>
            </a:r>
            <a:endParaRPr lang="en-US" sz="3600" dirty="0"/>
          </a:p>
          <a:p>
            <a:pPr marL="937260" lvl="1" indent="-342900"/>
            <a:r>
              <a:rPr lang="en-US" sz="3600" dirty="0" smtClean="0"/>
              <a:t>Rules </a:t>
            </a:r>
            <a:r>
              <a:rPr lang="en-US" sz="3600" dirty="0"/>
              <a:t>of thumb</a:t>
            </a:r>
          </a:p>
          <a:p>
            <a:pPr marL="937260" lvl="1" indent="-342900"/>
            <a:r>
              <a:rPr lang="en-US" sz="3600" dirty="0" smtClean="0"/>
              <a:t>Using the relevant data available</a:t>
            </a:r>
          </a:p>
          <a:p>
            <a:pPr marL="1211580" lvl="2" indent="-342900"/>
            <a:r>
              <a:rPr lang="en-US" sz="2800" dirty="0" smtClean="0"/>
              <a:t>Firms guided by data-driven decision making have higher productivity and market value and increased output and profitability. This was confirmed by a recent study on a large sample of firms.</a:t>
            </a:r>
            <a:endParaRPr lang="en-US" sz="2800" dirty="0"/>
          </a:p>
          <a:p>
            <a:pPr lvl="1" indent="0">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6</a:t>
            </a:fld>
            <a:endParaRPr lang="en-US" dirty="0"/>
          </a:p>
        </p:txBody>
      </p:sp>
    </p:spTree>
    <p:extLst>
      <p:ext uri="{BB962C8B-B14F-4D97-AF65-F5344CB8AC3E}">
        <p14:creationId xmlns:p14="http://schemas.microsoft.com/office/powerpoint/2010/main" val="13878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Analytics Defined</a:t>
            </a:r>
            <a:endParaRPr lang="en-US" dirty="0"/>
          </a:p>
        </p:txBody>
      </p:sp>
      <p:sp>
        <p:nvSpPr>
          <p:cNvPr id="3" name="Content Placeholder 2"/>
          <p:cNvSpPr>
            <a:spLocks noGrp="1"/>
          </p:cNvSpPr>
          <p:nvPr>
            <p:ph idx="1"/>
          </p:nvPr>
        </p:nvSpPr>
        <p:spPr>
          <a:xfrm>
            <a:off x="768096" y="2286000"/>
            <a:ext cx="7290055" cy="4459024"/>
          </a:xfrm>
        </p:spPr>
        <p:txBody>
          <a:bodyPr>
            <a:noAutofit/>
          </a:bodyPr>
          <a:lstStyle/>
          <a:p>
            <a:pPr marL="342900" indent="-342900">
              <a:buFont typeface="Arial" pitchFamily="34" charset="0"/>
              <a:buChar char="•"/>
            </a:pPr>
            <a:r>
              <a:rPr lang="en-US" sz="2600" b="1" dirty="0" smtClean="0"/>
              <a:t>Business analytics</a:t>
            </a:r>
            <a:r>
              <a:rPr lang="en-US" sz="2600" dirty="0"/>
              <a:t> </a:t>
            </a:r>
            <a:r>
              <a:rPr lang="en-US" sz="2600" dirty="0" smtClean="0"/>
              <a:t>is the scientific </a:t>
            </a:r>
            <a:r>
              <a:rPr lang="en-US" sz="2600" dirty="0"/>
              <a:t>process of transforming data into </a:t>
            </a:r>
            <a:r>
              <a:rPr lang="en-US" sz="2600" dirty="0" smtClean="0"/>
              <a:t>insight </a:t>
            </a:r>
            <a:r>
              <a:rPr lang="en-US" sz="2600" dirty="0"/>
              <a:t>for </a:t>
            </a:r>
            <a:r>
              <a:rPr lang="en-US" sz="2600" dirty="0" smtClean="0"/>
              <a:t>making better decisions. Used </a:t>
            </a:r>
            <a:r>
              <a:rPr lang="en-US" sz="2600" dirty="0"/>
              <a:t>for data-driven or fact-based decision </a:t>
            </a:r>
            <a:r>
              <a:rPr lang="en-US" sz="2600" dirty="0" smtClean="0"/>
              <a:t>making, which </a:t>
            </a:r>
            <a:r>
              <a:rPr lang="en-US" sz="2600" dirty="0"/>
              <a:t>is </a:t>
            </a:r>
            <a:r>
              <a:rPr lang="en-US" sz="2600" dirty="0" smtClean="0"/>
              <a:t>often </a:t>
            </a:r>
            <a:r>
              <a:rPr lang="en-US" sz="2600" dirty="0"/>
              <a:t>seen as more objective than other alternatives </a:t>
            </a:r>
            <a:r>
              <a:rPr lang="en-US" sz="2600" dirty="0" smtClean="0"/>
              <a:t>for  decision </a:t>
            </a:r>
            <a:r>
              <a:rPr lang="en-US" sz="2600" dirty="0"/>
              <a:t>making</a:t>
            </a:r>
            <a:r>
              <a:rPr lang="en-US" sz="2600" dirty="0" smtClean="0"/>
              <a:t>.</a:t>
            </a:r>
          </a:p>
          <a:p>
            <a:pPr marL="342900" indent="-342900">
              <a:buFont typeface="Arial" pitchFamily="34" charset="0"/>
              <a:buChar char="•"/>
            </a:pPr>
            <a:r>
              <a:rPr lang="en-US" sz="2600" dirty="0"/>
              <a:t>Tools of business analytics can aid decision making </a:t>
            </a:r>
            <a:r>
              <a:rPr lang="en-US" sz="2600" dirty="0" smtClean="0"/>
              <a:t>by creating </a:t>
            </a:r>
            <a:r>
              <a:rPr lang="en-US" sz="2600" dirty="0"/>
              <a:t>insights from </a:t>
            </a:r>
            <a:r>
              <a:rPr lang="en-US" sz="2600" dirty="0" smtClean="0"/>
              <a:t>data, improving </a:t>
            </a:r>
            <a:r>
              <a:rPr lang="en-US" sz="2600" dirty="0"/>
              <a:t>our ability to more accurately forecast for </a:t>
            </a:r>
            <a:r>
              <a:rPr lang="en-US" sz="2600" dirty="0" smtClean="0"/>
              <a:t>planning, helping </a:t>
            </a:r>
            <a:r>
              <a:rPr lang="en-US" sz="2600" dirty="0"/>
              <a:t>us quantify </a:t>
            </a:r>
            <a:r>
              <a:rPr lang="en-US" sz="2600" dirty="0" smtClean="0"/>
              <a:t>risk, and yielding </a:t>
            </a:r>
            <a:r>
              <a:rPr lang="en-US" sz="2600" dirty="0"/>
              <a:t>better alternatives through analysis and optimization</a:t>
            </a:r>
          </a:p>
          <a:p>
            <a:pPr marL="342900" indent="-342900"/>
            <a:endParaRPr lang="en-US" sz="2800" dirty="0"/>
          </a:p>
          <a:p>
            <a:pPr>
              <a:lnSpc>
                <a:spcPct val="100000"/>
              </a:lnSpc>
            </a:pPr>
            <a:endParaRPr lang="en-US" dirty="0" smtClean="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7</a:t>
            </a:fld>
            <a:endParaRPr lang="en-US" dirty="0"/>
          </a:p>
        </p:txBody>
      </p:sp>
    </p:spTree>
    <p:extLst>
      <p:ext uri="{BB962C8B-B14F-4D97-AF65-F5344CB8AC3E}">
        <p14:creationId xmlns:p14="http://schemas.microsoft.com/office/powerpoint/2010/main" val="199443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t>The </a:t>
            </a:r>
            <a:r>
              <a:rPr lang="en-US" sz="3500" dirty="0" smtClean="0"/>
              <a:t>Spectrum of Business Analytics</a:t>
            </a:r>
            <a:endParaRPr lang="en-US" sz="3500" dirty="0"/>
          </a:p>
        </p:txBody>
      </p:sp>
      <p:sp>
        <p:nvSpPr>
          <p:cNvPr id="4" name="Slide Number Placeholder 3"/>
          <p:cNvSpPr>
            <a:spLocks noGrp="1"/>
          </p:cNvSpPr>
          <p:nvPr>
            <p:ph type="sldNum" sz="quarter" idx="12"/>
          </p:nvPr>
        </p:nvSpPr>
        <p:spPr/>
        <p:txBody>
          <a:bodyPr/>
          <a:lstStyle/>
          <a:p>
            <a:fld id="{4556B232-9F89-4083-B3BB-DDC8E5903F80}" type="slidenum">
              <a:rPr lang="en-US" smtClean="0"/>
              <a:t>8</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53" y="2133600"/>
            <a:ext cx="8177147" cy="4065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459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Categorization of Analytical Methods and Models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sz="2400" b="1" dirty="0"/>
              <a:t>Descriptive </a:t>
            </a:r>
            <a:r>
              <a:rPr lang="en-US" sz="2400" b="1" dirty="0" smtClean="0"/>
              <a:t>analytics</a:t>
            </a:r>
            <a:r>
              <a:rPr lang="en-US" sz="2400" dirty="0" smtClean="0"/>
              <a:t>:</a:t>
            </a:r>
            <a:r>
              <a:rPr lang="en-US" sz="2400" b="1" dirty="0" smtClean="0"/>
              <a:t> </a:t>
            </a:r>
            <a:r>
              <a:rPr lang="en-US" sz="2400" dirty="0" smtClean="0"/>
              <a:t>It encompasses </a:t>
            </a:r>
            <a:r>
              <a:rPr lang="en-US" sz="2400" dirty="0"/>
              <a:t>the set of techniques that </a:t>
            </a:r>
            <a:r>
              <a:rPr lang="en-US" sz="2400" b="1" dirty="0"/>
              <a:t>describes what has </a:t>
            </a:r>
            <a:r>
              <a:rPr lang="en-US" sz="2400" b="1" dirty="0" smtClean="0"/>
              <a:t>happened in </a:t>
            </a:r>
            <a:r>
              <a:rPr lang="en-US" sz="2400" b="1" dirty="0"/>
              <a:t>the past</a:t>
            </a:r>
            <a:r>
              <a:rPr lang="en-US" sz="2400" dirty="0" smtClean="0"/>
              <a:t>. Examples include data queries, reports, descriptive statistics, data visualization (data dashboards), data-mining techniques, and </a:t>
            </a:r>
            <a:r>
              <a:rPr lang="en-US" sz="2400" dirty="0"/>
              <a:t>basic what-if </a:t>
            </a:r>
            <a:r>
              <a:rPr lang="en-US" sz="2400" dirty="0" smtClean="0"/>
              <a:t>spreadsheet models.</a:t>
            </a:r>
          </a:p>
          <a:p>
            <a:pPr marL="937260" lvl="1" indent="-342900">
              <a:spcBef>
                <a:spcPts val="0"/>
              </a:spcBef>
              <a:spcAft>
                <a:spcPts val="0"/>
              </a:spcAft>
            </a:pPr>
            <a:r>
              <a:rPr lang="en-US" sz="2400" dirty="0" smtClean="0"/>
              <a:t>Data query - It</a:t>
            </a:r>
            <a:r>
              <a:rPr lang="en-US" sz="2400" b="1" dirty="0" smtClean="0"/>
              <a:t> </a:t>
            </a:r>
            <a:r>
              <a:rPr lang="en-US" sz="2400" dirty="0"/>
              <a:t>is a request for information with </a:t>
            </a:r>
            <a:r>
              <a:rPr lang="en-US" sz="2400" dirty="0" smtClean="0"/>
              <a:t>certain characteristics </a:t>
            </a:r>
            <a:r>
              <a:rPr lang="en-US" sz="2400" dirty="0"/>
              <a:t>from a database</a:t>
            </a:r>
            <a:r>
              <a:rPr lang="en-US" sz="2400" dirty="0" smtClean="0"/>
              <a:t>.</a:t>
            </a:r>
          </a:p>
          <a:p>
            <a:pPr marL="937260" lvl="1" indent="-342900">
              <a:spcBef>
                <a:spcPts val="0"/>
              </a:spcBef>
              <a:spcAft>
                <a:spcPts val="0"/>
              </a:spcAft>
            </a:pPr>
            <a:r>
              <a:rPr lang="en-US" sz="2400" dirty="0"/>
              <a:t>Data dashboards - Collections of tables, charts, maps, and summary statistics that are updated as new data become available.</a:t>
            </a:r>
          </a:p>
          <a:p>
            <a:pPr marL="342900" indent="-342900">
              <a:spcBef>
                <a:spcPts val="0"/>
              </a:spcBef>
              <a:spcAft>
                <a:spcPts val="0"/>
              </a:spcAft>
              <a:buFont typeface="Arial" panose="020B0604020202020204" pitchFamily="34" charset="0"/>
              <a:buChar char="•"/>
            </a:pP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9</a:t>
            </a:fld>
            <a:endParaRPr lang="en-US" dirty="0"/>
          </a:p>
        </p:txBody>
      </p:sp>
    </p:spTree>
    <p:extLst>
      <p:ext uri="{BB962C8B-B14F-4D97-AF65-F5344CB8AC3E}">
        <p14:creationId xmlns:p14="http://schemas.microsoft.com/office/powerpoint/2010/main" val="151648959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14963</TotalTime>
  <Words>2113</Words>
  <Application>Microsoft Office PowerPoint</Application>
  <PresentationFormat>On-screen Show (4:3)</PresentationFormat>
  <Paragraphs>246</Paragraphs>
  <Slides>18</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Tw Cen MT</vt:lpstr>
      <vt:lpstr>Tw Cen MT Condensed</vt:lpstr>
      <vt:lpstr>Wingdings 3</vt:lpstr>
      <vt:lpstr>Custom Design</vt:lpstr>
      <vt:lpstr>Integral</vt:lpstr>
      <vt:lpstr>PowerPoint Presentation</vt:lpstr>
      <vt:lpstr>Three Developments Causing Business Analytics Growth</vt:lpstr>
      <vt:lpstr>Big Data</vt:lpstr>
      <vt:lpstr>The 6V’s of Big Data</vt:lpstr>
      <vt:lpstr>The Goal: Better Decision Making</vt:lpstr>
      <vt:lpstr>Common Approaches to Decision Making</vt:lpstr>
      <vt:lpstr>Business Analytics Defined</vt:lpstr>
      <vt:lpstr>The Spectrum of Business Analytics</vt:lpstr>
      <vt:lpstr>A Categorization of Analytical Methods and Models</vt:lpstr>
      <vt:lpstr>Techniques used in Predictive Analytics</vt:lpstr>
      <vt:lpstr>A Categorization of Analytical Methods and Models</vt:lpstr>
      <vt:lpstr>Business Analytics in Financial Analytics</vt:lpstr>
      <vt:lpstr>Business Analytics in Practice Marketing Analytics</vt:lpstr>
      <vt:lpstr>Business Analytics in Practice</vt:lpstr>
      <vt:lpstr>Business Analytics in Practice</vt:lpstr>
      <vt:lpstr>Business Analytics in Practice</vt:lpstr>
      <vt:lpstr>Excel Tasks to Review (From Appendix a and chapter 7)</vt:lpstr>
      <vt:lpstr>Class exercise today: connor supply company case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BusMgmtLap</cp:lastModifiedBy>
  <cp:revision>790</cp:revision>
  <dcterms:created xsi:type="dcterms:W3CDTF">2013-06-04T12:27:35Z</dcterms:created>
  <dcterms:modified xsi:type="dcterms:W3CDTF">2015-01-11T01:42:23Z</dcterms:modified>
</cp:coreProperties>
</file>