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9" r:id="rId5"/>
    <p:sldMasterId id="214748367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y="10287000" cx="18288000"/>
  <p:notesSz cx="6858000" cy="9144000"/>
  <p:embeddedFontLs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240">
          <p15:clr>
            <a:srgbClr val="A4A3A4"/>
          </p15:clr>
        </p15:guide>
        <p15:guide id="2" orient="horz" pos="5832">
          <p15:clr>
            <a:srgbClr val="A4A3A4"/>
          </p15:clr>
        </p15:guide>
        <p15:guide id="3" orient="horz" pos="360">
          <p15:clr>
            <a:srgbClr val="A4A3A4"/>
          </p15:clr>
        </p15:guide>
        <p15:guide id="4" orient="horz" pos="2592">
          <p15:clr>
            <a:srgbClr val="A4A3A4"/>
          </p15:clr>
        </p15:guide>
        <p15:guide id="5" orient="horz" pos="864">
          <p15:clr>
            <a:srgbClr val="A4A3A4"/>
          </p15:clr>
        </p15:guide>
        <p15:guide id="6" orient="horz" pos="4752">
          <p15:clr>
            <a:srgbClr val="A4A3A4"/>
          </p15:clr>
        </p15:guide>
        <p15:guide id="7" pos="10656">
          <p15:clr>
            <a:srgbClr val="A4A3A4"/>
          </p15:clr>
        </p15:guide>
        <p15:guide id="8" pos="864">
          <p15:clr>
            <a:srgbClr val="A4A3A4"/>
          </p15:clr>
        </p15:guide>
        <p15:guide id="9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435CBA9-7319-4043-BB48-876449A77FA9}">
  <a:tblStyle styleId="{C435CBA9-7319-4043-BB48-876449A77FA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6F2B829C-54FE-4B92-AC99-64C1233CEA57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EF0"/>
          </a:solidFill>
        </a:fill>
      </a:tcStyle>
    </a:wholeTbl>
    <a:band1H>
      <a:tcTxStyle/>
      <a:tcStyle>
        <a:fill>
          <a:solidFill>
            <a:srgbClr val="CCDBE1"/>
          </a:solidFill>
        </a:fill>
      </a:tcStyle>
    </a:band1H>
    <a:band2H>
      <a:tcTxStyle/>
    </a:band2H>
    <a:band1V>
      <a:tcTxStyle/>
      <a:tcStyle>
        <a:fill>
          <a:solidFill>
            <a:srgbClr val="CCDBE1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BA5DA72E-E3FA-44D2-A8E4-F947C3566434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240" orient="horz"/>
        <p:guide pos="5832" orient="horz"/>
        <p:guide pos="360" orient="horz"/>
        <p:guide pos="2592" orient="horz"/>
        <p:guide pos="864" orient="horz"/>
        <p:guide pos="4752" orient="horz"/>
        <p:guide pos="10656"/>
        <p:guide pos="864"/>
        <p:guide pos="57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4.xml"/><Relationship Id="rId33" Type="http://schemas.openxmlformats.org/officeDocument/2006/relationships/font" Target="fonts/Lato-boldItalic.fntdata"/><Relationship Id="rId10" Type="http://schemas.openxmlformats.org/officeDocument/2006/relationships/slide" Target="slides/slide3.xml"/><Relationship Id="rId32" Type="http://schemas.openxmlformats.org/officeDocument/2006/relationships/font" Target="fonts/Lato-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Shape 191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Shape 250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Shape 26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Shape 30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Shape 30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Shape 31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Shape 321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Shape 32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Shape 336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Relationship Id="rId3" Type="http://schemas.openxmlformats.org/officeDocument/2006/relationships/image" Target="../media/image1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jpg"/><Relationship Id="rId3" Type="http://schemas.openxmlformats.org/officeDocument/2006/relationships/image" Target="../media/image6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ctrTitle"/>
          </p:nvPr>
        </p:nvSpPr>
        <p:spPr>
          <a:xfrm>
            <a:off x="1371600" y="3195638"/>
            <a:ext cx="15544800" cy="22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800" u="none" cap="none" strike="noStrike">
                <a:solidFill>
                  <a:srgbClr val="637F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800" u="none" cap="none" strike="noStrike">
                <a:solidFill>
                  <a:srgbClr val="637F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800" u="none" cap="none" strike="noStrike">
                <a:solidFill>
                  <a:srgbClr val="637F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800" u="none" cap="none" strike="noStrike">
                <a:solidFill>
                  <a:srgbClr val="637F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800" u="none" cap="none" strike="noStrike">
                <a:solidFill>
                  <a:srgbClr val="637F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800" u="none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800" u="none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800" u="none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800" u="none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2743200" y="5829300"/>
            <a:ext cx="12801600" cy="26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/>
          <a:lstStyle>
            <a:lvl1pPr lvl="0" marR="0" rtl="0" algn="ctr"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libri"/>
              <a:buNone/>
              <a:defRPr b="0" i="0" sz="2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libri"/>
              <a:buNone/>
              <a:defRPr b="0" i="0" sz="2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libri"/>
              <a:buNone/>
              <a:defRPr b="0" i="0" sz="2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libri"/>
              <a:buNone/>
              <a:defRPr b="0" i="0" sz="2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libri"/>
              <a:buNone/>
              <a:defRPr b="0" i="0" sz="2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13106400" y="9715500"/>
            <a:ext cx="38100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1371600" y="411957"/>
            <a:ext cx="155448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800" u="none" cap="none" strike="noStrike">
                <a:solidFill>
                  <a:srgbClr val="637F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800" u="none" cap="none" strike="noStrike">
                <a:solidFill>
                  <a:srgbClr val="637F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800" u="none" cap="none" strike="noStrike">
                <a:solidFill>
                  <a:srgbClr val="637F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800" u="none" cap="none" strike="noStrike">
                <a:solidFill>
                  <a:srgbClr val="637F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800" u="none" cap="none" strike="noStrike">
                <a:solidFill>
                  <a:srgbClr val="637F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800" u="none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800" u="none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800" u="none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800" u="none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 rot="5400000">
            <a:off x="5372100" y="-2286000"/>
            <a:ext cx="7543800" cy="15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/>
          <a:lstStyle>
            <a:lvl1pPr indent="-406400" lvl="0" marL="457200" marR="0" rtl="0" algn="l"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libri"/>
              <a:buChar char="•"/>
              <a:defRPr b="0" i="0" sz="2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libri"/>
              <a:buChar char="–"/>
              <a:defRPr b="0" i="0" sz="2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libri"/>
              <a:buChar char="•"/>
              <a:defRPr b="0" i="0" sz="2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libri"/>
              <a:buChar char="–"/>
              <a:defRPr b="0" i="0" sz="2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libri"/>
              <a:buChar char="»"/>
              <a:defRPr b="0" i="0" sz="2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»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»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»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»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13106400" y="9715500"/>
            <a:ext cx="38100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 rot="5400000">
            <a:off x="10550100" y="2892057"/>
            <a:ext cx="8846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800" u="none" cap="none" strike="noStrike">
                <a:solidFill>
                  <a:srgbClr val="637F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800" u="none" cap="none" strike="noStrike">
                <a:solidFill>
                  <a:srgbClr val="637F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800" u="none" cap="none" strike="noStrike">
                <a:solidFill>
                  <a:srgbClr val="637F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800" u="none" cap="none" strike="noStrike">
                <a:solidFill>
                  <a:srgbClr val="637F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800" u="none" cap="none" strike="noStrike">
                <a:solidFill>
                  <a:srgbClr val="637F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800" u="none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800" u="none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800" u="none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800" u="none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 rot="5400000">
            <a:off x="2625300" y="-841743"/>
            <a:ext cx="8846400" cy="113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/>
          <a:lstStyle>
            <a:lvl1pPr indent="-406400" lvl="0" marL="457200" marR="0" rtl="0" algn="l"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libri"/>
              <a:buChar char="•"/>
              <a:defRPr b="0" i="0" sz="2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libri"/>
              <a:buChar char="–"/>
              <a:defRPr b="0" i="0" sz="2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libri"/>
              <a:buChar char="•"/>
              <a:defRPr b="0" i="0" sz="2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libri"/>
              <a:buChar char="–"/>
              <a:defRPr b="0" i="0" sz="2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libri"/>
              <a:buChar char="»"/>
              <a:defRPr b="0" i="0" sz="2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»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»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»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»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13106400" y="9715500"/>
            <a:ext cx="38100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ver Orange-Purple" type="title">
  <p:cSld name="TITL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usDev Presentation Cover Background.jpg" id="69" name="Shape 6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8288005" cy="10287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2626" y="858691"/>
            <a:ext cx="2576250" cy="25762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>
            <p:ph type="ctrTitle"/>
          </p:nvPr>
        </p:nvSpPr>
        <p:spPr>
          <a:xfrm>
            <a:off x="1170950" y="4293703"/>
            <a:ext cx="15544800" cy="2140200"/>
          </a:xfrm>
          <a:prstGeom prst="rect">
            <a:avLst/>
          </a:prstGeom>
          <a:noFill/>
          <a:ln>
            <a:noFill/>
          </a:ln>
        </p:spPr>
        <p:txBody>
          <a:bodyPr anchorCtr="0" anchor="b" bIns="186250" lIns="186250" spcFirstLastPara="1" rIns="186250" wrap="square" tIns="18625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b="0" i="0" sz="9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" type="subTitle"/>
          </p:nvPr>
        </p:nvSpPr>
        <p:spPr>
          <a:xfrm>
            <a:off x="1285600" y="6571899"/>
            <a:ext cx="13716000" cy="24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6250" lIns="186250" spcFirstLastPara="1" rIns="186250" wrap="square" tIns="186250"/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Arial"/>
              <a:buNone/>
              <a:defRPr b="0" i="0" sz="4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- Orange-Purple Header">
  <p:cSld name="Slide - Orange-Purple Head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usDev Presentation Header Background.jpg" id="74" name="Shape 74"/>
          <p:cNvPicPr preferRelativeResize="0"/>
          <p:nvPr/>
        </p:nvPicPr>
        <p:blipFill rotWithShape="1">
          <a:blip r:embed="rId2">
            <a:alphaModFix/>
          </a:blip>
          <a:srcRect b="59" l="0" r="0" t="59"/>
          <a:stretch/>
        </p:blipFill>
        <p:spPr>
          <a:xfrm>
            <a:off x="0" y="0"/>
            <a:ext cx="13715999" cy="1157288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 txBox="1"/>
          <p:nvPr>
            <p:ph type="title"/>
          </p:nvPr>
        </p:nvSpPr>
        <p:spPr>
          <a:xfrm>
            <a:off x="2041650" y="88275"/>
            <a:ext cx="15773400" cy="10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6250" lIns="186250" spcFirstLastPara="1" rIns="186250" wrap="square" tIns="18625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b="0" i="0" sz="4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14173200" y="995238"/>
            <a:ext cx="4114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100" lIns="186250" spcFirstLastPara="1" rIns="186250" wrap="square" tIns="931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BusDev Presentation Header Background.jpg" id="77" name="Shape 77"/>
          <p:cNvPicPr preferRelativeResize="0"/>
          <p:nvPr/>
        </p:nvPicPr>
        <p:blipFill rotWithShape="1">
          <a:blip r:embed="rId3">
            <a:alphaModFix/>
          </a:blip>
          <a:srcRect b="59" l="0" r="0" t="59"/>
          <a:stretch/>
        </p:blipFill>
        <p:spPr>
          <a:xfrm>
            <a:off x="0" y="0"/>
            <a:ext cx="18288005" cy="15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/>
          <p:nvPr>
            <p:ph idx="2" type="title"/>
          </p:nvPr>
        </p:nvSpPr>
        <p:spPr>
          <a:xfrm>
            <a:off x="2041625" y="88275"/>
            <a:ext cx="15773400" cy="13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6250" lIns="186250" spcFirstLastPara="1" rIns="186250" wrap="square" tIns="186250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b="0" i="0" sz="4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1162050" y="2553074"/>
            <a:ext cx="15963600" cy="68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6250" lIns="186250" spcFirstLastPara="1" rIns="186250" wrap="square" tIns="186250"/>
          <a:lstStyle>
            <a:lvl1pPr indent="-5588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Char char="•"/>
              <a:defRPr b="0" i="0" sz="5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5080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  <a:defRPr b="0" i="0" sz="4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4699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Char char="•"/>
              <a:defRPr b="0" i="0" sz="3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4445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4445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4445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445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445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445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ck Cover">
  <p:cSld name="Back Cover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Shape 8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0"/>
            <a:ext cx="13716000" cy="771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26501" y="858691"/>
            <a:ext cx="2576250" cy="25762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 txBox="1"/>
          <p:nvPr>
            <p:ph type="ctrTitle"/>
          </p:nvPr>
        </p:nvSpPr>
        <p:spPr>
          <a:xfrm>
            <a:off x="1371600" y="4293703"/>
            <a:ext cx="15544800" cy="2140200"/>
          </a:xfrm>
          <a:prstGeom prst="rect">
            <a:avLst/>
          </a:prstGeom>
          <a:noFill/>
          <a:ln>
            <a:noFill/>
          </a:ln>
        </p:spPr>
        <p:txBody>
          <a:bodyPr anchorCtr="0" anchor="b" bIns="186250" lIns="186250" spcFirstLastPara="1" rIns="186250" wrap="square" tIns="18625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b="0" i="0" sz="9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" type="subTitle"/>
          </p:nvPr>
        </p:nvSpPr>
        <p:spPr>
          <a:xfrm>
            <a:off x="2286000" y="6571899"/>
            <a:ext cx="13716000" cy="14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6250" lIns="186250" spcFirstLastPara="1" rIns="186250" wrap="square" tIns="186250"/>
          <a:lstStyle>
            <a:lvl1pPr lvl="0" marR="0" rt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Arial"/>
              <a:buNone/>
              <a:defRPr b="0" i="0" sz="4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Cover - People Working">
  <p:cSld name="Section Cover - People Working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ress Balls.jpg" id="86" name="Shape 8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3715999" cy="771524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>
            <p:ph type="ctrTitle"/>
          </p:nvPr>
        </p:nvSpPr>
        <p:spPr>
          <a:xfrm>
            <a:off x="1371600" y="1683544"/>
            <a:ext cx="155448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b" bIns="186250" lIns="186250" spcFirstLastPara="1" rIns="186250" wrap="square" tIns="18625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b="0" i="0" sz="9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" type="subTitle"/>
          </p:nvPr>
        </p:nvSpPr>
        <p:spPr>
          <a:xfrm>
            <a:off x="2286000" y="5403057"/>
            <a:ext cx="13716000" cy="24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6250" lIns="186250" spcFirstLastPara="1" rIns="186250" wrap="square" tIns="186250"/>
          <a:lstStyle>
            <a:lvl1pPr lvl="0" marR="0" rt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Arial"/>
              <a:buNone/>
              <a:defRPr b="0" i="0" sz="4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Cover - Keyboard">
  <p:cSld name="Section Cover - Keyboard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eyboard.jpg" id="90" name="Shape 9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3715999" cy="7715249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/>
          <p:nvPr>
            <p:ph type="ctrTitle"/>
          </p:nvPr>
        </p:nvSpPr>
        <p:spPr>
          <a:xfrm>
            <a:off x="1371600" y="1683544"/>
            <a:ext cx="155448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b" bIns="186250" lIns="186250" spcFirstLastPara="1" rIns="186250" wrap="square" tIns="18625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b="0" i="0" sz="9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" type="subTitle"/>
          </p:nvPr>
        </p:nvSpPr>
        <p:spPr>
          <a:xfrm>
            <a:off x="2286000" y="5403057"/>
            <a:ext cx="13716000" cy="24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6250" lIns="186250" spcFirstLastPara="1" rIns="186250" wrap="square" tIns="186250"/>
          <a:lstStyle>
            <a:lvl1pPr lvl="0" marR="0" rt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Arial"/>
              <a:buNone/>
              <a:defRPr b="0" i="0" sz="4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Cover - Meeting Table">
  <p:cSld name="Section Cover - Meeting Table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eeting Table.jpg" id="94" name="Shape 9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3715999" cy="771524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/>
          <p:nvPr>
            <p:ph type="ctrTitle"/>
          </p:nvPr>
        </p:nvSpPr>
        <p:spPr>
          <a:xfrm>
            <a:off x="1371600" y="1683544"/>
            <a:ext cx="155448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b" bIns="186250" lIns="186250" spcFirstLastPara="1" rIns="186250" wrap="square" tIns="18625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b="0" i="0" sz="9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2286000" y="5403057"/>
            <a:ext cx="13716000" cy="24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6250" lIns="186250" spcFirstLastPara="1" rIns="186250" wrap="square" tIns="186250"/>
          <a:lstStyle>
            <a:lvl1pPr lvl="0" marR="0" rt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Arial"/>
              <a:buNone/>
              <a:defRPr b="0" i="0" sz="4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Cover - Notebook">
  <p:cSld name="Section Cover - Notebook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otebook.jpg" id="98" name="Shape 9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3715999" cy="7715249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>
            <p:ph type="ctrTitle"/>
          </p:nvPr>
        </p:nvSpPr>
        <p:spPr>
          <a:xfrm>
            <a:off x="1371600" y="1683544"/>
            <a:ext cx="155448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b" bIns="186250" lIns="186250" spcFirstLastPara="1" rIns="186250" wrap="square" tIns="18625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b="0" i="0" sz="9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2286000" y="5403057"/>
            <a:ext cx="13716000" cy="24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6250" lIns="186250" spcFirstLastPara="1" rIns="186250" wrap="square" tIns="186250"/>
          <a:lstStyle>
            <a:lvl1pPr lvl="0" marR="0" rt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Arial"/>
              <a:buNone/>
              <a:defRPr b="0" i="0" sz="4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Cover - Office and Logo">
  <p:cSld name="Section Cover - Office and Logo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ffice and Logo.jpg" id="102" name="Shape 10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3715999" cy="771524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/>
          <p:nvPr>
            <p:ph type="ctrTitle"/>
          </p:nvPr>
        </p:nvSpPr>
        <p:spPr>
          <a:xfrm>
            <a:off x="1371600" y="1683544"/>
            <a:ext cx="155448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b" bIns="186250" lIns="186250" spcFirstLastPara="1" rIns="186250" wrap="square" tIns="18625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b="0" i="0" sz="9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" type="subTitle"/>
          </p:nvPr>
        </p:nvSpPr>
        <p:spPr>
          <a:xfrm>
            <a:off x="2286000" y="5403057"/>
            <a:ext cx="13716000" cy="24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6250" lIns="186250" spcFirstLastPara="1" rIns="186250" wrap="square" tIns="186250"/>
          <a:lstStyle>
            <a:lvl1pPr lvl="0" marR="0" rt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Arial"/>
              <a:buNone/>
              <a:defRPr b="0" i="0" sz="4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usDev Presentation Header Background.jpg" id="18" name="Shape 18"/>
          <p:cNvPicPr preferRelativeResize="0"/>
          <p:nvPr/>
        </p:nvPicPr>
        <p:blipFill rotWithShape="1">
          <a:blip r:embed="rId2">
            <a:alphaModFix/>
          </a:blip>
          <a:srcRect b="59" l="0" r="0" t="59"/>
          <a:stretch/>
        </p:blipFill>
        <p:spPr>
          <a:xfrm>
            <a:off x="0" y="0"/>
            <a:ext cx="13715999" cy="1157288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/>
          <p:nvPr>
            <p:ph type="title"/>
          </p:nvPr>
        </p:nvSpPr>
        <p:spPr>
          <a:xfrm>
            <a:off x="1371600" y="411957"/>
            <a:ext cx="15544800" cy="96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00" lIns="182850" spcFirstLastPara="1" rIns="182850" wrap="square" tIns="914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800" u="none" cap="none" strike="noStrike">
                <a:solidFill>
                  <a:srgbClr val="637F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800" u="none" cap="none" strike="noStrike">
                <a:solidFill>
                  <a:srgbClr val="637F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800" u="none" cap="none" strike="noStrike">
                <a:solidFill>
                  <a:srgbClr val="637F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800" u="none" cap="none" strike="noStrike">
                <a:solidFill>
                  <a:srgbClr val="637F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800" u="none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800" u="none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800" u="none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800" u="none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BusDev Presentation Header Background.jpg" id="20" name="Shape 20"/>
          <p:cNvPicPr preferRelativeResize="0"/>
          <p:nvPr/>
        </p:nvPicPr>
        <p:blipFill rotWithShape="1">
          <a:blip r:embed="rId3">
            <a:alphaModFix/>
          </a:blip>
          <a:srcRect b="59" l="0" r="0" t="59"/>
          <a:stretch/>
        </p:blipFill>
        <p:spPr>
          <a:xfrm>
            <a:off x="0" y="0"/>
            <a:ext cx="18288005" cy="15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1"/>
          <p:cNvSpPr txBox="1"/>
          <p:nvPr>
            <p:ph idx="2" type="title"/>
          </p:nvPr>
        </p:nvSpPr>
        <p:spPr>
          <a:xfrm>
            <a:off x="2041625" y="88275"/>
            <a:ext cx="15773400" cy="13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b="0" i="0" sz="4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1162050" y="2553074"/>
            <a:ext cx="15963600" cy="68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/>
          <a:lstStyle>
            <a:lvl1pPr indent="-5588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Char char="•"/>
              <a:defRPr b="0" i="0" sz="5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5080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  <a:defRPr b="0" i="0" sz="4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4699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Char char="•"/>
              <a:defRPr b="0" i="0" sz="3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4445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4445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4445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445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445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445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/>
        </p:nvSpPr>
        <p:spPr>
          <a:xfrm>
            <a:off x="10058400" y="620825"/>
            <a:ext cx="8229600" cy="10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67550" lIns="335250" spcFirstLastPara="1" rIns="335250" wrap="square" tIns="1675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Cover - People Working 2">
  <p:cSld name="Section Cover - People Working 2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eople Working.jpg" id="106" name="Shape 10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3715999" cy="771524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>
            <p:ph type="ctrTitle"/>
          </p:nvPr>
        </p:nvSpPr>
        <p:spPr>
          <a:xfrm>
            <a:off x="1371600" y="1683544"/>
            <a:ext cx="155448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b" bIns="186250" lIns="186250" spcFirstLastPara="1" rIns="186250" wrap="square" tIns="18625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b="0" i="0" sz="9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" type="subTitle"/>
          </p:nvPr>
        </p:nvSpPr>
        <p:spPr>
          <a:xfrm>
            <a:off x="2286000" y="5403057"/>
            <a:ext cx="13716000" cy="24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6250" lIns="186250" spcFirstLastPara="1" rIns="186250" wrap="square" tIns="186250"/>
          <a:lstStyle>
            <a:lvl1pPr lvl="0" marR="0" rt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Arial"/>
              <a:buNone/>
              <a:defRPr b="0" i="0" sz="4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Cover - Team">
  <p:cSld name="Section Cover - Team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am.jpg" id="110" name="Shape 1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3715999" cy="771524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 txBox="1"/>
          <p:nvPr>
            <p:ph type="ctrTitle"/>
          </p:nvPr>
        </p:nvSpPr>
        <p:spPr>
          <a:xfrm>
            <a:off x="1371600" y="1683544"/>
            <a:ext cx="155448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b" bIns="186250" lIns="186250" spcFirstLastPara="1" rIns="186250" wrap="square" tIns="18625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b="0" i="0" sz="9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" type="subTitle"/>
          </p:nvPr>
        </p:nvSpPr>
        <p:spPr>
          <a:xfrm>
            <a:off x="2286000" y="5403057"/>
            <a:ext cx="13716000" cy="24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6250" lIns="186250" spcFirstLastPara="1" rIns="186250" wrap="square" tIns="186250"/>
          <a:lstStyle>
            <a:lvl1pPr lvl="0" marR="0" rt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Arial"/>
              <a:buNone/>
              <a:defRPr b="0" i="0" sz="4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2" type="sldNum"/>
          </p:nvPr>
        </p:nvSpPr>
        <p:spPr>
          <a:xfrm>
            <a:off x="13106400" y="9715500"/>
            <a:ext cx="38100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1371600" y="411957"/>
            <a:ext cx="155448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800" u="none" cap="none" strike="noStrike">
                <a:solidFill>
                  <a:srgbClr val="C58C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800" u="none" cap="none" strike="noStrike">
                <a:solidFill>
                  <a:srgbClr val="637F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800" u="none" cap="none" strike="noStrike">
                <a:solidFill>
                  <a:srgbClr val="637F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800" u="none" cap="none" strike="noStrike">
                <a:solidFill>
                  <a:srgbClr val="637F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800" u="none" cap="none" strike="noStrike">
                <a:solidFill>
                  <a:srgbClr val="637F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800" u="none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800" u="none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800" u="none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800" u="none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13106400" y="9715500"/>
            <a:ext cx="38100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1444626" y="6610350"/>
            <a:ext cx="15544800" cy="20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5600" u="none" cap="none" strike="noStrike">
                <a:solidFill>
                  <a:srgbClr val="C58C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800" u="none" cap="none" strike="noStrike">
                <a:solidFill>
                  <a:srgbClr val="637F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800" u="none" cap="none" strike="noStrike">
                <a:solidFill>
                  <a:srgbClr val="637F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800" u="none" cap="none" strike="noStrike">
                <a:solidFill>
                  <a:srgbClr val="637F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800" u="none" cap="none" strike="noStrike">
                <a:solidFill>
                  <a:srgbClr val="637F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800" u="none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800" u="none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800" u="none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800" u="none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1444626" y="4360070"/>
            <a:ext cx="15544800" cy="225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182850" spcFirstLastPara="1" rIns="182850" wrap="square" tIns="91400"/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alibri"/>
              <a:buNone/>
              <a:defRPr b="0" i="0" sz="4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70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libri"/>
              <a:buNone/>
              <a:defRPr b="0" i="0" sz="2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libri"/>
              <a:buNone/>
              <a:defRPr b="0" i="0" sz="2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13106400" y="9715500"/>
            <a:ext cx="38100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1371600" y="411957"/>
            <a:ext cx="155448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800" u="none" cap="none" strike="noStrike">
                <a:solidFill>
                  <a:srgbClr val="637F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800" u="none" cap="none" strike="noStrike">
                <a:solidFill>
                  <a:srgbClr val="637F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800" u="none" cap="none" strike="noStrike">
                <a:solidFill>
                  <a:srgbClr val="637F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800" u="none" cap="none" strike="noStrike">
                <a:solidFill>
                  <a:srgbClr val="637F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800" u="none" cap="none" strike="noStrike">
                <a:solidFill>
                  <a:srgbClr val="637F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800" u="none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800" u="none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800" u="none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800" u="none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1371600" y="1714500"/>
            <a:ext cx="7620000" cy="75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/>
          <a:lstStyle>
            <a:lvl1pPr indent="-584200" lvl="0" marL="457200" marR="0" rtl="0" algn="l">
              <a:spcBef>
                <a:spcPts val="1100"/>
              </a:spcBef>
              <a:spcAft>
                <a:spcPts val="0"/>
              </a:spcAft>
              <a:buClr>
                <a:srgbClr val="262626"/>
              </a:buClr>
              <a:buSzPts val="5600"/>
              <a:buFont typeface="Calibri"/>
              <a:buChar char="•"/>
              <a:defRPr b="0" i="0" sz="5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alibri"/>
              <a:buChar char="–"/>
              <a:defRPr b="0" i="0" sz="4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alibri"/>
              <a:buChar char="•"/>
              <a:defRPr b="0" i="0" sz="4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spcBef>
                <a:spcPts val="70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alibri"/>
              <a:buChar char="–"/>
              <a:defRPr b="0" i="0" sz="3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spcBef>
                <a:spcPts val="70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alibri"/>
              <a:buChar char="»"/>
              <a:defRPr b="0" i="0" sz="3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»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»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»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»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9296400" y="1714500"/>
            <a:ext cx="7620000" cy="75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/>
          <a:lstStyle>
            <a:lvl1pPr indent="-584200" lvl="0" marL="457200" marR="0" rtl="0" algn="l">
              <a:spcBef>
                <a:spcPts val="1100"/>
              </a:spcBef>
              <a:spcAft>
                <a:spcPts val="0"/>
              </a:spcAft>
              <a:buClr>
                <a:srgbClr val="262626"/>
              </a:buClr>
              <a:buSzPts val="5600"/>
              <a:buFont typeface="Calibri"/>
              <a:buChar char="•"/>
              <a:defRPr b="0" i="0" sz="5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alibri"/>
              <a:buChar char="–"/>
              <a:defRPr b="0" i="0" sz="4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alibri"/>
              <a:buChar char="•"/>
              <a:defRPr b="0" i="0" sz="4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spcBef>
                <a:spcPts val="70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alibri"/>
              <a:buChar char="–"/>
              <a:defRPr b="0" i="0" sz="3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spcBef>
                <a:spcPts val="70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alibri"/>
              <a:buChar char="»"/>
              <a:defRPr b="0" i="0" sz="3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»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»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»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»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13106400" y="9715500"/>
            <a:ext cx="38100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914400" y="411957"/>
            <a:ext cx="16459200" cy="17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800" u="none" cap="none" strike="noStrike">
                <a:solidFill>
                  <a:srgbClr val="637F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800" u="none" cap="none" strike="noStrike">
                <a:solidFill>
                  <a:srgbClr val="637F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800" u="none" cap="none" strike="noStrike">
                <a:solidFill>
                  <a:srgbClr val="637F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800" u="none" cap="none" strike="noStrike">
                <a:solidFill>
                  <a:srgbClr val="637F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800" u="none" cap="none" strike="noStrike">
                <a:solidFill>
                  <a:srgbClr val="637F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800" u="none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800" u="none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800" u="none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800" u="none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914400" y="2302669"/>
            <a:ext cx="80802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182850" spcFirstLastPara="1" rIns="182850" wrap="square" tIns="914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alibri"/>
              <a:buNone/>
              <a:defRPr b="1" i="0" sz="4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70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alibri"/>
              <a:buNone/>
              <a:defRPr b="1" i="0" sz="3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Calibri"/>
              <a:buNone/>
              <a:defRPr b="1" i="0" sz="3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Calibri"/>
              <a:buNone/>
              <a:defRPr b="1" i="0" sz="3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914400" y="3262313"/>
            <a:ext cx="8080200" cy="59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/>
          <a:lstStyle>
            <a:lvl1pPr indent="-5334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alibri"/>
              <a:buChar char="•"/>
              <a:defRPr b="0" i="0" sz="4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82600" lvl="1" marL="914400" marR="0" rtl="0" algn="l"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alibri"/>
              <a:buChar char="–"/>
              <a:defRPr b="0" i="0" sz="4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57200" lvl="2" marL="1371600" marR="0" rtl="0" algn="l">
              <a:spcBef>
                <a:spcPts val="70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alibri"/>
              <a:buChar char="•"/>
              <a:defRPr b="0" i="0" sz="3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318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Calibri"/>
              <a:buChar char="–"/>
              <a:defRPr b="0" i="0" sz="3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318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Calibri"/>
              <a:buChar char="»"/>
              <a:defRPr b="0" i="0" sz="3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31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»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31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»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1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»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31800" lvl="8" marL="4114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»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3" type="body"/>
          </p:nvPr>
        </p:nvSpPr>
        <p:spPr>
          <a:xfrm>
            <a:off x="9290050" y="2302669"/>
            <a:ext cx="80838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182850" spcFirstLastPara="1" rIns="182850" wrap="square" tIns="914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alibri"/>
              <a:buNone/>
              <a:defRPr b="1" i="0" sz="4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70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alibri"/>
              <a:buNone/>
              <a:defRPr b="1" i="0" sz="3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Calibri"/>
              <a:buNone/>
              <a:defRPr b="1" i="0" sz="3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Calibri"/>
              <a:buNone/>
              <a:defRPr b="1" i="0" sz="3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4" type="body"/>
          </p:nvPr>
        </p:nvSpPr>
        <p:spPr>
          <a:xfrm>
            <a:off x="9290050" y="3262313"/>
            <a:ext cx="8083800" cy="59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/>
          <a:lstStyle>
            <a:lvl1pPr indent="-5334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alibri"/>
              <a:buChar char="•"/>
              <a:defRPr b="0" i="0" sz="4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82600" lvl="1" marL="914400" marR="0" rtl="0" algn="l"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alibri"/>
              <a:buChar char="–"/>
              <a:defRPr b="0" i="0" sz="4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57200" lvl="2" marL="1371600" marR="0" rtl="0" algn="l">
              <a:spcBef>
                <a:spcPts val="70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alibri"/>
              <a:buChar char="•"/>
              <a:defRPr b="0" i="0" sz="3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318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Calibri"/>
              <a:buChar char="–"/>
              <a:defRPr b="0" i="0" sz="3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318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Calibri"/>
              <a:buChar char="»"/>
              <a:defRPr b="0" i="0" sz="3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31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»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31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»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1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»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31800" lvl="8" marL="4114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»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13106400" y="9715500"/>
            <a:ext cx="38100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914400" y="409575"/>
            <a:ext cx="60168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182850" spcFirstLastPara="1" rIns="182850" wrap="square" tIns="914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4000" u="none" cap="none" strike="noStrike">
                <a:solidFill>
                  <a:srgbClr val="637F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800" u="none" cap="none" strike="noStrike">
                <a:solidFill>
                  <a:srgbClr val="637F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800" u="none" cap="none" strike="noStrike">
                <a:solidFill>
                  <a:srgbClr val="637F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800" u="none" cap="none" strike="noStrike">
                <a:solidFill>
                  <a:srgbClr val="637F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800" u="none" cap="none" strike="noStrike">
                <a:solidFill>
                  <a:srgbClr val="637F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800" u="none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800" u="none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800" u="none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800" u="none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7150100" y="409575"/>
            <a:ext cx="10223400" cy="87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/>
          <a:lstStyle>
            <a:lvl1pPr indent="-635000" lvl="0" marL="457200" marR="0" rtl="0" algn="l"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6400"/>
              <a:buFont typeface="Calibri"/>
              <a:buChar char="•"/>
              <a:defRPr b="0" i="0" sz="6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84200" lvl="1" marL="914400" marR="0" rtl="0" algn="l">
              <a:spcBef>
                <a:spcPts val="1100"/>
              </a:spcBef>
              <a:spcAft>
                <a:spcPts val="0"/>
              </a:spcAft>
              <a:buClr>
                <a:srgbClr val="262626"/>
              </a:buClr>
              <a:buSzPts val="5600"/>
              <a:buFont typeface="Calibri"/>
              <a:buChar char="–"/>
              <a:defRPr b="0" i="0" sz="5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53340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alibri"/>
              <a:buChar char="•"/>
              <a:defRPr b="0" i="0" sz="4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82600" lvl="3" marL="1828800" marR="0" rtl="0" algn="l"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alibri"/>
              <a:buChar char="–"/>
              <a:defRPr b="0" i="0" sz="4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82600" lvl="4" marL="2286000" marR="0" rtl="0" algn="l"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alibri"/>
              <a:buChar char="»"/>
              <a:defRPr b="0" i="0" sz="4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8260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»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8260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»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82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»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8260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»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914400" y="2152650"/>
            <a:ext cx="6016800" cy="70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/>
          <a:lstStyle>
            <a:lvl1pPr indent="-228600" lvl="0" marL="457200" marR="0" rtl="0" algn="l"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libri"/>
              <a:buNone/>
              <a:defRPr b="0" i="0" sz="2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13106400" y="9715500"/>
            <a:ext cx="38100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584576" y="7200900"/>
            <a:ext cx="10972800" cy="85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182850" spcFirstLastPara="1" rIns="182850" wrap="square" tIns="914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4000" u="none" cap="none" strike="noStrike">
                <a:solidFill>
                  <a:srgbClr val="637F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800" u="none" cap="none" strike="noStrike">
                <a:solidFill>
                  <a:srgbClr val="637F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800" u="none" cap="none" strike="noStrike">
                <a:solidFill>
                  <a:srgbClr val="637F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800" u="none" cap="none" strike="noStrike">
                <a:solidFill>
                  <a:srgbClr val="637F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800" u="none" cap="none" strike="noStrike">
                <a:solidFill>
                  <a:srgbClr val="637F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800" u="none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800" u="none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800" u="none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800" u="none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/>
          <p:nvPr>
            <p:ph idx="2" type="pic"/>
          </p:nvPr>
        </p:nvSpPr>
        <p:spPr>
          <a:xfrm>
            <a:off x="3584576" y="919163"/>
            <a:ext cx="10972800" cy="61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/>
          <a:lstStyle>
            <a:lvl1pPr lvl="0" marR="0" rtl="0" algn="l"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6400"/>
              <a:buFont typeface="Calibri"/>
              <a:buNone/>
              <a:defRPr b="0" i="0" sz="6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1100"/>
              </a:spcBef>
              <a:spcAft>
                <a:spcPts val="0"/>
              </a:spcAft>
              <a:buClr>
                <a:srgbClr val="262626"/>
              </a:buClr>
              <a:buSzPts val="5600"/>
              <a:buFont typeface="Calibri"/>
              <a:buNone/>
              <a:defRPr b="0" i="0" sz="5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alibri"/>
              <a:buNone/>
              <a:defRPr b="0" i="0" sz="4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alibri"/>
              <a:buNone/>
              <a:defRPr b="0" i="0" sz="4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3584576" y="8051007"/>
            <a:ext cx="10972800" cy="12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/>
          <a:lstStyle>
            <a:lvl1pPr indent="-228600" lvl="0" marL="457200" marR="0" rtl="0" algn="l"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libri"/>
              <a:buNone/>
              <a:defRPr b="0" i="0" sz="2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13106400" y="9715500"/>
            <a:ext cx="38100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1371600" y="411957"/>
            <a:ext cx="155448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800" u="none" cap="none" strike="noStrike">
                <a:solidFill>
                  <a:srgbClr val="637F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800" u="none" cap="none" strike="noStrike">
                <a:solidFill>
                  <a:srgbClr val="637F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800" u="none" cap="none" strike="noStrike">
                <a:solidFill>
                  <a:srgbClr val="637F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800" u="none" cap="none" strike="noStrike">
                <a:solidFill>
                  <a:srgbClr val="637F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800" u="none" cap="none" strike="noStrike">
                <a:solidFill>
                  <a:srgbClr val="637F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800" u="none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800" u="none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800" u="none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800" u="none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1371600" y="1714500"/>
            <a:ext cx="15544800" cy="75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/>
          <a:lstStyle>
            <a:lvl1pPr indent="-406400" lvl="0" marL="457200" marR="0" rtl="0" algn="l"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libri"/>
              <a:buChar char="•"/>
              <a:defRPr b="0" i="0" sz="2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libri"/>
              <a:buChar char="–"/>
              <a:defRPr b="0" i="0" sz="2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libri"/>
              <a:buChar char="•"/>
              <a:defRPr b="0" i="0" sz="2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libri"/>
              <a:buChar char="–"/>
              <a:defRPr b="0" i="0" sz="2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libri"/>
              <a:buChar char="»"/>
              <a:defRPr b="0" i="0" sz="2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»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»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»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»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13106400" y="9715500"/>
            <a:ext cx="38100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1257300" y="547689"/>
            <a:ext cx="15773400" cy="19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6250" lIns="186250" spcFirstLastPara="1" rIns="186250" wrap="square" tIns="18625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0" i="0" sz="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1257300" y="2738438"/>
            <a:ext cx="15773400" cy="65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6250" lIns="186250" spcFirstLastPara="1" rIns="186250" wrap="square" tIns="186250"/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953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Char char="•"/>
              <a:defRPr b="0" i="0" sz="4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12915900" y="9534527"/>
            <a:ext cx="4114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100" lIns="186250" spcFirstLastPara="1" rIns="186250" wrap="square" tIns="931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BusDev Presentation Header Background.jpg" id="67" name="Shape 67"/>
          <p:cNvPicPr preferRelativeResize="0"/>
          <p:nvPr/>
        </p:nvPicPr>
        <p:blipFill rotWithShape="1">
          <a:blip r:embed="rId1">
            <a:alphaModFix/>
          </a:blip>
          <a:srcRect b="59" l="0" r="0" t="59"/>
          <a:stretch/>
        </p:blipFill>
        <p:spPr>
          <a:xfrm>
            <a:off x="0" y="0"/>
            <a:ext cx="13715999" cy="115728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marvelapp.com/3i69i9g/screen/44324445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ctrTitle"/>
          </p:nvPr>
        </p:nvSpPr>
        <p:spPr>
          <a:xfrm>
            <a:off x="1170950" y="4293700"/>
            <a:ext cx="16196400" cy="214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3100" lIns="186250" spcFirstLastPara="1" rIns="186250" wrap="square" tIns="931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/>
              <a:t>E-S</a:t>
            </a:r>
            <a:r>
              <a:rPr lang="en-US"/>
              <a:t>ervices / E-Commerce</a:t>
            </a:r>
            <a:endParaRPr b="0" i="0" sz="9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Shape 118"/>
          <p:cNvSpPr txBox="1"/>
          <p:nvPr>
            <p:ph idx="1" type="subTitle"/>
          </p:nvPr>
        </p:nvSpPr>
        <p:spPr>
          <a:xfrm>
            <a:off x="1285600" y="6571899"/>
            <a:ext cx="13716000" cy="24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3100" lIns="186250" spcFirstLastPara="1" rIns="186250" wrap="square" tIns="931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Arial"/>
              <a:buNone/>
            </a:pPr>
            <a:r>
              <a:rPr lang="en-US"/>
              <a:t>06/19/2018</a:t>
            </a:r>
            <a:endParaRPr b="0" i="0" sz="4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8" name="Shape 178"/>
          <p:cNvGraphicFramePr/>
          <p:nvPr/>
        </p:nvGraphicFramePr>
        <p:xfrm>
          <a:off x="1371600" y="171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{C435CBA9-7319-4043-BB48-876449A77FA9}</a:tableStyleId>
              </a:tblPr>
              <a:tblGrid>
                <a:gridCol w="7772400"/>
                <a:gridCol w="7772400"/>
              </a:tblGrid>
              <a:tr h="452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alibri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 Scope</a:t>
                      </a:r>
                      <a:endParaRPr sz="2200"/>
                    </a:p>
                  </a:txBody>
                  <a:tcPr marT="68600" marB="68600" marR="182900" marL="1829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alibri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Out of Scope</a:t>
                      </a:r>
                      <a:endParaRPr sz="2200"/>
                    </a:p>
                  </a:txBody>
                  <a:tcPr marT="68600" marB="68600" marR="182900" marL="1829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4434850">
                <a:tc>
                  <a:txBody>
                    <a:bodyPr>
                      <a:noAutofit/>
                    </a:bodyPr>
                    <a:lstStyle/>
                    <a:p>
                      <a:pPr indent="-635000" lvl="0" marL="9144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Lato"/>
                        <a:buChar char="●"/>
                      </a:pPr>
                      <a:r>
                        <a:rPr lang="en-US" sz="2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Utilize “Chat with an Agent” capabilities (or Chatbot) or Both</a:t>
                      </a:r>
                      <a:endParaRPr sz="2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8600" marB="68600" marR="182900" marL="1829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Lato"/>
                          <a:ea typeface="Lato"/>
                          <a:cs typeface="Lato"/>
                          <a:sym typeface="Lato"/>
                        </a:rPr>
                        <a:t> </a:t>
                      </a:r>
                      <a:endParaRPr sz="2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8600" marB="68600" marR="182900" marL="1829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9" name="Shape 179"/>
          <p:cNvGraphicFramePr/>
          <p:nvPr/>
        </p:nvGraphicFramePr>
        <p:xfrm>
          <a:off x="1371600" y="71976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{6F2B829C-54FE-4B92-AC99-64C1233CEA57}</a:tableStyleId>
              </a:tblPr>
              <a:tblGrid>
                <a:gridCol w="15544800"/>
              </a:tblGrid>
              <a:tr h="503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Unresolved</a:t>
                      </a:r>
                      <a:endParaRPr sz="2200"/>
                    </a:p>
                  </a:txBody>
                  <a:tcPr marT="68600" marB="68600" marR="182900" marL="182900">
                    <a:solidFill>
                      <a:srgbClr val="666666"/>
                    </a:solidFill>
                  </a:tcPr>
                </a:tc>
              </a:tr>
              <a:tr h="2230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Lato"/>
                          <a:ea typeface="Lato"/>
                          <a:cs typeface="Lato"/>
                          <a:sym typeface="Lato"/>
                        </a:rPr>
                        <a:t>Choice of Technology/Product </a:t>
                      </a:r>
                      <a:endParaRPr sz="2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8600" marB="68600" marR="182900" marL="182900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180" name="Shape 180"/>
          <p:cNvSpPr txBox="1"/>
          <p:nvPr>
            <p:ph idx="2" type="title"/>
          </p:nvPr>
        </p:nvSpPr>
        <p:spPr>
          <a:xfrm>
            <a:off x="2041625" y="88275"/>
            <a:ext cx="15773400" cy="1366800"/>
          </a:xfrm>
          <a:prstGeom prst="rect">
            <a:avLst/>
          </a:prstGeom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Release Five - Chat - 6-8 weeks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5" name="Shape 185"/>
          <p:cNvGraphicFramePr/>
          <p:nvPr/>
        </p:nvGraphicFramePr>
        <p:xfrm>
          <a:off x="1371600" y="171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{C435CBA9-7319-4043-BB48-876449A77FA9}</a:tableStyleId>
              </a:tblPr>
              <a:tblGrid>
                <a:gridCol w="7772400"/>
                <a:gridCol w="7772400"/>
              </a:tblGrid>
              <a:tr h="452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alibri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 Scope</a:t>
                      </a:r>
                      <a:endParaRPr sz="2200"/>
                    </a:p>
                  </a:txBody>
                  <a:tcPr marT="68600" marB="68600" marR="182900" marL="1829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alibri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Out of Scope</a:t>
                      </a:r>
                      <a:endParaRPr sz="2200"/>
                    </a:p>
                  </a:txBody>
                  <a:tcPr marT="68600" marB="68600" marR="182900" marL="1829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4434850">
                <a:tc>
                  <a:txBody>
                    <a:bodyPr>
                      <a:noAutofit/>
                    </a:bodyPr>
                    <a:lstStyle/>
                    <a:p>
                      <a:pPr indent="-635000" lvl="0" marL="9144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Lato"/>
                        <a:buChar char="●"/>
                      </a:pPr>
                      <a:r>
                        <a:rPr lang="en-US" sz="2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All of the previous features  via a mobile application</a:t>
                      </a:r>
                      <a:endParaRPr sz="2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635000" lvl="0" marL="9144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Lato"/>
                        <a:buChar char="●"/>
                      </a:pPr>
                      <a:r>
                        <a:rPr lang="en-US" sz="2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Notification (Mobile Push Notification)</a:t>
                      </a:r>
                      <a:endParaRPr sz="2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8600" marB="68600" marR="182900" marL="1829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Lato"/>
                          <a:ea typeface="Lato"/>
                          <a:cs typeface="Lato"/>
                          <a:sym typeface="Lato"/>
                        </a:rPr>
                        <a:t> </a:t>
                      </a:r>
                      <a:endParaRPr sz="2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8600" marB="68600" marR="182900" marL="1829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6" name="Shape 186"/>
          <p:cNvGraphicFramePr/>
          <p:nvPr/>
        </p:nvGraphicFramePr>
        <p:xfrm>
          <a:off x="1371600" y="71976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{6F2B829C-54FE-4B92-AC99-64C1233CEA57}</a:tableStyleId>
              </a:tblPr>
              <a:tblGrid>
                <a:gridCol w="15544800"/>
              </a:tblGrid>
              <a:tr h="503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Unresolved</a:t>
                      </a:r>
                      <a:endParaRPr sz="2200"/>
                    </a:p>
                  </a:txBody>
                  <a:tcPr marT="68600" marB="68600" marR="182900" marL="182900">
                    <a:solidFill>
                      <a:srgbClr val="666666"/>
                    </a:solidFill>
                  </a:tcPr>
                </a:tc>
              </a:tr>
              <a:tr h="22307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Lato"/>
                          <a:ea typeface="Lato"/>
                          <a:cs typeface="Lato"/>
                          <a:sym typeface="Lato"/>
                        </a:rPr>
                        <a:t>Inception may identify some constraints </a:t>
                      </a:r>
                      <a:endParaRPr sz="2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8600" marB="68600" marR="182900" marL="182900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187" name="Shape 187"/>
          <p:cNvSpPr txBox="1"/>
          <p:nvPr>
            <p:ph idx="2" type="title"/>
          </p:nvPr>
        </p:nvSpPr>
        <p:spPr>
          <a:xfrm>
            <a:off x="2041625" y="88275"/>
            <a:ext cx="15773400" cy="1366800"/>
          </a:xfrm>
          <a:prstGeom prst="rect">
            <a:avLst/>
          </a:prstGeom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Release Six - Mobile - Inception in 1 month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idx="1" type="body"/>
          </p:nvPr>
        </p:nvSpPr>
        <p:spPr>
          <a:xfrm>
            <a:off x="1162050" y="1903650"/>
            <a:ext cx="8772000" cy="80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222222"/>
                </a:solidFill>
              </a:rPr>
              <a:t>Backend</a:t>
            </a:r>
            <a:endParaRPr b="1" sz="3600">
              <a:solidFill>
                <a:srgbClr val="222222"/>
              </a:solidFill>
            </a:endParaRPr>
          </a:p>
          <a:p>
            <a:pPr indent="-685800" lvl="0" marL="685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Lato"/>
              <a:buChar char="●"/>
            </a:pPr>
            <a:r>
              <a:rPr lang="en-US" sz="2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Java 8 </a:t>
            </a:r>
            <a:endParaRPr sz="2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68580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Lato"/>
              <a:buChar char="●"/>
            </a:pPr>
            <a:r>
              <a:rPr lang="en-US" sz="2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Spring Framework (Spring Boot </a:t>
            </a:r>
            <a:r>
              <a:rPr lang="en-US" sz="2800">
                <a:solidFill>
                  <a:srgbClr val="434343"/>
                </a:solidFill>
              </a:rPr>
              <a:t>/</a:t>
            </a:r>
            <a:r>
              <a:rPr lang="en-US" sz="2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Spring Data)</a:t>
            </a:r>
            <a:endParaRPr sz="2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68580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Lato"/>
              <a:buChar char="●"/>
            </a:pPr>
            <a:r>
              <a:rPr lang="en-US" sz="2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MuleSoft</a:t>
            </a:r>
            <a:endParaRPr sz="2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68580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Lato"/>
              <a:buChar char="●"/>
            </a:pPr>
            <a:r>
              <a:rPr lang="en-US" sz="2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Tomcat</a:t>
            </a:r>
            <a:endParaRPr sz="2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222222"/>
                </a:solidFill>
              </a:rPr>
              <a:t>FrontEnd</a:t>
            </a:r>
            <a:endParaRPr b="1" sz="3600">
              <a:solidFill>
                <a:srgbClr val="222222"/>
              </a:solidFill>
            </a:endParaRPr>
          </a:p>
          <a:p>
            <a:pPr indent="-685800" lvl="0" marL="685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Lato"/>
              <a:buChar char="●"/>
            </a:pPr>
            <a:r>
              <a:rPr lang="en-US" sz="2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ReactJS</a:t>
            </a:r>
            <a:endParaRPr sz="2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685800" lvl="0" marL="685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Lato"/>
              <a:buChar char="●"/>
            </a:pPr>
            <a:r>
              <a:rPr lang="en-US" sz="2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Redux </a:t>
            </a:r>
            <a:endParaRPr sz="2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685800" lvl="0" marL="685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Lato"/>
              <a:buChar char="●"/>
            </a:pPr>
            <a:r>
              <a:rPr lang="en-US" sz="2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SASS</a:t>
            </a:r>
            <a:endParaRPr sz="2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685800" lvl="0" marL="685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Lato"/>
              <a:buChar char="●"/>
            </a:pPr>
            <a:r>
              <a:rPr lang="en-US" sz="2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Webpack</a:t>
            </a:r>
            <a:endParaRPr sz="2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222222"/>
                </a:solidFill>
              </a:rPr>
              <a:t>Database</a:t>
            </a:r>
            <a:endParaRPr b="1" sz="3600">
              <a:solidFill>
                <a:srgbClr val="222222"/>
              </a:solidFill>
            </a:endParaRPr>
          </a:p>
          <a:p>
            <a:pPr indent="-685800" lvl="0" marL="685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Lato"/>
              <a:buChar char="●"/>
            </a:pPr>
            <a:r>
              <a:rPr lang="en-US" sz="28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SQL</a:t>
            </a:r>
            <a:endParaRPr sz="2400">
              <a:solidFill>
                <a:srgbClr val="43434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4" name="Shape 194"/>
          <p:cNvSpPr txBox="1"/>
          <p:nvPr>
            <p:ph idx="2" type="title"/>
          </p:nvPr>
        </p:nvSpPr>
        <p:spPr>
          <a:xfrm>
            <a:off x="2041625" y="88275"/>
            <a:ext cx="15773400" cy="1366800"/>
          </a:xfrm>
          <a:prstGeom prst="rect">
            <a:avLst/>
          </a:prstGeom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Proposed Tech Stack</a:t>
            </a:r>
            <a:endParaRPr/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9934050" y="1903650"/>
            <a:ext cx="7341600" cy="80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222222"/>
                </a:solidFill>
              </a:rPr>
              <a:t>Hosting</a:t>
            </a:r>
            <a:endParaRPr b="1" sz="3600">
              <a:solidFill>
                <a:srgbClr val="222222"/>
              </a:solidFill>
            </a:endParaRPr>
          </a:p>
          <a:p>
            <a:pPr indent="-685800" lvl="0" marL="685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Lato"/>
              <a:buChar char="●"/>
            </a:pPr>
            <a:r>
              <a:rPr lang="en-US" sz="2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AWS (for the e</a:t>
            </a:r>
            <a:r>
              <a:rPr lang="en-US" sz="2800">
                <a:solidFill>
                  <a:srgbClr val="434343"/>
                </a:solidFill>
              </a:rPr>
              <a:t>-s</a:t>
            </a:r>
            <a:r>
              <a:rPr lang="en-US" sz="2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ervice/e</a:t>
            </a:r>
            <a:r>
              <a:rPr lang="en-US" sz="2800">
                <a:solidFill>
                  <a:srgbClr val="434343"/>
                </a:solidFill>
              </a:rPr>
              <a:t>-c</a:t>
            </a:r>
            <a:r>
              <a:rPr lang="en-US" sz="2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ommerce application)</a:t>
            </a:r>
            <a:endParaRPr sz="2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685800" lvl="0" marL="685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Lato"/>
              <a:buChar char="●"/>
            </a:pPr>
            <a:r>
              <a:rPr lang="en-US" sz="2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CloudHub (for MuleSoft integration layer)</a:t>
            </a:r>
            <a:endParaRPr sz="2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222222"/>
                </a:solidFill>
              </a:rPr>
              <a:t>DevOps</a:t>
            </a:r>
            <a:endParaRPr b="1" sz="3600">
              <a:solidFill>
                <a:srgbClr val="222222"/>
              </a:solidFill>
            </a:endParaRPr>
          </a:p>
          <a:p>
            <a:pPr indent="-685800" lvl="0" marL="685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Lato"/>
              <a:buChar char="●"/>
            </a:pPr>
            <a:r>
              <a:rPr lang="en-US" sz="2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Github</a:t>
            </a:r>
            <a:endParaRPr sz="2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685800" lvl="0" marL="685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Lato"/>
              <a:buChar char="●"/>
            </a:pPr>
            <a:r>
              <a:rPr lang="en-US" sz="2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Jenkins</a:t>
            </a:r>
            <a:endParaRPr sz="2800">
              <a:solidFill>
                <a:srgbClr val="43434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0" name="Shape 200"/>
          <p:cNvCxnSpPr>
            <a:stCxn id="201" idx="3"/>
            <a:endCxn id="202" idx="1"/>
          </p:cNvCxnSpPr>
          <p:nvPr/>
        </p:nvCxnSpPr>
        <p:spPr>
          <a:xfrm>
            <a:off x="11441527" y="4476776"/>
            <a:ext cx="2010300" cy="27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03" name="Shape 203"/>
          <p:cNvGrpSpPr/>
          <p:nvPr/>
        </p:nvGrpSpPr>
        <p:grpSpPr>
          <a:xfrm>
            <a:off x="1725538" y="2568841"/>
            <a:ext cx="685823" cy="900113"/>
            <a:chOff x="1123950" y="1438275"/>
            <a:chExt cx="723900" cy="1333500"/>
          </a:xfrm>
        </p:grpSpPr>
        <p:sp>
          <p:nvSpPr>
            <p:cNvPr id="204" name="Shape 204"/>
            <p:cNvSpPr/>
            <p:nvPr/>
          </p:nvSpPr>
          <p:spPr>
            <a:xfrm>
              <a:off x="1123950" y="1438275"/>
              <a:ext cx="723900" cy="13335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A9A9A9"/>
                </a:gs>
                <a:gs pos="50000">
                  <a:srgbClr val="CACACA"/>
                </a:gs>
                <a:gs pos="100000">
                  <a:srgbClr val="E5E5E5"/>
                </a:gs>
              </a:gsLst>
              <a:lin ang="5400012" scaled="0"/>
            </a:gradFill>
            <a:ln cap="flat" cmpd="sng" w="25400">
              <a:solidFill>
                <a:srgbClr val="28697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Shape 205"/>
            <p:cNvSpPr/>
            <p:nvPr/>
          </p:nvSpPr>
          <p:spPr>
            <a:xfrm>
              <a:off x="1181100" y="1524000"/>
              <a:ext cx="609600" cy="1104900"/>
            </a:xfrm>
            <a:prstGeom prst="rect">
              <a:avLst/>
            </a:prstGeom>
            <a:gradFill>
              <a:gsLst>
                <a:gs pos="0">
                  <a:srgbClr val="98B3BC"/>
                </a:gs>
                <a:gs pos="50000">
                  <a:srgbClr val="C0D0D4"/>
                </a:gs>
                <a:gs pos="100000">
                  <a:srgbClr val="E0E6E9"/>
                </a:gs>
              </a:gsLst>
              <a:lin ang="8100019" scaled="0"/>
            </a:gradFill>
            <a:ln cap="flat" cmpd="sng" w="25400">
              <a:solidFill>
                <a:srgbClr val="28697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6" name="Shape 206"/>
          <p:cNvSpPr/>
          <p:nvPr/>
        </p:nvSpPr>
        <p:spPr>
          <a:xfrm>
            <a:off x="4520100" y="2141500"/>
            <a:ext cx="5299200" cy="46794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25400">
            <a:solidFill>
              <a:srgbClr val="2869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50" lIns="137150" spcFirstLastPara="1" rIns="137150" wrap="square" tIns="68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r>
              <a:rPr b="1" lang="en-U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-s</a:t>
            </a:r>
            <a:r>
              <a:rPr b="1" i="0" lang="en-US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ervices/e</a:t>
            </a:r>
            <a:r>
              <a:rPr b="1" lang="en-U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-c</a:t>
            </a:r>
            <a:r>
              <a:rPr b="1" i="0" lang="en-US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ommer</a:t>
            </a:r>
            <a:r>
              <a:rPr b="1" lang="en-U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ce</a:t>
            </a:r>
            <a:r>
              <a:rPr i="0" lang="en-US" sz="2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2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7" name="Shape 2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9190" y="4140328"/>
            <a:ext cx="1350167" cy="13501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8" name="Shape 208"/>
          <p:cNvCxnSpPr/>
          <p:nvPr/>
        </p:nvCxnSpPr>
        <p:spPr>
          <a:xfrm>
            <a:off x="3767324" y="2141502"/>
            <a:ext cx="0" cy="5038200"/>
          </a:xfrm>
          <a:prstGeom prst="straightConnector1">
            <a:avLst/>
          </a:prstGeom>
          <a:noFill/>
          <a:ln cap="flat" cmpd="sng" w="76200">
            <a:solidFill>
              <a:srgbClr val="C5B07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9" name="Shape 209"/>
          <p:cNvCxnSpPr>
            <a:stCxn id="204" idx="3"/>
            <a:endCxn id="210" idx="1"/>
          </p:cNvCxnSpPr>
          <p:nvPr/>
        </p:nvCxnSpPr>
        <p:spPr>
          <a:xfrm>
            <a:off x="2411361" y="3018897"/>
            <a:ext cx="2712000" cy="139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11" name="Shape 211"/>
          <p:cNvCxnSpPr>
            <a:stCxn id="207" idx="3"/>
            <a:endCxn id="212" idx="1"/>
          </p:cNvCxnSpPr>
          <p:nvPr/>
        </p:nvCxnSpPr>
        <p:spPr>
          <a:xfrm flipH="1" rot="10800000">
            <a:off x="2649357" y="3826612"/>
            <a:ext cx="2473800" cy="988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10" name="Shape 210"/>
          <p:cNvSpPr/>
          <p:nvPr/>
        </p:nvSpPr>
        <p:spPr>
          <a:xfrm>
            <a:off x="5123225" y="2951250"/>
            <a:ext cx="2177400" cy="4146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2869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Mobile interfaces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5123225" y="3619300"/>
            <a:ext cx="2177400" cy="4146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2869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Web interfaces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3" name="Shape 213"/>
          <p:cNvSpPr/>
          <p:nvPr/>
        </p:nvSpPr>
        <p:spPr>
          <a:xfrm>
            <a:off x="13532308" y="4087294"/>
            <a:ext cx="1864200" cy="513000"/>
          </a:xfrm>
          <a:prstGeom prst="roundRect">
            <a:avLst>
              <a:gd fmla="val 16667" name="adj"/>
            </a:avLst>
          </a:prstGeom>
          <a:solidFill>
            <a:srgbClr val="CFE4A5"/>
          </a:solidFill>
          <a:ln cap="flat" cmpd="sng" w="25400">
            <a:solidFill>
              <a:srgbClr val="2869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Trux</a:t>
            </a:r>
            <a:endParaRPr b="1" i="0" sz="21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13558425" y="3414482"/>
            <a:ext cx="2177400" cy="463200"/>
          </a:xfrm>
          <a:prstGeom prst="roundRect">
            <a:avLst>
              <a:gd fmla="val 16667" name="adj"/>
            </a:avLst>
          </a:prstGeom>
          <a:solidFill>
            <a:srgbClr val="CFE4A5"/>
          </a:solidFill>
          <a:ln cap="flat" cmpd="sng" w="25400">
            <a:solidFill>
              <a:srgbClr val="2869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Dynamics</a:t>
            </a:r>
            <a:endParaRPr b="1"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5" name="Shape 215"/>
          <p:cNvSpPr/>
          <p:nvPr/>
        </p:nvSpPr>
        <p:spPr>
          <a:xfrm>
            <a:off x="15866750" y="3559537"/>
            <a:ext cx="987700" cy="900113"/>
          </a:xfrm>
          <a:prstGeom prst="flowChartMagneticDisk">
            <a:avLst/>
          </a:prstGeom>
          <a:solidFill>
            <a:srgbClr val="CFE4A5"/>
          </a:solidFill>
          <a:ln cap="flat" cmpd="sng" w="25400">
            <a:solidFill>
              <a:srgbClr val="2869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Shape 216"/>
          <p:cNvSpPr/>
          <p:nvPr/>
        </p:nvSpPr>
        <p:spPr>
          <a:xfrm>
            <a:off x="16101950" y="3863437"/>
            <a:ext cx="987700" cy="868050"/>
          </a:xfrm>
          <a:prstGeom prst="flowChartMagneticDisk">
            <a:avLst/>
          </a:prstGeom>
          <a:solidFill>
            <a:srgbClr val="CFE4A5"/>
          </a:solidFill>
          <a:ln cap="flat" cmpd="sng" w="25400">
            <a:solidFill>
              <a:srgbClr val="2869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Shape 217"/>
          <p:cNvSpPr/>
          <p:nvPr/>
        </p:nvSpPr>
        <p:spPr>
          <a:xfrm>
            <a:off x="16407600" y="4117900"/>
            <a:ext cx="1017600" cy="1085400"/>
          </a:xfrm>
          <a:prstGeom prst="flowChartMagneticDisk">
            <a:avLst/>
          </a:prstGeom>
          <a:solidFill>
            <a:srgbClr val="CFE4A5"/>
          </a:solidFill>
          <a:ln cap="flat" cmpd="sng" w="25400">
            <a:solidFill>
              <a:srgbClr val="2869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Trux DBs</a:t>
            </a:r>
            <a:endParaRPr b="1" sz="20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18" name="Shape 218"/>
          <p:cNvCxnSpPr>
            <a:stCxn id="201" idx="3"/>
            <a:endCxn id="214" idx="1"/>
          </p:cNvCxnSpPr>
          <p:nvPr/>
        </p:nvCxnSpPr>
        <p:spPr>
          <a:xfrm flipH="1" rot="10800000">
            <a:off x="11441527" y="3646076"/>
            <a:ext cx="2116800" cy="830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19" name="Shape 219"/>
          <p:cNvCxnSpPr>
            <a:stCxn id="201" idx="3"/>
            <a:endCxn id="213" idx="1"/>
          </p:cNvCxnSpPr>
          <p:nvPr/>
        </p:nvCxnSpPr>
        <p:spPr>
          <a:xfrm flipH="1" rot="10800000">
            <a:off x="11441527" y="4343876"/>
            <a:ext cx="2090700" cy="132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20" name="Shape 220"/>
          <p:cNvSpPr/>
          <p:nvPr/>
        </p:nvSpPr>
        <p:spPr>
          <a:xfrm>
            <a:off x="7688525" y="2948302"/>
            <a:ext cx="1527600" cy="10854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2869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Common Processes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21" name="Shape 221"/>
          <p:cNvCxnSpPr>
            <a:stCxn id="210" idx="3"/>
            <a:endCxn id="220" idx="1"/>
          </p:cNvCxnSpPr>
          <p:nvPr/>
        </p:nvCxnSpPr>
        <p:spPr>
          <a:xfrm>
            <a:off x="7300625" y="3158550"/>
            <a:ext cx="387900" cy="33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2" name="Shape 222"/>
          <p:cNvCxnSpPr>
            <a:stCxn id="212" idx="3"/>
            <a:endCxn id="220" idx="1"/>
          </p:cNvCxnSpPr>
          <p:nvPr/>
        </p:nvCxnSpPr>
        <p:spPr>
          <a:xfrm flipH="1" rot="10800000">
            <a:off x="7300625" y="3490900"/>
            <a:ext cx="387900" cy="33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23" name="Shape 223"/>
          <p:cNvGrpSpPr/>
          <p:nvPr/>
        </p:nvGrpSpPr>
        <p:grpSpPr>
          <a:xfrm>
            <a:off x="5291078" y="4353915"/>
            <a:ext cx="3718442" cy="2323573"/>
            <a:chOff x="3393893" y="6103676"/>
            <a:chExt cx="3008448" cy="2822610"/>
          </a:xfrm>
        </p:grpSpPr>
        <p:sp>
          <p:nvSpPr>
            <p:cNvPr id="224" name="Shape 224"/>
            <p:cNvSpPr/>
            <p:nvPr/>
          </p:nvSpPr>
          <p:spPr>
            <a:xfrm>
              <a:off x="3393893" y="6103676"/>
              <a:ext cx="3008448" cy="2822610"/>
            </a:xfrm>
            <a:prstGeom prst="flowChartMagneticDisk">
              <a:avLst/>
            </a:prstGeom>
            <a:solidFill>
              <a:srgbClr val="FFFFFF"/>
            </a:solidFill>
            <a:ln cap="flat" cmpd="sng" w="25400">
              <a:solidFill>
                <a:srgbClr val="28697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00" lIns="182850" spcFirstLastPara="1" rIns="182850" wrap="square" tIns="914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Shape 225"/>
            <p:cNvSpPr txBox="1"/>
            <p:nvPr/>
          </p:nvSpPr>
          <p:spPr>
            <a:xfrm>
              <a:off x="3742818" y="6267348"/>
              <a:ext cx="2310600" cy="503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91400" lIns="182850" spcFirstLastPara="1" rIns="182850" wrap="square" tIns="914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E</a:t>
              </a:r>
              <a:r>
                <a:rPr b="1" lang="en-US" sz="24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-s</a:t>
              </a:r>
              <a:r>
                <a:rPr b="1" i="0" lang="en-US" sz="2400" u="none" cap="none" strike="noStrik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ervices DB</a:t>
              </a:r>
              <a:endParaRPr sz="24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cxnSp>
        <p:nvCxnSpPr>
          <p:cNvPr id="226" name="Shape 226"/>
          <p:cNvCxnSpPr>
            <a:stCxn id="220" idx="2"/>
            <a:endCxn id="224" idx="1"/>
          </p:cNvCxnSpPr>
          <p:nvPr/>
        </p:nvCxnSpPr>
        <p:spPr>
          <a:xfrm flipH="1">
            <a:off x="7150325" y="4033702"/>
            <a:ext cx="1302000" cy="320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201" name="Shape 2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37016" y="4181178"/>
            <a:ext cx="604511" cy="59119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7" name="Shape 227"/>
          <p:cNvCxnSpPr>
            <a:stCxn id="206" idx="3"/>
            <a:endCxn id="201" idx="1"/>
          </p:cNvCxnSpPr>
          <p:nvPr/>
        </p:nvCxnSpPr>
        <p:spPr>
          <a:xfrm flipH="1" rot="10800000">
            <a:off x="9819300" y="4476700"/>
            <a:ext cx="10176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grpSp>
        <p:nvGrpSpPr>
          <p:cNvPr id="228" name="Shape 228"/>
          <p:cNvGrpSpPr/>
          <p:nvPr/>
        </p:nvGrpSpPr>
        <p:grpSpPr>
          <a:xfrm>
            <a:off x="10470850" y="6534052"/>
            <a:ext cx="2676550" cy="3489200"/>
            <a:chOff x="6145014" y="6442932"/>
            <a:chExt cx="2916267" cy="1994969"/>
          </a:xfrm>
        </p:grpSpPr>
        <p:sp>
          <p:nvSpPr>
            <p:cNvPr id="229" name="Shape 229"/>
            <p:cNvSpPr/>
            <p:nvPr/>
          </p:nvSpPr>
          <p:spPr>
            <a:xfrm>
              <a:off x="6145014" y="6442932"/>
              <a:ext cx="2916267" cy="1994969"/>
            </a:xfrm>
            <a:prstGeom prst="flowChartMagneticDisk">
              <a:avLst/>
            </a:prstGeom>
            <a:solidFill>
              <a:srgbClr val="CFE4A5">
                <a:alpha val="13730"/>
              </a:srgbClr>
            </a:solidFill>
            <a:ln cap="flat" cmpd="sng" w="25400">
              <a:solidFill>
                <a:srgbClr val="28697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00" lIns="182850" spcFirstLastPara="1" rIns="182850" wrap="square" tIns="914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30" name="Shape 230"/>
            <p:cNvSpPr txBox="1"/>
            <p:nvPr/>
          </p:nvSpPr>
          <p:spPr>
            <a:xfrm>
              <a:off x="6455200" y="7140259"/>
              <a:ext cx="2295900" cy="113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Name</a:t>
              </a:r>
              <a:endPara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Email</a:t>
              </a:r>
              <a:endPara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Address </a:t>
              </a:r>
              <a:endPara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Billing Address</a:t>
              </a:r>
              <a:endPara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TruxDB</a:t>
              </a:r>
              <a:endPara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TruxAccountID</a:t>
              </a:r>
              <a:endPara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TruxSiteID</a:t>
              </a:r>
              <a:endPara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DynamicsID</a:t>
              </a:r>
              <a:endPara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31" name="Shape 231"/>
            <p:cNvSpPr txBox="1"/>
            <p:nvPr/>
          </p:nvSpPr>
          <p:spPr>
            <a:xfrm>
              <a:off x="6357980" y="6579296"/>
              <a:ext cx="2703300" cy="36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00" lIns="182850" spcFirstLastPara="1" rIns="182850" wrap="square" tIns="914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2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Customer Master DB</a:t>
              </a:r>
              <a:endParaRPr sz="22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232" name="Shape 232"/>
          <p:cNvSpPr txBox="1"/>
          <p:nvPr/>
        </p:nvSpPr>
        <p:spPr>
          <a:xfrm>
            <a:off x="5493000" y="5037848"/>
            <a:ext cx="3353400" cy="13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Login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Password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Audit Information  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E-services Preferences 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Customer Master ID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33" name="Shape 233"/>
          <p:cNvCxnSpPr>
            <a:stCxn id="201" idx="0"/>
            <a:endCxn id="234" idx="1"/>
          </p:cNvCxnSpPr>
          <p:nvPr/>
        </p:nvCxnSpPr>
        <p:spPr>
          <a:xfrm flipH="1" rot="10800000">
            <a:off x="11139271" y="2973378"/>
            <a:ext cx="2419200" cy="1207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34" name="Shape 234"/>
          <p:cNvSpPr/>
          <p:nvPr/>
        </p:nvSpPr>
        <p:spPr>
          <a:xfrm>
            <a:off x="13558409" y="2741712"/>
            <a:ext cx="1812000" cy="463200"/>
          </a:xfrm>
          <a:prstGeom prst="roundRect">
            <a:avLst>
              <a:gd fmla="val 16667" name="adj"/>
            </a:avLst>
          </a:prstGeom>
          <a:solidFill>
            <a:srgbClr val="CFE4A5"/>
          </a:solidFill>
          <a:ln cap="flat" cmpd="sng" w="25400">
            <a:solidFill>
              <a:srgbClr val="2869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KUBRA</a:t>
            </a:r>
            <a:endParaRPr b="1" i="0" sz="21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35" name="Shape 235"/>
          <p:cNvCxnSpPr>
            <a:stCxn id="201" idx="2"/>
            <a:endCxn id="229" idx="1"/>
          </p:cNvCxnSpPr>
          <p:nvPr/>
        </p:nvCxnSpPr>
        <p:spPr>
          <a:xfrm>
            <a:off x="11139271" y="4772375"/>
            <a:ext cx="669900" cy="176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36" name="Shape 236"/>
          <p:cNvCxnSpPr>
            <a:stCxn id="213" idx="3"/>
          </p:cNvCxnSpPr>
          <p:nvPr/>
        </p:nvCxnSpPr>
        <p:spPr>
          <a:xfrm>
            <a:off x="15396508" y="4343794"/>
            <a:ext cx="998700" cy="15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37" name="Shape 237"/>
          <p:cNvSpPr/>
          <p:nvPr/>
        </p:nvSpPr>
        <p:spPr>
          <a:xfrm>
            <a:off x="13532308" y="4852032"/>
            <a:ext cx="1864200" cy="513000"/>
          </a:xfrm>
          <a:prstGeom prst="roundRect">
            <a:avLst>
              <a:gd fmla="val 16667" name="adj"/>
            </a:avLst>
          </a:prstGeom>
          <a:solidFill>
            <a:srgbClr val="CFE4A5"/>
          </a:solidFill>
          <a:ln cap="flat" cmpd="sng" w="25400">
            <a:solidFill>
              <a:srgbClr val="2869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CPQ</a:t>
            </a:r>
            <a:endParaRPr b="1" i="0" sz="21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38" name="Shape 238"/>
          <p:cNvCxnSpPr>
            <a:stCxn id="201" idx="3"/>
            <a:endCxn id="237" idx="1"/>
          </p:cNvCxnSpPr>
          <p:nvPr/>
        </p:nvCxnSpPr>
        <p:spPr>
          <a:xfrm>
            <a:off x="11441527" y="4476776"/>
            <a:ext cx="2090700" cy="63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39" name="Shape 239"/>
          <p:cNvSpPr/>
          <p:nvPr/>
        </p:nvSpPr>
        <p:spPr>
          <a:xfrm>
            <a:off x="13558409" y="2068924"/>
            <a:ext cx="1812000" cy="463200"/>
          </a:xfrm>
          <a:prstGeom prst="roundRect">
            <a:avLst>
              <a:gd fmla="val 16667" name="adj"/>
            </a:avLst>
          </a:prstGeom>
          <a:solidFill>
            <a:srgbClr val="CFE4A5"/>
          </a:solidFill>
          <a:ln cap="flat" cmpd="sng" w="25400">
            <a:solidFill>
              <a:srgbClr val="2869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</a:rPr>
              <a:t>Five9</a:t>
            </a:r>
            <a:endParaRPr b="1" sz="2400">
              <a:solidFill>
                <a:schemeClr val="dk1"/>
              </a:solidFill>
            </a:endParaRPr>
          </a:p>
        </p:txBody>
      </p:sp>
      <p:cxnSp>
        <p:nvCxnSpPr>
          <p:cNvPr id="240" name="Shape 240"/>
          <p:cNvCxnSpPr>
            <a:stCxn id="201" idx="0"/>
            <a:endCxn id="239" idx="1"/>
          </p:cNvCxnSpPr>
          <p:nvPr/>
        </p:nvCxnSpPr>
        <p:spPr>
          <a:xfrm flipH="1" rot="10800000">
            <a:off x="11139271" y="2300478"/>
            <a:ext cx="2419200" cy="188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41" name="Shape 241"/>
          <p:cNvSpPr/>
          <p:nvPr/>
        </p:nvSpPr>
        <p:spPr>
          <a:xfrm>
            <a:off x="13532327" y="5616763"/>
            <a:ext cx="2073600" cy="513000"/>
          </a:xfrm>
          <a:prstGeom prst="roundRect">
            <a:avLst>
              <a:gd fmla="val 16667" name="adj"/>
            </a:avLst>
          </a:prstGeom>
          <a:solidFill>
            <a:srgbClr val="CFE4A5"/>
          </a:solidFill>
          <a:ln cap="flat" cmpd="sng" w="25400">
            <a:solidFill>
              <a:srgbClr val="2869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Shapefile</a:t>
            </a:r>
            <a:endParaRPr b="1" i="0" sz="21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42" name="Shape 242"/>
          <p:cNvCxnSpPr>
            <a:stCxn id="201" idx="3"/>
            <a:endCxn id="241" idx="1"/>
          </p:cNvCxnSpPr>
          <p:nvPr/>
        </p:nvCxnSpPr>
        <p:spPr>
          <a:xfrm>
            <a:off x="11441527" y="4476776"/>
            <a:ext cx="2090700" cy="139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43" name="Shape 243"/>
          <p:cNvSpPr/>
          <p:nvPr/>
        </p:nvSpPr>
        <p:spPr>
          <a:xfrm>
            <a:off x="6263700" y="7599100"/>
            <a:ext cx="1812000" cy="868200"/>
          </a:xfrm>
          <a:prstGeom prst="roundRect">
            <a:avLst>
              <a:gd fmla="val 16667" name="adj"/>
            </a:avLst>
          </a:prstGeom>
          <a:solidFill>
            <a:srgbClr val="CFE4A5"/>
          </a:solidFill>
          <a:ln cap="flat" cmpd="sng" w="25400">
            <a:solidFill>
              <a:srgbClr val="2869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Umbraco</a:t>
            </a:r>
            <a:endParaRPr b="1"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(CMS)</a:t>
            </a:r>
            <a:endParaRPr b="1"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44" name="Shape 244"/>
          <p:cNvCxnSpPr>
            <a:stCxn id="206" idx="2"/>
            <a:endCxn id="243" idx="0"/>
          </p:cNvCxnSpPr>
          <p:nvPr/>
        </p:nvCxnSpPr>
        <p:spPr>
          <a:xfrm>
            <a:off x="7169700" y="6820900"/>
            <a:ext cx="0" cy="77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" name="Shape 202"/>
          <p:cNvSpPr/>
          <p:nvPr/>
        </p:nvSpPr>
        <p:spPr>
          <a:xfrm>
            <a:off x="13451900" y="6427077"/>
            <a:ext cx="2346600" cy="1527600"/>
          </a:xfrm>
          <a:prstGeom prst="roundRect">
            <a:avLst>
              <a:gd fmla="val 16667" name="adj"/>
            </a:avLst>
          </a:prstGeom>
          <a:solidFill>
            <a:srgbClr val="CFE4A5"/>
          </a:solidFill>
          <a:ln cap="flat" cmpd="sng" w="25400">
            <a:solidFill>
              <a:srgbClr val="2869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Notification System (Hubspot? AWS SNS?)</a:t>
            </a:r>
            <a:endParaRPr b="1"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5" name="Shape 245"/>
          <p:cNvSpPr txBox="1"/>
          <p:nvPr>
            <p:ph idx="2" type="title"/>
          </p:nvPr>
        </p:nvSpPr>
        <p:spPr>
          <a:xfrm>
            <a:off x="2041625" y="88275"/>
            <a:ext cx="15773400" cy="1366800"/>
          </a:xfrm>
          <a:prstGeom prst="rect">
            <a:avLst/>
          </a:prstGeom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Technical Outcome Vision - System Context &amp; Flow</a:t>
            </a:r>
            <a:endParaRPr/>
          </a:p>
        </p:txBody>
      </p:sp>
      <p:cxnSp>
        <p:nvCxnSpPr>
          <p:cNvPr id="246" name="Shape 246"/>
          <p:cNvCxnSpPr/>
          <p:nvPr/>
        </p:nvCxnSpPr>
        <p:spPr>
          <a:xfrm>
            <a:off x="10388999" y="2141502"/>
            <a:ext cx="0" cy="5038200"/>
          </a:xfrm>
          <a:prstGeom prst="straightConnector1">
            <a:avLst/>
          </a:prstGeom>
          <a:noFill/>
          <a:ln cap="flat" cmpd="sng" w="76200">
            <a:solidFill>
              <a:srgbClr val="C5B07E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idx="1" type="body"/>
          </p:nvPr>
        </p:nvSpPr>
        <p:spPr>
          <a:xfrm>
            <a:off x="1162050" y="2553074"/>
            <a:ext cx="15963600" cy="68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/>
          <a:p>
            <a:pPr indent="-635000" lvl="0" marL="685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Lato"/>
              <a:buChar char="•"/>
            </a:pPr>
            <a:r>
              <a:rPr lang="en-US" sz="2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ADS should be PCI compliant to hold credit card information</a:t>
            </a:r>
            <a:endParaRPr sz="2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635000" lvl="0" marL="685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Lato"/>
              <a:buChar char="•"/>
            </a:pPr>
            <a:r>
              <a:rPr lang="en-US" sz="2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Code </a:t>
            </a:r>
            <a:r>
              <a:rPr lang="en-US" sz="2800">
                <a:solidFill>
                  <a:srgbClr val="434343"/>
                </a:solidFill>
              </a:rPr>
              <a:t>d</a:t>
            </a:r>
            <a:r>
              <a:rPr lang="en-US" sz="2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evelopment by Avenue Code should follow PCI </a:t>
            </a:r>
            <a:r>
              <a:rPr lang="en-US" sz="2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guidelines</a:t>
            </a:r>
            <a:endParaRPr sz="2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635000" lvl="0" marL="685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Lato"/>
              <a:buChar char="•"/>
            </a:pPr>
            <a:r>
              <a:rPr lang="en-US" sz="2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ADS will provide outside VPN access to all staff working remotely </a:t>
            </a:r>
            <a:endParaRPr sz="2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685800" lvl="0" marL="68580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alibri"/>
              <a:buNone/>
            </a:pPr>
            <a:r>
              <a:t/>
            </a:r>
            <a:endParaRPr i="1" sz="3600" u="none" cap="none" strike="noStrike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457200" lvl="0" marL="685800" marR="0" rtl="0" algn="l">
              <a:spcBef>
                <a:spcPts val="70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alibri"/>
              <a:buNone/>
            </a:pPr>
            <a:r>
              <a:t/>
            </a:r>
            <a:endParaRPr i="0" sz="3600" u="none" cap="none" strike="noStrike">
              <a:solidFill>
                <a:srgbClr val="26262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3" name="Shape 253"/>
          <p:cNvSpPr txBox="1"/>
          <p:nvPr>
            <p:ph idx="2" type="title"/>
          </p:nvPr>
        </p:nvSpPr>
        <p:spPr>
          <a:xfrm>
            <a:off x="2041625" y="88275"/>
            <a:ext cx="15773400" cy="1366800"/>
          </a:xfrm>
          <a:prstGeom prst="rect">
            <a:avLst/>
          </a:prstGeom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Security Impacts and Controls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idx="1" type="body"/>
          </p:nvPr>
        </p:nvSpPr>
        <p:spPr>
          <a:xfrm>
            <a:off x="925550" y="2051800"/>
            <a:ext cx="16260600" cy="73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0000"/>
                </a:solidFill>
              </a:rPr>
              <a:t>Benefits of using Agile Software Development Methodology</a:t>
            </a:r>
            <a:endParaRPr b="1" sz="3600">
              <a:solidFill>
                <a:srgbClr val="000000"/>
              </a:solidFill>
            </a:endParaRPr>
          </a:p>
          <a:p>
            <a:pPr indent="-279400" lvl="0" marL="431800" rtl="0">
              <a:lnSpc>
                <a:spcPct val="120000"/>
              </a:lnSpc>
              <a:spcBef>
                <a:spcPts val="4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Lato"/>
              <a:buChar char="●"/>
            </a:pPr>
            <a:r>
              <a:rPr lang="en-US" sz="2800">
                <a:solidFill>
                  <a:srgbClr val="434343"/>
                </a:solidFill>
              </a:rPr>
              <a:t>Provides ADS with flexibility over feature release</a:t>
            </a:r>
            <a:endParaRPr sz="2800">
              <a:solidFill>
                <a:srgbClr val="434343"/>
              </a:solidFill>
            </a:endParaRPr>
          </a:p>
          <a:p>
            <a:pPr indent="-279400" lvl="0" marL="4318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Lato"/>
              <a:buChar char="●"/>
            </a:pPr>
            <a:r>
              <a:rPr lang="en-US" sz="2800">
                <a:solidFill>
                  <a:srgbClr val="434343"/>
                </a:solidFill>
              </a:rPr>
              <a:t>Produces Software product with highest code quality</a:t>
            </a:r>
            <a:endParaRPr sz="2800">
              <a:solidFill>
                <a:srgbClr val="434343"/>
              </a:solidFill>
            </a:endParaRPr>
          </a:p>
          <a:p>
            <a:pPr indent="-279400" lvl="0" marL="4318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Lato"/>
              <a:buChar char="●"/>
            </a:pPr>
            <a:r>
              <a:rPr lang="en-US" sz="2800">
                <a:solidFill>
                  <a:srgbClr val="434343"/>
                </a:solidFill>
              </a:rPr>
              <a:t>Maintain communication and  collaboration with ADS leading to Higher satisfaction</a:t>
            </a:r>
            <a:endParaRPr sz="2800">
              <a:solidFill>
                <a:srgbClr val="434343"/>
              </a:solidFill>
            </a:endParaRPr>
          </a:p>
          <a:p>
            <a:pPr indent="-279400" lvl="0" marL="4318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Lato"/>
              <a:buChar char="●"/>
            </a:pPr>
            <a:r>
              <a:rPr lang="en-US" sz="2800">
                <a:solidFill>
                  <a:srgbClr val="434343"/>
                </a:solidFill>
              </a:rPr>
              <a:t>Increases project control</a:t>
            </a:r>
            <a:endParaRPr sz="2800">
              <a:solidFill>
                <a:srgbClr val="434343"/>
              </a:solidFill>
            </a:endParaRPr>
          </a:p>
          <a:p>
            <a:pPr indent="-520700" lvl="1" marL="14859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Lato"/>
              <a:buChar char="•"/>
            </a:pPr>
            <a:r>
              <a:rPr lang="en-US" sz="2800">
                <a:solidFill>
                  <a:srgbClr val="434343"/>
                </a:solidFill>
              </a:rPr>
              <a:t>Sprint meetings.</a:t>
            </a:r>
            <a:endParaRPr sz="2800">
              <a:solidFill>
                <a:srgbClr val="434343"/>
              </a:solidFill>
            </a:endParaRPr>
          </a:p>
          <a:p>
            <a:pPr indent="-520700" lvl="1" marL="1485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Lato"/>
              <a:buChar char="•"/>
            </a:pPr>
            <a:r>
              <a:rPr lang="en-US" sz="2800">
                <a:solidFill>
                  <a:srgbClr val="434343"/>
                </a:solidFill>
              </a:rPr>
              <a:t>Transparency.</a:t>
            </a:r>
            <a:endParaRPr sz="2800">
              <a:solidFill>
                <a:srgbClr val="434343"/>
              </a:solidFill>
            </a:endParaRPr>
          </a:p>
          <a:p>
            <a:pPr indent="-520700" lvl="1" marL="1485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Lato"/>
              <a:buChar char="•"/>
            </a:pPr>
            <a:r>
              <a:rPr lang="en-US" sz="2800">
                <a:solidFill>
                  <a:srgbClr val="434343"/>
                </a:solidFill>
              </a:rPr>
              <a:t>Jira usage (visibility of each step of the project for both parties).</a:t>
            </a:r>
            <a:endParaRPr sz="2800">
              <a:solidFill>
                <a:srgbClr val="434343"/>
              </a:solidFill>
            </a:endParaRPr>
          </a:p>
          <a:p>
            <a:pPr indent="0" lvl="0" marL="330200" rtl="0" algn="l">
              <a:lnSpc>
                <a:spcPct val="120000"/>
              </a:lnSpc>
              <a:spcBef>
                <a:spcPts val="4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434343"/>
              </a:solidFill>
            </a:endParaRPr>
          </a:p>
          <a:p>
            <a:pPr indent="0" lvl="0" marL="330200" rtl="0" algn="l">
              <a:lnSpc>
                <a:spcPct val="120000"/>
              </a:lnSpc>
              <a:spcBef>
                <a:spcPts val="400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rgbClr val="434343"/>
                </a:solidFill>
              </a:rPr>
              <a:t>On average, Agile project management decreases time to market by 37% and increases team productivity by 16%</a:t>
            </a:r>
            <a:endParaRPr i="1" sz="2800" u="none" cap="none" strike="noStrike">
              <a:solidFill>
                <a:srgbClr val="434343"/>
              </a:solidFill>
            </a:endParaRPr>
          </a:p>
        </p:txBody>
      </p:sp>
      <p:sp>
        <p:nvSpPr>
          <p:cNvPr id="259" name="Shape 259"/>
          <p:cNvSpPr txBox="1"/>
          <p:nvPr>
            <p:ph idx="2" type="title"/>
          </p:nvPr>
        </p:nvSpPr>
        <p:spPr>
          <a:xfrm>
            <a:off x="2041625" y="88275"/>
            <a:ext cx="15773400" cy="1366800"/>
          </a:xfrm>
          <a:prstGeom prst="rect">
            <a:avLst/>
          </a:prstGeom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Agile Process - High Level Goals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/>
        </p:nvSpPr>
        <p:spPr>
          <a:xfrm>
            <a:off x="1371600" y="1735800"/>
            <a:ext cx="15697200" cy="8229600"/>
          </a:xfrm>
          <a:prstGeom prst="rect">
            <a:avLst/>
          </a:prstGeom>
          <a:noFill/>
          <a:ln cap="flat" cmpd="sng" w="9525">
            <a:solidFill>
              <a:srgbClr val="338EA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Shape 265"/>
          <p:cNvSpPr/>
          <p:nvPr/>
        </p:nvSpPr>
        <p:spPr>
          <a:xfrm>
            <a:off x="1828800" y="2078700"/>
            <a:ext cx="14935200" cy="10284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338EA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354369"/>
                </a:solidFill>
                <a:latin typeface="Lato"/>
                <a:ea typeface="Lato"/>
                <a:cs typeface="Lato"/>
                <a:sym typeface="Lato"/>
              </a:rPr>
              <a:t>Project Stakeholders</a:t>
            </a:r>
            <a:endParaRPr sz="2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1828800" y="3244238"/>
            <a:ext cx="14935200" cy="64464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338EA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35436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35436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35436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35436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35436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35436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3543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4013300" y="2193000"/>
            <a:ext cx="2133600" cy="800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Doug Saunders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CIO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8" name="Shape 268"/>
          <p:cNvSpPr/>
          <p:nvPr/>
        </p:nvSpPr>
        <p:spPr>
          <a:xfrm>
            <a:off x="7358150" y="2193000"/>
            <a:ext cx="2133600" cy="800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Mark Nighbor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Marketing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9" name="Shape 269"/>
          <p:cNvSpPr/>
          <p:nvPr/>
        </p:nvSpPr>
        <p:spPr>
          <a:xfrm>
            <a:off x="4577575" y="3905363"/>
            <a:ext cx="2133600" cy="1069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Liana Korek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Development Manager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7034700" y="3905363"/>
            <a:ext cx="2133600" cy="1069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Robert Smith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Technology Manager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1" name="Shape 271"/>
          <p:cNvSpPr/>
          <p:nvPr/>
        </p:nvSpPr>
        <p:spPr>
          <a:xfrm>
            <a:off x="9491875" y="3905363"/>
            <a:ext cx="2133600" cy="1069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David Reisinger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BA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2" name="Shape 272"/>
          <p:cNvSpPr/>
          <p:nvPr/>
        </p:nvSpPr>
        <p:spPr>
          <a:xfrm>
            <a:off x="2120425" y="3905363"/>
            <a:ext cx="2133600" cy="1069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Susan Mozo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QA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3" name="Shape 273"/>
          <p:cNvSpPr/>
          <p:nvPr/>
        </p:nvSpPr>
        <p:spPr>
          <a:xfrm>
            <a:off x="4585175" y="5125988"/>
            <a:ext cx="2133600" cy="1069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Renan Camponez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Solutions Architect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4" name="Shape 274"/>
          <p:cNvSpPr/>
          <p:nvPr/>
        </p:nvSpPr>
        <p:spPr>
          <a:xfrm>
            <a:off x="7023575" y="5125988"/>
            <a:ext cx="2133600" cy="1069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Bernardo Matos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UX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5" name="Shape 275"/>
          <p:cNvSpPr/>
          <p:nvPr/>
        </p:nvSpPr>
        <p:spPr>
          <a:xfrm>
            <a:off x="9461975" y="5125988"/>
            <a:ext cx="2133600" cy="1069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Rafael Carmo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Backend Developer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6" name="Shape 276"/>
          <p:cNvSpPr/>
          <p:nvPr/>
        </p:nvSpPr>
        <p:spPr>
          <a:xfrm>
            <a:off x="2146775" y="5125988"/>
            <a:ext cx="2133600" cy="1069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Michel Correa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PdM / SM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7" name="Shape 277"/>
          <p:cNvSpPr/>
          <p:nvPr/>
        </p:nvSpPr>
        <p:spPr>
          <a:xfrm>
            <a:off x="11849275" y="5125988"/>
            <a:ext cx="2133600" cy="1069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 UI</a:t>
            </a:r>
            <a:r>
              <a:rPr lang="en-U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Dev.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Pedro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TBD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8" name="Shape 278"/>
          <p:cNvSpPr/>
          <p:nvPr/>
        </p:nvSpPr>
        <p:spPr>
          <a:xfrm>
            <a:off x="14236575" y="5126000"/>
            <a:ext cx="2103600" cy="1069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Thiago Santana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MuleSoft Developer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9" name="Shape 279"/>
          <p:cNvSpPr/>
          <p:nvPr/>
        </p:nvSpPr>
        <p:spPr>
          <a:xfrm>
            <a:off x="11849275" y="3905363"/>
            <a:ext cx="2133600" cy="1069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Lato"/>
                <a:ea typeface="Lato"/>
                <a:cs typeface="Lato"/>
                <a:sym typeface="Lato"/>
              </a:rPr>
              <a:t>Janine Garbacz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ADS PM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0" name="Shape 280"/>
          <p:cNvSpPr/>
          <p:nvPr/>
        </p:nvSpPr>
        <p:spPr>
          <a:xfrm>
            <a:off x="14206682" y="3905363"/>
            <a:ext cx="2133600" cy="1069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Jonathan Greene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MuleSoft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Developer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1" name="Shape 281"/>
          <p:cNvSpPr/>
          <p:nvPr/>
        </p:nvSpPr>
        <p:spPr>
          <a:xfrm>
            <a:off x="14236575" y="6346625"/>
            <a:ext cx="2103600" cy="1069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DevOps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TBD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2" name="Shape 282"/>
          <p:cNvSpPr/>
          <p:nvPr/>
        </p:nvSpPr>
        <p:spPr>
          <a:xfrm>
            <a:off x="11849275" y="6346613"/>
            <a:ext cx="2133600" cy="1069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QE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TBD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3" name="Shape 283"/>
          <p:cNvSpPr/>
          <p:nvPr/>
        </p:nvSpPr>
        <p:spPr>
          <a:xfrm>
            <a:off x="2118550" y="6980738"/>
            <a:ext cx="8467800" cy="2535600"/>
          </a:xfrm>
          <a:prstGeom prst="rect">
            <a:avLst/>
          </a:prstGeom>
          <a:solidFill>
            <a:srgbClr val="C5B07E"/>
          </a:solidFill>
          <a:ln cap="flat" cmpd="sng" w="9525">
            <a:solidFill>
              <a:srgbClr val="338EA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354369"/>
              </a:solidFill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35436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35436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35436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35436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35436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3543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Shape 284"/>
          <p:cNvSpPr/>
          <p:nvPr/>
        </p:nvSpPr>
        <p:spPr>
          <a:xfrm>
            <a:off x="2247350" y="7107900"/>
            <a:ext cx="3962400" cy="2286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38EA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35436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35436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35436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5" name="Shape 285"/>
          <p:cNvSpPr/>
          <p:nvPr/>
        </p:nvSpPr>
        <p:spPr>
          <a:xfrm>
            <a:off x="6443750" y="7107900"/>
            <a:ext cx="3962400" cy="2286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38EA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35436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35436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35436A"/>
              </a:solidFill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5436A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6" name="Shape 286"/>
          <p:cNvSpPr/>
          <p:nvPr/>
        </p:nvSpPr>
        <p:spPr>
          <a:xfrm>
            <a:off x="6633900" y="7223200"/>
            <a:ext cx="1676400" cy="800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Robert Smith</a:t>
            </a:r>
            <a:endParaRPr sz="16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Technology Manager</a:t>
            </a:r>
            <a:endParaRPr sz="1600"/>
          </a:p>
        </p:txBody>
      </p:sp>
      <p:sp>
        <p:nvSpPr>
          <p:cNvPr id="287" name="Shape 287"/>
          <p:cNvSpPr/>
          <p:nvPr/>
        </p:nvSpPr>
        <p:spPr>
          <a:xfrm>
            <a:off x="2496356" y="7222200"/>
            <a:ext cx="1676400" cy="800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Operation </a:t>
            </a:r>
            <a:endParaRPr sz="1600"/>
          </a:p>
        </p:txBody>
      </p:sp>
      <p:sp>
        <p:nvSpPr>
          <p:cNvPr id="288" name="Shape 288"/>
          <p:cNvSpPr/>
          <p:nvPr/>
        </p:nvSpPr>
        <p:spPr>
          <a:xfrm>
            <a:off x="4347970" y="7222200"/>
            <a:ext cx="1676400" cy="800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Marketing</a:t>
            </a:r>
            <a:endParaRPr sz="1600"/>
          </a:p>
        </p:txBody>
      </p:sp>
      <p:sp>
        <p:nvSpPr>
          <p:cNvPr id="289" name="Shape 289"/>
          <p:cNvSpPr/>
          <p:nvPr/>
        </p:nvSpPr>
        <p:spPr>
          <a:xfrm>
            <a:off x="4347970" y="8136600"/>
            <a:ext cx="1676400" cy="800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 Care</a:t>
            </a:r>
            <a:endParaRPr sz="1600"/>
          </a:p>
        </p:txBody>
      </p:sp>
      <p:sp>
        <p:nvSpPr>
          <p:cNvPr id="290" name="Shape 290"/>
          <p:cNvSpPr/>
          <p:nvPr/>
        </p:nvSpPr>
        <p:spPr>
          <a:xfrm>
            <a:off x="2496356" y="8136600"/>
            <a:ext cx="1676400" cy="800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Sales</a:t>
            </a:r>
            <a:endParaRPr sz="1600"/>
          </a:p>
        </p:txBody>
      </p:sp>
      <p:sp>
        <p:nvSpPr>
          <p:cNvPr id="291" name="Shape 291"/>
          <p:cNvSpPr/>
          <p:nvPr/>
        </p:nvSpPr>
        <p:spPr>
          <a:xfrm>
            <a:off x="8504350" y="7222200"/>
            <a:ext cx="1676400" cy="800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Kubra</a:t>
            </a:r>
            <a:endParaRPr sz="1600"/>
          </a:p>
        </p:txBody>
      </p:sp>
      <p:sp>
        <p:nvSpPr>
          <p:cNvPr id="292" name="Shape 292"/>
          <p:cNvSpPr/>
          <p:nvPr/>
        </p:nvSpPr>
        <p:spPr>
          <a:xfrm>
            <a:off x="8504350" y="8136600"/>
            <a:ext cx="1676400" cy="800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Trux</a:t>
            </a:r>
            <a:endParaRPr sz="1600"/>
          </a:p>
        </p:txBody>
      </p:sp>
      <p:sp>
        <p:nvSpPr>
          <p:cNvPr id="293" name="Shape 293"/>
          <p:cNvSpPr txBox="1"/>
          <p:nvPr/>
        </p:nvSpPr>
        <p:spPr>
          <a:xfrm>
            <a:off x="2118550" y="6401350"/>
            <a:ext cx="47808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354369"/>
                </a:solidFill>
                <a:latin typeface="Lato"/>
                <a:ea typeface="Lato"/>
                <a:cs typeface="Lato"/>
                <a:sym typeface="Lato"/>
              </a:rPr>
              <a:t>Supported By</a:t>
            </a:r>
            <a:endParaRPr sz="2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4" name="Shape 294"/>
          <p:cNvSpPr txBox="1"/>
          <p:nvPr/>
        </p:nvSpPr>
        <p:spPr>
          <a:xfrm>
            <a:off x="2118550" y="3380438"/>
            <a:ext cx="47808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354369"/>
                </a:solidFill>
                <a:latin typeface="Lato"/>
                <a:ea typeface="Lato"/>
                <a:cs typeface="Lato"/>
                <a:sym typeface="Lato"/>
              </a:rPr>
              <a:t>Core Team</a:t>
            </a:r>
            <a:endParaRPr sz="2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5" name="Shape 295"/>
          <p:cNvSpPr txBox="1"/>
          <p:nvPr>
            <p:ph idx="2" type="title"/>
          </p:nvPr>
        </p:nvSpPr>
        <p:spPr>
          <a:xfrm>
            <a:off x="2041625" y="88275"/>
            <a:ext cx="15773400" cy="1366800"/>
          </a:xfrm>
          <a:prstGeom prst="rect">
            <a:avLst/>
          </a:prstGeom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Staffing</a:t>
            </a:r>
            <a:endParaRPr/>
          </a:p>
        </p:txBody>
      </p:sp>
      <p:sp>
        <p:nvSpPr>
          <p:cNvPr id="296" name="Shape 296"/>
          <p:cNvSpPr txBox="1"/>
          <p:nvPr/>
        </p:nvSpPr>
        <p:spPr>
          <a:xfrm>
            <a:off x="2496350" y="9051000"/>
            <a:ext cx="35280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354369"/>
                </a:solidFill>
                <a:latin typeface="Lato"/>
                <a:ea typeface="Lato"/>
                <a:cs typeface="Lato"/>
                <a:sym typeface="Lato"/>
              </a:rPr>
              <a:t>Business Partners</a:t>
            </a:r>
            <a:endParaRPr sz="2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7" name="Shape 297"/>
          <p:cNvSpPr txBox="1"/>
          <p:nvPr/>
        </p:nvSpPr>
        <p:spPr>
          <a:xfrm>
            <a:off x="6443750" y="9051000"/>
            <a:ext cx="39624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354369"/>
                </a:solidFill>
                <a:latin typeface="Lato"/>
                <a:ea typeface="Lato"/>
                <a:cs typeface="Lato"/>
                <a:sym typeface="Lato"/>
              </a:rPr>
              <a:t>IT Business</a:t>
            </a:r>
            <a:r>
              <a:rPr lang="en-US" sz="2800">
                <a:solidFill>
                  <a:srgbClr val="354369"/>
                </a:solidFill>
                <a:latin typeface="Lato"/>
                <a:ea typeface="Lato"/>
                <a:cs typeface="Lato"/>
                <a:sym typeface="Lato"/>
              </a:rPr>
              <a:t> Partners</a:t>
            </a:r>
            <a:endParaRPr sz="2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8" name="Shape 298"/>
          <p:cNvSpPr/>
          <p:nvPr/>
        </p:nvSpPr>
        <p:spPr>
          <a:xfrm>
            <a:off x="10406150" y="2192700"/>
            <a:ext cx="2133600" cy="800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Tammy Wilson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Sales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9" name="Shape 299"/>
          <p:cNvSpPr/>
          <p:nvPr/>
        </p:nvSpPr>
        <p:spPr>
          <a:xfrm>
            <a:off x="11849275" y="7567250"/>
            <a:ext cx="2133600" cy="1132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 Mills</a:t>
            </a:r>
            <a:endParaRPr sz="16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Architect</a:t>
            </a:r>
            <a:endParaRPr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4" name="Shape 304"/>
          <p:cNvGraphicFramePr/>
          <p:nvPr/>
        </p:nvGraphicFramePr>
        <p:xfrm>
          <a:off x="1371600" y="21536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{6F2B829C-54FE-4B92-AC99-64C1233CEA57}</a:tableStyleId>
              </a:tblPr>
              <a:tblGrid>
                <a:gridCol w="849350"/>
                <a:gridCol w="7842925"/>
                <a:gridCol w="6783750"/>
              </a:tblGrid>
              <a:tr h="484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Lato"/>
                          <a:ea typeface="Lato"/>
                          <a:cs typeface="Lato"/>
                          <a:sym typeface="Lato"/>
                        </a:rPr>
                        <a:t>#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8600" marB="68600" marR="182900" marL="182900"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Lato"/>
                          <a:ea typeface="Lato"/>
                          <a:cs typeface="Lato"/>
                          <a:sym typeface="Lato"/>
                        </a:rPr>
                        <a:t>Assumptions 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8600" marB="68600" marR="182900" marL="182900"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Lato"/>
                          <a:ea typeface="Lato"/>
                          <a:cs typeface="Lato"/>
                          <a:sym typeface="Lato"/>
                        </a:rPr>
                        <a:t>Decision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8600" marB="68600" marR="182900" marL="182900">
                    <a:solidFill>
                      <a:srgbClr val="666666"/>
                    </a:solidFill>
                  </a:tcPr>
                </a:tc>
              </a:tr>
              <a:tr h="710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4300" marB="0" marR="19050" marL="19050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Lato"/>
                          <a:ea typeface="Lato"/>
                          <a:cs typeface="Lato"/>
                          <a:sym typeface="Lato"/>
                        </a:rPr>
                        <a:t>Ed Mills team will be </a:t>
                      </a:r>
                      <a:r>
                        <a:rPr lang="en-US" sz="1800">
                          <a:latin typeface="Lato"/>
                          <a:ea typeface="Lato"/>
                          <a:cs typeface="Lato"/>
                          <a:sym typeface="Lato"/>
                        </a:rPr>
                        <a:t>responsible</a:t>
                      </a:r>
                      <a:r>
                        <a:rPr lang="en-US" sz="1800">
                          <a:latin typeface="Lato"/>
                          <a:ea typeface="Lato"/>
                          <a:cs typeface="Lato"/>
                          <a:sym typeface="Lato"/>
                        </a:rPr>
                        <a:t> for </a:t>
                      </a:r>
                      <a:r>
                        <a:rPr lang="en-US" sz="1800">
                          <a:latin typeface="Lato"/>
                          <a:ea typeface="Lato"/>
                          <a:cs typeface="Lato"/>
                          <a:sym typeface="Lato"/>
                        </a:rPr>
                        <a:t>migrating</a:t>
                      </a:r>
                      <a:r>
                        <a:rPr lang="en-US" sz="1800">
                          <a:latin typeface="Lato"/>
                          <a:ea typeface="Lato"/>
                          <a:cs typeface="Lato"/>
                          <a:sym typeface="Lato"/>
                        </a:rPr>
                        <a:t> Kubra</a:t>
                      </a:r>
                      <a:r>
                        <a:rPr lang="en-US" sz="1800">
                          <a:latin typeface="Lato"/>
                          <a:ea typeface="Lato"/>
                          <a:cs typeface="Lato"/>
                          <a:sym typeface="Lato"/>
                        </a:rPr>
                        <a:t>'s </a:t>
                      </a:r>
                      <a:r>
                        <a:rPr lang="en-US" sz="1800">
                          <a:latin typeface="Lato"/>
                          <a:ea typeface="Lato"/>
                          <a:cs typeface="Lato"/>
                          <a:sym typeface="Lato"/>
                        </a:rPr>
                        <a:t>Database</a:t>
                      </a:r>
                      <a:r>
                        <a:rPr lang="en-US" sz="1800">
                          <a:latin typeface="Lato"/>
                          <a:ea typeface="Lato"/>
                          <a:cs typeface="Lato"/>
                          <a:sym typeface="Lato"/>
                        </a:rPr>
                        <a:t> to Master Data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4300" marB="0" marR="19050" marL="19050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Lato"/>
                          <a:ea typeface="Lato"/>
                          <a:cs typeface="Lato"/>
                          <a:sym typeface="Lato"/>
                        </a:rPr>
                        <a:t> Confirmed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4300" marB="0" marR="19050" marL="19050">
                    <a:solidFill>
                      <a:srgbClr val="D9D9D9"/>
                    </a:solidFill>
                  </a:tcPr>
                </a:tc>
              </a:tr>
              <a:tr h="710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4300" marB="0" marR="19050" marL="19050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Lato"/>
                          <a:ea typeface="Lato"/>
                          <a:cs typeface="Lato"/>
                          <a:sym typeface="Lato"/>
                        </a:rPr>
                        <a:t>No </a:t>
                      </a:r>
                      <a:r>
                        <a:rPr lang="en-US" sz="1800">
                          <a:latin typeface="Lato"/>
                          <a:ea typeface="Lato"/>
                          <a:cs typeface="Lato"/>
                          <a:sym typeface="Lato"/>
                        </a:rPr>
                        <a:t>integration needed  with inventory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4300" marB="0" marR="19050" marL="19050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Lato"/>
                          <a:ea typeface="Lato"/>
                          <a:cs typeface="Lato"/>
                          <a:sym typeface="Lato"/>
                        </a:rPr>
                        <a:t>As there is no inventory system, we will use 2 business days as standard to attend customer requests.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4300" marB="0" marR="19050" marL="19050">
                    <a:solidFill>
                      <a:srgbClr val="EFEFEF"/>
                    </a:solidFill>
                  </a:tcPr>
                </a:tc>
              </a:tr>
              <a:tr h="710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4300" marB="0" marR="19050" marL="19050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Lato"/>
                          <a:ea typeface="Lato"/>
                          <a:cs typeface="Lato"/>
                          <a:sym typeface="Lato"/>
                        </a:rPr>
                        <a:t>Dev and CI </a:t>
                      </a:r>
                      <a:r>
                        <a:rPr lang="en-US" sz="1800">
                          <a:latin typeface="Lato"/>
                          <a:ea typeface="Lato"/>
                          <a:cs typeface="Lato"/>
                          <a:sym typeface="Lato"/>
                        </a:rPr>
                        <a:t>environment will be hosted on AWS</a:t>
                      </a:r>
                      <a:r>
                        <a:rPr lang="en-US" sz="1800">
                          <a:latin typeface="Lato"/>
                          <a:ea typeface="Lato"/>
                          <a:cs typeface="Lato"/>
                          <a:sym typeface="Lato"/>
                        </a:rPr>
                        <a:t> 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4300" marB="0" marR="19050" marL="19050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Lato"/>
                          <a:ea typeface="Lato"/>
                          <a:cs typeface="Lato"/>
                          <a:sym typeface="Lato"/>
                        </a:rPr>
                        <a:t>TBD/Present Pros &amp; Cons to Robert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4300" marB="0" marR="19050" marL="19050">
                    <a:solidFill>
                      <a:srgbClr val="D9D9D9"/>
                    </a:solidFill>
                  </a:tcPr>
                </a:tc>
              </a:tr>
              <a:tr h="86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Lato"/>
                          <a:ea typeface="Lato"/>
                          <a:cs typeface="Lato"/>
                          <a:sym typeface="Lato"/>
                        </a:rPr>
                        <a:t>4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4300" marB="0" marR="19050" marL="19050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Lato"/>
                          <a:ea typeface="Lato"/>
                          <a:cs typeface="Lato"/>
                          <a:sym typeface="Lato"/>
                        </a:rPr>
                        <a:t>Existing ADS customers creating an e-service account need to provide ADS account number 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4300" marB="0" marR="19050" marL="19050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Lato"/>
                          <a:ea typeface="Lato"/>
                          <a:cs typeface="Lato"/>
                          <a:sym typeface="Lato"/>
                        </a:rPr>
                        <a:t>Customers will need the account number on the invoice or call ADS to get this number to integrate existing account to the new ADS e-service account.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4300" marB="0" marR="19050" marL="19050">
                    <a:solidFill>
                      <a:srgbClr val="EFEFEF"/>
                    </a:solidFill>
                  </a:tcPr>
                </a:tc>
              </a:tr>
              <a:tr h="710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Lato"/>
                          <a:ea typeface="Lato"/>
                          <a:cs typeface="Lato"/>
                          <a:sym typeface="Lato"/>
                        </a:rPr>
                        <a:t>5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4300" marB="0" marR="19050" marL="19050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Lato"/>
                          <a:ea typeface="Lato"/>
                          <a:cs typeface="Lato"/>
                          <a:sym typeface="Lato"/>
                        </a:rPr>
                        <a:t>Request a Return on Temporally Roll Off will continue to be offline via Phone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4300" marB="0" marR="19050" marL="19050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Lato"/>
                          <a:ea typeface="Lato"/>
                          <a:cs typeface="Lato"/>
                          <a:sym typeface="Lato"/>
                        </a:rPr>
                        <a:t>TDB/Verify with Tammy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4300" marB="0" marR="19050" marL="19050">
                    <a:solidFill>
                      <a:srgbClr val="D9D9D9"/>
                    </a:solidFill>
                  </a:tcPr>
                </a:tc>
              </a:tr>
              <a:tr h="710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Lato"/>
                          <a:ea typeface="Lato"/>
                          <a:cs typeface="Lato"/>
                          <a:sym typeface="Lato"/>
                        </a:rPr>
                        <a:t>6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4300" marB="0" marR="19050" marL="19050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Lato"/>
                          <a:ea typeface="Lato"/>
                          <a:cs typeface="Lato"/>
                          <a:sym typeface="Lato"/>
                        </a:rPr>
                        <a:t>Municipal user is out of scope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4300" marB="0" marR="19050" marL="19050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Lato"/>
                          <a:ea typeface="Lato"/>
                          <a:cs typeface="Lato"/>
                          <a:sym typeface="Lato"/>
                        </a:rPr>
                        <a:t>Confirmed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4300" marB="0" marR="19050" marL="19050">
                    <a:solidFill>
                      <a:srgbClr val="EFEFEF"/>
                    </a:solidFill>
                  </a:tcPr>
                </a:tc>
              </a:tr>
              <a:tr h="710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Lato"/>
                          <a:ea typeface="Lato"/>
                          <a:cs typeface="Lato"/>
                          <a:sym typeface="Lato"/>
                        </a:rPr>
                        <a:t>7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4300" marB="0" marR="19050" marL="19050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Lato"/>
                          <a:ea typeface="Lato"/>
                          <a:cs typeface="Lato"/>
                          <a:sym typeface="Lato"/>
                        </a:rPr>
                        <a:t>E-c</a:t>
                      </a:r>
                      <a:r>
                        <a:rPr lang="en-US" sz="1800">
                          <a:latin typeface="Lato"/>
                          <a:ea typeface="Lato"/>
                          <a:cs typeface="Lato"/>
                          <a:sym typeface="Lato"/>
                        </a:rPr>
                        <a:t>ommerce for commercial user subscription is out of scope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4300" marB="0" marR="19050" marL="19050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Lato"/>
                          <a:ea typeface="Lato"/>
                          <a:cs typeface="Lato"/>
                          <a:sym typeface="Lato"/>
                        </a:rPr>
                        <a:t>Confirmed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4300" marB="0" marR="19050" marL="19050">
                    <a:solidFill>
                      <a:srgbClr val="D9D9D9"/>
                    </a:solidFill>
                  </a:tcPr>
                </a:tc>
              </a:tr>
              <a:tr h="710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Lato"/>
                          <a:ea typeface="Lato"/>
                          <a:cs typeface="Lato"/>
                          <a:sym typeface="Lato"/>
                        </a:rPr>
                        <a:t>8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4300" marB="0" marR="19050" marL="19050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Lato"/>
                          <a:ea typeface="Lato"/>
                          <a:cs typeface="Lato"/>
                          <a:sym typeface="Lato"/>
                        </a:rPr>
                        <a:t>Two or more e-services users can control the same services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4300" marB="0" marR="19050" marL="19050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Lato"/>
                          <a:ea typeface="Lato"/>
                          <a:cs typeface="Lato"/>
                          <a:sym typeface="Lato"/>
                        </a:rPr>
                        <a:t>Confirmed. But they will not share Account Billing information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4300" marB="0" marR="19050" marL="19050">
                    <a:solidFill>
                      <a:srgbClr val="EFEFEF"/>
                    </a:solidFill>
                  </a:tcPr>
                </a:tc>
              </a:tr>
              <a:tr h="710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Lato"/>
                          <a:ea typeface="Lato"/>
                          <a:cs typeface="Lato"/>
                          <a:sym typeface="Lato"/>
                        </a:rPr>
                        <a:t>9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4300" marB="0" marR="19050" marL="19050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Lato"/>
                          <a:ea typeface="Lato"/>
                          <a:cs typeface="Lato"/>
                          <a:sym typeface="Lato"/>
                        </a:rPr>
                        <a:t>Additional Security requirement for Buy Path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4300" marB="0" marR="19050" marL="19050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Lato"/>
                          <a:ea typeface="Lato"/>
                          <a:cs typeface="Lato"/>
                          <a:sym typeface="Lato"/>
                        </a:rPr>
                        <a:t>ADS will become PCI compliant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4300" marB="0" marR="19050" marL="19050">
                    <a:solidFill>
                      <a:srgbClr val="D9D9D9"/>
                    </a:solidFill>
                  </a:tcPr>
                </a:tc>
              </a:tr>
              <a:tr h="710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Lato"/>
                          <a:ea typeface="Lato"/>
                          <a:cs typeface="Lato"/>
                          <a:sym typeface="Lato"/>
                        </a:rPr>
                        <a:t>10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4300" marB="0" marR="19050" marL="19050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Lato"/>
                          <a:ea typeface="Lato"/>
                          <a:cs typeface="Lato"/>
                          <a:sym typeface="Lato"/>
                        </a:rPr>
                        <a:t>ADS will replace Kubra as the System of Record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4300" marB="0" marR="19050" marL="19050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Lato"/>
                          <a:ea typeface="Lato"/>
                          <a:cs typeface="Lato"/>
                          <a:sym typeface="Lato"/>
                        </a:rPr>
                        <a:t>Confirmed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4300" marB="0" marR="19050" marL="19050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305" name="Shape 305"/>
          <p:cNvSpPr txBox="1"/>
          <p:nvPr>
            <p:ph idx="2" type="title"/>
          </p:nvPr>
        </p:nvSpPr>
        <p:spPr>
          <a:xfrm>
            <a:off x="2041625" y="88275"/>
            <a:ext cx="15773400" cy="1366800"/>
          </a:xfrm>
          <a:prstGeom prst="rect">
            <a:avLst/>
          </a:prstGeom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Assumptions/Decisions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0" name="Shape 310"/>
          <p:cNvGraphicFramePr/>
          <p:nvPr/>
        </p:nvGraphicFramePr>
        <p:xfrm>
          <a:off x="1524000" y="24432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{6F2B829C-54FE-4B92-AC99-64C1233CEA57}</a:tableStyleId>
              </a:tblPr>
              <a:tblGrid>
                <a:gridCol w="1219200"/>
                <a:gridCol w="7162800"/>
                <a:gridCol w="6858000"/>
              </a:tblGrid>
              <a:tr h="556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Lato"/>
                          <a:ea typeface="Lato"/>
                          <a:cs typeface="Lato"/>
                          <a:sym typeface="Lato"/>
                        </a:rPr>
                        <a:t>#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8600" marB="68600" marR="182900" marL="182900"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Lato"/>
                          <a:ea typeface="Lato"/>
                          <a:cs typeface="Lato"/>
                          <a:sym typeface="Lato"/>
                        </a:rPr>
                        <a:t>Risk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8600" marB="68600" marR="182900" marL="182900"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Lato"/>
                          <a:ea typeface="Lato"/>
                          <a:cs typeface="Lato"/>
                          <a:sym typeface="Lato"/>
                        </a:rPr>
                        <a:t>Mitigation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8600" marB="68600" marR="182900" marL="182900">
                    <a:solidFill>
                      <a:srgbClr val="666666"/>
                    </a:solidFill>
                  </a:tcPr>
                </a:tc>
              </a:tr>
              <a:tr h="81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4300" marB="0" marR="19050" marL="19050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>
                          <a:latin typeface="Lato"/>
                          <a:ea typeface="Lato"/>
                          <a:cs typeface="Lato"/>
                          <a:sym typeface="Lato"/>
                        </a:rPr>
                        <a:t>ADS is creating a database (master data) to integrate the existing 192 databases. 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4300" marB="0" marR="19050" marL="19050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Work closely with Master Data Team</a:t>
                      </a:r>
                      <a:endParaRPr sz="1800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4300" marB="0" marR="19050" marL="19050">
                    <a:solidFill>
                      <a:srgbClr val="D9D9D9"/>
                    </a:solidFill>
                  </a:tcPr>
                </a:tc>
              </a:tr>
              <a:tr h="815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4300" marB="0" marR="19050" marL="19050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Lato"/>
                          <a:ea typeface="Lato"/>
                          <a:cs typeface="Lato"/>
                          <a:sym typeface="Lato"/>
                        </a:rPr>
                        <a:t>Kubra APIs details are not fully understood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4300" marB="0" marR="19050" marL="19050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Lato"/>
                          <a:ea typeface="Lato"/>
                          <a:cs typeface="Lato"/>
                          <a:sym typeface="Lato"/>
                        </a:rPr>
                        <a:t>Work closely with Kubra's team, use Kubra’s test environment to confirm that everything is working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4300" marB="0" marR="19050" marL="19050">
                    <a:solidFill>
                      <a:srgbClr val="EFEFEF"/>
                    </a:solidFill>
                  </a:tcPr>
                </a:tc>
              </a:tr>
              <a:tr h="81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4300" marB="0" marR="19050" marL="19050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Five9  does ability to  support chat functionality</a:t>
                      </a:r>
                      <a:endParaRPr sz="1800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4300" marB="0" marR="19050" marL="19050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Lato"/>
                          <a:ea typeface="Lato"/>
                          <a:cs typeface="Lato"/>
                          <a:sym typeface="Lato"/>
                        </a:rPr>
                        <a:t>We will have to create our own chat system or use another tool and it will take more time.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4300" marB="0" marR="19050" marL="19050">
                    <a:solidFill>
                      <a:srgbClr val="D9D9D9"/>
                    </a:solidFill>
                  </a:tcPr>
                </a:tc>
              </a:tr>
              <a:tr h="81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Lato"/>
                          <a:ea typeface="Lato"/>
                          <a:cs typeface="Lato"/>
                          <a:sym typeface="Lato"/>
                        </a:rPr>
                        <a:t>4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4300" marB="0" marR="19050" marL="19050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Test environment for Trux,  Dynamics,  Kubra,  Cpq, Shapefiles, Five9, Hubspot </a:t>
                      </a:r>
                      <a:endParaRPr sz="1800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4300" marB="0" marR="19050" marL="19050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Lato"/>
                          <a:ea typeface="Lato"/>
                          <a:cs typeface="Lato"/>
                          <a:sym typeface="Lato"/>
                        </a:rPr>
                        <a:t>Create mockup services based on production data, but it will take more development time.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4300" marB="0" marR="19050" marL="19050">
                    <a:solidFill>
                      <a:srgbClr val="EFEFEF"/>
                    </a:solidFill>
                  </a:tcPr>
                </a:tc>
              </a:tr>
              <a:tr h="81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Lato"/>
                          <a:ea typeface="Lato"/>
                          <a:cs typeface="Lato"/>
                          <a:sym typeface="Lato"/>
                        </a:rPr>
                        <a:t>5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4300" marB="0" marR="19050" marL="19050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Status of  MuleSoft integration with each service</a:t>
                      </a:r>
                      <a:endParaRPr sz="1800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4300" marB="0" marR="19050" marL="19050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Lato"/>
                          <a:ea typeface="Lato"/>
                          <a:cs typeface="Lato"/>
                          <a:sym typeface="Lato"/>
                        </a:rPr>
                        <a:t>Work closely with ADS Mulesoft developers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4300" marB="0" marR="19050" marL="19050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311" name="Shape 311"/>
          <p:cNvSpPr txBox="1"/>
          <p:nvPr>
            <p:ph idx="2" type="title"/>
          </p:nvPr>
        </p:nvSpPr>
        <p:spPr>
          <a:xfrm>
            <a:off x="2041625" y="88275"/>
            <a:ext cx="15773400" cy="1366800"/>
          </a:xfrm>
          <a:prstGeom prst="rect">
            <a:avLst/>
          </a:prstGeom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Top Project Risks and Mitigation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Shape 3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5050" y="1638857"/>
            <a:ext cx="13015522" cy="8572292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Shape 317"/>
          <p:cNvSpPr txBox="1"/>
          <p:nvPr>
            <p:ph idx="2" type="title"/>
          </p:nvPr>
        </p:nvSpPr>
        <p:spPr>
          <a:xfrm>
            <a:off x="2041625" y="88275"/>
            <a:ext cx="15773400" cy="1366800"/>
          </a:xfrm>
          <a:prstGeom prst="rect">
            <a:avLst/>
          </a:prstGeom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Jira Backlog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2" type="sldNum"/>
          </p:nvPr>
        </p:nvSpPr>
        <p:spPr>
          <a:xfrm>
            <a:off x="14173200" y="995238"/>
            <a:ext cx="4114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100" lIns="186250" spcFirstLastPara="1" rIns="186250" wrap="square" tIns="931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1162200" y="2016147"/>
            <a:ext cx="15963600" cy="77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6250" lIns="186250" spcFirstLastPara="1" rIns="186250" wrap="square" tIns="186250">
            <a:noAutofit/>
          </a:bodyPr>
          <a:lstStyle/>
          <a:p>
            <a:pPr indent="-635000" lvl="0" marL="914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2800"/>
              <a:buChar char="●"/>
            </a:pPr>
            <a:r>
              <a:rPr lang="en-US" sz="2800">
                <a:solidFill>
                  <a:srgbClr val="262626"/>
                </a:solidFill>
              </a:rPr>
              <a:t>Business Case</a:t>
            </a:r>
            <a:endParaRPr sz="2800">
              <a:solidFill>
                <a:srgbClr val="262626"/>
              </a:solidFill>
            </a:endParaRPr>
          </a:p>
          <a:p>
            <a:pPr indent="-6350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Char char="●"/>
            </a:pPr>
            <a:r>
              <a:rPr lang="en-US" sz="2800">
                <a:solidFill>
                  <a:srgbClr val="262626"/>
                </a:solidFill>
              </a:rPr>
              <a:t>Project Goals  &amp; Metrics for Success</a:t>
            </a:r>
            <a:endParaRPr sz="2800">
              <a:solidFill>
                <a:srgbClr val="262626"/>
              </a:solidFill>
            </a:endParaRPr>
          </a:p>
          <a:p>
            <a:pPr indent="-635000" lvl="1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Char char="○"/>
            </a:pPr>
            <a:r>
              <a:rPr lang="en-US" sz="2800">
                <a:solidFill>
                  <a:srgbClr val="262626"/>
                </a:solidFill>
              </a:rPr>
              <a:t>Business</a:t>
            </a:r>
            <a:endParaRPr sz="2800">
              <a:solidFill>
                <a:srgbClr val="262626"/>
              </a:solidFill>
            </a:endParaRPr>
          </a:p>
          <a:p>
            <a:pPr indent="-6350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Char char="●"/>
            </a:pPr>
            <a:r>
              <a:rPr lang="en-US" sz="2800">
                <a:solidFill>
                  <a:srgbClr val="262626"/>
                </a:solidFill>
              </a:rPr>
              <a:t>Project Guiding Principles</a:t>
            </a:r>
            <a:endParaRPr sz="2800">
              <a:solidFill>
                <a:srgbClr val="262626"/>
              </a:solidFill>
            </a:endParaRPr>
          </a:p>
          <a:p>
            <a:pPr indent="-6350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Char char="●"/>
            </a:pPr>
            <a:r>
              <a:rPr lang="en-US" sz="2800">
                <a:solidFill>
                  <a:srgbClr val="262626"/>
                </a:solidFill>
              </a:rPr>
              <a:t>Demo (Wireframes)</a:t>
            </a:r>
            <a:endParaRPr sz="2800">
              <a:solidFill>
                <a:srgbClr val="262626"/>
              </a:solidFill>
            </a:endParaRPr>
          </a:p>
          <a:p>
            <a:pPr indent="-6350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Char char="●"/>
            </a:pPr>
            <a:r>
              <a:rPr lang="en-US" sz="2800">
                <a:solidFill>
                  <a:srgbClr val="262626"/>
                </a:solidFill>
              </a:rPr>
              <a:t>Project Scope</a:t>
            </a:r>
            <a:endParaRPr sz="2800">
              <a:solidFill>
                <a:srgbClr val="262626"/>
              </a:solidFill>
            </a:endParaRPr>
          </a:p>
          <a:p>
            <a:pPr indent="-6350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Char char="●"/>
            </a:pPr>
            <a:r>
              <a:rPr lang="en-US" sz="2800">
                <a:solidFill>
                  <a:srgbClr val="262626"/>
                </a:solidFill>
              </a:rPr>
              <a:t>Proposed Tech Stack</a:t>
            </a:r>
            <a:endParaRPr sz="2800">
              <a:solidFill>
                <a:srgbClr val="262626"/>
              </a:solidFill>
            </a:endParaRPr>
          </a:p>
          <a:p>
            <a:pPr indent="-6350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Char char="●"/>
            </a:pPr>
            <a:r>
              <a:rPr lang="en-US" sz="2800">
                <a:solidFill>
                  <a:srgbClr val="262626"/>
                </a:solidFill>
              </a:rPr>
              <a:t>Technical Architecture Overview</a:t>
            </a:r>
            <a:endParaRPr sz="2800">
              <a:solidFill>
                <a:srgbClr val="262626"/>
              </a:solidFill>
            </a:endParaRPr>
          </a:p>
          <a:p>
            <a:pPr indent="-6350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Char char="●"/>
            </a:pPr>
            <a:r>
              <a:rPr lang="en-US" sz="2800">
                <a:solidFill>
                  <a:srgbClr val="262626"/>
                </a:solidFill>
              </a:rPr>
              <a:t>Technical Spikes</a:t>
            </a:r>
            <a:endParaRPr sz="2800">
              <a:solidFill>
                <a:srgbClr val="262626"/>
              </a:solidFill>
            </a:endParaRPr>
          </a:p>
          <a:p>
            <a:pPr indent="-6350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Char char="●"/>
            </a:pPr>
            <a:r>
              <a:rPr lang="en-US" sz="2800">
                <a:solidFill>
                  <a:srgbClr val="262626"/>
                </a:solidFill>
              </a:rPr>
              <a:t>Security Impacts and Controls</a:t>
            </a:r>
            <a:endParaRPr sz="2800">
              <a:solidFill>
                <a:srgbClr val="262626"/>
              </a:solidFill>
            </a:endParaRPr>
          </a:p>
          <a:p>
            <a:pPr indent="-6350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Char char="●"/>
            </a:pPr>
            <a:r>
              <a:rPr lang="en-US" sz="2800">
                <a:solidFill>
                  <a:srgbClr val="262626"/>
                </a:solidFill>
              </a:rPr>
              <a:t>Agile Process</a:t>
            </a:r>
            <a:endParaRPr sz="2800">
              <a:solidFill>
                <a:srgbClr val="262626"/>
              </a:solidFill>
            </a:endParaRPr>
          </a:p>
          <a:p>
            <a:pPr indent="-6350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Char char="●"/>
            </a:pPr>
            <a:r>
              <a:rPr lang="en-US" sz="2800">
                <a:solidFill>
                  <a:srgbClr val="262626"/>
                </a:solidFill>
              </a:rPr>
              <a:t>Staffing &amp; Stakeholders</a:t>
            </a:r>
            <a:endParaRPr sz="2800">
              <a:solidFill>
                <a:srgbClr val="262626"/>
              </a:solidFill>
            </a:endParaRPr>
          </a:p>
          <a:p>
            <a:pPr indent="-6350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Char char="●"/>
            </a:pPr>
            <a:r>
              <a:rPr lang="en-US" sz="2800">
                <a:solidFill>
                  <a:srgbClr val="262626"/>
                </a:solidFill>
              </a:rPr>
              <a:t>Decisions</a:t>
            </a:r>
            <a:endParaRPr sz="2800">
              <a:solidFill>
                <a:srgbClr val="262626"/>
              </a:solidFill>
            </a:endParaRPr>
          </a:p>
          <a:p>
            <a:pPr indent="-6350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Char char="●"/>
            </a:pPr>
            <a:r>
              <a:rPr lang="en-US" sz="2800">
                <a:solidFill>
                  <a:srgbClr val="262626"/>
                </a:solidFill>
              </a:rPr>
              <a:t>Risks</a:t>
            </a:r>
            <a:endParaRPr sz="2800">
              <a:solidFill>
                <a:srgbClr val="262626"/>
              </a:solidFill>
            </a:endParaRPr>
          </a:p>
          <a:p>
            <a:pPr indent="-6350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Char char="●"/>
            </a:pPr>
            <a:r>
              <a:rPr lang="en-US" sz="2800">
                <a:solidFill>
                  <a:srgbClr val="262626"/>
                </a:solidFill>
              </a:rPr>
              <a:t>Target Release Plan</a:t>
            </a:r>
            <a:endParaRPr sz="2800">
              <a:solidFill>
                <a:srgbClr val="262626"/>
              </a:solidFill>
            </a:endParaRPr>
          </a:p>
        </p:txBody>
      </p:sp>
      <p:sp>
        <p:nvSpPr>
          <p:cNvPr id="126" name="Shape 126"/>
          <p:cNvSpPr txBox="1"/>
          <p:nvPr>
            <p:ph idx="2" type="title"/>
          </p:nvPr>
        </p:nvSpPr>
        <p:spPr>
          <a:xfrm>
            <a:off x="2041625" y="88275"/>
            <a:ext cx="15773400" cy="1366800"/>
          </a:xfrm>
          <a:prstGeom prst="rect">
            <a:avLst/>
          </a:prstGeom>
        </p:spPr>
        <p:txBody>
          <a:bodyPr anchorCtr="0" anchor="ctr" bIns="186250" lIns="186250" spcFirstLastPara="1" rIns="186250" wrap="square" tIns="1862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Contents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3" name="Shape 323"/>
          <p:cNvGraphicFramePr/>
          <p:nvPr/>
        </p:nvGraphicFramePr>
        <p:xfrm>
          <a:off x="962163" y="2033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{C435CBA9-7319-4043-BB48-876449A77FA9}</a:tableStyleId>
              </a:tblPr>
              <a:tblGrid>
                <a:gridCol w="695975"/>
                <a:gridCol w="2658500"/>
                <a:gridCol w="12599750"/>
              </a:tblGrid>
              <a:tr h="405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#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8600" marB="68600" marR="182900" marL="1829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Spikes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8600" marB="68600" marR="182900" marL="1829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Outcome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8600" marB="68600" marR="182900" marL="1829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82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i="0" lang="en-US" sz="1800" u="none" cap="none" strike="noStrike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8600" marB="68600" marR="182900" marL="1829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i="0" lang="en-US" sz="1800" u="none" cap="none" strike="noStrike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Kubra 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4300" marB="0" marR="19050" marL="190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800">
                          <a:latin typeface="Lato"/>
                          <a:ea typeface="Lato"/>
                          <a:cs typeface="Lato"/>
                          <a:sym typeface="Lato"/>
                        </a:rPr>
                        <a:t>We will create a MuleSoft project to abstract the Kubra Bill Payments API. 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800">
                          <a:latin typeface="Lato"/>
                          <a:ea typeface="Lato"/>
                          <a:cs typeface="Lato"/>
                          <a:sym typeface="Lato"/>
                        </a:rPr>
                        <a:t>For existing Kubra users, Kubra will give us existing current user information as a file (format and fields TBD)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4300" marB="0" marR="19050" marL="190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82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 i="0" sz="1800" u="none" cap="none" strike="noStrik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8600" marB="68600" marR="182900" marL="1829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800">
                          <a:latin typeface="Lato"/>
                          <a:ea typeface="Lato"/>
                          <a:cs typeface="Lato"/>
                          <a:sym typeface="Lato"/>
                        </a:rPr>
                        <a:t>Trux </a:t>
                      </a:r>
                      <a:endParaRPr i="0" sz="1800" u="none" cap="none" strike="noStrik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4300" marB="0" marR="19050" marL="190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800">
                          <a:latin typeface="Lato"/>
                          <a:ea typeface="Lato"/>
                          <a:cs typeface="Lato"/>
                          <a:sym typeface="Lato"/>
                        </a:rPr>
                        <a:t>The Trux API supports all needed operations: CRUD for services, users, issues, work orders and sites. 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800">
                          <a:latin typeface="Lato"/>
                          <a:ea typeface="Lato"/>
                          <a:cs typeface="Lato"/>
                          <a:sym typeface="Lato"/>
                        </a:rPr>
                        <a:t>Some of this operations are already on the MuleSoft abstract layer</a:t>
                      </a:r>
                      <a:endParaRPr i="0" sz="1800" u="none" cap="none" strike="noStrik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4300" marB="0" marR="19050" marL="190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82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8600" marB="68600" marR="182900" marL="1829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CPQ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4300" marB="0" marR="19050" marL="190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We will need a "get quote by address" operation from the CPQ.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4300" marB="0" marR="19050" marL="190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82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Lato"/>
                          <a:ea typeface="Lato"/>
                          <a:cs typeface="Lato"/>
                          <a:sym typeface="Lato"/>
                        </a:rPr>
                        <a:t>4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8600" marB="68600" marR="182900" marL="1829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Lato"/>
                          <a:ea typeface="Lato"/>
                          <a:cs typeface="Lato"/>
                          <a:sym typeface="Lato"/>
                        </a:rPr>
                        <a:t>Shapefile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4300" marB="0" marR="19050" marL="190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There is already a ADS MuleSoft project connecting to Google that retrieves the information from the Shapefile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4300" marB="0" marR="19050" marL="190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82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Lato"/>
                          <a:ea typeface="Lato"/>
                          <a:cs typeface="Lato"/>
                          <a:sym typeface="Lato"/>
                        </a:rPr>
                        <a:t>5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8600" marB="68600" marR="182900" marL="1829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Lato"/>
                          <a:ea typeface="Lato"/>
                          <a:cs typeface="Lato"/>
                          <a:sym typeface="Lato"/>
                        </a:rPr>
                        <a:t>Five9 - Chat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4300" marB="0" marR="19050" marL="190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There is no MuleSoft abstraction layer in place for Five9 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4300" marB="0" marR="19050" marL="190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82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Lato"/>
                          <a:ea typeface="Lato"/>
                          <a:cs typeface="Lato"/>
                          <a:sym typeface="Lato"/>
                        </a:rPr>
                        <a:t>6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8600" marB="68600" marR="182900" marL="1829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Lato"/>
                          <a:ea typeface="Lato"/>
                          <a:cs typeface="Lato"/>
                          <a:sym typeface="Lato"/>
                        </a:rPr>
                        <a:t>Dynamics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4300" marB="0" marR="19050" marL="190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There is a ADS MuleSoft project to connect with Dynamics, we will need to review the available operations</a:t>
                      </a:r>
                      <a:endParaRPr sz="1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4300" marB="0" marR="19050" marL="190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82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Lato"/>
                          <a:ea typeface="Lato"/>
                          <a:cs typeface="Lato"/>
                          <a:sym typeface="Lato"/>
                        </a:rPr>
                        <a:t>7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8600" marB="68600" marR="182900" marL="1829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Umbraco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4300" marB="0" marR="19050" marL="190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We will connect directly to Umbraco in order to get ADS dynamic content (as ads and banners)</a:t>
                      </a:r>
                      <a:endParaRPr sz="1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4300" marB="0" marR="19050" marL="190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82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Lato"/>
                          <a:ea typeface="Lato"/>
                          <a:cs typeface="Lato"/>
                          <a:sym typeface="Lato"/>
                        </a:rPr>
                        <a:t>8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8600" marB="68600" marR="182900" marL="1829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Lato"/>
                          <a:ea typeface="Lato"/>
                          <a:cs typeface="Lato"/>
                          <a:sym typeface="Lato"/>
                        </a:rPr>
                        <a:t>Hubspot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4300" marB="0" marR="19050" marL="190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We will connect directly to Hubspot (or AWS SNS - TBD) to handle the user notification. </a:t>
                      </a:r>
                      <a:endParaRPr sz="1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4300" marB="0" marR="19050" marL="190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324" name="Shape 324"/>
          <p:cNvSpPr txBox="1"/>
          <p:nvPr>
            <p:ph idx="2" type="title"/>
          </p:nvPr>
        </p:nvSpPr>
        <p:spPr>
          <a:xfrm>
            <a:off x="2041625" y="88275"/>
            <a:ext cx="15773400" cy="1366800"/>
          </a:xfrm>
          <a:prstGeom prst="rect">
            <a:avLst/>
          </a:prstGeom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Technical Spikes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idx="2" type="title"/>
          </p:nvPr>
        </p:nvSpPr>
        <p:spPr>
          <a:xfrm>
            <a:off x="2041625" y="88275"/>
            <a:ext cx="15773400" cy="1366800"/>
          </a:xfrm>
          <a:prstGeom prst="rect">
            <a:avLst/>
          </a:prstGeom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Target Release Plan</a:t>
            </a:r>
            <a:endParaRPr/>
          </a:p>
        </p:txBody>
      </p:sp>
      <p:graphicFrame>
        <p:nvGraphicFramePr>
          <p:cNvPr id="330" name="Shape 330"/>
          <p:cNvGraphicFramePr/>
          <p:nvPr/>
        </p:nvGraphicFramePr>
        <p:xfrm>
          <a:off x="2041625" y="5969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{BA5DA72E-E3FA-44D2-A8E4-F947C3566434}</a:tableStyleId>
              </a:tblPr>
              <a:tblGrid>
                <a:gridCol w="2130900"/>
                <a:gridCol w="2130900"/>
                <a:gridCol w="2130900"/>
              </a:tblGrid>
              <a:tr h="793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Size</a:t>
                      </a:r>
                      <a:endParaRPr b="1" sz="20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# of Stories</a:t>
                      </a:r>
                      <a:endParaRPr b="1" sz="20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Dev Capacity in weeks</a:t>
                      </a:r>
                      <a:endParaRPr b="1" sz="20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486350">
                <a:tc>
                  <a:txBody>
                    <a:bodyPr>
                      <a:noAutofit/>
                    </a:bodyPr>
                    <a:lstStyle/>
                    <a:p>
                      <a:pPr indent="48260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Lato"/>
                          <a:ea typeface="Lato"/>
                          <a:cs typeface="Lato"/>
                          <a:sym typeface="Lato"/>
                        </a:rPr>
                        <a:t>XSmall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48260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48260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486350">
                <a:tc>
                  <a:txBody>
                    <a:bodyPr>
                      <a:noAutofit/>
                    </a:bodyPr>
                    <a:lstStyle/>
                    <a:p>
                      <a:pPr indent="48260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Lato"/>
                          <a:ea typeface="Lato"/>
                          <a:cs typeface="Lato"/>
                          <a:sym typeface="Lato"/>
                        </a:rPr>
                        <a:t>Small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48260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Lato"/>
                          <a:ea typeface="Lato"/>
                          <a:cs typeface="Lato"/>
                          <a:sym typeface="Lato"/>
                        </a:rPr>
                        <a:t>7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48260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Lato"/>
                          <a:ea typeface="Lato"/>
                          <a:cs typeface="Lato"/>
                          <a:sym typeface="Lato"/>
                        </a:rPr>
                        <a:t>7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6350">
                <a:tc>
                  <a:txBody>
                    <a:bodyPr>
                      <a:noAutofit/>
                    </a:bodyPr>
                    <a:lstStyle/>
                    <a:p>
                      <a:pPr indent="48260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Lato"/>
                          <a:ea typeface="Lato"/>
                          <a:cs typeface="Lato"/>
                          <a:sym typeface="Lato"/>
                        </a:rPr>
                        <a:t>Medium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48260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Lato"/>
                          <a:ea typeface="Lato"/>
                          <a:cs typeface="Lato"/>
                          <a:sym typeface="Lato"/>
                        </a:rPr>
                        <a:t>12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48260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Lato"/>
                          <a:ea typeface="Lato"/>
                          <a:cs typeface="Lato"/>
                          <a:sym typeface="Lato"/>
                        </a:rPr>
                        <a:t>24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486350">
                <a:tc>
                  <a:txBody>
                    <a:bodyPr>
                      <a:noAutofit/>
                    </a:bodyPr>
                    <a:lstStyle/>
                    <a:p>
                      <a:pPr indent="48260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Lato"/>
                          <a:ea typeface="Lato"/>
                          <a:cs typeface="Lato"/>
                          <a:sym typeface="Lato"/>
                        </a:rPr>
                        <a:t>Large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48260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Lato"/>
                          <a:ea typeface="Lato"/>
                          <a:cs typeface="Lato"/>
                          <a:sym typeface="Lato"/>
                        </a:rPr>
                        <a:t>8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48260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Lato"/>
                          <a:ea typeface="Lato"/>
                          <a:cs typeface="Lato"/>
                          <a:sym typeface="Lato"/>
                        </a:rPr>
                        <a:t>24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6350">
                <a:tc>
                  <a:txBody>
                    <a:bodyPr>
                      <a:noAutofit/>
                    </a:bodyPr>
                    <a:lstStyle/>
                    <a:p>
                      <a:pPr indent="48260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Totals</a:t>
                      </a:r>
                      <a:endParaRPr b="1" sz="20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48260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30</a:t>
                      </a:r>
                      <a:endParaRPr b="1" sz="20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48260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56</a:t>
                      </a:r>
                      <a:endParaRPr b="1" sz="20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331" name="Shape 331"/>
          <p:cNvSpPr txBox="1"/>
          <p:nvPr/>
        </p:nvSpPr>
        <p:spPr>
          <a:xfrm>
            <a:off x="8794925" y="7774950"/>
            <a:ext cx="8839200" cy="6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826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Initial estimated Dev Capacity is 72+ Weeks – WE ARE FINE</a:t>
            </a:r>
            <a:endParaRPr b="1"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2" name="Shape 3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1675" y="1607475"/>
            <a:ext cx="19276527" cy="447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idx="2" type="title"/>
          </p:nvPr>
        </p:nvSpPr>
        <p:spPr>
          <a:xfrm>
            <a:off x="2041625" y="88275"/>
            <a:ext cx="15773400" cy="1366800"/>
          </a:xfrm>
          <a:prstGeom prst="rect">
            <a:avLst/>
          </a:prstGeom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Questions?</a:t>
            </a:r>
            <a:endParaRPr/>
          </a:p>
        </p:txBody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1162050" y="2553074"/>
            <a:ext cx="15963600" cy="6868800"/>
          </a:xfrm>
          <a:prstGeom prst="rect">
            <a:avLst/>
          </a:prstGeom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-101600" lvl="0" marL="431800" algn="ctr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9200"/>
              <a:t>?</a:t>
            </a:r>
            <a:endParaRPr sz="19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1162050" y="2553074"/>
            <a:ext cx="15963600" cy="6868800"/>
          </a:xfrm>
          <a:prstGeom prst="rect">
            <a:avLst/>
          </a:prstGeom>
        </p:spPr>
        <p:txBody>
          <a:bodyPr anchorCtr="0" anchor="t" bIns="91400" lIns="182850" spcFirstLastPara="1" rIns="182850" wrap="square" tIns="91400">
            <a:noAutofit/>
          </a:bodyPr>
          <a:lstStyle/>
          <a:p>
            <a:pPr indent="0" lvl="0" marL="0" rtl="0">
              <a:spcBef>
                <a:spcPts val="70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alibri"/>
              <a:buNone/>
            </a:pPr>
            <a:r>
              <a:rPr b="1" i="0" lang="en-US" sz="3600" u="none" cap="none" strike="noStrike">
                <a:solidFill>
                  <a:srgbClr val="262626"/>
                </a:solidFill>
              </a:rPr>
              <a:t>Business Opportunity</a:t>
            </a:r>
            <a:endParaRPr sz="3600"/>
          </a:p>
          <a:p>
            <a:pPr indent="0" lvl="0" marL="571500" rtl="0">
              <a:spcBef>
                <a:spcPts val="700"/>
              </a:spcBef>
              <a:spcAft>
                <a:spcPts val="0"/>
              </a:spcAft>
              <a:buClr>
                <a:srgbClr val="3366FF"/>
              </a:buClr>
              <a:buSzPts val="3600"/>
              <a:buFont typeface="Calibri"/>
              <a:buNone/>
            </a:pPr>
            <a:r>
              <a:rPr i="0" lang="en-US" sz="2800" u="none" cap="none" strike="noStrike">
                <a:solidFill>
                  <a:srgbClr val="434343"/>
                </a:solidFill>
              </a:rPr>
              <a:t>Improve communication with customers mak</a:t>
            </a:r>
            <a:r>
              <a:rPr lang="en-US" sz="2800">
                <a:solidFill>
                  <a:srgbClr val="434343"/>
                </a:solidFill>
              </a:rPr>
              <a:t>ing</a:t>
            </a:r>
            <a:r>
              <a:rPr i="0" lang="en-US" sz="2800" u="none" cap="none" strike="noStrike">
                <a:solidFill>
                  <a:srgbClr val="434343"/>
                </a:solidFill>
              </a:rPr>
              <a:t> it easier to do business with ADS.</a:t>
            </a:r>
            <a:endParaRPr sz="2800">
              <a:solidFill>
                <a:srgbClr val="434343"/>
              </a:solidFill>
            </a:endParaRPr>
          </a:p>
          <a:p>
            <a:pPr indent="0" lvl="0" marL="0" rtl="0">
              <a:spcBef>
                <a:spcPts val="70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alibri"/>
              <a:buNone/>
            </a:pPr>
            <a:r>
              <a:t/>
            </a:r>
            <a:endParaRPr i="0" sz="3600" u="none" cap="none" strike="noStrike">
              <a:solidFill>
                <a:srgbClr val="262626"/>
              </a:solidFill>
            </a:endParaRPr>
          </a:p>
          <a:p>
            <a:pPr indent="-685800" lvl="0" marL="685800" rtl="0">
              <a:spcBef>
                <a:spcPts val="70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alibri"/>
              <a:buNone/>
            </a:pPr>
            <a:r>
              <a:rPr b="1" i="0" lang="en-US" sz="3600" u="none" cap="none" strike="noStrike">
                <a:solidFill>
                  <a:srgbClr val="262626"/>
                </a:solidFill>
              </a:rPr>
              <a:t>Investment Summary &amp; Financial Objective</a:t>
            </a:r>
            <a:endParaRPr sz="3600"/>
          </a:p>
          <a:p>
            <a:pPr indent="0" lvl="0" marL="571500" rtl="0">
              <a:spcBef>
                <a:spcPts val="700"/>
              </a:spcBef>
              <a:spcAft>
                <a:spcPts val="0"/>
              </a:spcAft>
              <a:buClr>
                <a:srgbClr val="3366FF"/>
              </a:buClr>
              <a:buSzPts val="3600"/>
              <a:buFont typeface="Calibri"/>
              <a:buNone/>
            </a:pPr>
            <a:r>
              <a:rPr lang="en-US" sz="2800">
                <a:solidFill>
                  <a:srgbClr val="434343"/>
                </a:solidFill>
              </a:rPr>
              <a:t>ADS to insert Opportunity Assessment if needed</a:t>
            </a:r>
            <a:endParaRPr sz="2800">
              <a:solidFill>
                <a:srgbClr val="434343"/>
              </a:solidFill>
            </a:endParaRPr>
          </a:p>
          <a:p>
            <a:pPr indent="-685800" lvl="0" marL="685800" rtl="0">
              <a:spcBef>
                <a:spcPts val="70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alibri"/>
              <a:buNone/>
            </a:pPr>
            <a:r>
              <a:t/>
            </a:r>
            <a:endParaRPr i="0" sz="3600" u="none" cap="none" strike="noStrike">
              <a:solidFill>
                <a:srgbClr val="262626"/>
              </a:solidFill>
            </a:endParaRPr>
          </a:p>
          <a:p>
            <a:pPr indent="-685800" lvl="0" marL="685800" rtl="0">
              <a:spcBef>
                <a:spcPts val="70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alibri"/>
              <a:buNone/>
            </a:pPr>
            <a:r>
              <a:rPr b="1" i="0" lang="en-US" sz="3600" u="none" cap="none" strike="noStrike">
                <a:solidFill>
                  <a:srgbClr val="262626"/>
                </a:solidFill>
              </a:rPr>
              <a:t> Financial Benefit</a:t>
            </a:r>
            <a:endParaRPr sz="3600"/>
          </a:p>
          <a:p>
            <a:pPr indent="-342900" lvl="0" marL="914400" rtl="0">
              <a:spcBef>
                <a:spcPts val="700"/>
              </a:spcBef>
              <a:spcAft>
                <a:spcPts val="0"/>
              </a:spcAft>
              <a:buClr>
                <a:srgbClr val="3366FF"/>
              </a:buClr>
              <a:buSzPts val="3600"/>
              <a:buFont typeface="Calibri"/>
              <a:buNone/>
            </a:pPr>
            <a:r>
              <a:rPr lang="en-US" sz="2800">
                <a:solidFill>
                  <a:srgbClr val="434343"/>
                </a:solidFill>
              </a:rPr>
              <a:t>ADS to insert ROI analysis if needed</a:t>
            </a:r>
            <a:endParaRPr sz="2800">
              <a:solidFill>
                <a:srgbClr val="434343"/>
              </a:solidFill>
            </a:endParaRPr>
          </a:p>
          <a:p>
            <a:pPr indent="-685800" lvl="0" marL="685800" rtl="0">
              <a:spcBef>
                <a:spcPts val="70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alibri"/>
              <a:buNone/>
            </a:pPr>
            <a:r>
              <a:t/>
            </a:r>
            <a:endParaRPr i="0" sz="3600" u="none" cap="none" strike="noStrike">
              <a:solidFill>
                <a:srgbClr val="262626"/>
              </a:solidFill>
            </a:endParaRPr>
          </a:p>
        </p:txBody>
      </p:sp>
      <p:sp>
        <p:nvSpPr>
          <p:cNvPr id="132" name="Shape 132"/>
          <p:cNvSpPr txBox="1"/>
          <p:nvPr>
            <p:ph idx="2" type="title"/>
          </p:nvPr>
        </p:nvSpPr>
        <p:spPr>
          <a:xfrm>
            <a:off x="2041625" y="88275"/>
            <a:ext cx="15773400" cy="1366800"/>
          </a:xfrm>
          <a:prstGeom prst="rect">
            <a:avLst/>
          </a:prstGeom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Business Case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1162200" y="2375500"/>
            <a:ext cx="15963600" cy="72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/>
          <a:p>
            <a:pPr indent="0" lvl="0" marL="0" marR="0" rtl="0" algn="l">
              <a:spcBef>
                <a:spcPts val="70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alibri"/>
              <a:buNone/>
            </a:pPr>
            <a:r>
              <a:rPr b="1" i="0" lang="en-US" sz="3600" u="none" cap="none" strike="noStrike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Goals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635000" lvl="0" marL="914400" rtl="0">
              <a:spcBef>
                <a:spcPts val="7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Lato"/>
              <a:buChar char="•"/>
            </a:pPr>
            <a:r>
              <a:rPr lang="en-US" sz="2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Online product ordering</a:t>
            </a:r>
            <a:endParaRPr sz="2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635000" lvl="0" marL="9144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Lato"/>
              <a:buChar char="•"/>
            </a:pPr>
            <a:r>
              <a:rPr i="0" lang="en-US" sz="2800" u="none" cap="none" strike="noStrik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Proactive notification with our customers</a:t>
            </a:r>
            <a:endParaRPr sz="2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635000" lvl="0" marL="9144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Lato"/>
              <a:buChar char="•"/>
            </a:pPr>
            <a:r>
              <a:rPr i="0" lang="en-US" sz="2800" u="none" cap="none" strike="noStrik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Global customer ID</a:t>
            </a:r>
            <a:endParaRPr sz="2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635000" lvl="0" marL="9144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Lato"/>
              <a:buChar char="•"/>
            </a:pPr>
            <a:r>
              <a:rPr i="0" lang="en-US" sz="2800" u="none" cap="none" strike="noStrik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Improve customer interaction</a:t>
            </a:r>
            <a:endParaRPr sz="2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635000" lvl="0" marL="9144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Lato"/>
              <a:buChar char="•"/>
            </a:pPr>
            <a:r>
              <a:rPr lang="en-US" sz="2800">
                <a:solidFill>
                  <a:srgbClr val="434343"/>
                </a:solidFill>
              </a:rPr>
              <a:t>A</a:t>
            </a:r>
            <a:r>
              <a:rPr i="0" lang="en-US" sz="2800" u="none" cap="none" strike="noStrik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utomatically create </a:t>
            </a:r>
            <a:r>
              <a:rPr lang="en-US" sz="2800">
                <a:solidFill>
                  <a:srgbClr val="434343"/>
                </a:solidFill>
              </a:rPr>
              <a:t>s</a:t>
            </a:r>
            <a:r>
              <a:rPr i="0" lang="en-US" sz="2800" u="none" cap="none" strike="noStrik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ervice and </a:t>
            </a:r>
            <a:r>
              <a:rPr lang="en-US" sz="2800">
                <a:solidFill>
                  <a:srgbClr val="434343"/>
                </a:solidFill>
              </a:rPr>
              <a:t>b</a:t>
            </a:r>
            <a:r>
              <a:rPr i="0" lang="en-US" sz="2800" u="none" cap="none" strike="noStrik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illing tickets</a:t>
            </a:r>
            <a:endParaRPr b="1" i="0" sz="2800" u="none" cap="none" strike="noStrike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685800" lvl="0" marL="685800" marR="0" rtl="0" algn="l">
              <a:spcBef>
                <a:spcPts val="70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alibri"/>
              <a:buNone/>
            </a:pPr>
            <a:r>
              <a:t/>
            </a:r>
            <a:endParaRPr b="1" i="0" sz="3600" u="none" cap="none" strike="noStrike">
              <a:solidFill>
                <a:srgbClr val="262626"/>
              </a:solidFill>
              <a:latin typeface="Lato"/>
              <a:ea typeface="Lato"/>
              <a:cs typeface="Lato"/>
              <a:sym typeface="Lato"/>
            </a:endParaRPr>
          </a:p>
          <a:p>
            <a:pPr indent="-685800" lvl="0" marL="685800" marR="0" rtl="0" algn="l">
              <a:spcBef>
                <a:spcPts val="70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alibri"/>
              <a:buNone/>
            </a:pPr>
            <a:r>
              <a:rPr b="1" i="0" lang="en-US" sz="3600" u="none" cap="none" strike="noStrike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Metrics for Success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635000" lvl="0" marL="914400" marR="0" rtl="0" algn="l">
              <a:spcBef>
                <a:spcPts val="7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Lato"/>
              <a:buChar char="•"/>
            </a:pPr>
            <a:r>
              <a:rPr i="0" lang="en-US" sz="2800" u="none" cap="none" strike="noStrik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Increase number of customers (sales)</a:t>
            </a:r>
            <a:endParaRPr sz="2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635000" lvl="0" marL="9144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Lato"/>
              <a:buChar char="•"/>
            </a:pPr>
            <a:r>
              <a:rPr i="0" lang="en-US" sz="2800" u="none" cap="none" strike="noStrik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Decrease number of call center interaction</a:t>
            </a:r>
            <a:endParaRPr sz="2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635000" lvl="0" marL="9144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Lato"/>
              <a:buChar char="•"/>
            </a:pPr>
            <a:r>
              <a:rPr i="0" lang="en-US" sz="2800" u="none" cap="none" strike="noStrik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Reduce manual data entr</a:t>
            </a:r>
            <a:r>
              <a:rPr lang="en-US" sz="2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y</a:t>
            </a:r>
            <a:endParaRPr sz="2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635000" lvl="0" marL="9144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Lato"/>
              <a:buChar char="•"/>
            </a:pPr>
            <a:r>
              <a:rPr lang="en-US" sz="2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Provide visibility into operations - </a:t>
            </a:r>
            <a:r>
              <a:rPr lang="en-US" sz="2800">
                <a:solidFill>
                  <a:srgbClr val="434343"/>
                </a:solidFill>
              </a:rPr>
              <a:t>r</a:t>
            </a:r>
            <a:r>
              <a:rPr lang="en-US" sz="2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eporting</a:t>
            </a:r>
            <a:endParaRPr sz="2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571500" marR="0" rtl="0" algn="l">
              <a:spcBef>
                <a:spcPts val="70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alibri"/>
              <a:buNone/>
            </a:pPr>
            <a:r>
              <a:t/>
            </a:r>
            <a:endParaRPr i="0" sz="3600" u="none" cap="none" strike="noStrike">
              <a:solidFill>
                <a:srgbClr val="3366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Shape 138"/>
          <p:cNvSpPr txBox="1"/>
          <p:nvPr>
            <p:ph idx="2" type="title"/>
          </p:nvPr>
        </p:nvSpPr>
        <p:spPr>
          <a:xfrm>
            <a:off x="2041625" y="88275"/>
            <a:ext cx="15773400" cy="1366800"/>
          </a:xfrm>
          <a:prstGeom prst="rect">
            <a:avLst/>
          </a:prstGeom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Goals and Metrics for Success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6895500" y="4724550"/>
            <a:ext cx="4497000" cy="2043000"/>
          </a:xfrm>
          <a:prstGeom prst="flowChartAlternateProcess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 txBox="1"/>
          <p:nvPr>
            <p:ph idx="2" type="title"/>
          </p:nvPr>
        </p:nvSpPr>
        <p:spPr>
          <a:xfrm>
            <a:off x="2041625" y="88275"/>
            <a:ext cx="15773400" cy="1366800"/>
          </a:xfrm>
          <a:prstGeom prst="rect">
            <a:avLst/>
          </a:prstGeom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Wireframe Presentation</a:t>
            </a:r>
            <a:endParaRPr/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7007300" y="5096550"/>
            <a:ext cx="4078200" cy="1122600"/>
          </a:xfrm>
          <a:prstGeom prst="rect">
            <a:avLst/>
          </a:prstGeom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-101600" lvl="0" marL="431800" algn="ctr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000000"/>
                </a:solidFill>
                <a:uFill>
                  <a:noFill/>
                </a:uFill>
                <a:hlinkClick r:id="rId3"/>
              </a:rPr>
              <a:t>View Demo</a:t>
            </a:r>
            <a:endParaRPr sz="4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0" name="Shape 150"/>
          <p:cNvGraphicFramePr/>
          <p:nvPr/>
        </p:nvGraphicFramePr>
        <p:xfrm>
          <a:off x="1371600" y="171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{C435CBA9-7319-4043-BB48-876449A77FA9}</a:tableStyleId>
              </a:tblPr>
              <a:tblGrid>
                <a:gridCol w="7772400"/>
                <a:gridCol w="7772400"/>
              </a:tblGrid>
              <a:tr h="452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alibri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 Scope</a:t>
                      </a:r>
                      <a:endParaRPr sz="2200"/>
                    </a:p>
                  </a:txBody>
                  <a:tcPr marT="68600" marB="68600" marR="182900" marL="1829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alibri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Out of Scope</a:t>
                      </a:r>
                      <a:endParaRPr sz="2200"/>
                    </a:p>
                  </a:txBody>
                  <a:tcPr marT="68600" marB="68600" marR="182900" marL="1829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4434850">
                <a:tc>
                  <a:txBody>
                    <a:bodyPr>
                      <a:noAutofit/>
                    </a:bodyPr>
                    <a:lstStyle/>
                    <a:p>
                      <a:pPr indent="-635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Lato"/>
                        <a:buChar char="●"/>
                      </a:pPr>
                      <a:r>
                        <a:rPr lang="en-US" sz="2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Login</a:t>
                      </a:r>
                      <a:endParaRPr sz="2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635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Lato"/>
                        <a:buChar char="●"/>
                      </a:pPr>
                      <a:r>
                        <a:rPr lang="en-US" sz="2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Reset Password</a:t>
                      </a:r>
                      <a:endParaRPr sz="2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635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Lato"/>
                        <a:buChar char="●"/>
                      </a:pPr>
                      <a:r>
                        <a:rPr lang="en-US" sz="2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Create e-service account</a:t>
                      </a:r>
                      <a:endParaRPr sz="2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635000" lvl="1" marL="18288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Lato"/>
                        <a:buChar char="○"/>
                      </a:pPr>
                      <a:r>
                        <a:rPr lang="en-US" sz="2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Existing User</a:t>
                      </a:r>
                      <a:endParaRPr sz="2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635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Lato"/>
                        <a:buChar char="●"/>
                      </a:pPr>
                      <a:r>
                        <a:rPr lang="en-US" sz="2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Quotes</a:t>
                      </a:r>
                      <a:endParaRPr sz="2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635000" lvl="1" marL="18288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Lato"/>
                        <a:buChar char="○"/>
                      </a:pPr>
                      <a:r>
                        <a:rPr lang="en-US" sz="2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Residential</a:t>
                      </a:r>
                      <a:endParaRPr sz="2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635000" lvl="1" marL="18288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Lato"/>
                        <a:buChar char="○"/>
                      </a:pPr>
                      <a:r>
                        <a:rPr lang="en-US" sz="2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Temporary Roll Off</a:t>
                      </a:r>
                      <a:endParaRPr sz="2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8600" marB="68600" marR="182900" marL="1829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Lato"/>
                          <a:ea typeface="Lato"/>
                          <a:cs typeface="Lato"/>
                          <a:sym typeface="Lato"/>
                        </a:rPr>
                        <a:t> </a:t>
                      </a:r>
                      <a:endParaRPr sz="2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508000" lvl="0" marL="6858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800"/>
                        <a:buFont typeface="Lato"/>
                        <a:buChar char="●"/>
                      </a:pPr>
                      <a:r>
                        <a:rPr lang="en-US" sz="2800">
                          <a:latin typeface="Lato"/>
                          <a:ea typeface="Lato"/>
                          <a:cs typeface="Lato"/>
                          <a:sym typeface="Lato"/>
                        </a:rPr>
                        <a:t>B2B</a:t>
                      </a:r>
                      <a:endParaRPr sz="2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508000" lvl="0" marL="6858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800"/>
                        <a:buFont typeface="Lato"/>
                        <a:buChar char="●"/>
                      </a:pPr>
                      <a:r>
                        <a:rPr lang="en-US" sz="2800">
                          <a:latin typeface="Lato"/>
                          <a:ea typeface="Lato"/>
                          <a:cs typeface="Lato"/>
                          <a:sym typeface="Lato"/>
                        </a:rPr>
                        <a:t>Municipal User</a:t>
                      </a:r>
                      <a:endParaRPr sz="2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508000" lvl="0" marL="6858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800"/>
                        <a:buFont typeface="Lato"/>
                        <a:buChar char="●"/>
                      </a:pPr>
                      <a:r>
                        <a:rPr lang="en-US" sz="2800">
                          <a:latin typeface="Lato"/>
                          <a:ea typeface="Lato"/>
                          <a:cs typeface="Lato"/>
                          <a:sym typeface="Lato"/>
                        </a:rPr>
                        <a:t>Commercial Services (e-commerce)</a:t>
                      </a:r>
                      <a:endParaRPr sz="2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8600" marB="68600" marR="182900" marL="1829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1" name="Shape 151"/>
          <p:cNvGraphicFramePr/>
          <p:nvPr/>
        </p:nvGraphicFramePr>
        <p:xfrm>
          <a:off x="1371600" y="71976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{6F2B829C-54FE-4B92-AC99-64C1233CEA57}</a:tableStyleId>
              </a:tblPr>
              <a:tblGrid>
                <a:gridCol w="15544800"/>
              </a:tblGrid>
              <a:tr h="503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Unresolved</a:t>
                      </a:r>
                      <a:endParaRPr sz="2200"/>
                    </a:p>
                  </a:txBody>
                  <a:tcPr marT="68600" marB="68600" marR="182900" marL="182900">
                    <a:solidFill>
                      <a:srgbClr val="666666"/>
                    </a:solidFill>
                  </a:tcPr>
                </a:tc>
              </a:tr>
              <a:tr h="2230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68600" marB="68600" marR="182900" marL="182900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152" name="Shape 152"/>
          <p:cNvSpPr txBox="1"/>
          <p:nvPr>
            <p:ph idx="2" type="title"/>
          </p:nvPr>
        </p:nvSpPr>
        <p:spPr>
          <a:xfrm>
            <a:off x="2041625" y="88275"/>
            <a:ext cx="15773400" cy="1366800"/>
          </a:xfrm>
          <a:prstGeom prst="rect">
            <a:avLst/>
          </a:prstGeom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Release One - Profile and Quotes - 4-6 weeks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" name="Shape 157"/>
          <p:cNvGraphicFramePr/>
          <p:nvPr/>
        </p:nvGraphicFramePr>
        <p:xfrm>
          <a:off x="1371600" y="171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{C435CBA9-7319-4043-BB48-876449A77FA9}</a:tableStyleId>
              </a:tblPr>
              <a:tblGrid>
                <a:gridCol w="7772400"/>
                <a:gridCol w="7772400"/>
              </a:tblGrid>
              <a:tr h="452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alibri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 Scope</a:t>
                      </a:r>
                      <a:endParaRPr sz="2200"/>
                    </a:p>
                  </a:txBody>
                  <a:tcPr marT="68600" marB="68600" marR="182900" marL="1829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alibri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Out of Scope</a:t>
                      </a:r>
                      <a:endParaRPr sz="2200"/>
                    </a:p>
                  </a:txBody>
                  <a:tcPr marT="68600" marB="68600" marR="182900" marL="1829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4434850">
                <a:tc>
                  <a:txBody>
                    <a:bodyPr>
                      <a:noAutofit/>
                    </a:bodyPr>
                    <a:lstStyle/>
                    <a:p>
                      <a:pPr indent="-635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Lato"/>
                        <a:buChar char="●"/>
                      </a:pPr>
                      <a:r>
                        <a:rPr lang="en-US" sz="2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Create e-service account</a:t>
                      </a:r>
                      <a:endParaRPr sz="2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635000" lvl="1" marL="18288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Lato"/>
                        <a:buChar char="○"/>
                      </a:pPr>
                      <a:r>
                        <a:rPr lang="en-US" sz="2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New User</a:t>
                      </a:r>
                      <a:endParaRPr sz="2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635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Lato"/>
                        <a:buChar char="●"/>
                      </a:pPr>
                      <a:r>
                        <a:rPr lang="en-US" sz="2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Subscribe to Residential Services</a:t>
                      </a:r>
                      <a:endParaRPr sz="2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635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Lato"/>
                        <a:buChar char="●"/>
                      </a:pPr>
                      <a:r>
                        <a:rPr lang="en-US" sz="2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Order a Temporary Roll-Off</a:t>
                      </a:r>
                      <a:endParaRPr sz="2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635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Lato"/>
                        <a:buChar char="●"/>
                      </a:pPr>
                      <a:r>
                        <a:rPr lang="en-US" sz="2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Make a Payment</a:t>
                      </a:r>
                      <a:endParaRPr sz="2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635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Lato"/>
                        <a:buChar char="●"/>
                      </a:pPr>
                      <a:r>
                        <a:rPr lang="en-US" sz="2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Profile Management</a:t>
                      </a:r>
                      <a:endParaRPr sz="2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635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Lato"/>
                        <a:buChar char="●"/>
                      </a:pPr>
                      <a:r>
                        <a:rPr lang="en-US" sz="2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Account Profile</a:t>
                      </a:r>
                      <a:endParaRPr sz="2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635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Lato"/>
                        <a:buChar char="●"/>
                      </a:pPr>
                      <a:r>
                        <a:rPr lang="en-US" sz="2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Site</a:t>
                      </a:r>
                      <a:endParaRPr sz="2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635000" lvl="1" marL="18288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Lato"/>
                        <a:buChar char="○"/>
                      </a:pPr>
                      <a:r>
                        <a:rPr lang="en-US" sz="2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Contact Info</a:t>
                      </a:r>
                      <a:endParaRPr sz="2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635000" lvl="1" marL="18288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Lato"/>
                        <a:buChar char="○"/>
                      </a:pPr>
                      <a:r>
                        <a:rPr lang="en-US" sz="2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Payment Info</a:t>
                      </a:r>
                      <a:endParaRPr sz="2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8600" marB="68600" marR="182900" marL="1829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Lato"/>
                          <a:ea typeface="Lato"/>
                          <a:cs typeface="Lato"/>
                          <a:sym typeface="Lato"/>
                        </a:rPr>
                        <a:t> </a:t>
                      </a:r>
                      <a:endParaRPr sz="2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508000" lvl="0" marL="6858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800"/>
                        <a:buFont typeface="Lato"/>
                        <a:buChar char="●"/>
                      </a:pPr>
                      <a:r>
                        <a:rPr lang="en-US" sz="2800">
                          <a:latin typeface="Lato"/>
                          <a:ea typeface="Lato"/>
                          <a:cs typeface="Lato"/>
                          <a:sym typeface="Lato"/>
                        </a:rPr>
                        <a:t>B2B</a:t>
                      </a:r>
                      <a:endParaRPr sz="2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508000" lvl="0" marL="6858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800"/>
                        <a:buFont typeface="Lato"/>
                        <a:buChar char="●"/>
                      </a:pPr>
                      <a:r>
                        <a:rPr lang="en-US" sz="2800">
                          <a:latin typeface="Lato"/>
                          <a:ea typeface="Lato"/>
                          <a:cs typeface="Lato"/>
                          <a:sym typeface="Lato"/>
                        </a:rPr>
                        <a:t>Municipal User</a:t>
                      </a:r>
                      <a:endParaRPr sz="2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508000" lvl="0" marL="6858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800"/>
                        <a:buFont typeface="Lato"/>
                        <a:buChar char="●"/>
                      </a:pPr>
                      <a:r>
                        <a:rPr lang="en-US" sz="2800">
                          <a:latin typeface="Lato"/>
                          <a:ea typeface="Lato"/>
                          <a:cs typeface="Lato"/>
                          <a:sym typeface="Lato"/>
                        </a:rPr>
                        <a:t>Commercial Services (e</a:t>
                      </a:r>
                      <a:r>
                        <a:rPr lang="en-US" sz="2800">
                          <a:latin typeface="Lato"/>
                          <a:ea typeface="Lato"/>
                          <a:cs typeface="Lato"/>
                          <a:sym typeface="Lato"/>
                        </a:rPr>
                        <a:t>-c</a:t>
                      </a:r>
                      <a:r>
                        <a:rPr lang="en-US" sz="2800">
                          <a:latin typeface="Lato"/>
                          <a:ea typeface="Lato"/>
                          <a:cs typeface="Lato"/>
                          <a:sym typeface="Lato"/>
                        </a:rPr>
                        <a:t>ommerce)</a:t>
                      </a:r>
                      <a:endParaRPr sz="2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8600" marB="68600" marR="182900" marL="1829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8" name="Shape 158"/>
          <p:cNvGraphicFramePr/>
          <p:nvPr/>
        </p:nvGraphicFramePr>
        <p:xfrm>
          <a:off x="1371600" y="71976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{6F2B829C-54FE-4B92-AC99-64C1233CEA57}</a:tableStyleId>
              </a:tblPr>
              <a:tblGrid>
                <a:gridCol w="15544800"/>
              </a:tblGrid>
              <a:tr h="503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Unresolved</a:t>
                      </a:r>
                      <a:endParaRPr sz="2200"/>
                    </a:p>
                  </a:txBody>
                  <a:tcPr marT="68600" marB="68600" marR="182900" marL="182900">
                    <a:solidFill>
                      <a:srgbClr val="666666"/>
                    </a:solidFill>
                  </a:tcPr>
                </a:tc>
              </a:tr>
              <a:tr h="2230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68600" marB="68600" marR="182900" marL="182900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159" name="Shape 159"/>
          <p:cNvSpPr txBox="1"/>
          <p:nvPr>
            <p:ph idx="2" type="title"/>
          </p:nvPr>
        </p:nvSpPr>
        <p:spPr>
          <a:xfrm>
            <a:off x="2041625" y="88275"/>
            <a:ext cx="15773400" cy="1366800"/>
          </a:xfrm>
          <a:prstGeom prst="rect">
            <a:avLst/>
          </a:prstGeom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Release Two - Subscription and Buy Path - 4-6 weeks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4" name="Shape 164"/>
          <p:cNvGraphicFramePr/>
          <p:nvPr/>
        </p:nvGraphicFramePr>
        <p:xfrm>
          <a:off x="1371600" y="171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{C435CBA9-7319-4043-BB48-876449A77FA9}</a:tableStyleId>
              </a:tblPr>
              <a:tblGrid>
                <a:gridCol w="7772400"/>
                <a:gridCol w="7772400"/>
              </a:tblGrid>
              <a:tr h="452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alibri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 Scope</a:t>
                      </a:r>
                      <a:endParaRPr sz="2200"/>
                    </a:p>
                  </a:txBody>
                  <a:tcPr marT="68600" marB="68600" marR="182900" marL="1829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alibri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Out of Scope</a:t>
                      </a:r>
                      <a:endParaRPr sz="2200"/>
                    </a:p>
                  </a:txBody>
                  <a:tcPr marT="68600" marB="68600" marR="182900" marL="1829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4434850">
                <a:tc>
                  <a:txBody>
                    <a:bodyPr>
                      <a:noAutofit/>
                    </a:bodyPr>
                    <a:lstStyle/>
                    <a:p>
                      <a:pPr indent="-635000" lvl="0" marL="9144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Lato"/>
                        <a:buChar char="●"/>
                      </a:pPr>
                      <a:r>
                        <a:rPr lang="en-US" sz="2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Report a Service Issue</a:t>
                      </a:r>
                      <a:endParaRPr sz="2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635000" lvl="0" marL="9144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Lato"/>
                        <a:buChar char="●"/>
                      </a:pPr>
                      <a:r>
                        <a:rPr lang="en-US" sz="2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Report a Billing Issue</a:t>
                      </a:r>
                      <a:endParaRPr sz="2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635000" lvl="0" marL="9144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Lato"/>
                        <a:buChar char="●"/>
                      </a:pPr>
                      <a:r>
                        <a:rPr lang="en-US" sz="2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Request Pickup and Return of a Roll-Off</a:t>
                      </a:r>
                      <a:endParaRPr sz="2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635000" lvl="0" marL="9144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Lato"/>
                        <a:buChar char="●"/>
                      </a:pPr>
                      <a:r>
                        <a:rPr lang="en-US" sz="2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Request Change in Service</a:t>
                      </a:r>
                      <a:endParaRPr sz="2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635000" lvl="0" marL="9144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Lato"/>
                        <a:buChar char="●"/>
                      </a:pPr>
                      <a:r>
                        <a:rPr lang="en-US" sz="2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Request Additional Services (bulk pickup, special pickup, extra pickup, etc.)</a:t>
                      </a:r>
                      <a:endParaRPr sz="2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8600" marB="68600" marR="182900" marL="1829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Lato"/>
                          <a:ea typeface="Lato"/>
                          <a:cs typeface="Lato"/>
                          <a:sym typeface="Lato"/>
                        </a:rPr>
                        <a:t> </a:t>
                      </a:r>
                      <a:endParaRPr sz="2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8600" marB="68600" marR="182900" marL="1829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5" name="Shape 165"/>
          <p:cNvGraphicFramePr/>
          <p:nvPr/>
        </p:nvGraphicFramePr>
        <p:xfrm>
          <a:off x="1371600" y="71976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{6F2B829C-54FE-4B92-AC99-64C1233CEA57}</a:tableStyleId>
              </a:tblPr>
              <a:tblGrid>
                <a:gridCol w="15544800"/>
              </a:tblGrid>
              <a:tr h="503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Unresolved</a:t>
                      </a:r>
                      <a:endParaRPr sz="2200"/>
                    </a:p>
                  </a:txBody>
                  <a:tcPr marT="68600" marB="68600" marR="182900" marL="182900">
                    <a:solidFill>
                      <a:srgbClr val="666666"/>
                    </a:solidFill>
                  </a:tcPr>
                </a:tc>
              </a:tr>
              <a:tr h="2230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68600" marB="68600" marR="182900" marL="182900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166" name="Shape 166"/>
          <p:cNvSpPr txBox="1"/>
          <p:nvPr>
            <p:ph idx="2" type="title"/>
          </p:nvPr>
        </p:nvSpPr>
        <p:spPr>
          <a:xfrm>
            <a:off x="2041625" y="88275"/>
            <a:ext cx="15773400" cy="1366800"/>
          </a:xfrm>
          <a:prstGeom prst="rect">
            <a:avLst/>
          </a:prstGeom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Release Three - Report Issues and New Requests - 4 weeks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1" name="Shape 171"/>
          <p:cNvGraphicFramePr/>
          <p:nvPr/>
        </p:nvGraphicFramePr>
        <p:xfrm>
          <a:off x="1371600" y="171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{C435CBA9-7319-4043-BB48-876449A77FA9}</a:tableStyleId>
              </a:tblPr>
              <a:tblGrid>
                <a:gridCol w="7772400"/>
                <a:gridCol w="7772400"/>
              </a:tblGrid>
              <a:tr h="452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alibri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 Scope</a:t>
                      </a:r>
                      <a:endParaRPr sz="2200"/>
                    </a:p>
                  </a:txBody>
                  <a:tcPr marT="68600" marB="68600" marR="182900" marL="1829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alibri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Out of Scope</a:t>
                      </a:r>
                      <a:endParaRPr sz="2200"/>
                    </a:p>
                  </a:txBody>
                  <a:tcPr marT="68600" marB="68600" marR="182900" marL="1829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4434850">
                <a:tc>
                  <a:txBody>
                    <a:bodyPr>
                      <a:noAutofit/>
                    </a:bodyPr>
                    <a:lstStyle/>
                    <a:p>
                      <a:pPr indent="-635000" lvl="0" marL="9144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Lato"/>
                        <a:buChar char="●"/>
                      </a:pPr>
                      <a:r>
                        <a:rPr lang="en-US" sz="2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Notification (SMS and E-mail)</a:t>
                      </a:r>
                      <a:endParaRPr sz="2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635000" lvl="0" marL="9144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Lato"/>
                        <a:buChar char="●"/>
                      </a:pPr>
                      <a:r>
                        <a:rPr lang="en-US" sz="2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Admin Dashboard</a:t>
                      </a:r>
                      <a:endParaRPr sz="2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635000" lvl="1" marL="18288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Lato"/>
                        <a:buChar char="○"/>
                      </a:pPr>
                      <a:r>
                        <a:rPr lang="en-US" sz="2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Reset password - Agent</a:t>
                      </a:r>
                      <a:endParaRPr sz="2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635000" lvl="1" marL="18288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Lato"/>
                        <a:buChar char="○"/>
                      </a:pPr>
                      <a:r>
                        <a:rPr lang="en-US" sz="2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Report (analytics) - MKT and Sales</a:t>
                      </a:r>
                      <a:endParaRPr sz="2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8600" marB="68600" marR="182900" marL="1829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Lato"/>
                          <a:ea typeface="Lato"/>
                          <a:cs typeface="Lato"/>
                          <a:sym typeface="Lato"/>
                        </a:rPr>
                        <a:t> </a:t>
                      </a:r>
                      <a:endParaRPr sz="2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8600" marB="68600" marR="182900" marL="1829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2" name="Shape 172"/>
          <p:cNvGraphicFramePr/>
          <p:nvPr/>
        </p:nvGraphicFramePr>
        <p:xfrm>
          <a:off x="1371600" y="71976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{6F2B829C-54FE-4B92-AC99-64C1233CEA57}</a:tableStyleId>
              </a:tblPr>
              <a:tblGrid>
                <a:gridCol w="15544800"/>
              </a:tblGrid>
              <a:tr h="503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Unresolved</a:t>
                      </a:r>
                      <a:endParaRPr sz="2200"/>
                    </a:p>
                  </a:txBody>
                  <a:tcPr marT="68600" marB="68600" marR="182900" marL="182900">
                    <a:solidFill>
                      <a:srgbClr val="666666"/>
                    </a:solidFill>
                  </a:tcPr>
                </a:tc>
              </a:tr>
              <a:tr h="22307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Lato"/>
                          <a:ea typeface="Lato"/>
                          <a:cs typeface="Lato"/>
                          <a:sym typeface="Lato"/>
                        </a:rPr>
                        <a:t>Notification Platform decision between HubSpot or AWS SNS</a:t>
                      </a:r>
                      <a:endParaRPr sz="2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Lato"/>
                          <a:ea typeface="Lato"/>
                          <a:cs typeface="Lato"/>
                          <a:sym typeface="Lato"/>
                        </a:rPr>
                        <a:t>Sales/Marketing are expected to request more reports</a:t>
                      </a:r>
                      <a:endParaRPr sz="2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8600" marB="68600" marR="182900" marL="182900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173" name="Shape 173"/>
          <p:cNvSpPr txBox="1"/>
          <p:nvPr>
            <p:ph idx="2" type="title"/>
          </p:nvPr>
        </p:nvSpPr>
        <p:spPr>
          <a:xfrm>
            <a:off x="2041625" y="88275"/>
            <a:ext cx="15773400" cy="1366800"/>
          </a:xfrm>
          <a:prstGeom prst="rect">
            <a:avLst/>
          </a:prstGeom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Release Four - Notification and Admin Dashboard - 4 weeks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l_template1">
  <a:themeElements>
    <a:clrScheme name="Solstice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