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  <p:embeddedFont>
      <p:font typeface="Tahoma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6" roundtripDataSignature="AMtx7mjUg1Ty6CLKdfeJ4sOIkUd14y+b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312CE8-3A83-49F5-B228-0E4AA162977B}">
  <a:tblStyle styleId="{78312CE8-3A83-49F5-B228-0E4AA162977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44" Type="http://schemas.openxmlformats.org/officeDocument/2006/relationships/font" Target="fonts/Tahoma-regular.fntdata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Tahom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9ea7b571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1d9ea7b5713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9ea7b57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1d9ea7b5713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9ea7b571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1d9ea7b5713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9ea7b571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g1d9ea7b5713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9ea7b571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1d9ea7b5713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d9ea7b571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1d9ea7b5713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d9ea7b571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1d9ea7b5713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d9ea7b571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1d9ea7b5713_0_10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d9ea7b571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g1d9ea7b5713_0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d9ea7b571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g1d9ea7b5713_0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9ea7b571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d9ea7b571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g1d9ea7b57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     </a:t>
            </a: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d9ea7b571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1d9ea7b5713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d9ea7b571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g1d9ea7b5713_0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d9ea7b571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1d9ea7b5713_0_1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6e48930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g336e489302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6e489302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g336e489302d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d9ea7b571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1d9ea7b5713_0_1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36e48930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0" name="Google Shape;310;g336e489302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d9ea7b571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g1d9ea7b5713_0_1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d9ea7b571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g1d9ea7b5713_0_1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d9ea7b571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g1d9ea7b5713_0_1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9ea7b57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1d9ea7b5713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d9ea7b571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g1d9ea7b5713_0_1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d9ea7b571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g1d9ea7b5713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d9ea7b571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2" name="Google Shape;352;g1d9ea7b5713_0_1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d6ab4fc1f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g1d6ab4fc1ff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d6ab4fc1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6" name="Google Shape;366;g1d6ab4fc1f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d9ea7b5713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d9ea7b57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1d9ea7b5713_0_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9ea7b57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1d9ea7b5713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9ea7b571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1d9ea7b5713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d9ea7b571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1d9ea7b5713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9ea7b571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1d9ea7b5713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9ea7b571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1d9ea7b5713_0_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4"/>
          <p:cNvSpPr txBox="1"/>
          <p:nvPr/>
        </p:nvSpPr>
        <p:spPr>
          <a:xfrm>
            <a:off x="1785060" y="2074736"/>
            <a:ext cx="89155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3" type="body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d6ab4fc1ff_0_31"/>
          <p:cNvSpPr txBox="1"/>
          <p:nvPr>
            <p:ph type="title"/>
          </p:nvPr>
        </p:nvSpPr>
        <p:spPr>
          <a:xfrm>
            <a:off x="1625600" y="381000"/>
            <a:ext cx="6767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g1d6ab4fc1ff_0_31"/>
          <p:cNvSpPr txBox="1"/>
          <p:nvPr>
            <p:ph idx="1" type="body"/>
          </p:nvPr>
        </p:nvSpPr>
        <p:spPr>
          <a:xfrm>
            <a:off x="381001" y="1366838"/>
            <a:ext cx="86253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g1d6ab4fc1ff_0_3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" name="Google Shape;25;g1d6ab4fc1ff_0_31"/>
          <p:cNvSpPr txBox="1"/>
          <p:nvPr>
            <p:ph idx="11" type="ftr"/>
          </p:nvPr>
        </p:nvSpPr>
        <p:spPr>
          <a:xfrm>
            <a:off x="838200" y="640080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b="1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Layout Personalizado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d6ab4fc1ff_0_10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75755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idx="2" type="body"/>
          </p:nvPr>
        </p:nvSpPr>
        <p:spPr>
          <a:xfrm>
            <a:off x="629000" y="3636825"/>
            <a:ext cx="5798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rPr lang="pt-BR"/>
              <a:t>AULA 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3" name="Google Shape;123;p1"/>
          <p:cNvSpPr txBox="1"/>
          <p:nvPr/>
        </p:nvSpPr>
        <p:spPr>
          <a:xfrm>
            <a:off x="629005" y="2648411"/>
            <a:ext cx="78861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b="1" lang="pt-BR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</a:t>
            </a:r>
            <a:endParaRPr b="1" i="0" sz="4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9ea7b5713_0_5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2" name="Google Shape;192;g1d9ea7b5713_0_5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Exemplos com Operadores Relacionais</a:t>
            </a:r>
            <a:endParaRPr/>
          </a:p>
        </p:txBody>
      </p:sp>
      <p:sp>
        <p:nvSpPr>
          <p:cNvPr id="193" name="Google Shape;193;g1d9ea7b5713_0_55"/>
          <p:cNvSpPr/>
          <p:nvPr/>
        </p:nvSpPr>
        <p:spPr>
          <a:xfrm>
            <a:off x="395536" y="1340769"/>
            <a:ext cx="82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g1d9ea7b5713_0_55"/>
          <p:cNvSpPr txBox="1"/>
          <p:nvPr/>
        </p:nvSpPr>
        <p:spPr>
          <a:xfrm>
            <a:off x="2033885" y="1196752"/>
            <a:ext cx="2394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a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b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c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d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a ==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b &gt;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a &lt;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d9ea7b5713_0_55"/>
          <p:cNvSpPr txBox="1"/>
          <p:nvPr/>
        </p:nvSpPr>
        <p:spPr>
          <a:xfrm>
            <a:off x="4788024" y="1196752"/>
            <a:ext cx="2322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a ==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b &gt;=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c &lt;=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d !=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d !=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9ea7b5713_0_6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1" name="Google Shape;201;g1d9ea7b5713_0_6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Operadores Lógicos</a:t>
            </a:r>
            <a:endParaRPr/>
          </a:p>
        </p:txBody>
      </p:sp>
      <p:graphicFrame>
        <p:nvGraphicFramePr>
          <p:cNvPr id="202" name="Google Shape;202;g1d9ea7b5713_0_63"/>
          <p:cNvGraphicFramePr/>
          <p:nvPr/>
        </p:nvGraphicFramePr>
        <p:xfrm>
          <a:off x="2483768" y="1916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{78312CE8-3A83-49F5-B228-0E4AA162977B}</a:tableStyleId>
              </a:tblPr>
              <a:tblGrid>
                <a:gridCol w="1679850"/>
                <a:gridCol w="2508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/>
                        <a:t>Operador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/>
                        <a:t>Operação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and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ou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3" name="Google Shape;203;g1d9ea7b5713_0_63"/>
          <p:cNvSpPr txBox="1"/>
          <p:nvPr/>
        </p:nvSpPr>
        <p:spPr>
          <a:xfrm>
            <a:off x="449709" y="1196752"/>
            <a:ext cx="829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agrupar operações com lógica booleana.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9ea7b5713_0_7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9" name="Google Shape;209;g1d9ea7b5713_0_7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Operador not</a:t>
            </a:r>
            <a:endParaRPr b="1" sz="3000"/>
          </a:p>
        </p:txBody>
      </p:sp>
      <p:graphicFrame>
        <p:nvGraphicFramePr>
          <p:cNvPr id="210" name="Google Shape;210;g1d9ea7b5713_0_70"/>
          <p:cNvGraphicFramePr/>
          <p:nvPr/>
        </p:nvGraphicFramePr>
        <p:xfrm>
          <a:off x="2483768" y="2388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{78312CE8-3A83-49F5-B228-0E4AA162977B}</a:tableStyleId>
              </a:tblPr>
              <a:tblGrid>
                <a:gridCol w="1679850"/>
                <a:gridCol w="2508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/>
                        <a:t>V</a:t>
                      </a:r>
                      <a:r>
                        <a:rPr b="1" baseline="-25000" lang="pt-BR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/>
                        <a:t>not V</a:t>
                      </a:r>
                      <a:r>
                        <a:rPr b="1" baseline="-25000" lang="pt-BR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1" name="Google Shape;211;g1d9ea7b5713_0_70"/>
          <p:cNvSpPr txBox="1"/>
          <p:nvPr/>
        </p:nvSpPr>
        <p:spPr>
          <a:xfrm>
            <a:off x="449709" y="1196752"/>
            <a:ext cx="8298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 a operação de negação, também chamada de inversão.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9ea7b5713_0_7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7" name="Google Shape;217;g1d9ea7b5713_0_7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Exemplos com Operador not</a:t>
            </a:r>
            <a:endParaRPr b="1" sz="3000"/>
          </a:p>
        </p:txBody>
      </p:sp>
      <p:sp>
        <p:nvSpPr>
          <p:cNvPr id="218" name="Google Shape;218;g1d9ea7b5713_0_77"/>
          <p:cNvSpPr/>
          <p:nvPr/>
        </p:nvSpPr>
        <p:spPr>
          <a:xfrm>
            <a:off x="395536" y="1340769"/>
            <a:ext cx="82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g1d9ea7b5713_0_77"/>
          <p:cNvSpPr txBox="1"/>
          <p:nvPr/>
        </p:nvSpPr>
        <p:spPr>
          <a:xfrm>
            <a:off x="593725" y="1196752"/>
            <a:ext cx="8010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 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 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9ea7b5713_0_8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5" name="Google Shape;225;g1d9ea7b5713_0_8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Operador and</a:t>
            </a:r>
            <a:endParaRPr b="1" sz="3000"/>
          </a:p>
        </p:txBody>
      </p:sp>
      <p:graphicFrame>
        <p:nvGraphicFramePr>
          <p:cNvPr id="226" name="Google Shape;226;g1d9ea7b5713_0_84"/>
          <p:cNvGraphicFramePr/>
          <p:nvPr/>
        </p:nvGraphicFramePr>
        <p:xfrm>
          <a:off x="1572344" y="23668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{78312CE8-3A83-49F5-B228-0E4AA162977B}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pt-BR" sz="1800" u="none" cap="none" strike="noStrike"/>
                        <a:t>V</a:t>
                      </a:r>
                      <a:r>
                        <a:rPr b="1" baseline="-25000" lang="pt-BR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pt-BR" sz="1800" u="none" cap="none" strike="noStrike"/>
                        <a:t>V</a:t>
                      </a:r>
                      <a:r>
                        <a:rPr b="1" baseline="-25000" lang="pt-BR" sz="1800" u="none" cap="none" strike="noStrike"/>
                        <a:t>2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pt-BR" sz="1800" u="none" cap="none" strike="noStrike"/>
                        <a:t>V</a:t>
                      </a:r>
                      <a:r>
                        <a:rPr b="1" baseline="-25000" lang="pt-BR" sz="1800" u="none" cap="none" strike="noStrike"/>
                        <a:t>1</a:t>
                      </a:r>
                      <a:r>
                        <a:rPr b="1" lang="pt-BR" sz="1800" u="none" cap="none" strike="noStrike"/>
                        <a:t> and V</a:t>
                      </a:r>
                      <a:r>
                        <a:rPr b="1" baseline="-25000" lang="pt-BR" sz="1800" u="none" cap="none" strike="noStrike"/>
                        <a:t>2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7" name="Google Shape;227;g1d9ea7b5713_0_84"/>
          <p:cNvSpPr txBox="1"/>
          <p:nvPr/>
        </p:nvSpPr>
        <p:spPr>
          <a:xfrm>
            <a:off x="449709" y="1196752"/>
            <a:ext cx="8298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 verdadeiro apenas quando seus dois operadores forem verdadeiros.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9ea7b5713_0_9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3" name="Google Shape;233;g1d9ea7b5713_0_9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Exemplos com Operador and</a:t>
            </a:r>
            <a:endParaRPr b="1" sz="3000"/>
          </a:p>
        </p:txBody>
      </p:sp>
      <p:sp>
        <p:nvSpPr>
          <p:cNvPr id="234" name="Google Shape;234;g1d9ea7b5713_0_91"/>
          <p:cNvSpPr/>
          <p:nvPr/>
        </p:nvSpPr>
        <p:spPr>
          <a:xfrm>
            <a:off x="395536" y="1340769"/>
            <a:ext cx="82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g1d9ea7b5713_0_91"/>
          <p:cNvSpPr txBox="1"/>
          <p:nvPr/>
        </p:nvSpPr>
        <p:spPr>
          <a:xfrm>
            <a:off x="593725" y="1280949"/>
            <a:ext cx="801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 and True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 and 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 and True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 and 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9ea7b5713_0_98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1" name="Google Shape;241;g1d9ea7b5713_0_98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Operador or</a:t>
            </a:r>
            <a:endParaRPr b="1" sz="3000"/>
          </a:p>
        </p:txBody>
      </p:sp>
      <p:graphicFrame>
        <p:nvGraphicFramePr>
          <p:cNvPr id="242" name="Google Shape;242;g1d9ea7b5713_0_98"/>
          <p:cNvGraphicFramePr/>
          <p:nvPr/>
        </p:nvGraphicFramePr>
        <p:xfrm>
          <a:off x="1572344" y="24388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{78312CE8-3A83-49F5-B228-0E4AA162977B}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pt-BR" sz="1800" u="none" cap="none" strike="noStrike"/>
                        <a:t>V</a:t>
                      </a:r>
                      <a:r>
                        <a:rPr b="1" baseline="-25000" lang="pt-BR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pt-BR" sz="1800" u="none" cap="none" strike="noStrike"/>
                        <a:t>V</a:t>
                      </a:r>
                      <a:r>
                        <a:rPr b="1" baseline="-25000" lang="pt-BR" sz="1800" u="none" cap="none" strike="noStrike"/>
                        <a:t>2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pt-BR" sz="1800" u="none" cap="none" strike="noStrike"/>
                        <a:t>V</a:t>
                      </a:r>
                      <a:r>
                        <a:rPr b="1" baseline="-25000" lang="pt-BR" sz="1800" u="none" cap="none" strike="noStrike"/>
                        <a:t>1</a:t>
                      </a:r>
                      <a:r>
                        <a:rPr b="1" lang="pt-BR" sz="1800" u="none" cap="none" strike="noStrike"/>
                        <a:t> or V</a:t>
                      </a:r>
                      <a:r>
                        <a:rPr b="1" baseline="-25000" lang="pt-BR" sz="1800" u="none" cap="none" strike="noStrike"/>
                        <a:t>2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3" name="Google Shape;243;g1d9ea7b5713_0_98"/>
          <p:cNvSpPr txBox="1"/>
          <p:nvPr/>
        </p:nvSpPr>
        <p:spPr>
          <a:xfrm>
            <a:off x="449709" y="1196752"/>
            <a:ext cx="8298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 em falso apenas se seus dois operadores também forem falsos.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9ea7b5713_0_10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9" name="Google Shape;249;g1d9ea7b5713_0_10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Exemplos com Operador or</a:t>
            </a:r>
            <a:endParaRPr b="1" sz="3000"/>
          </a:p>
        </p:txBody>
      </p:sp>
      <p:sp>
        <p:nvSpPr>
          <p:cNvPr id="250" name="Google Shape;250;g1d9ea7b5713_0_105"/>
          <p:cNvSpPr/>
          <p:nvPr/>
        </p:nvSpPr>
        <p:spPr>
          <a:xfrm>
            <a:off x="395536" y="1340769"/>
            <a:ext cx="82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g1d9ea7b5713_0_105"/>
          <p:cNvSpPr txBox="1"/>
          <p:nvPr/>
        </p:nvSpPr>
        <p:spPr>
          <a:xfrm>
            <a:off x="593725" y="1196752"/>
            <a:ext cx="801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 or True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 or 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 or True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 and 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9ea7b5713_0_112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7" name="Google Shape;257;g1d9ea7b5713_0_112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Saída de Dados</a:t>
            </a:r>
            <a:endParaRPr/>
          </a:p>
        </p:txBody>
      </p:sp>
      <p:sp>
        <p:nvSpPr>
          <p:cNvPr id="258" name="Google Shape;258;g1d9ea7b5713_0_112"/>
          <p:cNvSpPr txBox="1"/>
          <p:nvPr/>
        </p:nvSpPr>
        <p:spPr>
          <a:xfrm>
            <a:off x="449709" y="1196752"/>
            <a:ext cx="8298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Função print()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Exibe uma mensagem na tela do computador.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("Hello World!")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 World!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d9ea7b5713_0_118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4" name="Google Shape;264;g1d9ea7b5713_0_118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Entrada de Dados</a:t>
            </a:r>
            <a:endParaRPr/>
          </a:p>
        </p:txBody>
      </p:sp>
      <p:sp>
        <p:nvSpPr>
          <p:cNvPr id="265" name="Google Shape;265;g1d9ea7b5713_0_118"/>
          <p:cNvSpPr txBox="1"/>
          <p:nvPr/>
        </p:nvSpPr>
        <p:spPr>
          <a:xfrm>
            <a:off x="449709" y="1196752"/>
            <a:ext cx="82989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Função input()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Espera o usuário digitar um texto no teclado e pressionar &lt;ENTER&gt;.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nome =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("Informe o seu nome: 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Informe o seu nome: </a:t>
            </a:r>
            <a:r>
              <a:rPr b="1" i="0" lang="pt-BR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(nome)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endParaRPr b="0" i="0" sz="5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9ea7b5713_0_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g1d9ea7b5713_0_0"/>
          <p:cNvSpPr txBox="1"/>
          <p:nvPr>
            <p:ph type="title"/>
          </p:nvPr>
        </p:nvSpPr>
        <p:spPr>
          <a:xfrm>
            <a:off x="611560" y="476672"/>
            <a:ext cx="8136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Nessa Aula</a:t>
            </a:r>
            <a:endParaRPr/>
          </a:p>
        </p:txBody>
      </p:sp>
      <p:sp>
        <p:nvSpPr>
          <p:cNvPr id="131" name="Google Shape;131;g1d9ea7b5713_0_0"/>
          <p:cNvSpPr txBox="1"/>
          <p:nvPr>
            <p:ph idx="1" type="body"/>
          </p:nvPr>
        </p:nvSpPr>
        <p:spPr>
          <a:xfrm>
            <a:off x="457200" y="1196752"/>
            <a:ext cx="83820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Variáveis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Tipos de Dados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Operadores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Entrada e Saída de Dados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Exemplos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Exercícios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d9ea7b5713_0_12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1" name="Google Shape;271;g1d9ea7b5713_0_12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Edição de Arquivos</a:t>
            </a:r>
            <a:endParaRPr/>
          </a:p>
        </p:txBody>
      </p:sp>
      <p:sp>
        <p:nvSpPr>
          <p:cNvPr id="272" name="Google Shape;272;g1d9ea7b5713_0_124"/>
          <p:cNvSpPr txBox="1"/>
          <p:nvPr/>
        </p:nvSpPr>
        <p:spPr>
          <a:xfrm>
            <a:off x="467544" y="1196752"/>
            <a:ext cx="82809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Nem só de experimentos vive o Programador Python!!!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IDLE (Python 3.6 32-bit):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Salvar o programa </a:t>
            </a:r>
            <a:r>
              <a:rPr b="0" i="0" lang="pt-BR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Exemplo01</a:t>
            </a:r>
            <a:r>
              <a:rPr b="0" i="0" lang="pt-BR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",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partir do Editor de Texto do  interpretador Python.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Executar o programa (menu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-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opção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 Module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 pressionar a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tecla F5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d9ea7b5713_0_13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8" name="Google Shape;278;g1d9ea7b5713_0_13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01</a:t>
            </a:r>
            <a:endParaRPr/>
          </a:p>
        </p:txBody>
      </p:sp>
      <p:sp>
        <p:nvSpPr>
          <p:cNvPr id="279" name="Google Shape;279;g1d9ea7b5713_0_130"/>
          <p:cNvSpPr txBox="1"/>
          <p:nvPr/>
        </p:nvSpPr>
        <p:spPr>
          <a:xfrm>
            <a:off x="467544" y="1196752"/>
            <a:ext cx="82809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Utilização de Variáveis e Saída de Dados.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pt-BR" sz="16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pt-BR" sz="16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  Este é um exemplo de um comentário de múltiplas linhas em Python.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pt-BR" sz="16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  Note que são três aspas duplas no início e no final do comentário.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pt-BR" sz="16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declara e inicializa as variáveis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valor1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valor2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realiza o cálculo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soma = valor1 + valor2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exibe o resultado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"O resultado final é: 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soma)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d9ea7b5713_0_136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5" name="Google Shape;285;g1d9ea7b5713_0_136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02</a:t>
            </a:r>
            <a:endParaRPr/>
          </a:p>
        </p:txBody>
      </p:sp>
      <p:sp>
        <p:nvSpPr>
          <p:cNvPr id="286" name="Google Shape;286;g1d9ea7b5713_0_136"/>
          <p:cNvSpPr txBox="1"/>
          <p:nvPr/>
        </p:nvSpPr>
        <p:spPr>
          <a:xfrm>
            <a:off x="395536" y="1196752"/>
            <a:ext cx="83421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Entrada de Dados.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1" lang="pt-BR" sz="16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Esse trecho de código mostra como ler dados informados pelo usuário,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pt-BR" sz="16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  com a utilização do método input(). Este método retorna a string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pt-BR" sz="16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  informada pelo usuário.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obtém o nome e a idade do usuário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nome = 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"Informe seu nome: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idade = 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"Informe sua idade: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"Olá, 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nome +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idade +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"! Você gosta de Python?"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36e489302d_0_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2" name="Google Shape;292;g336e489302d_0_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03</a:t>
            </a:r>
            <a:endParaRPr/>
          </a:p>
        </p:txBody>
      </p:sp>
      <p:sp>
        <p:nvSpPr>
          <p:cNvPr id="293" name="Google Shape;293;g336e489302d_0_0"/>
          <p:cNvSpPr txBox="1"/>
          <p:nvPr/>
        </p:nvSpPr>
        <p:spPr>
          <a:xfrm>
            <a:off x="395536" y="1196752"/>
            <a:ext cx="83421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Entrada de Dados.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1" lang="pt-BR" sz="16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Esse trecho de código mostra como ler dados informados pelo usuário,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pt-BR" sz="16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  com a utilização do método input(). Este método retorna a string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pt-BR" sz="16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  informada pelo usuário.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obtém o nome e a idade do usuário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nome = 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"Informe seu nome: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idade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"Informe sua idade: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"Olá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tudo bem?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%nome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"Certo, então o %s tem %i anos!"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%(nome,idade))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6e489302d_0_12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9" name="Google Shape;299;g336e489302d_0_12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04</a:t>
            </a:r>
            <a:endParaRPr/>
          </a:p>
        </p:txBody>
      </p:sp>
      <p:sp>
        <p:nvSpPr>
          <p:cNvPr id="300" name="Google Shape;300;g336e489302d_0_12"/>
          <p:cNvSpPr txBox="1"/>
          <p:nvPr/>
        </p:nvSpPr>
        <p:spPr>
          <a:xfrm>
            <a:off x="395536" y="1196752"/>
            <a:ext cx="83421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Entrada de Dados.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1" lang="pt-BR" sz="16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Esse trecho de código mostra como ler dados informados pelo usuário,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pt-BR" sz="16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  com a utilização do método input(). Este método retorna a string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pt-BR" sz="16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  informada pelo usuário.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obtém o nome e a idade do usuário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nome = 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"Informe seu nome: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idade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"Informe sua idade: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pt-BR" sz="1800">
                <a:latin typeface="Consolas"/>
                <a:ea typeface="Consolas"/>
                <a:cs typeface="Consolas"/>
                <a:sym typeface="Consolas"/>
              </a:rPr>
              <a:t>(f</a:t>
            </a:r>
            <a:r>
              <a:rPr i="1" lang="pt-BR" sz="1800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"Bem vindo {nome} sua idade é: {idade} anos!"</a:t>
            </a:r>
            <a:r>
              <a:rPr lang="pt-BR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9ea7b5713_0_142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6" name="Google Shape;306;g1d9ea7b5713_0_142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05</a:t>
            </a:r>
            <a:endParaRPr b="1" sz="3000"/>
          </a:p>
        </p:txBody>
      </p:sp>
      <p:sp>
        <p:nvSpPr>
          <p:cNvPr id="307" name="Google Shape;307;g1d9ea7b5713_0_142"/>
          <p:cNvSpPr txBox="1"/>
          <p:nvPr/>
        </p:nvSpPr>
        <p:spPr>
          <a:xfrm>
            <a:off x="467544" y="1196752"/>
            <a:ext cx="82809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Operadores Aritméticos.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*-* coding: utf-8 *-*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b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c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 = a + b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Resultado: 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 = c / a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Resultado: 3.0 (divisão acrescenta o ponto)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 = a - b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Resultado: -10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 = b * c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Resultado: 600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 = b / h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Resultado: 6.66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36e489302d_0_6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3" name="Google Shape;313;g336e489302d_0_6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06</a:t>
            </a:r>
            <a:endParaRPr/>
          </a:p>
        </p:txBody>
      </p:sp>
      <p:sp>
        <p:nvSpPr>
          <p:cNvPr id="314" name="Google Shape;314;g336e489302d_0_6"/>
          <p:cNvSpPr txBox="1"/>
          <p:nvPr/>
        </p:nvSpPr>
        <p:spPr>
          <a:xfrm>
            <a:off x="467544" y="1196752"/>
            <a:ext cx="82809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Operadores Aritméticos.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*-* coding: utf-8 *-*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b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c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 = a + b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Resultado: 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 = c / a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Resultado: 3.0 (divisão acrescenta o ponto)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 = a - b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Resultado: -10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 = b * c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Resultado: 600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 = b / h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Resultado: 6.66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d9ea7b5713_0_148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0" name="Google Shape;320;g1d9ea7b5713_0_148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07</a:t>
            </a:r>
            <a:endParaRPr/>
          </a:p>
        </p:txBody>
      </p:sp>
      <p:sp>
        <p:nvSpPr>
          <p:cNvPr id="321" name="Google Shape;321;g1d9ea7b5713_0_148"/>
          <p:cNvSpPr txBox="1"/>
          <p:nvPr/>
        </p:nvSpPr>
        <p:spPr>
          <a:xfrm>
            <a:off x="467544" y="1196752"/>
            <a:ext cx="82809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Operadores Aritméticos.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 = float(a)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(a, j) </a:t>
            </a:r>
            <a:r>
              <a:rPr b="0" i="0" lang="pt-BR" sz="16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Resultado: 10 (sem ponto) 10.0 (com ponto flutuante)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resto = a %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"O resto da divisão é 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retorna a divisão inteira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a+=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a++ não funciona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20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d9ea7b5713_0_15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7" name="Google Shape;327;g1d9ea7b5713_0_15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08</a:t>
            </a:r>
            <a:endParaRPr/>
          </a:p>
        </p:txBody>
      </p:sp>
      <p:sp>
        <p:nvSpPr>
          <p:cNvPr id="328" name="Google Shape;328;g1d9ea7b5713_0_154"/>
          <p:cNvSpPr txBox="1"/>
          <p:nvPr/>
        </p:nvSpPr>
        <p:spPr>
          <a:xfrm>
            <a:off x="467544" y="1196752"/>
            <a:ext cx="8280900" cy="52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Algumas Funções Matemáticas.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*-* coding: utf-8 *-*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math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Exponenciação</a:t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**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Radiciação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math.sqrt(a)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(math.pi)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(math.cos(n))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(math.sin(n))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d9ea7b5713_0_16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4" name="Google Shape;334;g1d9ea7b5713_0_16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09</a:t>
            </a:r>
            <a:endParaRPr/>
          </a:p>
        </p:txBody>
      </p:sp>
      <p:sp>
        <p:nvSpPr>
          <p:cNvPr id="335" name="Google Shape;335;g1d9ea7b5713_0_160"/>
          <p:cNvSpPr txBox="1"/>
          <p:nvPr/>
        </p:nvSpPr>
        <p:spPr>
          <a:xfrm>
            <a:off x="467544" y="1196752"/>
            <a:ext cx="82809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Entrada de dados com vários tipos.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*-* coding: utf-8 *-*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nome = 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o seu nome: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idade = 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sua idade: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lê como string</a:t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"Nome:"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nome)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"Idade:"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idade)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num1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n1: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lê como inteiro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num2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n2: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(num1 + num2)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(num1 - num2)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(num1 * num2)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(num1 / num2)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num3 = float(input(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n3: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lê como ponto flutuante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(num3)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9ea7b5713_0_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g1d9ea7b5713_0_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Nomes de Variáveis</a:t>
            </a:r>
            <a:endParaRPr/>
          </a:p>
        </p:txBody>
      </p:sp>
      <p:sp>
        <p:nvSpPr>
          <p:cNvPr id="138" name="Google Shape;138;g1d9ea7b5713_0_7"/>
          <p:cNvSpPr txBox="1"/>
          <p:nvPr/>
        </p:nvSpPr>
        <p:spPr>
          <a:xfrm>
            <a:off x="593725" y="1196752"/>
            <a:ext cx="80106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Iniciar, obrigatoriamente, com uma letra.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conter números e o caractere de sublinhado (_).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a utilização de acentos (conjunto de caracteres chamado UTF-8), a partir da versão 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nome, n1, média_notas, _a.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d9ea7b5713_0_166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1" name="Google Shape;341;g1d9ea7b5713_0_166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342" name="Google Shape;342;g1d9ea7b5713_0_166"/>
          <p:cNvSpPr txBox="1"/>
          <p:nvPr/>
        </p:nvSpPr>
        <p:spPr>
          <a:xfrm>
            <a:off x="593725" y="1196752"/>
            <a:ext cx="80106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peça dois números inteiros. Imprima a soma desses dois números na tela.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 programa que leia um valor em metros e o exiba convertido em milímetros.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 programa que leia a quantidade de dias, horas, minutos e segundo do usuário. Calcule o total em segundos.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calcule o aumento de um salário. Ele deve solicitar o valor do salário e a porcentagem do aumento. Exiba o valor do aumento e do novo salário.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d9ea7b5713_0_172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8" name="Google Shape;348;g1d9ea7b5713_0_172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349" name="Google Shape;349;g1d9ea7b5713_0_172"/>
          <p:cNvSpPr txBox="1"/>
          <p:nvPr/>
        </p:nvSpPr>
        <p:spPr>
          <a:xfrm>
            <a:off x="593725" y="1196752"/>
            <a:ext cx="8010600" cy="4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Faça um programa que solicite o preço de uma mercadoria e o percentual de desconto. Exiba o valor do desconto e o preço a pagar.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 programa que calcule o tempo de viagem de carro. Pergunte a distância a percorrer e a velocidade média para a viagem.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 programa que converta uma temperatura digitada em </a:t>
            </a:r>
            <a:r>
              <a:rPr b="0" baseline="3000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para </a:t>
            </a:r>
            <a:r>
              <a:rPr b="0" baseline="3000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 A fórmula para essa conversão é: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= 9 / 5 x C + 32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d9ea7b5713_0_178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5" name="Google Shape;355;g1d9ea7b5713_0_178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356" name="Google Shape;356;g1d9ea7b5713_0_178"/>
          <p:cNvSpPr txBox="1"/>
          <p:nvPr/>
        </p:nvSpPr>
        <p:spPr>
          <a:xfrm>
            <a:off x="593725" y="1196752"/>
            <a:ext cx="8010600" cy="4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 programa que pergunte a quantidade de km percorrido por um carro alugado pelo usuário, assim como a quantidade de dias pelos quais o carro foi alugado. Calcule o preço a pagar, sabendo que o carro custa R$ 60 por dia e R$ 0,15 por km rodado.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 programa para calcular a redução do tempo de vida de um fumante. Pergunte a quantidade de cigarros fumados por dia e quantos anos ele já fumou. Considere que um fumante perde 10 minutos de vida a cada cigarro, calcule quantos dias de vida um fumante perderá. Exiba o total em dias.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d6ab4fc1ff_0_12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2" name="Google Shape;362;g1d6ab4fc1ff_0_12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Referências</a:t>
            </a:r>
            <a:endParaRPr/>
          </a:p>
        </p:txBody>
      </p:sp>
      <p:sp>
        <p:nvSpPr>
          <p:cNvPr id="363" name="Google Shape;363;g1d6ab4fc1ff_0_124"/>
          <p:cNvSpPr txBox="1"/>
          <p:nvPr/>
        </p:nvSpPr>
        <p:spPr>
          <a:xfrm>
            <a:off x="593725" y="1280949"/>
            <a:ext cx="80106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MENEZES, N. N. C.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 com Python: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e lógica de programação para iniciantes. 2ª ed. São Paulo: Novatec,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PYTONSOFTWAREFOUNDATION.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latest version for Windows: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3.6.4. Disponível    em:           https://www.python.org/downloads/. Acesso em: 21 fev. 2018.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homenagem à Janaine Arantes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d6ab4fc1ff_0_1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9" name="Google Shape;369;g1d6ab4fc1ff_0_14"/>
          <p:cNvSpPr txBox="1"/>
          <p:nvPr>
            <p:ph type="title"/>
          </p:nvPr>
        </p:nvSpPr>
        <p:spPr>
          <a:xfrm>
            <a:off x="467550" y="525029"/>
            <a:ext cx="82809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Calibri"/>
              <a:buNone/>
            </a:pPr>
            <a:r>
              <a:rPr b="1" lang="pt-BR" sz="3333"/>
              <a:t>Referências</a:t>
            </a:r>
            <a:endParaRPr sz="4733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3000"/>
          </a:p>
        </p:txBody>
      </p:sp>
      <p:sp>
        <p:nvSpPr>
          <p:cNvPr id="370" name="Google Shape;370;g1d6ab4fc1ff_0_14"/>
          <p:cNvSpPr txBox="1"/>
          <p:nvPr/>
        </p:nvSpPr>
        <p:spPr>
          <a:xfrm>
            <a:off x="593725" y="1196752"/>
            <a:ext cx="80106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 Complementar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MENEZES, N. N. C.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 com Python: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e lógica de programação para iniciantes. 2ª ed. São Paulo: Novatec,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SWEIGART, Al.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Automatize Tarefas Maçantes com Python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Programação Prática para Verdadeiros Iniciantes. São Paulo: Novatec, 2015.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BORGES, L. E.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para Desenvolvedores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3ª ed. São Paulo: Novatec, 2014.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9ea7b5713_0_1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5" name="Google Shape;145;g1d9ea7b5713_0_1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Tipos de Dados</a:t>
            </a:r>
            <a:endParaRPr/>
          </a:p>
        </p:txBody>
      </p:sp>
      <p:sp>
        <p:nvSpPr>
          <p:cNvPr id="146" name="Google Shape;146;g1d9ea7b5713_0_13"/>
          <p:cNvSpPr txBox="1"/>
          <p:nvPr/>
        </p:nvSpPr>
        <p:spPr>
          <a:xfrm>
            <a:off x="467545" y="1196752"/>
            <a:ext cx="8136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Numéricos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(1, 2, 3)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Ponto Flutuante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(1.33, 3.1415, 7.0)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Lógico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Booleano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para verdadeiro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para falso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</a:t>
            </a:r>
            <a:r>
              <a:rPr b="0" i="0" lang="pt-BR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"abc"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s = 'abc'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Tuplas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Dicionários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9ea7b5713_0_2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2" name="Google Shape;152;g1d9ea7b5713_0_2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Operadores Aritméticos</a:t>
            </a:r>
            <a:endParaRPr/>
          </a:p>
        </p:txBody>
      </p:sp>
      <p:graphicFrame>
        <p:nvGraphicFramePr>
          <p:cNvPr id="153" name="Google Shape;153;g1d9ea7b5713_0_20"/>
          <p:cNvGraphicFramePr/>
          <p:nvPr/>
        </p:nvGraphicFramePr>
        <p:xfrm>
          <a:off x="2051720" y="1916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{78312CE8-3A83-49F5-B228-0E4AA162977B}</a:tableStyleId>
              </a:tblPr>
              <a:tblGrid>
                <a:gridCol w="1679850"/>
                <a:gridCol w="3216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/>
                        <a:t>Operador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/>
                        <a:t>Operação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+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adição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subtração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multiplicação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/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Divisão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//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divisão de inteiros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**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potenciação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módulo (resto da divisão inteira)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4" name="Google Shape;154;g1d9ea7b5713_0_20"/>
          <p:cNvSpPr txBox="1"/>
          <p:nvPr/>
        </p:nvSpPr>
        <p:spPr>
          <a:xfrm>
            <a:off x="593725" y="1196752"/>
            <a:ext cx="801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realizar operações matemáticas básicas.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9ea7b5713_0_2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0" name="Google Shape;160;g1d9ea7b5713_0_2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Exemplos com Operadores Aritméticos</a:t>
            </a:r>
            <a:endParaRPr/>
          </a:p>
        </p:txBody>
      </p:sp>
      <p:sp>
        <p:nvSpPr>
          <p:cNvPr id="161" name="Google Shape;161;g1d9ea7b5713_0_27"/>
          <p:cNvSpPr/>
          <p:nvPr/>
        </p:nvSpPr>
        <p:spPr>
          <a:xfrm>
            <a:off x="395536" y="1340769"/>
            <a:ext cx="82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g1d9ea7b5713_0_27"/>
          <p:cNvSpPr txBox="1"/>
          <p:nvPr/>
        </p:nvSpPr>
        <p:spPr>
          <a:xfrm>
            <a:off x="593725" y="1196752"/>
            <a:ext cx="80106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2 + 3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Subtração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5 - 3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Adição e Subtração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10 - 4 + 2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9ea7b5713_0_3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g1d9ea7b5713_0_3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Exemplos com Operadores Aritméticos</a:t>
            </a:r>
            <a:endParaRPr/>
          </a:p>
        </p:txBody>
      </p:sp>
      <p:sp>
        <p:nvSpPr>
          <p:cNvPr id="169" name="Google Shape;169;g1d9ea7b5713_0_34"/>
          <p:cNvSpPr/>
          <p:nvPr/>
        </p:nvSpPr>
        <p:spPr>
          <a:xfrm>
            <a:off x="395536" y="1340769"/>
            <a:ext cx="82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g1d9ea7b5713_0_34"/>
          <p:cNvSpPr txBox="1"/>
          <p:nvPr/>
        </p:nvSpPr>
        <p:spPr>
          <a:xfrm>
            <a:off x="593725" y="1196752"/>
            <a:ext cx="80106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2 *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5 /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Divisão de inteiros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5 //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9ea7b5713_0_4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6" name="Google Shape;176;g1d9ea7b5713_0_4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Exemplos com Operadores Aritméticos</a:t>
            </a:r>
            <a:endParaRPr/>
          </a:p>
        </p:txBody>
      </p:sp>
      <p:sp>
        <p:nvSpPr>
          <p:cNvPr id="177" name="Google Shape;177;g1d9ea7b5713_0_41"/>
          <p:cNvSpPr/>
          <p:nvPr/>
        </p:nvSpPr>
        <p:spPr>
          <a:xfrm>
            <a:off x="395536" y="1340769"/>
            <a:ext cx="82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g1d9ea7b5713_0_41"/>
          <p:cNvSpPr txBox="1"/>
          <p:nvPr/>
        </p:nvSpPr>
        <p:spPr>
          <a:xfrm>
            <a:off x="593725" y="1196752"/>
            <a:ext cx="80106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Exponenciação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2 **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Resto da divisão inteira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10 %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16 %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63 %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9ea7b5713_0_48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4" name="Google Shape;184;g1d9ea7b5713_0_48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Operadores Relacionais</a:t>
            </a:r>
            <a:endParaRPr/>
          </a:p>
        </p:txBody>
      </p:sp>
      <p:graphicFrame>
        <p:nvGraphicFramePr>
          <p:cNvPr id="185" name="Google Shape;185;g1d9ea7b5713_0_48"/>
          <p:cNvGraphicFramePr/>
          <p:nvPr/>
        </p:nvGraphicFramePr>
        <p:xfrm>
          <a:off x="2483768" y="1916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{78312CE8-3A83-49F5-B228-0E4AA162977B}</a:tableStyleId>
              </a:tblPr>
              <a:tblGrid>
                <a:gridCol w="1679850"/>
                <a:gridCol w="2508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/>
                        <a:t>Operador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/>
                        <a:t>Operação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==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igualdade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&gt;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maior que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&lt;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menor que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!=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diferente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&gt;=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maior ou igual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&lt;=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menor ou igual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6" name="Google Shape;186;g1d9ea7b5713_0_48"/>
          <p:cNvSpPr txBox="1"/>
          <p:nvPr/>
        </p:nvSpPr>
        <p:spPr>
          <a:xfrm>
            <a:off x="449709" y="1196752"/>
            <a:ext cx="829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realizar comparações lógicas.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2019-02-19T13:22:14Z</dcterms:created>
  <dc:creator>Paulo Brandão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