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Tahom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gz5tvc2aaDFq8Dwyu4mCca4lb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554E9A-89F0-49B0-BE05-BCA322EBA9FF}">
  <a:tblStyle styleId="{FC554E9A-89F0-49B0-BE05-BCA322EBA9F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d9eb068d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1d9eb068ddb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9eb068dd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1d9eb068ddb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9eb068dd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d9eb068ddb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9eb068dd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d9eb068ddb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9eb068d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1d9eb068ddb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9eb068d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d9eb068ddb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9eb068dd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1d9eb068ddb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9eb068d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1d9eb068ddb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9eb068d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d9eb068ddb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eb068dd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9eb068dd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1d9eb068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eb068d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d9eb068dd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eb068d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1d9eb068ddb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9eb068dd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d9eb068ddb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9eb068d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1d9eb068ddb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9eb068d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d9eb068ddb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9eb068dd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d9eb068ddb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9eb068dd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1d9eb068ddb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FUNDAMENTOS DE PROGRAMAÇÃO ORIENTADA A OBJETO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9eb068ddb_0_4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g1d9eb068ddb_0_4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187" name="Google Shape;187;g1d9eb068ddb_0_49"/>
          <p:cNvSpPr txBox="1"/>
          <p:nvPr/>
        </p:nvSpPr>
        <p:spPr>
          <a:xfrm>
            <a:off x="395536" y="1280949"/>
            <a:ext cx="83529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 de telefone com três faixas de preço.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minutos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"Quantos minutos você utilizou este mês: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minutos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minutos &lt;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0.15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"Você vai pagar este mês: R$%6.2f"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(minutos * preco))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9eb068ddb_0_5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3" name="Google Shape;193;g1d9eb068ddb_0_5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194" name="Google Shape;194;g1d9eb068ddb_0_55"/>
          <p:cNvSpPr txBox="1"/>
          <p:nvPr/>
        </p:nvSpPr>
        <p:spPr>
          <a:xfrm>
            <a:off x="395536" y="1280949"/>
            <a:ext cx="835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1 -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Categorias de produto e preço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g1d9eb068ddb_0_55"/>
          <p:cNvGraphicFramePr/>
          <p:nvPr/>
        </p:nvGraphicFramePr>
        <p:xfrm>
          <a:off x="2532112" y="184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{FC554E9A-89F0-49B0-BE05-BCA322EBA9FF}</a:tableStyleId>
              </a:tblPr>
              <a:tblGrid>
                <a:gridCol w="1895875"/>
                <a:gridCol w="2088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Categoria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Preço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18,00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23,00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26,00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31,00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9eb068ddb_0_6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g1d9eb068ddb_0_6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202" name="Google Shape;202;g1d9eb068ddb_0_62"/>
          <p:cNvSpPr txBox="1"/>
          <p:nvPr/>
        </p:nvSpPr>
        <p:spPr>
          <a:xfrm>
            <a:off x="395536" y="1280949"/>
            <a:ext cx="8352900" cy="5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 x preço.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categoria = int(input(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categoria do produto: "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"Categoria inválida, digite um valor entre 1 e 5!"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preco = </a:t>
            </a:r>
            <a:r>
              <a:rPr b="0" i="0" lang="pt-BR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4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preço do produto é: R$%6.2f"</a:t>
            </a:r>
            <a:r>
              <a:rPr b="0" i="1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preco)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9eb068ddb_0_6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g1d9eb068ddb_0_6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Cláusula elif</a:t>
            </a:r>
            <a:endParaRPr b="1" sz="3000"/>
          </a:p>
        </p:txBody>
      </p:sp>
      <p:sp>
        <p:nvSpPr>
          <p:cNvPr id="209" name="Google Shape;209;g1d9eb068ddb_0_68"/>
          <p:cNvSpPr txBox="1"/>
          <p:nvPr/>
        </p:nvSpPr>
        <p:spPr>
          <a:xfrm>
            <a:off x="395536" y="1280949"/>
            <a:ext cx="8352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Substitui um par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 sem criar outro nível de estrutura.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problemas de deslocamentos desnecessários à direita.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9eb068ddb_0_7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g1d9eb068ddb_0_7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216" name="Google Shape;216;g1d9eb068ddb_0_74"/>
          <p:cNvSpPr txBox="1"/>
          <p:nvPr/>
        </p:nvSpPr>
        <p:spPr>
          <a:xfrm>
            <a:off x="395536" y="1196752"/>
            <a:ext cx="8352900" cy="5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Categoria x preço, usando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categoria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categoria do produto: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categoria ==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"Categoria inválida, digite um valor entre 1 e 5!"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preco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preço do produto é: R$%6.2f"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preco)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9eb068ddb_0_8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2" name="Google Shape;222;g1d9eb068ddb_0_80"/>
          <p:cNvSpPr txBox="1"/>
          <p:nvPr>
            <p:ph type="title"/>
          </p:nvPr>
        </p:nvSpPr>
        <p:spPr>
          <a:xfrm>
            <a:off x="467544" y="3726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23" name="Google Shape;223;g1d9eb068ddb_0_80"/>
          <p:cNvSpPr txBox="1"/>
          <p:nvPr/>
        </p:nvSpPr>
        <p:spPr>
          <a:xfrm>
            <a:off x="593725" y="1280949"/>
            <a:ext cx="8010600" cy="4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a velocidade do carro de um usuário. Caso ultrapasse 80 km/h, exiba uma mensagem dizendo que o usuário foi multado. Nesse caso, exiba o valor da multa, cobrando R$ 5 por km acima de 80 km/h.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o salário do funcionário e calcule o valor do aumento. Para salários superiores a R$ 1.250,00, calcule um aumento de 10%. Para os inferiores ou iguais, de 15%.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9eb068ddb_0_8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9" name="Google Shape;229;g1d9eb068ddb_0_8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30" name="Google Shape;230;g1d9eb068ddb_0_86"/>
          <p:cNvSpPr txBox="1"/>
          <p:nvPr/>
        </p:nvSpPr>
        <p:spPr>
          <a:xfrm>
            <a:off x="593725" y="1280949"/>
            <a:ext cx="8010600" cy="5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Escreva um programa que leia dois números e que pergunte qual operação você deseja realizar: soma (+), subtração (-), multiplicação (*) e divisão (/). Exiba o resultado da operação solicitada.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para aprovar o empréstimo bancário para a compra de uma casa. O programa deve perguntar o valor da casa a comprar, o salário e a quantidade de anos a pagar. O valor da prestação mensal não pode ser superior a 30% do salário. Calcule o valor da prestação como sendo o valor da casa a comprar dividido pelo número de meses a pagar.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d9eb068ddb_0_9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g1d9eb068ddb_0_9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37" name="Google Shape;237;g1d9eb068ddb_0_92"/>
          <p:cNvSpPr txBox="1"/>
          <p:nvPr/>
        </p:nvSpPr>
        <p:spPr>
          <a:xfrm>
            <a:off x="593725" y="1280949"/>
            <a:ext cx="8010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calcule o preço a pagar pelo fornecimento de energia elétrica. Pergunte a quantidade de kWh consumida e o tipo de instalação: R para residências, I para indústrias e C para comércios. Calcule o preço a pagar, de acordo com a tabela a seguir.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9eb068ddb_0_9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g1d9eb068ddb_0_9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244" name="Google Shape;244;g1d9eb068ddb_0_98"/>
          <p:cNvSpPr txBox="1"/>
          <p:nvPr/>
        </p:nvSpPr>
        <p:spPr>
          <a:xfrm>
            <a:off x="593725" y="1280949"/>
            <a:ext cx="8010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g1d9eb068ddb_0_98"/>
          <p:cNvGraphicFramePr/>
          <p:nvPr/>
        </p:nvGraphicFramePr>
        <p:xfrm>
          <a:off x="15240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{FC554E9A-89F0-49B0-BE05-BCA322EBA9FF}</a:tableStyleId>
              </a:tblPr>
              <a:tblGrid>
                <a:gridCol w="2032000"/>
                <a:gridCol w="2032000"/>
                <a:gridCol w="203200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Preço por tipo e faixa de consumo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Tipo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Faixa (kWh)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Preço</a:t>
                      </a:r>
                      <a:endParaRPr b="1"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Residencial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R$ 0,40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/>
                        <a:t>Até 1000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Comercial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</a:t>
                      </a:r>
                      <a:r>
                        <a:rPr lang="pt-BR" sz="2000"/>
                        <a:t>2500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/>
                        <a:t>Até 5000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Industrial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Até </a:t>
                      </a:r>
                      <a:r>
                        <a:rPr lang="pt-BR" sz="2000"/>
                        <a:t>10000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R$ 0,55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/>
                        <a:t>Até 15000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R$ 0,60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252" name="Google Shape;252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9eb068ddb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1d9eb068ddb_0_0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g1d9eb068ddb_0_0"/>
          <p:cNvSpPr txBox="1"/>
          <p:nvPr>
            <p:ph idx="1" type="body"/>
          </p:nvPr>
        </p:nvSpPr>
        <p:spPr>
          <a:xfrm>
            <a:off x="457200" y="1295400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Estruturas de Seleção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59" name="Google Shape;259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eb068ddb_0_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g1d9eb068ddb_0_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de Seleção</a:t>
            </a:r>
            <a:endParaRPr/>
          </a:p>
        </p:txBody>
      </p:sp>
      <p:sp>
        <p:nvSpPr>
          <p:cNvPr id="138" name="Google Shape;138;g1d9eb068ddb_0_7"/>
          <p:cNvSpPr txBox="1"/>
          <p:nvPr/>
        </p:nvSpPr>
        <p:spPr>
          <a:xfrm>
            <a:off x="395536" y="1196752"/>
            <a:ext cx="8352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Permitem que uma escolha seja feita durante a execução de um programa, de modo que um determinado trecho de código seja ou não executado, de acordo com o resultado de uma expressão lógica.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9eb068ddb_0_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g1d9eb068ddb_0_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Sintaxe da estrutura if</a:t>
            </a:r>
            <a:endParaRPr b="1" sz="3000"/>
          </a:p>
        </p:txBody>
      </p:sp>
      <p:sp>
        <p:nvSpPr>
          <p:cNvPr id="145" name="Google Shape;145;g1d9eb068ddb_0_13"/>
          <p:cNvSpPr txBox="1"/>
          <p:nvPr/>
        </p:nvSpPr>
        <p:spPr>
          <a:xfrm>
            <a:off x="395536" y="1280949"/>
            <a:ext cx="8352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&lt;condicao&gt;</a:t>
            </a:r>
            <a:r>
              <a:rPr b="1" i="0" lang="pt-BR" sz="2000" u="none" cap="none" strike="noStrike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bloco verdadeiro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informa que existe um bloco de linhas a seguir.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Representado com um deslocamento do início da linha para a direita (indentação).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Continua até a primeira linha com deslocamento diferente.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9eb068ddb_0_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g1d9eb068ddb_0_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152" name="Google Shape;152;g1d9eb068ddb_0_19"/>
          <p:cNvSpPr txBox="1"/>
          <p:nvPr/>
        </p:nvSpPr>
        <p:spPr>
          <a:xfrm>
            <a:off x="409433" y="1280949"/>
            <a:ext cx="8339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"Primeiro valor: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"Segundo valor: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 &gt; b: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primeiro número é o maior!"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 &gt; 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segundo número é o maior!"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9eb068ddb_0_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8" name="Google Shape;158;g1d9eb068ddb_0_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159" name="Google Shape;159;g1d9eb068ddb_0_25"/>
          <p:cNvSpPr txBox="1"/>
          <p:nvPr/>
        </p:nvSpPr>
        <p:spPr>
          <a:xfrm>
            <a:off x="395536" y="1280949"/>
            <a:ext cx="8352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novo ou velho, dependendo da 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idade do seu carro: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novo"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&gt;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velho"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eb068ddb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g1d9eb068ddb_0_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Cláusula else</a:t>
            </a:r>
            <a:endParaRPr b="1" sz="3000"/>
          </a:p>
        </p:txBody>
      </p:sp>
      <p:sp>
        <p:nvSpPr>
          <p:cNvPr id="166" name="Google Shape;166;g1d9eb068ddb_0_31"/>
          <p:cNvSpPr txBox="1"/>
          <p:nvPr/>
        </p:nvSpPr>
        <p:spPr>
          <a:xfrm>
            <a:off x="395536" y="1280949"/>
            <a:ext cx="8352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 o que fazer, caso o resultado da avaliação da condição seja falso, sem precisar de um novo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9eb068ddb_0_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1d9eb068ddb_0_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173" name="Google Shape;173;g1d9eb068ddb_0_37"/>
          <p:cNvSpPr txBox="1"/>
          <p:nvPr/>
        </p:nvSpPr>
        <p:spPr>
          <a:xfrm>
            <a:off x="593725" y="1280949"/>
            <a:ext cx="8010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Carro novo ou velho, dependendo da idade com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a idade do seu carro: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&lt;=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novo"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"Seu carro é velho"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9eb068ddb_0_4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g1d9eb068ddb_0_4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Estruturas Aninhadas</a:t>
            </a:r>
            <a:endParaRPr/>
          </a:p>
        </p:txBody>
      </p:sp>
      <p:sp>
        <p:nvSpPr>
          <p:cNvPr id="180" name="Google Shape;180;g1d9eb068ddb_0_43"/>
          <p:cNvSpPr txBox="1"/>
          <p:nvPr/>
        </p:nvSpPr>
        <p:spPr>
          <a:xfrm>
            <a:off x="395536" y="1280949"/>
            <a:ext cx="8352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Muitas vezes, para obter o comportamento desejado do programa, é necessário utilizar um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dentro de outro.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04: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a conta de um telefone celular de uma empresa chamada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Tchau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considerando os seguintes planos: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Abaixo de 200 minutos, a empresa cobra R$ 0,20 por minuto.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 200 e 400 minutos, o preço é de R$ 0,18.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Acima de 400 minutos, o preço é de R$ 0,15.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