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hOgMEyhBtcX9c7cJSZvwFlhSdI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3D292D-FC4D-4B66-84B7-1597A5755903}">
  <a:tblStyle styleId="{8D3D292D-FC4D-4B66-84B7-1597A575590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9ebcc5921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d9ebcc592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d9ebcc5921_0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9ebcc592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d9ebcc5921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d9ebcc592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d9ebcc5921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9ebcc592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d9ebcc5921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9ebcc592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d9ebcc5921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9ebcc592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d9ebcc5921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6ab4fc1f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1d6ab4fc1ff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d6ab4fc1f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g1d6ab4fc1ff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9ebcc5921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6" name="Google Shape;126;g1d9ebcc592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g1d9ebcc59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</a:t>
            </a: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9ebcc592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d9ebcc5921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9ebcc592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d9ebcc5921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9ebcc5921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d9ebcc592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d9ebcc5921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9ebcc5921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d9ebcc592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d9ebcc5921_0_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9ebcc5921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d9ebcc592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d9ebcc5921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9ebcc5921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d9ebcc592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d9ebcc5921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9ebcc5921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d9ebcc592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d9ebcc5921_0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4"/>
          <p:cNvSpPr txBox="1"/>
          <p:nvPr/>
        </p:nvSpPr>
        <p:spPr>
          <a:xfrm>
            <a:off x="1785060" y="2074736"/>
            <a:ext cx="89155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2" type="body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3" type="body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3" name="Google Shape;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8" name="Google Shape;88;p1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d6ab4fc1ff_0_31"/>
          <p:cNvSpPr txBox="1"/>
          <p:nvPr>
            <p:ph type="title"/>
          </p:nvPr>
        </p:nvSpPr>
        <p:spPr>
          <a:xfrm>
            <a:off x="1625600" y="381000"/>
            <a:ext cx="6767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g1d6ab4fc1ff_0_31"/>
          <p:cNvSpPr txBox="1"/>
          <p:nvPr>
            <p:ph idx="1" type="body"/>
          </p:nvPr>
        </p:nvSpPr>
        <p:spPr>
          <a:xfrm>
            <a:off x="381001" y="1366838"/>
            <a:ext cx="8625300" cy="5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g1d6ab4fc1ff_0_3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" name="Google Shape;25;g1d6ab4fc1ff_0_31"/>
          <p:cNvSpPr txBox="1"/>
          <p:nvPr>
            <p:ph idx="11" type="ftr"/>
          </p:nvPr>
        </p:nvSpPr>
        <p:spPr>
          <a:xfrm>
            <a:off x="838200" y="6400800"/>
            <a:ext cx="594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idx="1" type="body"/>
          </p:nvPr>
        </p:nvSpPr>
        <p:spPr>
          <a:xfrm>
            <a:off x="628650" y="1140823"/>
            <a:ext cx="7886700" cy="50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  <a:defRPr b="1" sz="3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Layout Personalizado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d6ab4fc1ff_0_10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9859" y="5932891"/>
            <a:ext cx="1525491" cy="51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/>
          <p:nvPr>
            <p:ph idx="1" type="body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75755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/>
          <p:nvPr>
            <p:ph idx="2" type="body"/>
          </p:nvPr>
        </p:nvSpPr>
        <p:spPr>
          <a:xfrm>
            <a:off x="629000" y="3636825"/>
            <a:ext cx="57984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rPr lang="pt-BR"/>
              <a:t>AULA 04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3" name="Google Shape;123;p1"/>
          <p:cNvSpPr txBox="1"/>
          <p:nvPr/>
        </p:nvSpPr>
        <p:spPr>
          <a:xfrm>
            <a:off x="629005" y="2648411"/>
            <a:ext cx="78861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pt-BR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algoritmo.</a:t>
            </a:r>
            <a:endParaRPr b="1" i="0" sz="4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9ebcc5921_0_54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2" name="Google Shape;192;g1d9ebcc5921_0_54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06</a:t>
            </a:r>
            <a:endParaRPr/>
          </a:p>
        </p:txBody>
      </p:sp>
      <p:sp>
        <p:nvSpPr>
          <p:cNvPr id="193" name="Google Shape;193;g1d9ebcc5921_0_54"/>
          <p:cNvSpPr txBox="1"/>
          <p:nvPr/>
        </p:nvSpPr>
        <p:spPr>
          <a:xfrm>
            <a:off x="409433" y="1280949"/>
            <a:ext cx="8339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variável global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muda_e_imprime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global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  </a:t>
            </a: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variável global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 =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"a dentro da função: %d"</a:t>
            </a:r>
            <a:r>
              <a:rPr i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"a antes de mudar: %d"</a:t>
            </a:r>
            <a:r>
              <a:rPr i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a)</a:t>
            </a:r>
            <a:r>
              <a:rPr i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muda_e_imprime()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"a depois de mudar: %d"</a:t>
            </a:r>
            <a:r>
              <a:rPr i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a)</a:t>
            </a:r>
            <a:r>
              <a:rPr i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9ebcc5921_0_6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9" name="Google Shape;199;g1d9ebcc5921_0_61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Exercícios</a:t>
            </a:r>
            <a:endParaRPr/>
          </a:p>
        </p:txBody>
      </p:sp>
      <p:sp>
        <p:nvSpPr>
          <p:cNvPr id="200" name="Google Shape;200;g1d9ebcc5921_0_61"/>
          <p:cNvSpPr txBox="1"/>
          <p:nvPr/>
        </p:nvSpPr>
        <p:spPr>
          <a:xfrm>
            <a:off x="593725" y="1280949"/>
            <a:ext cx="80106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com uma função que retorne o maior de dois números.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com uma função que receba dois números e retorne </a:t>
            </a: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o primeiro número for múltiplo do segundo.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com uma função que receba o lado (l) de um quadrado e retorne a sua área (A = lado</a:t>
            </a:r>
            <a:r>
              <a:rPr baseline="30000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com uma função que receba a base e a altura de um triângulo e retorne a sua área (A = (base x altura) / 2).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9ebcc5921_0_6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6" name="Google Shape;206;g1d9ebcc5921_0_67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Exercícios</a:t>
            </a:r>
            <a:endParaRPr/>
          </a:p>
        </p:txBody>
      </p:sp>
      <p:sp>
        <p:nvSpPr>
          <p:cNvPr id="207" name="Google Shape;207;g1d9ebcc5921_0_67"/>
          <p:cNvSpPr txBox="1"/>
          <p:nvPr/>
        </p:nvSpPr>
        <p:spPr>
          <a:xfrm>
            <a:off x="593725" y="1280949"/>
            <a:ext cx="80106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 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com uma função que receba o      raio (R) de um círculo e retorne a sua área (A = PI * R</a:t>
            </a:r>
            <a:r>
              <a:rPr baseline="30000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6) 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com uma função que necessite de um argumento. A função retorna o valor do caractere </a:t>
            </a:r>
            <a:r>
              <a:rPr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 o seu argumento for positivo, e </a:t>
            </a:r>
            <a:r>
              <a:rPr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'N'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 o seu argumento for zero ou negativo.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7) 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com uma função chamada somaImposto. A função possui dois parâmetros formais: taxaImposto, que é a quantia de imposto sobre vendas expressa em porcentagem, e custo, que é o custo de um item antes do imposto. A função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valor de custo para incluir o imposto sobre vendas.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9ebcc5921_0_73"/>
          <p:cNvSpPr txBox="1"/>
          <p:nvPr>
            <p:ph idx="4294967295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213" name="Google Shape;213;g1d9ebcc5921_0_73"/>
          <p:cNvSpPr txBox="1"/>
          <p:nvPr/>
        </p:nvSpPr>
        <p:spPr>
          <a:xfrm>
            <a:off x="457200" y="476672"/>
            <a:ext cx="82296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/>
          </a:p>
        </p:txBody>
      </p:sp>
      <p:sp>
        <p:nvSpPr>
          <p:cNvPr id="214" name="Google Shape;214;g1d9ebcc5921_0_73"/>
          <p:cNvSpPr txBox="1"/>
          <p:nvPr>
            <p:ph idx="1" type="body"/>
          </p:nvPr>
        </p:nvSpPr>
        <p:spPr>
          <a:xfrm>
            <a:off x="457200" y="1268760"/>
            <a:ext cx="8229600" cy="49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pt-BR" sz="2600"/>
              <a:t>8) </a:t>
            </a:r>
            <a:r>
              <a:rPr lang="pt-BR" sz="2600"/>
              <a:t>Escreva um programa, com uma função para ler a idade de uma pessoa e informar a sua classe eleitoral, conforme:</a:t>
            </a:r>
            <a:endParaRPr/>
          </a:p>
          <a:p>
            <a:pPr indent="-285750" lvl="1" marL="74295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2600"/>
              <a:t>Não-eleitor (abaixo de 16 anos).</a:t>
            </a:r>
            <a:endParaRPr/>
          </a:p>
          <a:p>
            <a:pPr indent="-285750" lvl="1" marL="74295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2600"/>
              <a:t>Eleitor obrigatório (entre 18 e 65 anos).</a:t>
            </a:r>
            <a:endParaRPr/>
          </a:p>
          <a:p>
            <a:pPr indent="-285750" lvl="1" marL="74295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2600"/>
              <a:t>Eleitor facultativo (entre 16 e 18 ou maior de 65 anos).</a:t>
            </a:r>
            <a:endParaRPr/>
          </a:p>
          <a:p>
            <a:pPr indent="0" lvl="1" marL="45720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120650" lvl="1" marL="742950" rtl="0" algn="just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9ebcc5921_0_79"/>
          <p:cNvSpPr txBox="1"/>
          <p:nvPr>
            <p:ph idx="4294967295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220" name="Google Shape;220;g1d9ebcc5921_0_79"/>
          <p:cNvSpPr txBox="1"/>
          <p:nvPr/>
        </p:nvSpPr>
        <p:spPr>
          <a:xfrm>
            <a:off x="457200" y="476672"/>
            <a:ext cx="82296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/>
          </a:p>
        </p:txBody>
      </p:sp>
      <p:sp>
        <p:nvSpPr>
          <p:cNvPr id="221" name="Google Shape;221;g1d9ebcc5921_0_79"/>
          <p:cNvSpPr txBox="1"/>
          <p:nvPr>
            <p:ph type="title"/>
          </p:nvPr>
        </p:nvSpPr>
        <p:spPr>
          <a:xfrm>
            <a:off x="457200" y="1196752"/>
            <a:ext cx="8229600" cy="49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1" lang="pt-BR" sz="2600"/>
              <a:t>9) </a:t>
            </a:r>
            <a:r>
              <a:rPr lang="pt-BR" sz="2600"/>
              <a:t>Escreva um programa, com uma função que imprima o conceito de um aluno, dada a sua nota. Supor, apenas, notas inteiras. O critério para conceitos é o seguinte:</a:t>
            </a:r>
            <a:br>
              <a:rPr lang="pt-BR" sz="2600"/>
            </a:br>
            <a:endParaRPr/>
          </a:p>
        </p:txBody>
      </p:sp>
      <p:graphicFrame>
        <p:nvGraphicFramePr>
          <p:cNvPr id="222" name="Google Shape;222;g1d9ebcc5921_0_79"/>
          <p:cNvGraphicFramePr/>
          <p:nvPr/>
        </p:nvGraphicFramePr>
        <p:xfrm>
          <a:off x="2191187" y="2708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{8D3D292D-FC4D-4B66-84B7-1597A5755903}</a:tableStyleId>
              </a:tblPr>
              <a:tblGrid>
                <a:gridCol w="2236800"/>
                <a:gridCol w="2227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Nota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Conceito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notas inferiores a 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Conceito 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notas de 3 a 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Conceito 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notas 6 e 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Conceito 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notas 8 e 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Conceito 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nota 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u="none" cap="none" strike="noStrike"/>
                        <a:t>Conceito A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9ebcc5921_0_86"/>
          <p:cNvSpPr txBox="1"/>
          <p:nvPr>
            <p:ph idx="4294967295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pt-BR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228" name="Google Shape;228;g1d9ebcc5921_0_86"/>
          <p:cNvSpPr txBox="1"/>
          <p:nvPr/>
        </p:nvSpPr>
        <p:spPr>
          <a:xfrm>
            <a:off x="457200" y="476672"/>
            <a:ext cx="82296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/>
          </a:p>
        </p:txBody>
      </p:sp>
      <p:sp>
        <p:nvSpPr>
          <p:cNvPr id="229" name="Google Shape;229;g1d9ebcc5921_0_86"/>
          <p:cNvSpPr txBox="1"/>
          <p:nvPr/>
        </p:nvSpPr>
        <p:spPr>
          <a:xfrm>
            <a:off x="457200" y="1268760"/>
            <a:ext cx="8229600" cy="49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um programa, com uma função que leia 2 valores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B),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calcule e mostre a soma dos números ímpares entre 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eles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(inclusive A e B). 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Nesse caso, considere que só serão informados valores inteiros positivos e que A é menor do que B.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6ab4fc1ff_0_124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5" name="Google Shape;235;g1d6ab4fc1ff_0_124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Referências</a:t>
            </a:r>
            <a:endParaRPr/>
          </a:p>
        </p:txBody>
      </p:sp>
      <p:sp>
        <p:nvSpPr>
          <p:cNvPr id="236" name="Google Shape;236;g1d6ab4fc1ff_0_124"/>
          <p:cNvSpPr txBox="1"/>
          <p:nvPr/>
        </p:nvSpPr>
        <p:spPr>
          <a:xfrm>
            <a:off x="593725" y="1280949"/>
            <a:ext cx="80106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MENEZES, N. N. C.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 com Python: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e lógica de programação para iniciantes. 2ª ed. São Paulo: Novatec, 2014.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PYTONSOFTWAREFOUNDATION.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the latest version for Windows: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3.6.4. Disponível    em:           https://www.python.org/downloads/. Acesso em: 21 fev. 2018.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homenagem à Janaine Arantes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6ab4fc1ff_0_14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2" name="Google Shape;242;g1d6ab4fc1ff_0_14"/>
          <p:cNvSpPr txBox="1"/>
          <p:nvPr>
            <p:ph type="title"/>
          </p:nvPr>
        </p:nvSpPr>
        <p:spPr>
          <a:xfrm>
            <a:off x="467550" y="525029"/>
            <a:ext cx="82809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Calibri"/>
              <a:buNone/>
            </a:pPr>
            <a:r>
              <a:rPr b="1" lang="pt-BR" sz="3333"/>
              <a:t>Referências</a:t>
            </a:r>
            <a:endParaRPr sz="4733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sz="3000"/>
          </a:p>
        </p:txBody>
      </p:sp>
      <p:sp>
        <p:nvSpPr>
          <p:cNvPr id="243" name="Google Shape;243;g1d6ab4fc1ff_0_14"/>
          <p:cNvSpPr txBox="1"/>
          <p:nvPr/>
        </p:nvSpPr>
        <p:spPr>
          <a:xfrm>
            <a:off x="593725" y="1196752"/>
            <a:ext cx="80106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Bibliografia Complementar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MENEZES, N. N. C.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 com Python: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e lógica de programação para iniciantes. 2ª ed. São Paulo: Novatec, 2014.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SWEIGART, Al.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Automatize Tarefas Maçantes com Python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Programação Prática para Verdadeiros Iniciantes. São Paulo: Novatec, 2015.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BORGES, L. E.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para Desenvolvedores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3ª ed. São Paulo: Novatec, 2014.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9ebcc5921_0_0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0" name="Google Shape;130;g1d9ebcc5921_0_0"/>
          <p:cNvSpPr txBox="1"/>
          <p:nvPr>
            <p:ph type="title"/>
          </p:nvPr>
        </p:nvSpPr>
        <p:spPr>
          <a:xfrm>
            <a:off x="611560" y="476672"/>
            <a:ext cx="8136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Nessa Aula</a:t>
            </a:r>
            <a:endParaRPr/>
          </a:p>
        </p:txBody>
      </p:sp>
      <p:sp>
        <p:nvSpPr>
          <p:cNvPr id="131" name="Google Shape;131;g1d9ebcc5921_0_0"/>
          <p:cNvSpPr txBox="1"/>
          <p:nvPr>
            <p:ph idx="1" type="body"/>
          </p:nvPr>
        </p:nvSpPr>
        <p:spPr>
          <a:xfrm>
            <a:off x="457200" y="1295400"/>
            <a:ext cx="8382000" cy="5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Funções</a:t>
            </a:r>
            <a:endParaRPr/>
          </a:p>
          <a:p>
            <a:pPr indent="-342900" lvl="0" marL="342900" rtl="0" algn="l"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Exemplos</a:t>
            </a:r>
            <a:endParaRPr/>
          </a:p>
          <a:p>
            <a:pPr indent="-342900" lvl="0" marL="342900" rtl="0" algn="l"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Exercícios</a:t>
            </a:r>
            <a:endParaRPr/>
          </a:p>
          <a:p>
            <a:pPr indent="-285750" lvl="1" marL="742950" rtl="0" algn="l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9ebcc5921_0_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7" name="Google Shape;137;g1d9ebcc5921_0_7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Funções</a:t>
            </a:r>
            <a:endParaRPr/>
          </a:p>
        </p:txBody>
      </p:sp>
      <p:sp>
        <p:nvSpPr>
          <p:cNvPr id="138" name="Google Shape;138;g1d9ebcc5921_0_7"/>
          <p:cNvSpPr txBox="1"/>
          <p:nvPr/>
        </p:nvSpPr>
        <p:spPr>
          <a:xfrm>
            <a:off x="395536" y="1196752"/>
            <a:ext cx="83529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Uma função é um bloco de código que tem nome, pode receber parâmetros e gerar um resultado.</a:t>
            </a:r>
            <a:endParaRPr/>
          </a:p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São interessantes para isolar uma tarefa específica em um trecho de programa (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técnica de modularização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Aumentam a possibilidade de reuso e reduzem a complexidade de manutenção.</a:t>
            </a:r>
            <a:endParaRPr/>
          </a:p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Já usamos várias funções de Python, como por exemplo: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 ser utilizada para definir uma função e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devolver algum valor.</a:t>
            </a:r>
            <a:endParaRPr/>
          </a:p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9ebcc5921_0_1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4" name="Google Shape;144;g1d9ebcc5921_0_13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01</a:t>
            </a:r>
            <a:endParaRPr/>
          </a:p>
        </p:txBody>
      </p:sp>
      <p:sp>
        <p:nvSpPr>
          <p:cNvPr id="145" name="Google Shape;145;g1d9ebcc5921_0_13"/>
          <p:cNvSpPr txBox="1"/>
          <p:nvPr/>
        </p:nvSpPr>
        <p:spPr>
          <a:xfrm>
            <a:off x="409433" y="1280949"/>
            <a:ext cx="83391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Soma dois números.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soma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(a, b):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 + 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soma(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soma(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soma(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800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parâmetros da função.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9ebcc5921_0_1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2" name="Google Shape;152;g1d9ebcc5921_0_19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02</a:t>
            </a:r>
            <a:endParaRPr/>
          </a:p>
        </p:txBody>
      </p:sp>
      <p:sp>
        <p:nvSpPr>
          <p:cNvPr id="153" name="Google Shape;153;g1d9ebcc5921_0_19"/>
          <p:cNvSpPr txBox="1"/>
          <p:nvPr/>
        </p:nvSpPr>
        <p:spPr>
          <a:xfrm>
            <a:off x="409433" y="1280949"/>
            <a:ext cx="83391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Soma dois números, com retorno.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soma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(a, b):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 + 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(soma(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(soma(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(soma(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indica o valor a retornar.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d9ebcc5921_0_26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0" name="Google Shape;160;g1d9ebcc5921_0_26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03</a:t>
            </a:r>
            <a:endParaRPr/>
          </a:p>
        </p:txBody>
      </p:sp>
      <p:sp>
        <p:nvSpPr>
          <p:cNvPr id="161" name="Google Shape;161;g1d9ebcc5921_0_26"/>
          <p:cNvSpPr txBox="1"/>
          <p:nvPr/>
        </p:nvSpPr>
        <p:spPr>
          <a:xfrm>
            <a:off x="409433" y="1280949"/>
            <a:ext cx="8339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se um valor é par ou não.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epar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 %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(epar(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(epar(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(epar(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9ebcc5921_0_3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8" name="Google Shape;168;g1d9ebcc5921_0_33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04</a:t>
            </a:r>
            <a:endParaRPr/>
          </a:p>
        </p:txBody>
      </p:sp>
      <p:sp>
        <p:nvSpPr>
          <p:cNvPr id="169" name="Google Shape;169;g1d9ebcc5921_0_33"/>
          <p:cNvSpPr txBox="1"/>
          <p:nvPr/>
        </p:nvSpPr>
        <p:spPr>
          <a:xfrm>
            <a:off x="409433" y="1280949"/>
            <a:ext cx="83391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Reutiliza a função </a:t>
            </a: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epar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 outra função.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epar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 %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par_ou_impar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epar(x):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"par"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"ímpar"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(par_ou_impar(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(par_ou_impar(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9ebcc5921_0_40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6" name="Google Shape;176;g1d9ebcc5921_0_40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Variáveis locais e globais</a:t>
            </a:r>
            <a:endParaRPr/>
          </a:p>
        </p:txBody>
      </p:sp>
      <p:sp>
        <p:nvSpPr>
          <p:cNvPr id="177" name="Google Shape;177;g1d9ebcc5921_0_40"/>
          <p:cNvSpPr txBox="1"/>
          <p:nvPr/>
        </p:nvSpPr>
        <p:spPr>
          <a:xfrm>
            <a:off x="409433" y="1280949"/>
            <a:ext cx="8339100" cy="46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  <a:p>
            <a:pPr indent="-4572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 apenas dentro da função.</a:t>
            </a:r>
            <a:endParaRPr/>
          </a:p>
          <a:p>
            <a:pPr indent="-4572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pode ser acessada fora da função em que foi criada.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Definida fora de uma função.</a:t>
            </a:r>
            <a:endParaRPr/>
          </a:p>
          <a:p>
            <a:pPr indent="-4572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ser vista e alterada por qualquer função do programa.</a:t>
            </a:r>
            <a:endParaRPr/>
          </a:p>
          <a:p>
            <a:pPr indent="-4572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 ser utilizada com cuidado, como por exemplo em constantes.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9ebcc5921_0_4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4" name="Google Shape;184;g1d9ebcc5921_0_47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05</a:t>
            </a:r>
            <a:endParaRPr/>
          </a:p>
        </p:txBody>
      </p:sp>
      <p:sp>
        <p:nvSpPr>
          <p:cNvPr id="185" name="Google Shape;185;g1d9ebcc5921_0_47"/>
          <p:cNvSpPr txBox="1"/>
          <p:nvPr/>
        </p:nvSpPr>
        <p:spPr>
          <a:xfrm>
            <a:off x="409433" y="1280949"/>
            <a:ext cx="83391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variável global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muda_e_imprime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 =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variável local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"a dentro da função: %d"</a:t>
            </a:r>
            <a:r>
              <a:rPr i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imprime o valor da variável global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"a antes de mudar: %d"</a:t>
            </a:r>
            <a:r>
              <a:rPr i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imprime o valor da variável local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muda_e_imprime()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imprime o valor da variável global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"a depois de mudar: %d"</a:t>
            </a:r>
            <a:r>
              <a:rPr i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a)</a:t>
            </a:r>
            <a:r>
              <a:rPr i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2019-02-19T13:22:14Z</dcterms:created>
  <dc:creator>Paulo Brandão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