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i7z4Sbuco+5502p8hNiAjakAC5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3F52BE-2720-4753-8C5E-0BE408686CC4}">
  <a:tblStyle styleId="{8B3F52BE-2720-4753-8C5E-0BE408686C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Montserrat-bold.fntdata"/><Relationship Id="rId21" Type="http://schemas.openxmlformats.org/officeDocument/2006/relationships/slide" Target="slides/slide16.xml"/><Relationship Id="rId43" Type="http://schemas.openxmlformats.org/officeDocument/2006/relationships/font" Target="fonts/Montserrat-regular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6da8032a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d6da8032aa_1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6da8032a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d6da8032aa_1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6da8032a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d6da8032aa_1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6da8032aa_1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d6da8032aa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d6da8032aa_1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6da8032aa_1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d6da8032aa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d6da8032aa_1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6da8032a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d6da8032aa_1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6da8032aa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d6da8032aa_1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6da8032aa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d6da8032aa_1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6da8032aa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d6da8032aa_1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6da8032aa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d6da8032aa_1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6da8032aa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g1d6da8032a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1d6da8032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6da8032aa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d6da8032aa_1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d6da8032aa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d6da8032aa_1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d6da8032aa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d6da8032aa_1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6da8032aa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d6da8032aa_1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d6da8032aa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d6da8032aa_1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6da8032a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d6da8032aa_1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d6da8032aa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d6da8032aa_1_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6da8032aa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d6da8032aa_1_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6da8032aa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d6da8032aa_1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6da8032aa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d6da8032aa_1_1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6da8032a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d6da8032aa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6da8032aa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d6da8032aa_1_1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6da8032aa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1d6da8032aa_1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6da8032aa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d6da8032aa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d6da8032aa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1d6da8032aa_1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d6da8032aa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1d6da8032aa_1_2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6da8032aa_1_2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d6da8032aa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1d6da8032aa_1_2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d6ab4fc1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1d6ab4fc1ff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d6ab4fc1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g1d6ab4fc1f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6da8032a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d6da8032aa_1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6da8032a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d6da8032aa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6da8032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d6da8032aa_1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6da8032a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d6da8032aa_1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6da8032a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d6da8032aa_1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6da8032a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d6da8032aa_1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6ab4fc1ff_0_31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1d6ab4fc1ff_0_31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g1d6ab4fc1ff_0_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g1d6ab4fc1ff_0_31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d6ab4fc1ff_0_10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6da8032aa_1_4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g1d6da8032aa_1_4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87" name="Google Shape;187;g1d6da8032aa_1_49"/>
          <p:cNvSpPr txBox="1"/>
          <p:nvPr/>
        </p:nvSpPr>
        <p:spPr>
          <a:xfrm>
            <a:off x="409433" y="1280949"/>
            <a:ext cx="83391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lista em Python é um objeto.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Atribuição de objeto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 = L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Copia a mesma referência da lista na memória e não os seus dados.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Duas variáveis (V e L) referenciam a mesma lista na memória.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" name="Google Shape;188;g1d6da8032aa_1_49"/>
          <p:cNvGraphicFramePr/>
          <p:nvPr/>
        </p:nvGraphicFramePr>
        <p:xfrm>
          <a:off x="3491880" y="486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{8B3F52BE-2720-4753-8C5E-0BE408686CC4}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89" name="Google Shape;189;g1d6da8032aa_1_49"/>
          <p:cNvCxnSpPr/>
          <p:nvPr/>
        </p:nvCxnSpPr>
        <p:spPr>
          <a:xfrm flipH="1" rot="10800000">
            <a:off x="2636378" y="5160668"/>
            <a:ext cx="855600" cy="28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g1d6da8032aa_1_49"/>
          <p:cNvCxnSpPr/>
          <p:nvPr/>
        </p:nvCxnSpPr>
        <p:spPr>
          <a:xfrm>
            <a:off x="2636378" y="4812612"/>
            <a:ext cx="855600" cy="27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g1d6da8032aa_1_49"/>
          <p:cNvSpPr txBox="1"/>
          <p:nvPr/>
        </p:nvSpPr>
        <p:spPr>
          <a:xfrm>
            <a:off x="2270693" y="4543832"/>
            <a:ext cx="3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192" name="Google Shape;192;g1d6da8032aa_1_49"/>
          <p:cNvSpPr txBox="1"/>
          <p:nvPr/>
        </p:nvSpPr>
        <p:spPr>
          <a:xfrm>
            <a:off x="2267744" y="5138028"/>
            <a:ext cx="38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6da8032aa_1_6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8" name="Google Shape;198;g1d6da8032aa_1_6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99" name="Google Shape;199;g1d6da8032aa_1_60"/>
          <p:cNvSpPr txBox="1"/>
          <p:nvPr/>
        </p:nvSpPr>
        <p:spPr>
          <a:xfrm>
            <a:off x="409433" y="1280949"/>
            <a:ext cx="8339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Alteração de valor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V[0] = 6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L[0] = 6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g1d6da8032aa_1_60"/>
          <p:cNvGraphicFramePr/>
          <p:nvPr/>
        </p:nvGraphicFramePr>
        <p:xfrm>
          <a:off x="3347864" y="3212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{8B3F52BE-2720-4753-8C5E-0BE408686CC4}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FF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1" name="Google Shape;201;g1d6da8032aa_1_60"/>
          <p:cNvCxnSpPr/>
          <p:nvPr/>
        </p:nvCxnSpPr>
        <p:spPr>
          <a:xfrm flipH="1" rot="10800000">
            <a:off x="2492362" y="3504484"/>
            <a:ext cx="855600" cy="28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g1d6da8032aa_1_60"/>
          <p:cNvCxnSpPr/>
          <p:nvPr/>
        </p:nvCxnSpPr>
        <p:spPr>
          <a:xfrm>
            <a:off x="2492362" y="3156428"/>
            <a:ext cx="855600" cy="27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1d6da8032aa_1_60"/>
          <p:cNvSpPr txBox="1"/>
          <p:nvPr/>
        </p:nvSpPr>
        <p:spPr>
          <a:xfrm>
            <a:off x="2126677" y="2887648"/>
            <a:ext cx="3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sp>
        <p:nvSpPr>
          <p:cNvPr id="204" name="Google Shape;204;g1d6da8032aa_1_60"/>
          <p:cNvSpPr txBox="1"/>
          <p:nvPr/>
        </p:nvSpPr>
        <p:spPr>
          <a:xfrm>
            <a:off x="2123728" y="3481844"/>
            <a:ext cx="38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6da8032aa_1_7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g1d6da8032aa_1_7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/>
          </a:p>
        </p:txBody>
      </p:sp>
      <p:sp>
        <p:nvSpPr>
          <p:cNvPr id="211" name="Google Shape;211;g1d6da8032aa_1_71"/>
          <p:cNvSpPr txBox="1"/>
          <p:nvPr/>
        </p:nvSpPr>
        <p:spPr>
          <a:xfrm>
            <a:off x="409433" y="1280949"/>
            <a:ext cx="833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06: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Cópia de listas.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= L[:]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6da8032aa_1_7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g1d6da8032aa_1_7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/>
          </a:p>
        </p:txBody>
      </p:sp>
      <p:sp>
        <p:nvSpPr>
          <p:cNvPr id="219" name="Google Shape;219;g1d6da8032aa_1_77"/>
          <p:cNvSpPr txBox="1"/>
          <p:nvPr/>
        </p:nvSpPr>
        <p:spPr>
          <a:xfrm>
            <a:off x="409433" y="1280949"/>
            <a:ext cx="8339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nova cópia da lista: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 =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L[:]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listas, L e V, se referem a áreas diferentes na memória.</a:t>
            </a:r>
            <a:endParaRPr/>
          </a:p>
        </p:txBody>
      </p:sp>
      <p:graphicFrame>
        <p:nvGraphicFramePr>
          <p:cNvPr id="220" name="Google Shape;220;g1d6da8032aa_1_77"/>
          <p:cNvGraphicFramePr/>
          <p:nvPr/>
        </p:nvGraphicFramePr>
        <p:xfrm>
          <a:off x="3347864" y="3414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{8B3F52BE-2720-4753-8C5E-0BE408686CC4}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1" name="Google Shape;221;g1d6da8032aa_1_77"/>
          <p:cNvCxnSpPr/>
          <p:nvPr/>
        </p:nvCxnSpPr>
        <p:spPr>
          <a:xfrm>
            <a:off x="2419822" y="3664100"/>
            <a:ext cx="8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g1d6da8032aa_1_77"/>
          <p:cNvSpPr txBox="1"/>
          <p:nvPr/>
        </p:nvSpPr>
        <p:spPr>
          <a:xfrm>
            <a:off x="2126677" y="3356992"/>
            <a:ext cx="3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graphicFrame>
        <p:nvGraphicFramePr>
          <p:cNvPr id="223" name="Google Shape;223;g1d6da8032aa_1_77"/>
          <p:cNvGraphicFramePr/>
          <p:nvPr/>
        </p:nvGraphicFramePr>
        <p:xfrm>
          <a:off x="3344915" y="4278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{8B3F52BE-2720-4753-8C5E-0BE408686CC4}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24" name="Google Shape;224;g1d6da8032aa_1_77"/>
          <p:cNvCxnSpPr/>
          <p:nvPr/>
        </p:nvCxnSpPr>
        <p:spPr>
          <a:xfrm>
            <a:off x="2416873" y="4528196"/>
            <a:ext cx="8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g1d6da8032aa_1_77"/>
          <p:cNvSpPr txBox="1"/>
          <p:nvPr/>
        </p:nvSpPr>
        <p:spPr>
          <a:xfrm>
            <a:off x="2123728" y="4221088"/>
            <a:ext cx="38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6da8032aa_1_9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g1d6da8032aa_1_9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/>
          </a:p>
        </p:txBody>
      </p:sp>
      <p:sp>
        <p:nvSpPr>
          <p:cNvPr id="233" name="Google Shape;233;g1d6da8032aa_1_90"/>
          <p:cNvSpPr txBox="1"/>
          <p:nvPr/>
        </p:nvSpPr>
        <p:spPr>
          <a:xfrm>
            <a:off x="409433" y="1280949"/>
            <a:ext cx="8339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alterar as listas, L e V, de forma independente.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V[0] = 6</a:t>
            </a:r>
            <a:endParaRPr/>
          </a:p>
        </p:txBody>
      </p:sp>
      <p:graphicFrame>
        <p:nvGraphicFramePr>
          <p:cNvPr id="234" name="Google Shape;234;g1d6da8032aa_1_90"/>
          <p:cNvGraphicFramePr/>
          <p:nvPr/>
        </p:nvGraphicFramePr>
        <p:xfrm>
          <a:off x="3347864" y="2910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{8B3F52BE-2720-4753-8C5E-0BE408686CC4}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35" name="Google Shape;235;g1d6da8032aa_1_90"/>
          <p:cNvCxnSpPr/>
          <p:nvPr/>
        </p:nvCxnSpPr>
        <p:spPr>
          <a:xfrm>
            <a:off x="2419822" y="3160044"/>
            <a:ext cx="8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g1d6da8032aa_1_90"/>
          <p:cNvSpPr txBox="1"/>
          <p:nvPr/>
        </p:nvSpPr>
        <p:spPr>
          <a:xfrm>
            <a:off x="2126677" y="2852936"/>
            <a:ext cx="33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graphicFrame>
        <p:nvGraphicFramePr>
          <p:cNvPr id="237" name="Google Shape;237;g1d6da8032aa_1_90"/>
          <p:cNvGraphicFramePr/>
          <p:nvPr/>
        </p:nvGraphicFramePr>
        <p:xfrm>
          <a:off x="3344915" y="3774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{8B3F52BE-2720-4753-8C5E-0BE408686CC4}</a:tableStyleId>
              </a:tblPr>
              <a:tblGrid>
                <a:gridCol w="576075"/>
                <a:gridCol w="576075"/>
                <a:gridCol w="576075"/>
                <a:gridCol w="567975"/>
                <a:gridCol w="58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800" u="none" cap="none" strike="noStrike">
                          <a:solidFill>
                            <a:srgbClr val="FF0000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38" name="Google Shape;238;g1d6da8032aa_1_90"/>
          <p:cNvCxnSpPr/>
          <p:nvPr/>
        </p:nvCxnSpPr>
        <p:spPr>
          <a:xfrm>
            <a:off x="2416873" y="4024140"/>
            <a:ext cx="885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9" name="Google Shape;239;g1d6da8032aa_1_90"/>
          <p:cNvSpPr txBox="1"/>
          <p:nvPr/>
        </p:nvSpPr>
        <p:spPr>
          <a:xfrm>
            <a:off x="2123728" y="3717032"/>
            <a:ext cx="38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6da8032aa_1_10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g1d6da8032aa_1_10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Fatiamento de listas </a:t>
            </a:r>
            <a:endParaRPr/>
          </a:p>
        </p:txBody>
      </p:sp>
      <p:sp>
        <p:nvSpPr>
          <p:cNvPr id="246" name="Google Shape;246;g1d6da8032aa_1_103"/>
          <p:cNvSpPr txBox="1"/>
          <p:nvPr/>
        </p:nvSpPr>
        <p:spPr>
          <a:xfrm>
            <a:off x="409433" y="1280949"/>
            <a:ext cx="8339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07: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Fatiamento de listas.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[1, 2, 3, 4, 5]   da posição 0 até a posição 5, sem incluí-la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(L[: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[1, 2, 3, 4, 5]   do início até a posição 5, sem incluí-la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(L[:-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[1, 2, 3, 4]      do início até o último, sem incluí-lo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[2, 3]            da posição 1 até a posição 3, sem incluí-la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[2, 3, 4]         da posição 1 até a posição 4, sem incluí-la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:])  </a:t>
            </a: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[4, 5]            da posição 3 até o final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(L[: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[1, 2, 3]         do início até a posição 3, sem incluí-la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(L[-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5                 último elemento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(L[-</a:t>
            </a:r>
            <a:r>
              <a:rPr lang="pt-BR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lang="pt-BR" sz="14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4                 penúltimo elemento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6da8032aa_1_10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2" name="Google Shape;252;g1d6da8032aa_1_10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Tamanho de listas</a:t>
            </a:r>
            <a:endParaRPr/>
          </a:p>
        </p:txBody>
      </p:sp>
      <p:sp>
        <p:nvSpPr>
          <p:cNvPr id="253" name="Google Shape;253;g1d6da8032aa_1_109"/>
          <p:cNvSpPr txBox="1"/>
          <p:nvPr/>
        </p:nvSpPr>
        <p:spPr>
          <a:xfrm>
            <a:off x="409433" y="1280949"/>
            <a:ext cx="8339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len()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retorna o número de elementos da lista.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08: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Tamanho de listas.</a:t>
            </a:r>
            <a:endParaRPr/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(len(L))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(len(V))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6da8032aa_1_11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9" name="Google Shape;259;g1d6da8032aa_1_11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Tamanho de listas</a:t>
            </a:r>
            <a:endParaRPr/>
          </a:p>
        </p:txBody>
      </p:sp>
      <p:sp>
        <p:nvSpPr>
          <p:cNvPr id="260" name="Google Shape;260;g1d6da8032aa_1_115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09: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Repetição com tamanho da lista usando a função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len()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len(L):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(L[x])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6da8032aa_1_12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6" name="Google Shape;266;g1d6da8032aa_1_12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Adição de elementos</a:t>
            </a:r>
            <a:endParaRPr/>
          </a:p>
        </p:txBody>
      </p:sp>
      <p:sp>
        <p:nvSpPr>
          <p:cNvPr id="267" name="Google Shape;267;g1d6da8032aa_1_121"/>
          <p:cNvSpPr txBox="1"/>
          <p:nvPr/>
        </p:nvSpPr>
        <p:spPr>
          <a:xfrm>
            <a:off x="409434" y="1268760"/>
            <a:ext cx="83391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append()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usado para adicionar um elemento ao fim da lista.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10: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 de elementos à lista.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(len(L))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6da8032aa_1_12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3" name="Google Shape;273;g1d6da8032aa_1_12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Adição de elementos</a:t>
            </a:r>
            <a:endParaRPr/>
          </a:p>
        </p:txBody>
      </p:sp>
      <p:sp>
        <p:nvSpPr>
          <p:cNvPr id="274" name="Google Shape;274;g1d6da8032aa_1_127"/>
          <p:cNvSpPr txBox="1"/>
          <p:nvPr/>
        </p:nvSpPr>
        <p:spPr>
          <a:xfrm>
            <a:off x="409434" y="1268760"/>
            <a:ext cx="83391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11: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 de elementos à lista, até que 0 seja digitado.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int(input(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um número (0 sai): 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==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L.append(n)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len(L):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(L[x])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6da8032aa_1_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g1d6da8032aa_1_0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</a:t>
            </a:r>
            <a:endParaRPr/>
          </a:p>
        </p:txBody>
      </p:sp>
      <p:sp>
        <p:nvSpPr>
          <p:cNvPr id="131" name="Google Shape;131;g1d6da8032aa_1_0"/>
          <p:cNvSpPr txBox="1"/>
          <p:nvPr>
            <p:ph idx="1" type="body"/>
          </p:nvPr>
        </p:nvSpPr>
        <p:spPr>
          <a:xfrm>
            <a:off x="457200" y="1295400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Listas</a:t>
            </a:r>
            <a:endParaRPr/>
          </a:p>
          <a:p>
            <a:pPr indent="-342900" lvl="0" marL="34290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Dicionários</a:t>
            </a:r>
            <a:endParaRPr/>
          </a:p>
          <a:p>
            <a:pPr indent="-342900" lvl="0" marL="34290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6da8032aa_1_13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0" name="Google Shape;280;g1d6da8032aa_1_13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Adição de elementos</a:t>
            </a:r>
            <a:endParaRPr/>
          </a:p>
        </p:txBody>
      </p:sp>
      <p:sp>
        <p:nvSpPr>
          <p:cNvPr id="281" name="Google Shape;281;g1d6da8032aa_1_133"/>
          <p:cNvSpPr txBox="1"/>
          <p:nvPr/>
        </p:nvSpPr>
        <p:spPr>
          <a:xfrm>
            <a:off x="409434" y="1268760"/>
            <a:ext cx="8339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extend()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prolonga a lista, adicionando no fim todos os elementos de uma lista passada como argumento.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12: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 de elementos e listas.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L.extend([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L.append([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"e"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L.extend([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"f"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"g"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6da8032aa_1_13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7" name="Google Shape;287;g1d6da8032aa_1_13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Remoção de elementos da lista</a:t>
            </a:r>
            <a:endParaRPr/>
          </a:p>
        </p:txBody>
      </p:sp>
      <p:sp>
        <p:nvSpPr>
          <p:cNvPr id="288" name="Google Shape;288;g1d6da8032aa_1_139"/>
          <p:cNvSpPr txBox="1"/>
          <p:nvPr/>
        </p:nvSpPr>
        <p:spPr>
          <a:xfrm>
            <a:off x="409433" y="1280949"/>
            <a:ext cx="8339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Instrução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usada para remover elementos da lista.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13: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Remoção de elementos.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"b"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6da8032aa_1_14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4" name="Google Shape;294;g1d6da8032aa_1_14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Remoção de elementos da lista</a:t>
            </a:r>
            <a:endParaRPr/>
          </a:p>
        </p:txBody>
      </p:sp>
      <p:sp>
        <p:nvSpPr>
          <p:cNvPr id="295" name="Google Shape;295;g1d6da8032aa_1_145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14: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Remoção de fatias.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list(range(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6da8032aa_1_15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1" name="Google Shape;301;g1d6da8032aa_1_15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Usando for</a:t>
            </a:r>
            <a:endParaRPr b="1" sz="3000"/>
          </a:p>
        </p:txBody>
      </p:sp>
      <p:sp>
        <p:nvSpPr>
          <p:cNvPr id="302" name="Google Shape;302;g1d6da8032aa_1_151"/>
          <p:cNvSpPr txBox="1"/>
          <p:nvPr/>
        </p:nvSpPr>
        <p:spPr>
          <a:xfrm>
            <a:off x="409433" y="1280949"/>
            <a:ext cx="8339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repetição projetada, especialmente, para percorrer listas.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cada repetição utiliza um elemento diferente da lista.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15: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 de todos os elementos da lista com for.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lang="pt-BR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pt-B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(e)</a:t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d6da8032aa_1_15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8" name="Google Shape;308;g1d6da8032aa_1_15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Ordenação de lista</a:t>
            </a:r>
            <a:endParaRPr/>
          </a:p>
        </p:txBody>
      </p:sp>
      <p:sp>
        <p:nvSpPr>
          <p:cNvPr id="309" name="Google Shape;309;g1d6da8032aa_1_157"/>
          <p:cNvSpPr txBox="1"/>
          <p:nvPr/>
        </p:nvSpPr>
        <p:spPr>
          <a:xfrm>
            <a:off x="409433" y="1280949"/>
            <a:ext cx="83391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sort()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ser utilizado para ordenar as listas de valores numéricos ou de strings.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16: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Ordenação de lista.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numeros.sort()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(numeros)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animais = [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"macacos"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"gatos"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"cachorros"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"ursos"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"elefantes"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animais.sort()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(animais)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6da8032aa_1_16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5" name="Google Shape;315;g1d6da8032aa_1_16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16" name="Google Shape;316;g1d6da8032aa_1_163"/>
          <p:cNvSpPr txBox="1"/>
          <p:nvPr/>
        </p:nvSpPr>
        <p:spPr>
          <a:xfrm>
            <a:off x="409433" y="1280949"/>
            <a:ext cx="83391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Consistem em uma estrutura de dados similar às listas, mas com propriedades de acesso diferentes.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criados com a utilização de chaves ({}).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dicionário é composto por um conjunto de chaves e valores.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Utilizam suas chaves como índices e não números como as listas.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6da8032aa_1_16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2" name="Google Shape;322;g1d6da8032aa_1_16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23" name="Google Shape;323;g1d6da8032aa_1_169"/>
          <p:cNvSpPr txBox="1"/>
          <p:nvPr/>
        </p:nvSpPr>
        <p:spPr>
          <a:xfrm>
            <a:off x="409433" y="1280949"/>
            <a:ext cx="83391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de um dicionário com preços de mercadorias.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Chave	    Valor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tabela: nome do dicionário.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g1d6da8032aa_1_169"/>
          <p:cNvCxnSpPr/>
          <p:nvPr/>
        </p:nvCxnSpPr>
        <p:spPr>
          <a:xfrm rot="10800000">
            <a:off x="2699657" y="3342656"/>
            <a:ext cx="0" cy="590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25" name="Google Shape;325;g1d6da8032aa_1_169"/>
          <p:cNvCxnSpPr/>
          <p:nvPr/>
        </p:nvCxnSpPr>
        <p:spPr>
          <a:xfrm rot="10800000">
            <a:off x="3707769" y="3342656"/>
            <a:ext cx="0" cy="590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6da8032aa_1_17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1" name="Google Shape;331;g1d6da8032aa_1_17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32" name="Google Shape;332;g1d6da8032aa_1_177"/>
          <p:cNvSpPr txBox="1"/>
          <p:nvPr/>
        </p:nvSpPr>
        <p:spPr>
          <a:xfrm>
            <a:off x="409433" y="1280949"/>
            <a:ext cx="83391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17: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Funcionamento do dicionário.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(tabela["Tomate"])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tabela["Tomate"] = 2.50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(tabela["Tomate"])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tabela["Cebola"] = 1.20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(tabela)</a:t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d6da8032aa_1_18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8" name="Google Shape;338;g1d6da8032aa_1_18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39" name="Google Shape;339;g1d6da8032aa_1_183"/>
          <p:cNvSpPr txBox="1"/>
          <p:nvPr/>
        </p:nvSpPr>
        <p:spPr>
          <a:xfrm>
            <a:off x="409433" y="1280949"/>
            <a:ext cx="8339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18: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a uma chave inexistente.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(tabela["Manga"])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d6da8032aa_1_18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g1d6da8032aa_1_18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46" name="Google Shape;346;g1d6da8032aa_1_189"/>
          <p:cNvSpPr txBox="1"/>
          <p:nvPr/>
        </p:nvSpPr>
        <p:spPr>
          <a:xfrm>
            <a:off x="409433" y="1280949"/>
            <a:ext cx="8339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19: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Verificação da existência de uma chave.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("Manga"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tabela)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("Batata"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tabela)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6da8032aa_1_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g1d6da8032aa_1_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Listas</a:t>
            </a:r>
            <a:endParaRPr/>
          </a:p>
        </p:txBody>
      </p:sp>
      <p:sp>
        <p:nvSpPr>
          <p:cNvPr id="138" name="Google Shape;138;g1d6da8032aa_1_7"/>
          <p:cNvSpPr txBox="1"/>
          <p:nvPr/>
        </p:nvSpPr>
        <p:spPr>
          <a:xfrm>
            <a:off x="395536" y="1196752"/>
            <a:ext cx="8352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Tipo de variável que permite o armazenamento de vários valores, acessados por um índice.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Pode conter zero ou mais elementos de um mesmo tipo ou de tipos diversos, inclusive outras listas.</a:t>
            </a:r>
            <a:endParaRPr/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Possui tamanho igual à quantidade de elementos que ela contém.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d6da8032aa_1_19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g1d6da8032aa_1_19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53" name="Google Shape;353;g1d6da8032aa_1_195"/>
          <p:cNvSpPr txBox="1"/>
          <p:nvPr/>
        </p:nvSpPr>
        <p:spPr>
          <a:xfrm>
            <a:off x="409433" y="1280949"/>
            <a:ext cx="8339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20: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Obtenção de uma lista de chaves e valores.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(tabela.keys())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(tabela.values())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d6da8032aa_1_20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9" name="Google Shape;359;g1d6da8032aa_1_20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60" name="Google Shape;360;g1d6da8032aa_1_201"/>
          <p:cNvSpPr txBox="1"/>
          <p:nvPr/>
        </p:nvSpPr>
        <p:spPr>
          <a:xfrm>
            <a:off x="409433" y="1280949"/>
            <a:ext cx="83391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21: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Obtenção do preço com dicionário.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produto = </a:t>
            </a: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("Digite o nome do produto, fim para terminar: ")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produto == "fim":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produto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tabela: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print("Preço: %5.2f" % tabela[produto])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("Produto não encontrado!")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6da8032aa_1_20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6" name="Google Shape;366;g1d6da8032aa_1_20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Dicionários</a:t>
            </a:r>
            <a:endParaRPr/>
          </a:p>
        </p:txBody>
      </p:sp>
      <p:sp>
        <p:nvSpPr>
          <p:cNvPr id="367" name="Google Shape;367;g1d6da8032aa_1_207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22: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Exclusão de uma associação do dicionário.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tabela = {"Alface": 0.45,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"Batata": 1.20,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"Tomate": 2.30,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"Feijão": 1.50}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tabela["Tomate"]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(tabela)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6da8032aa_1_21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3" name="Google Shape;373;g1d6da8032aa_1_21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74" name="Google Shape;374;g1d6da8032aa_1_213"/>
          <p:cNvSpPr txBox="1"/>
          <p:nvPr/>
        </p:nvSpPr>
        <p:spPr>
          <a:xfrm>
            <a:off x="593725" y="1280949"/>
            <a:ext cx="80106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um vetor de 5 números inteiros e mostre-os na tela.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um vetor de 10 números reais e mostre-os na ordem inversa.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4 notas, mostre as notas e a média na tela.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leia um vetor de 10 caracteres minúsculos e diga quantas consoantes foram lidas.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percorra duas listas e gere uma terceira com os elementos das duas primeiras.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d6da8032aa_1_2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0" name="Google Shape;380;g1d6da8032aa_1_2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81" name="Google Shape;381;g1d6da8032aa_1_219"/>
          <p:cNvSpPr txBox="1"/>
          <p:nvPr/>
        </p:nvSpPr>
        <p:spPr>
          <a:xfrm>
            <a:off x="593725" y="1280949"/>
            <a:ext cx="80106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lista de temperaturas de Mons, na Bélgica, foi armazenada na lista T = [-10, -8, 0, 1, 2, 5, -2, -4]. Faça um programa que imprima a menor e a maior temperatura, assim como a temperatura média.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para selecionar os elementos de uma lista, de forma a copiá-los para outras duas listas. Nesse caso, considere que, inicialmente, os valores estão na lista V = [9, 8, 7, 12, 0, 13, 21], mas que devem ser copiados para a P, se forem pares; ou para a I, se forem ímpares.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d6da8032aa_1_2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8" name="Google Shape;388;g1d6da8032aa_1_2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89" name="Google Shape;389;g1d6da8032aa_1_225"/>
          <p:cNvSpPr txBox="1"/>
          <p:nvPr/>
        </p:nvSpPr>
        <p:spPr>
          <a:xfrm>
            <a:off x="593725" y="1280949"/>
            <a:ext cx="80106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a idade e a altura de 5 pessoas, armazene cada informação no seu respectivo vetor. Imprima a idade e a altura na ordem inversa à ordem lida.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as 4 notas de 10 alunos, calcule e armazene em um vetor a média de cada aluno, imprima o número de alunos com média maior ou igual a 7.0.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10) </a:t>
            </a: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imprima a lista L = [9, 8, 7, 12, 0, 13, 21], de forma ordenada.</a:t>
            </a:r>
            <a:endParaRPr sz="15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6ab4fc1ff_0_1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5" name="Google Shape;395;g1d6ab4fc1ff_0_1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396" name="Google Shape;396;g1d6ab4fc1ff_0_124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6ab4fc1ff_0_1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2" name="Google Shape;402;g1d6ab4fc1ff_0_14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403" name="Google Shape;403;g1d6ab4fc1ff_0_14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6da8032aa_1_1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g1d6da8032aa_1_1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145" name="Google Shape;145;g1d6da8032aa_1_13"/>
          <p:cNvSpPr txBox="1"/>
          <p:nvPr/>
        </p:nvSpPr>
        <p:spPr>
          <a:xfrm>
            <a:off x="409433" y="1280949"/>
            <a:ext cx="83391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um prédio de seis andares.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predio = [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"térreo"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"primeiro andar"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"segundo andar"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"terceiro andar"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"quarto andar"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"quinto andar"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(predio[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predio: nome da lista.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índice: número entre colchetes ([0][1]...[5]).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6da8032aa_1_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g1d6da8032aa_1_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Listas</a:t>
            </a:r>
            <a:endParaRPr/>
          </a:p>
        </p:txBody>
      </p:sp>
      <p:sp>
        <p:nvSpPr>
          <p:cNvPr id="152" name="Google Shape;152;g1d6da8032aa_1_19"/>
          <p:cNvSpPr txBox="1"/>
          <p:nvPr/>
        </p:nvSpPr>
        <p:spPr>
          <a:xfrm>
            <a:off x="409433" y="1280949"/>
            <a:ext cx="83391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vazia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com três elementos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Acesso a uma lista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Modificação de uma lista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6da8032aa_1_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g1d6da8032aa_1_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159" name="Google Shape;159;g1d6da8032aa_1_25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média aritmética de 5 notas de um aluno.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notas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+= notas[x]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"Média: %5.2f"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 / x))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6da8032aa_1_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g1d6da8032aa_1_3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166" name="Google Shape;166;g1d6da8032aa_1_31"/>
          <p:cNvSpPr txBox="1"/>
          <p:nvPr/>
        </p:nvSpPr>
        <p:spPr>
          <a:xfrm>
            <a:off x="409433" y="1280949"/>
            <a:ext cx="83391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média aritmética com notas digitadas pelo usuário.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notas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notas[x] = float(input(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"Nota %d: 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+= notas[x]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"Nota %d: %6.2f"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(x, notas[x]))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"Média: %5.2f"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(soma / x))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6da8032aa_1_3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g1d6da8032aa_1_3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Trabalhando com índices</a:t>
            </a:r>
            <a:endParaRPr/>
          </a:p>
        </p:txBody>
      </p:sp>
      <p:sp>
        <p:nvSpPr>
          <p:cNvPr id="173" name="Google Shape;173;g1d6da8032aa_1_37"/>
          <p:cNvSpPr txBox="1"/>
          <p:nvPr/>
        </p:nvSpPr>
        <p:spPr>
          <a:xfrm>
            <a:off x="409433" y="1280949"/>
            <a:ext cx="83391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04: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que lê cinco números, armazena-os em uma lista e depois solicita que o usuário escolha um número a mostrar.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numeros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numeros[x] = int(input(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"Número %d: "</a:t>
            </a:r>
            <a:r>
              <a:rPr i="1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 +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+=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escolhido = int(input(</a:t>
            </a:r>
            <a:r>
              <a:rPr i="1" lang="pt-BR" sz="15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"Que posição você quer imprimir (0 para sair): "</a:t>
            </a:r>
            <a:r>
              <a:rPr lang="pt-BR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escolhido ==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pt-BR" sz="16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"Você escolheu o número: %d"</a:t>
            </a:r>
            <a:r>
              <a:rPr i="1"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(numeros[escolhido - </a:t>
            </a:r>
            <a:r>
              <a:rPr lang="pt-BR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6da8032aa_1_4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g1d6da8032aa_1_4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Cópia de Listas</a:t>
            </a:r>
            <a:endParaRPr/>
          </a:p>
        </p:txBody>
      </p:sp>
      <p:sp>
        <p:nvSpPr>
          <p:cNvPr id="180" name="Google Shape;180;g1d6da8032aa_1_43"/>
          <p:cNvSpPr txBox="1"/>
          <p:nvPr/>
        </p:nvSpPr>
        <p:spPr>
          <a:xfrm>
            <a:off x="409433" y="1280949"/>
            <a:ext cx="8339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05: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Tentativa de copiar listas.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= 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(V)</a:t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2019-02-19T13:22:14Z</dcterms:created>
  <dc:creator>Paulo Brandão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