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1" r:id="rId3"/>
    <p:sldId id="389" r:id="rId4"/>
    <p:sldId id="408" r:id="rId5"/>
    <p:sldId id="405" r:id="rId6"/>
    <p:sldId id="406" r:id="rId7"/>
    <p:sldId id="407" r:id="rId8"/>
    <p:sldId id="390" r:id="rId9"/>
    <p:sldId id="400" r:id="rId10"/>
    <p:sldId id="392" r:id="rId11"/>
    <p:sldId id="401" r:id="rId12"/>
    <p:sldId id="409" r:id="rId13"/>
    <p:sldId id="394" r:id="rId14"/>
    <p:sldId id="402" r:id="rId15"/>
    <p:sldId id="396" r:id="rId16"/>
    <p:sldId id="403" r:id="rId17"/>
    <p:sldId id="398" r:id="rId18"/>
    <p:sldId id="404" r:id="rId19"/>
    <p:sldId id="287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4161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164">
          <p15:clr>
            <a:srgbClr val="A4A3A4"/>
          </p15:clr>
        </p15:guide>
        <p15:guide id="6" orient="horz" pos="550">
          <p15:clr>
            <a:srgbClr val="A4A3A4"/>
          </p15:clr>
        </p15:guide>
        <p15:guide id="7" orient="horz" pos="1956">
          <p15:clr>
            <a:srgbClr val="A4A3A4"/>
          </p15:clr>
        </p15:guide>
        <p15:guide id="8" orient="horz" pos="4042">
          <p15:clr>
            <a:srgbClr val="A4A3A4"/>
          </p15:clr>
        </p15:guide>
        <p15:guide id="9" pos="5602">
          <p15:clr>
            <a:srgbClr val="A4A3A4"/>
          </p15:clr>
        </p15:guide>
        <p15:guide id="10" pos="2880">
          <p15:clr>
            <a:srgbClr val="A4A3A4"/>
          </p15:clr>
        </p15:guide>
        <p15:guide id="11" pos="158">
          <p15:clr>
            <a:srgbClr val="A4A3A4"/>
          </p15:clr>
        </p15:guide>
        <p15:guide id="12">
          <p15:clr>
            <a:srgbClr val="A4A3A4"/>
          </p15:clr>
        </p15:guide>
        <p15:guide id="13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68">
          <p15:clr>
            <a:srgbClr val="A4A3A4"/>
          </p15:clr>
        </p15:guide>
        <p15:guide id="2" pos="215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" initials="T" lastIdx="23" clrIdx="0">
    <p:extLst>
      <p:ext uri="{19B8F6BF-5375-455C-9EA6-DF929625EA0E}">
        <p15:presenceInfo xmlns:p15="http://schemas.microsoft.com/office/powerpoint/2012/main" userId="Thia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3D"/>
    <a:srgbClr val="02354B"/>
    <a:srgbClr val="282828"/>
    <a:srgbClr val="D9D9D9"/>
    <a:srgbClr val="006400"/>
    <a:srgbClr val="BFE1CE"/>
    <a:srgbClr val="666666"/>
    <a:srgbClr val="773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189" autoAdjust="0"/>
  </p:normalViewPr>
  <p:slideViewPr>
    <p:cSldViewPr snapToGrid="0">
      <p:cViewPr varScale="1">
        <p:scale>
          <a:sx n="71" d="100"/>
          <a:sy n="71" d="100"/>
        </p:scale>
        <p:origin x="1296" y="72"/>
      </p:cViewPr>
      <p:guideLst>
        <p:guide orient="horz" pos="2319"/>
        <p:guide orient="horz" pos="4319"/>
        <p:guide orient="horz" pos="4161"/>
        <p:guide orient="horz"/>
        <p:guide orient="horz" pos="164"/>
        <p:guide orient="horz" pos="550"/>
        <p:guide orient="horz" pos="1956"/>
        <p:guide orient="horz" pos="4042"/>
        <p:guide pos="5602"/>
        <p:guide pos="2880"/>
        <p:guide pos="158"/>
        <p:guide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1716" y="-114"/>
      </p:cViewPr>
      <p:guideLst>
        <p:guide orient="horz" pos="368"/>
        <p:guide pos="21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287338"/>
            <a:ext cx="6119813" cy="2159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baseline="0" dirty="0">
                <a:solidFill>
                  <a:srgbClr val="404547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idx="1"/>
          </p:nvPr>
        </p:nvSpPr>
        <p:spPr bwMode="gray">
          <a:xfrm>
            <a:off x="6156325" y="287338"/>
            <a:ext cx="2987675" cy="2159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aseline="0" smtClean="0">
                <a:solidFill>
                  <a:srgbClr val="404547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F9DEA48-910B-479A-9BAE-DBB3A85A5E1F}" type="datetimeFigureOut">
              <a:rPr lang="en-US"/>
              <a:pPr>
                <a:defRPr/>
              </a:pPr>
              <a:t>4/20/2021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0" y="6642100"/>
            <a:ext cx="7956550" cy="2159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baseline="0" dirty="0">
                <a:solidFill>
                  <a:srgbClr val="404547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5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287338"/>
            <a:ext cx="6119813" cy="2159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baseline="0" dirty="0">
                <a:solidFill>
                  <a:srgbClr val="28282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 bwMode="gray">
          <a:xfrm>
            <a:off x="6156325" y="287338"/>
            <a:ext cx="2987675" cy="2159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700" baseline="0" smtClean="0">
                <a:solidFill>
                  <a:srgbClr val="28282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9536A6-6A09-4F78-B531-92897E24E56D}" type="datetimeFigureOut">
              <a:rPr lang="en-US"/>
              <a:pPr>
                <a:defRPr/>
              </a:pPr>
              <a:t>4/20/2021</a:t>
            </a:fld>
            <a:endParaRPr lang="en-US" dirty="0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0" y="576263"/>
            <a:ext cx="3240088" cy="2430462"/>
          </a:xfrm>
          <a:prstGeom prst="rect">
            <a:avLst/>
          </a:prstGeom>
          <a:noFill/>
          <a:ln w="6350">
            <a:solidFill>
              <a:srgbClr val="404547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419475" y="576263"/>
            <a:ext cx="5724525" cy="5940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6642100"/>
            <a:ext cx="7956550" cy="2159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700" baseline="0" dirty="0">
                <a:solidFill>
                  <a:srgbClr val="282828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7991475" y="6642100"/>
            <a:ext cx="1152525" cy="2159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282828"/>
                </a:solidFill>
                <a:latin typeface="Arial" panose="020B0604020202020204" pitchFamily="34" charset="0"/>
              </a:defRPr>
            </a:lvl1pPr>
          </a:lstStyle>
          <a:p>
            <a:fld id="{57F5064B-EE16-4B7F-9C7E-F434A5B194E6}" type="slidenum">
              <a:rPr lang="en-US" altLang="pt-BR"/>
              <a:pPr/>
              <a:t>‹nº›</a:t>
            </a:fld>
            <a:endParaRPr lang="en-US" altLang="pt-BR"/>
          </a:p>
        </p:txBody>
      </p:sp>
      <p:cxnSp>
        <p:nvCxnSpPr>
          <p:cNvPr id="16" name="Straight Connector 15"/>
          <p:cNvCxnSpPr/>
          <p:nvPr/>
        </p:nvCxnSpPr>
        <p:spPr bwMode="gray">
          <a:xfrm>
            <a:off x="0" y="3348038"/>
            <a:ext cx="3240088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0" y="3749675"/>
            <a:ext cx="3240088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>
            <a:off x="0" y="4151313"/>
            <a:ext cx="3240088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0" y="4554538"/>
            <a:ext cx="3240088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>
            <a:off x="0" y="4956175"/>
            <a:ext cx="3240088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>
            <a:off x="0" y="5357813"/>
            <a:ext cx="3240088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>
            <a:off x="0" y="5759450"/>
            <a:ext cx="3240088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35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25425" rtl="0" fontAlgn="base">
      <a:lnSpc>
        <a:spcPct val="85000"/>
      </a:lnSpc>
      <a:spcBef>
        <a:spcPts val="600"/>
      </a:spcBef>
      <a:spcAft>
        <a:spcPts val="300"/>
      </a:spcAft>
      <a:defRPr sz="1000" kern="1200">
        <a:solidFill>
          <a:srgbClr val="282828"/>
        </a:solidFill>
        <a:latin typeface="+mn-lt"/>
        <a:ea typeface="+mn-ea"/>
        <a:cs typeface="+mn-cs"/>
      </a:defRPr>
    </a:lvl1pPr>
    <a:lvl2pPr marL="225425" indent="-225425" algn="l" defTabSz="225425" rtl="0" fontAlgn="base">
      <a:lnSpc>
        <a:spcPct val="85000"/>
      </a:lnSpc>
      <a:spcBef>
        <a:spcPts val="600"/>
      </a:spcBef>
      <a:spcAft>
        <a:spcPts val="300"/>
      </a:spcAft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2pPr>
    <a:lvl3pPr marL="452438" indent="-225425" algn="l" defTabSz="225425" rtl="0" fontAlgn="base">
      <a:lnSpc>
        <a:spcPct val="85000"/>
      </a:lnSpc>
      <a:spcBef>
        <a:spcPts val="300"/>
      </a:spcBef>
      <a:spcAft>
        <a:spcPts val="300"/>
      </a:spcAft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3pPr>
    <a:lvl4pPr marL="679450" indent="-225425" algn="l" defTabSz="225425" rtl="0" fontAlgn="base">
      <a:lnSpc>
        <a:spcPct val="85000"/>
      </a:lnSpc>
      <a:spcBef>
        <a:spcPts val="300"/>
      </a:spcBef>
      <a:spcAft>
        <a:spcPts val="300"/>
      </a:spcAft>
      <a:buBlip>
        <a:blip r:embed="rId2"/>
      </a:buBlip>
      <a:defRPr sz="1000" kern="1200">
        <a:solidFill>
          <a:srgbClr val="282828"/>
        </a:solidFill>
        <a:latin typeface="+mn-lt"/>
        <a:ea typeface="+mn-ea"/>
        <a:cs typeface="+mn-cs"/>
      </a:defRPr>
    </a:lvl4pPr>
    <a:lvl5pPr marL="225425" indent="-225425" algn="l" defTabSz="225425" rtl="0" fontAlgn="base">
      <a:lnSpc>
        <a:spcPct val="85000"/>
      </a:lnSpc>
      <a:spcBef>
        <a:spcPts val="600"/>
      </a:spcBef>
      <a:spcAft>
        <a:spcPts val="300"/>
      </a:spcAft>
      <a:buFont typeface="Arial" panose="020B0604020202020204" pitchFamily="34" charset="0"/>
      <a:buAutoNum type="arabicPeriod"/>
      <a:defRPr sz="1000" kern="1200">
        <a:solidFill>
          <a:srgbClr val="282828"/>
        </a:solidFill>
        <a:latin typeface="+mn-lt"/>
        <a:ea typeface="+mn-ea"/>
        <a:cs typeface="+mn-cs"/>
      </a:defRPr>
    </a:lvl5pPr>
    <a:lvl6pPr marL="4536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 typeface="+mj-lt"/>
      <a:buAutoNum type="alphaLcParenR"/>
      <a:defRPr sz="1000" kern="1200">
        <a:solidFill>
          <a:srgbClr val="404547"/>
        </a:solidFill>
        <a:latin typeface="+mn-lt"/>
        <a:ea typeface="+mn-ea"/>
        <a:cs typeface="+mn-cs"/>
      </a:defRPr>
    </a:lvl6pPr>
    <a:lvl7pPr marL="226800" indent="-226800" algn="l" defTabSz="914400" rtl="0" eaLnBrk="1" latinLnBrk="0" hangingPunct="1">
      <a:lnSpc>
        <a:spcPct val="85000"/>
      </a:lnSpc>
      <a:spcBef>
        <a:spcPts val="6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7pPr>
    <a:lvl8pPr marL="4536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8pPr>
    <a:lvl9pPr marL="680400" indent="-226800" algn="l" defTabSz="914400" rtl="0" eaLnBrk="1" latinLnBrk="0" hangingPunct="1">
      <a:lnSpc>
        <a:spcPct val="85000"/>
      </a:lnSpc>
      <a:spcBef>
        <a:spcPts val="300"/>
      </a:spcBef>
      <a:spcAft>
        <a:spcPts val="300"/>
      </a:spcAft>
      <a:buFontTx/>
      <a:buBlip>
        <a:blip r:embed="rId3"/>
      </a:buBlip>
      <a:defRPr sz="1000" kern="1200">
        <a:solidFill>
          <a:srgbClr val="404547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96E632D-4F06-4975-B544-6B6FC138C2CC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0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77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dirty="0"/>
              <a:t>Conteúdo organizado para apresentação</a:t>
            </a:r>
            <a:r>
              <a:rPr lang="pt-BR" altLang="pt-BR" baseline="0" dirty="0"/>
              <a:t> deste trabalho - 8 tópicos.</a:t>
            </a:r>
          </a:p>
          <a:p>
            <a:r>
              <a:rPr lang="pt-BR" altLang="pt-BR" baseline="0" dirty="0"/>
              <a:t>Partindo pelos “Objetivos e Motivações” do Desenvolvimento deste Trabalho;</a:t>
            </a:r>
          </a:p>
          <a:p>
            <a:r>
              <a:rPr lang="pt-BR" altLang="pt-BR" baseline="0" dirty="0"/>
              <a:t>Os tópicos 2 e 3 enfatizam o “Embasamento Bibliográfico”.</a:t>
            </a:r>
          </a:p>
          <a:p>
            <a:r>
              <a:rPr lang="pt-BR" altLang="pt-BR" i="0" baseline="0" dirty="0"/>
              <a:t>O quarto tópico abordará um novo conceito proposto nesta tese, sendo o cerne principal do decorrer do trabalho.</a:t>
            </a:r>
          </a:p>
          <a:p>
            <a:r>
              <a:rPr lang="pt-BR" altLang="pt-BR" i="0" baseline="0" dirty="0"/>
              <a:t>No quinto tópico será apresentado um confrontamento entre o protocolo de comunicação sem fio em estudo e a tecnologia emergente em análise.</a:t>
            </a:r>
          </a:p>
          <a:p>
            <a:r>
              <a:rPr lang="pt-BR" altLang="pt-BR" i="0" baseline="0" dirty="0"/>
              <a:t>Seguido por uma proposta de um guia de desenvolvimento deste protocolo nesta tecnologia.</a:t>
            </a:r>
          </a:p>
          <a:p>
            <a:r>
              <a:rPr lang="pt-BR" altLang="pt-BR" i="0" baseline="0" dirty="0"/>
              <a:t>Finalizando a apresentação com o desenvolvimento de um experimento que traz a validação dos conceitos previamente abordados, e as conclusões obtidas.</a:t>
            </a:r>
            <a:endParaRPr lang="pt-BR" altLang="pt-BR" baseline="0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9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6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10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01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11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51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dirty="0"/>
              <a:t>Conteúdo organizado para apresentação</a:t>
            </a:r>
            <a:r>
              <a:rPr lang="pt-BR" altLang="pt-BR" baseline="0" dirty="0"/>
              <a:t> deste trabalho - 8 tópicos.</a:t>
            </a:r>
          </a:p>
          <a:p>
            <a:r>
              <a:rPr lang="pt-BR" altLang="pt-BR" baseline="0" dirty="0"/>
              <a:t>Partindo pelos “Objetivos e Motivações” do Desenvolvimento deste Trabalho;</a:t>
            </a:r>
          </a:p>
          <a:p>
            <a:r>
              <a:rPr lang="pt-BR" altLang="pt-BR" baseline="0" dirty="0"/>
              <a:t>Os tópicos 2 e 3 enfatizam o “Embasamento Bibliográfico”.</a:t>
            </a:r>
          </a:p>
          <a:p>
            <a:r>
              <a:rPr lang="pt-BR" altLang="pt-BR" i="0" baseline="0" dirty="0"/>
              <a:t>O quarto tópico abordará um novo conceito proposto nesta tese, sendo o cerne principal do decorrer do trabalho.</a:t>
            </a:r>
          </a:p>
          <a:p>
            <a:r>
              <a:rPr lang="pt-BR" altLang="pt-BR" i="0" baseline="0" dirty="0"/>
              <a:t>No quinto tópico será apresentado um confrontamento entre o protocolo de comunicação sem fio em estudo e a tecnologia emergente em análise.</a:t>
            </a:r>
          </a:p>
          <a:p>
            <a:r>
              <a:rPr lang="pt-BR" altLang="pt-BR" i="0" baseline="0" dirty="0"/>
              <a:t>Seguido por uma proposta de um guia de desenvolvimento deste protocolo nesta tecnologia.</a:t>
            </a:r>
          </a:p>
          <a:p>
            <a:r>
              <a:rPr lang="pt-BR" altLang="pt-BR" i="0" baseline="0" dirty="0"/>
              <a:t>Finalizando a apresentação com o desenvolvimento de um experimento que traz a validação dos conceitos previamente abordados, e as conclusões obtidas.</a:t>
            </a:r>
            <a:endParaRPr lang="pt-BR" altLang="pt-BR" baseline="0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12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24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13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01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dirty="0"/>
              <a:t>Conteúdo organizado para apresentação</a:t>
            </a:r>
            <a:r>
              <a:rPr lang="pt-BR" altLang="pt-BR" baseline="0" dirty="0"/>
              <a:t> deste trabalho - 8 tópicos.</a:t>
            </a:r>
          </a:p>
          <a:p>
            <a:r>
              <a:rPr lang="pt-BR" altLang="pt-BR" baseline="0" dirty="0"/>
              <a:t>Partindo pelos “Objetivos e Motivações” do Desenvolvimento deste Trabalho;</a:t>
            </a:r>
          </a:p>
          <a:p>
            <a:r>
              <a:rPr lang="pt-BR" altLang="pt-BR" baseline="0" dirty="0"/>
              <a:t>Os tópicos 2 e 3 enfatizam o “Embasamento Bibliográfico”.</a:t>
            </a:r>
          </a:p>
          <a:p>
            <a:r>
              <a:rPr lang="pt-BR" altLang="pt-BR" i="0" baseline="0" dirty="0"/>
              <a:t>O quarto tópico abordará um novo conceito proposto nesta tese, sendo o cerne principal do decorrer do trabalho.</a:t>
            </a:r>
          </a:p>
          <a:p>
            <a:r>
              <a:rPr lang="pt-BR" altLang="pt-BR" i="0" baseline="0" dirty="0"/>
              <a:t>No quinto tópico será apresentado um confrontamento entre o protocolo de comunicação sem fio em estudo e a tecnologia emergente em análise.</a:t>
            </a:r>
          </a:p>
          <a:p>
            <a:r>
              <a:rPr lang="pt-BR" altLang="pt-BR" i="0" baseline="0" dirty="0"/>
              <a:t>Seguido por uma proposta de um guia de desenvolvimento deste protocolo nesta tecnologia.</a:t>
            </a:r>
          </a:p>
          <a:p>
            <a:r>
              <a:rPr lang="pt-BR" altLang="pt-BR" i="0" baseline="0" dirty="0"/>
              <a:t>Finalizando a apresentação com o desenvolvimento de um experimento que traz a validação dos conceitos previamente abordados, e as conclusões obtidas.</a:t>
            </a:r>
            <a:endParaRPr lang="pt-BR" altLang="pt-BR" baseline="0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14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2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15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412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dirty="0"/>
              <a:t>Conteúdo organizado para apresentação</a:t>
            </a:r>
            <a:r>
              <a:rPr lang="pt-BR" altLang="pt-BR" baseline="0" dirty="0"/>
              <a:t> deste trabalho - 8 tópicos.</a:t>
            </a:r>
          </a:p>
          <a:p>
            <a:r>
              <a:rPr lang="pt-BR" altLang="pt-BR" baseline="0" dirty="0"/>
              <a:t>Partindo pelos “Objetivos e Motivações” do Desenvolvimento deste Trabalho;</a:t>
            </a:r>
          </a:p>
          <a:p>
            <a:r>
              <a:rPr lang="pt-BR" altLang="pt-BR" baseline="0" dirty="0"/>
              <a:t>Os tópicos 2 e 3 enfatizam o “Embasamento Bibliográfico”.</a:t>
            </a:r>
          </a:p>
          <a:p>
            <a:r>
              <a:rPr lang="pt-BR" altLang="pt-BR" i="0" baseline="0" dirty="0"/>
              <a:t>O quarto tópico abordará um novo conceito proposto nesta tese, sendo o cerne principal do decorrer do trabalho.</a:t>
            </a:r>
          </a:p>
          <a:p>
            <a:r>
              <a:rPr lang="pt-BR" altLang="pt-BR" i="0" baseline="0" dirty="0"/>
              <a:t>No quinto tópico será apresentado um confrontamento entre o protocolo de comunicação sem fio em estudo e a tecnologia emergente em análise.</a:t>
            </a:r>
          </a:p>
          <a:p>
            <a:r>
              <a:rPr lang="pt-BR" altLang="pt-BR" i="0" baseline="0" dirty="0"/>
              <a:t>Seguido por uma proposta de um guia de desenvolvimento deste protocolo nesta tecnologia.</a:t>
            </a:r>
          </a:p>
          <a:p>
            <a:r>
              <a:rPr lang="pt-BR" altLang="pt-BR" i="0" baseline="0" dirty="0"/>
              <a:t>Finalizando a apresentação com o desenvolvimento de um experimento que traz a validação dos conceitos previamente abordados, e as conclusões obtidas.</a:t>
            </a:r>
            <a:endParaRPr lang="pt-BR" altLang="pt-BR" baseline="0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16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57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17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77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B391B2E-1E11-4E34-A681-91B59513BAE0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18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baseline="0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1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3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baseline="0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2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38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3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3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4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1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5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74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6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1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dirty="0"/>
              <a:t>Conteúdo organizado para apresentação</a:t>
            </a:r>
            <a:r>
              <a:rPr lang="pt-BR" altLang="pt-BR" baseline="0" dirty="0"/>
              <a:t> deste trabalho - 8 tópicos.</a:t>
            </a:r>
          </a:p>
          <a:p>
            <a:r>
              <a:rPr lang="pt-BR" altLang="pt-BR" baseline="0" dirty="0"/>
              <a:t>Partindo pelos “Objetivos e Motivações” do Desenvolvimento deste Trabalho;</a:t>
            </a:r>
          </a:p>
          <a:p>
            <a:r>
              <a:rPr lang="pt-BR" altLang="pt-BR" baseline="0" dirty="0"/>
              <a:t>Os tópicos 2 e 3 enfatizam o “Embasamento Bibliográfico”.</a:t>
            </a:r>
          </a:p>
          <a:p>
            <a:r>
              <a:rPr lang="pt-BR" altLang="pt-BR" i="0" baseline="0" dirty="0"/>
              <a:t>O quarto tópico abordará um novo conceito proposto nesta tese, sendo o cerne principal do decorrer do trabalho.</a:t>
            </a:r>
          </a:p>
          <a:p>
            <a:r>
              <a:rPr lang="pt-BR" altLang="pt-BR" i="0" baseline="0" dirty="0"/>
              <a:t>No quinto tópico será apresentado um confrontamento entre o protocolo de comunicação sem fio em estudo e a tecnologia emergente em análise.</a:t>
            </a:r>
          </a:p>
          <a:p>
            <a:r>
              <a:rPr lang="pt-BR" altLang="pt-BR" i="0" baseline="0" dirty="0"/>
              <a:t>Seguido por uma proposta de um guia de desenvolvimento deste protocolo nesta tecnologia.</a:t>
            </a:r>
          </a:p>
          <a:p>
            <a:r>
              <a:rPr lang="pt-BR" altLang="pt-BR" i="0" baseline="0" dirty="0"/>
              <a:t>Finalizando a apresentação com o desenvolvimento de um experimento que traz a validação dos conceitos previamente abordados, e as conclusões obtidas.</a:t>
            </a:r>
            <a:endParaRPr lang="pt-BR" altLang="pt-BR" baseline="0" dirty="0"/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7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713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dirty="0"/>
              <a:t>Complementar objetivo com ganhos potenciais (redução de custo...)</a:t>
            </a:r>
          </a:p>
        </p:txBody>
      </p:sp>
      <p:sp>
        <p:nvSpPr>
          <p:cNvPr id="3584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4737D9-1DB1-41E4-840C-5B658931E8D2}" type="slidenum">
              <a:rPr lang="pt-BR" altLang="pt-BR">
                <a:solidFill>
                  <a:srgbClr val="282828"/>
                </a:solidFill>
                <a:latin typeface="Arial" panose="020B0604020202020204" pitchFamily="34" charset="0"/>
              </a:rPr>
              <a:pPr/>
              <a:t>8</a:t>
            </a:fld>
            <a:endParaRPr lang="pt-BR" altLang="pt-BR">
              <a:solidFill>
                <a:srgbClr val="28282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46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2000" y="3132000"/>
            <a:ext cx="8640000" cy="1620000"/>
          </a:xfrm>
        </p:spPr>
        <p:txBody>
          <a:bodyPr tIns="0" bIns="36000" anchor="b"/>
          <a:lstStyle>
            <a:lvl1pPr algn="ctr">
              <a:defRPr sz="3200"/>
            </a:lvl1pPr>
          </a:lstStyle>
          <a:p>
            <a:r>
              <a:rPr lang="pt-BR"/>
              <a:t>Clique para editar o estilo do título mestre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52000" y="4788000"/>
            <a:ext cx="8640000" cy="1620000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40454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 bwMode="gray">
          <a:xfrm>
            <a:off x="0" y="864000"/>
            <a:ext cx="9144000" cy="2232000"/>
          </a:xfrm>
        </p:spPr>
        <p:txBody>
          <a:bodyPr rtlCol="0">
            <a:normAutofit/>
          </a:bodyPr>
          <a:lstStyle/>
          <a:p>
            <a:pPr lv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73524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5"/>
          <p:cNvCxnSpPr/>
          <p:nvPr userDrawn="1"/>
        </p:nvCxnSpPr>
        <p:spPr bwMode="gray">
          <a:xfrm>
            <a:off x="252413" y="900113"/>
            <a:ext cx="8639175" cy="0"/>
          </a:xfrm>
          <a:prstGeom prst="line">
            <a:avLst/>
          </a:prstGeom>
          <a:ln w="6350">
            <a:solidFill>
              <a:srgbClr val="404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Data 4"/>
          <p:cNvSpPr txBox="1">
            <a:spLocks/>
          </p:cNvSpPr>
          <p:nvPr userDrawn="1"/>
        </p:nvSpPr>
        <p:spPr bwMode="auto">
          <a:xfrm>
            <a:off x="252414" y="6356350"/>
            <a:ext cx="265138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pt-BR" sz="1200" b="1" dirty="0">
                <a:solidFill>
                  <a:srgbClr val="898989"/>
                </a:solidFill>
              </a:rPr>
              <a:t>Thiago de Almeida Oliveira</a:t>
            </a:r>
          </a:p>
          <a:p>
            <a:pPr algn="ctr"/>
            <a:r>
              <a:rPr lang="en-US" altLang="pt-BR" sz="1200" b="1" dirty="0">
                <a:solidFill>
                  <a:srgbClr val="898989"/>
                </a:solidFill>
              </a:rPr>
              <a:t>Prof. Dr. Cláudio Fabiano Motta Toledo</a:t>
            </a:r>
          </a:p>
        </p:txBody>
      </p:sp>
      <p:sp>
        <p:nvSpPr>
          <p:cNvPr id="5" name="Espaço Reservado para Rodapé 6"/>
          <p:cNvSpPr txBox="1">
            <a:spLocks/>
          </p:cNvSpPr>
          <p:nvPr userDrawn="1"/>
        </p:nvSpPr>
        <p:spPr bwMode="auto">
          <a:xfrm>
            <a:off x="3443415" y="6356350"/>
            <a:ext cx="364112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pt-BR" altLang="pt-BR" sz="1200" b="1" dirty="0">
                <a:solidFill>
                  <a:srgbClr val="898989"/>
                </a:solidFill>
              </a:rPr>
              <a:t>Análise preditiva de temperatura de banho eletrolítico no processo de produção de alumínio primário</a:t>
            </a:r>
            <a:endParaRPr lang="en-US" altLang="pt-BR" sz="1200" b="1" dirty="0">
              <a:solidFill>
                <a:srgbClr val="898989"/>
              </a:solidFill>
            </a:endParaRPr>
          </a:p>
        </p:txBody>
      </p:sp>
      <p:pic>
        <p:nvPicPr>
          <p:cNvPr id="6" name="Picture 4">
            <a:hlinkClick r:id="rId2" action="ppaction://hlinksldjump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059" y="6376988"/>
            <a:ext cx="3571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 descr="Desenho de pessoa com texto branco&#10;&#10;Descrição gerada automaticamente com confiança baixa">
            <a:extLst>
              <a:ext uri="{FF2B5EF4-FFF2-40B4-BE49-F238E27FC236}">
                <a16:creationId xmlns:a16="http://schemas.microsoft.com/office/drawing/2014/main" id="{97E8E721-B754-429B-BD35-10F465254E7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04172" y="28878"/>
            <a:ext cx="1408778" cy="842705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E8487A55-A80C-4360-8BAD-C668447BBDC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98292" y="74001"/>
            <a:ext cx="1725490" cy="7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7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hlinkClick r:id="rId3" action="ppaction://hlinksldjump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64" y="6376988"/>
            <a:ext cx="3571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0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03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5.xml"/><Relationship Id="rId7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6.xml"/><Relationship Id="rId10" Type="http://schemas.openxmlformats.org/officeDocument/2006/relationships/slide" Target="slide18.xml"/><Relationship Id="rId4" Type="http://schemas.openxmlformats.org/officeDocument/2006/relationships/slide" Target="slide9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52413" y="1893193"/>
            <a:ext cx="8639175" cy="1620837"/>
          </a:xfrm>
        </p:spPr>
        <p:txBody>
          <a:bodyPr/>
          <a:lstStyle/>
          <a:p>
            <a:r>
              <a:rPr lang="pt-BR" altLang="pt-BR" b="1" dirty="0">
                <a:latin typeface="Arial" panose="020B0604020202020204" pitchFamily="34" charset="0"/>
                <a:cs typeface="Arial" panose="020B0604020202020204" pitchFamily="34" charset="0"/>
              </a:rPr>
              <a:t>Análise preditiva de temperatura de banho eletrolítico no processo de produção de alumínio primário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699954" y="4653972"/>
            <a:ext cx="7097684" cy="996637"/>
          </a:xfrm>
        </p:spPr>
        <p:txBody>
          <a:bodyPr rtlCol="0"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pt-B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Escopo: Projeto de Pesquisa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pt-BR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MBA DS - CEMEAI/USP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 bwMode="gray">
          <a:xfrm>
            <a:off x="1699953" y="5833484"/>
            <a:ext cx="7097684" cy="627062"/>
          </a:xfrm>
          <a:prstGeom prst="rect">
            <a:avLst/>
          </a:prstGeom>
        </p:spPr>
        <p:txBody>
          <a:bodyPr lIns="0" tIns="0" rIns="0" bIns="0"/>
          <a:lstStyle/>
          <a:p>
            <a:pPr algn="r" defTabSz="226800" fontAlgn="auto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Font typeface="Arial" pitchFamily="34" charset="0"/>
              <a:buNone/>
              <a:defRPr/>
            </a:pPr>
            <a:r>
              <a:rPr lang="pt-BR" b="1" i="1" dirty="0">
                <a:solidFill>
                  <a:srgbClr val="4045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Aluno: Thiago de Almeida Oliveira</a:t>
            </a:r>
          </a:p>
          <a:p>
            <a:pPr algn="r" defTabSz="226800" fontAlgn="auto">
              <a:lnSpc>
                <a:spcPct val="85000"/>
              </a:lnSpc>
              <a:spcBef>
                <a:spcPts val="900"/>
              </a:spcBef>
              <a:spcAft>
                <a:spcPts val="300"/>
              </a:spcAft>
              <a:buFont typeface="Arial" pitchFamily="34" charset="0"/>
              <a:buNone/>
              <a:defRPr/>
            </a:pPr>
            <a:r>
              <a:rPr lang="pt-BR" b="1" i="1" dirty="0">
                <a:solidFill>
                  <a:srgbClr val="4045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						Orientador: Prof. Dr. Cláudio Fabiano Motta Toledo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7EE008A1-9681-410E-AC41-03D163749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023" y="113354"/>
            <a:ext cx="2120943" cy="956910"/>
          </a:xfrm>
          <a:prstGeom prst="rect">
            <a:avLst/>
          </a:prstGeom>
        </p:spPr>
      </p:pic>
      <p:pic>
        <p:nvPicPr>
          <p:cNvPr id="5" name="Imagem 4" descr="Desenho de pessoa com texto branco&#10;&#10;Descrição gerada automaticamente com confiança baixa">
            <a:extLst>
              <a:ext uri="{FF2B5EF4-FFF2-40B4-BE49-F238E27FC236}">
                <a16:creationId xmlns:a16="http://schemas.microsoft.com/office/drawing/2014/main" id="{333E6F95-122F-4EB7-BEE4-3E4E0B6FF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34" y="113354"/>
            <a:ext cx="1968398" cy="11774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Conteúdo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32000" y="1010654"/>
            <a:ext cx="8426672" cy="432000"/>
            <a:chOff x="432000" y="1010654"/>
            <a:chExt cx="8426672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" name="Retângulo 1"/>
            <p:cNvSpPr/>
            <p:nvPr/>
          </p:nvSpPr>
          <p:spPr>
            <a:xfrm>
              <a:off x="1010672" y="1010654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Justificativa e Importância</a:t>
              </a:r>
            </a:p>
          </p:txBody>
        </p:sp>
        <p:sp>
          <p:nvSpPr>
            <p:cNvPr id="13" name="Retângulo 12">
              <a:hlinkClick r:id="rId3" action="ppaction://hlinksldjump"/>
            </p:cNvPr>
            <p:cNvSpPr/>
            <p:nvPr/>
          </p:nvSpPr>
          <p:spPr>
            <a:xfrm>
              <a:off x="432000" y="1010654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1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32000" y="1539959"/>
            <a:ext cx="8426657" cy="432000"/>
            <a:chOff x="432000" y="1539959"/>
            <a:chExt cx="8426657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6" name="Retângulo 5"/>
            <p:cNvSpPr/>
            <p:nvPr/>
          </p:nvSpPr>
          <p:spPr>
            <a:xfrm>
              <a:off x="1010657" y="1539959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Objetivos</a:t>
              </a:r>
            </a:p>
          </p:txBody>
        </p:sp>
        <p:sp>
          <p:nvSpPr>
            <p:cNvPr id="14" name="Retângulo 13">
              <a:hlinkClick r:id="rId4" action="ppaction://hlinksldjump"/>
            </p:cNvPr>
            <p:cNvSpPr/>
            <p:nvPr/>
          </p:nvSpPr>
          <p:spPr>
            <a:xfrm>
              <a:off x="432000" y="1539959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2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32000" y="2065400"/>
            <a:ext cx="8426656" cy="432000"/>
            <a:chOff x="432000" y="2065400"/>
            <a:chExt cx="8426656" cy="432000"/>
          </a:xfrm>
          <a:gradFill>
            <a:gsLst>
              <a:gs pos="0">
                <a:schemeClr val="bg1"/>
              </a:gs>
              <a:gs pos="33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6200000" scaled="1"/>
          </a:gradFill>
        </p:grpSpPr>
        <p:sp>
          <p:nvSpPr>
            <p:cNvPr id="7" name="Retângulo 6"/>
            <p:cNvSpPr/>
            <p:nvPr/>
          </p:nvSpPr>
          <p:spPr>
            <a:xfrm>
              <a:off x="1010656" y="20654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Metodologia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5" name="Retângulo 14">
              <a:hlinkClick r:id="rId5" action="ppaction://hlinksldjump"/>
            </p:cNvPr>
            <p:cNvSpPr/>
            <p:nvPr/>
          </p:nvSpPr>
          <p:spPr>
            <a:xfrm>
              <a:off x="432000" y="20654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3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432000" y="2592300"/>
            <a:ext cx="8426655" cy="432000"/>
            <a:chOff x="432000" y="2592300"/>
            <a:chExt cx="8426655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8" name="Retângulo 7"/>
            <p:cNvSpPr/>
            <p:nvPr/>
          </p:nvSpPr>
          <p:spPr>
            <a:xfrm>
              <a:off x="1010655" y="25923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Cronograma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6" name="Retângulo 15">
              <a:hlinkClick r:id="rId6" action="ppaction://hlinksldjump"/>
            </p:cNvPr>
            <p:cNvSpPr/>
            <p:nvPr/>
          </p:nvSpPr>
          <p:spPr>
            <a:xfrm>
              <a:off x="432000" y="25923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4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32000" y="3119200"/>
            <a:ext cx="8426654" cy="432000"/>
            <a:chOff x="432000" y="3119200"/>
            <a:chExt cx="8426654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9" name="Retângulo 8"/>
            <p:cNvSpPr/>
            <p:nvPr/>
          </p:nvSpPr>
          <p:spPr>
            <a:xfrm>
              <a:off x="1010654" y="31192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Resultados e Impactos Esperados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7" name="Retângulo 16">
              <a:hlinkClick r:id="rId7" action="ppaction://hlinksldjump"/>
            </p:cNvPr>
            <p:cNvSpPr/>
            <p:nvPr/>
          </p:nvSpPr>
          <p:spPr>
            <a:xfrm>
              <a:off x="432000" y="31192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5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432000" y="3646100"/>
            <a:ext cx="8426654" cy="432000"/>
            <a:chOff x="432000" y="3646100"/>
            <a:chExt cx="8426654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1" name="Retângulo 20"/>
            <p:cNvSpPr/>
            <p:nvPr/>
          </p:nvSpPr>
          <p:spPr>
            <a:xfrm>
              <a:off x="1010654" y="36461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Referências Bibliográficas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22" name="Retângulo 21">
              <a:hlinkClick r:id="" action="ppaction://noaction"/>
            </p:cNvPr>
            <p:cNvSpPr/>
            <p:nvPr/>
          </p:nvSpPr>
          <p:spPr>
            <a:xfrm>
              <a:off x="432000" y="36461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5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 Metodologia</a:t>
            </a:r>
          </a:p>
        </p:txBody>
      </p:sp>
      <p:sp>
        <p:nvSpPr>
          <p:cNvPr id="8196" name="CaixaDeTexto 7"/>
          <p:cNvSpPr txBox="1">
            <a:spLocks noChangeArrowheads="1"/>
          </p:cNvSpPr>
          <p:nvPr/>
        </p:nvSpPr>
        <p:spPr bwMode="auto">
          <a:xfrm>
            <a:off x="116878" y="1050639"/>
            <a:ext cx="895826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363538" algn="just"/>
            <a:r>
              <a:rPr lang="pt-BR" altLang="pt-BR" sz="1400" dirty="0"/>
              <a:t>Inicialmente, será realizado um levantamento bibliográfico acerca das principais técnicas/algoritmos de predição empregados em aplicações de </a:t>
            </a:r>
            <a:r>
              <a:rPr lang="pt-BR" altLang="pt-BR" sz="1400" i="1" dirty="0"/>
              <a:t>soft </a:t>
            </a:r>
            <a:r>
              <a:rPr lang="pt-BR" altLang="pt-BR" sz="1400" i="1" dirty="0" err="1"/>
              <a:t>sensors</a:t>
            </a:r>
            <a:r>
              <a:rPr lang="pt-BR" altLang="pt-BR" sz="1400" dirty="0"/>
              <a:t> para controle de processos industriais. Em seguida, serão coletados dados para realização de análise preliminar, higienização dos dados e análise exploratória destes. Para tal, serão aplicadas técnicas de estatística descritiva e análise das componentes principais, com intuito de identificar padrões de comportamento entre as variáveis de processo, e seleção dos atributos principais que deverão ser utilizados no modelo. Posteriormente, os dados </a:t>
            </a:r>
            <a:r>
              <a:rPr lang="pt-BR" altLang="pt-BR" sz="1400" dirty="0" err="1"/>
              <a:t>pré</a:t>
            </a:r>
            <a:r>
              <a:rPr lang="pt-BR" altLang="pt-BR" sz="1400" dirty="0"/>
              <a:t>-processados serão submetidos a uma divisão proporcional em um conjunto de dados de treinamento e um conjunto de dados de teste, realizando assim a predição dos valores de temperatura (</a:t>
            </a:r>
            <a:r>
              <a:rPr lang="pt-BR" altLang="pt-BR" sz="1400" i="1" dirty="0"/>
              <a:t>target</a:t>
            </a:r>
            <a:r>
              <a:rPr lang="pt-BR" altLang="pt-BR" sz="1400" dirty="0"/>
              <a:t>) por meio da técnica de predição selecionada. Conclui-se o projeto com a avaliação do modelo por meio de métricas de correlação e erro quadrático médio (R², MSE, RMSE). Por fim, a metodologia proposta é refeita em um conjunto de dados real.</a:t>
            </a:r>
          </a:p>
        </p:txBody>
      </p:sp>
    </p:spTree>
    <p:extLst>
      <p:ext uri="{BB962C8B-B14F-4D97-AF65-F5344CB8AC3E}">
        <p14:creationId xmlns:p14="http://schemas.microsoft.com/office/powerpoint/2010/main" val="112939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 Metodologia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D71FB2-911E-47FB-A654-3B79E7EA4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95" r="20263"/>
          <a:stretch/>
        </p:blipFill>
        <p:spPr>
          <a:xfrm>
            <a:off x="1864894" y="1037725"/>
            <a:ext cx="54262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1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Conteúdo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32000" y="1010654"/>
            <a:ext cx="8426672" cy="432000"/>
            <a:chOff x="432000" y="1010654"/>
            <a:chExt cx="8426672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" name="Retângulo 1"/>
            <p:cNvSpPr/>
            <p:nvPr/>
          </p:nvSpPr>
          <p:spPr>
            <a:xfrm>
              <a:off x="1010672" y="1010654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Justificativa e Importância</a:t>
              </a:r>
            </a:p>
          </p:txBody>
        </p:sp>
        <p:sp>
          <p:nvSpPr>
            <p:cNvPr id="13" name="Retângulo 12">
              <a:hlinkClick r:id="rId3" action="ppaction://hlinksldjump"/>
            </p:cNvPr>
            <p:cNvSpPr/>
            <p:nvPr/>
          </p:nvSpPr>
          <p:spPr>
            <a:xfrm>
              <a:off x="432000" y="1010654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1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32000" y="1539959"/>
            <a:ext cx="8426657" cy="432000"/>
            <a:chOff x="432000" y="1539959"/>
            <a:chExt cx="8426657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6" name="Retângulo 5"/>
            <p:cNvSpPr/>
            <p:nvPr/>
          </p:nvSpPr>
          <p:spPr>
            <a:xfrm>
              <a:off x="1010657" y="1539959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Objetivos</a:t>
              </a:r>
            </a:p>
          </p:txBody>
        </p:sp>
        <p:sp>
          <p:nvSpPr>
            <p:cNvPr id="14" name="Retângulo 13">
              <a:hlinkClick r:id="rId4" action="ppaction://hlinksldjump"/>
            </p:cNvPr>
            <p:cNvSpPr/>
            <p:nvPr/>
          </p:nvSpPr>
          <p:spPr>
            <a:xfrm>
              <a:off x="432000" y="1539959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2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32000" y="2065400"/>
            <a:ext cx="8426656" cy="432000"/>
            <a:chOff x="432000" y="2065400"/>
            <a:chExt cx="8426656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7" name="Retângulo 6"/>
            <p:cNvSpPr/>
            <p:nvPr/>
          </p:nvSpPr>
          <p:spPr>
            <a:xfrm>
              <a:off x="1010656" y="20654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Metodologia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5" name="Retângulo 14">
              <a:hlinkClick r:id="rId5" action="ppaction://hlinksldjump"/>
            </p:cNvPr>
            <p:cNvSpPr/>
            <p:nvPr/>
          </p:nvSpPr>
          <p:spPr>
            <a:xfrm>
              <a:off x="432000" y="20654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3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432000" y="2592300"/>
            <a:ext cx="8426655" cy="432000"/>
            <a:chOff x="432000" y="2592300"/>
            <a:chExt cx="8426655" cy="432000"/>
          </a:xfrm>
          <a:gradFill>
            <a:gsLst>
              <a:gs pos="0">
                <a:schemeClr val="bg1"/>
              </a:gs>
              <a:gs pos="33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6200000" scaled="1"/>
          </a:gradFill>
        </p:grpSpPr>
        <p:sp>
          <p:nvSpPr>
            <p:cNvPr id="8" name="Retângulo 7"/>
            <p:cNvSpPr/>
            <p:nvPr/>
          </p:nvSpPr>
          <p:spPr>
            <a:xfrm>
              <a:off x="1010655" y="25923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Cronograma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6" name="Retângulo 15">
              <a:hlinkClick r:id="rId6" action="ppaction://hlinksldjump"/>
            </p:cNvPr>
            <p:cNvSpPr/>
            <p:nvPr/>
          </p:nvSpPr>
          <p:spPr>
            <a:xfrm>
              <a:off x="432000" y="25923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4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32000" y="3119200"/>
            <a:ext cx="8426654" cy="432000"/>
            <a:chOff x="432000" y="3119200"/>
            <a:chExt cx="8426654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9" name="Retângulo 8"/>
            <p:cNvSpPr/>
            <p:nvPr/>
          </p:nvSpPr>
          <p:spPr>
            <a:xfrm>
              <a:off x="1010654" y="31192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Resultados e Impactos Esperados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7" name="Retângulo 16">
              <a:hlinkClick r:id="rId7" action="ppaction://hlinksldjump"/>
            </p:cNvPr>
            <p:cNvSpPr/>
            <p:nvPr/>
          </p:nvSpPr>
          <p:spPr>
            <a:xfrm>
              <a:off x="432000" y="31192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5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432000" y="3646100"/>
            <a:ext cx="8426654" cy="432000"/>
            <a:chOff x="432000" y="3646100"/>
            <a:chExt cx="8426654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1" name="Retângulo 20"/>
            <p:cNvSpPr/>
            <p:nvPr/>
          </p:nvSpPr>
          <p:spPr>
            <a:xfrm>
              <a:off x="1010654" y="36461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Referências Bibliográficas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22" name="Retângulo 21">
              <a:hlinkClick r:id="" action="ppaction://noaction"/>
            </p:cNvPr>
            <p:cNvSpPr/>
            <p:nvPr/>
          </p:nvSpPr>
          <p:spPr>
            <a:xfrm>
              <a:off x="432000" y="36461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481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 Cronograma</a:t>
            </a:r>
          </a:p>
        </p:txBody>
      </p:sp>
      <p:sp>
        <p:nvSpPr>
          <p:cNvPr id="8196" name="CaixaDeTexto 7"/>
          <p:cNvSpPr txBox="1">
            <a:spLocks noChangeArrowheads="1"/>
          </p:cNvSpPr>
          <p:nvPr/>
        </p:nvSpPr>
        <p:spPr bwMode="auto">
          <a:xfrm>
            <a:off x="116878" y="1050639"/>
            <a:ext cx="895826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363538" algn="just"/>
            <a:r>
              <a:rPr lang="pt-BR" altLang="pt-BR" sz="1400" dirty="0"/>
              <a:t>O tempo previsto para a realização do trabalho é de 11 meses, sendo que o plano de trabalho é composto pelas 4 etapas a seguir:</a:t>
            </a:r>
          </a:p>
          <a:p>
            <a:pPr indent="363538" algn="just"/>
            <a:endParaRPr lang="pt-BR" altLang="pt-BR" sz="1400" dirty="0"/>
          </a:p>
          <a:p>
            <a:pPr marL="800100" lvl="1" indent="-342900" algn="just">
              <a:buFontTx/>
              <a:buAutoNum type="alphaLcParenR"/>
            </a:pPr>
            <a:r>
              <a:rPr lang="pt-BR" altLang="pt-BR" sz="1400" dirty="0"/>
              <a:t>Estudo sobre algoritmos de predição e levantamento bibliográfico (2 meses);</a:t>
            </a:r>
          </a:p>
          <a:p>
            <a:pPr marL="800100" lvl="1" indent="-342900" algn="just">
              <a:buFontTx/>
              <a:buAutoNum type="alphaLcParenR"/>
            </a:pPr>
            <a:r>
              <a:rPr lang="pt-BR" altLang="pt-BR" sz="1400" dirty="0"/>
              <a:t>Obtenção e formatação de dados para análise preliminar;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altLang="pt-BR" sz="1400" dirty="0"/>
              <a:t>Análise exploratória, estatística descritiva e PCA; (2 meses)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altLang="pt-BR" sz="1400" dirty="0"/>
              <a:t>Seleção de modelo e ajuste dos parâmetros; (1 mês)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altLang="pt-BR" sz="1400" dirty="0"/>
              <a:t>Treinamento de modelo e predição dos valores; (2 meses)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altLang="pt-BR" sz="1400" dirty="0"/>
              <a:t>Avaliação do modelo (R², MSE, RMSE); (1 mês)</a:t>
            </a:r>
          </a:p>
          <a:p>
            <a:pPr marL="800100" lvl="1" indent="-342900" algn="just">
              <a:buAutoNum type="alphaLcParenR"/>
            </a:pPr>
            <a:r>
              <a:rPr lang="pt-BR" altLang="pt-BR" sz="1400" dirty="0"/>
              <a:t>Aplicar a metodologia estudada em um conjunto de dados real; (2 meses)</a:t>
            </a:r>
          </a:p>
          <a:p>
            <a:pPr marL="800100" lvl="1" indent="-342900" algn="just">
              <a:buAutoNum type="alphaLcParenR"/>
            </a:pPr>
            <a:r>
              <a:rPr lang="pt-BR" altLang="pt-BR" sz="1400" dirty="0"/>
              <a:t>Discussão dos resultados obtidos e confecção do TCC (1 mês).</a:t>
            </a:r>
          </a:p>
        </p:txBody>
      </p:sp>
    </p:spTree>
    <p:extLst>
      <p:ext uri="{BB962C8B-B14F-4D97-AF65-F5344CB8AC3E}">
        <p14:creationId xmlns:p14="http://schemas.microsoft.com/office/powerpoint/2010/main" val="108180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Conteúdo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32000" y="1010654"/>
            <a:ext cx="8426672" cy="432000"/>
            <a:chOff x="432000" y="1010654"/>
            <a:chExt cx="8426672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" name="Retângulo 1"/>
            <p:cNvSpPr/>
            <p:nvPr/>
          </p:nvSpPr>
          <p:spPr>
            <a:xfrm>
              <a:off x="1010672" y="1010654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Justificativa e Importância</a:t>
              </a:r>
            </a:p>
          </p:txBody>
        </p:sp>
        <p:sp>
          <p:nvSpPr>
            <p:cNvPr id="13" name="Retângulo 12">
              <a:hlinkClick r:id="rId3" action="ppaction://hlinksldjump"/>
            </p:cNvPr>
            <p:cNvSpPr/>
            <p:nvPr/>
          </p:nvSpPr>
          <p:spPr>
            <a:xfrm>
              <a:off x="432000" y="1010654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1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32000" y="1539959"/>
            <a:ext cx="8426657" cy="432000"/>
            <a:chOff x="432000" y="1539959"/>
            <a:chExt cx="8426657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6" name="Retângulo 5"/>
            <p:cNvSpPr/>
            <p:nvPr/>
          </p:nvSpPr>
          <p:spPr>
            <a:xfrm>
              <a:off x="1010657" y="1539959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Objetivos</a:t>
              </a:r>
            </a:p>
          </p:txBody>
        </p:sp>
        <p:sp>
          <p:nvSpPr>
            <p:cNvPr id="14" name="Retângulo 13">
              <a:hlinkClick r:id="rId4" action="ppaction://hlinksldjump"/>
            </p:cNvPr>
            <p:cNvSpPr/>
            <p:nvPr/>
          </p:nvSpPr>
          <p:spPr>
            <a:xfrm>
              <a:off x="432000" y="1539959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2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32000" y="2065400"/>
            <a:ext cx="8426656" cy="432000"/>
            <a:chOff x="432000" y="2065400"/>
            <a:chExt cx="8426656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7" name="Retângulo 6"/>
            <p:cNvSpPr/>
            <p:nvPr/>
          </p:nvSpPr>
          <p:spPr>
            <a:xfrm>
              <a:off x="1010656" y="20654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Metodologia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5" name="Retângulo 14">
              <a:hlinkClick r:id="rId5" action="ppaction://hlinksldjump"/>
            </p:cNvPr>
            <p:cNvSpPr/>
            <p:nvPr/>
          </p:nvSpPr>
          <p:spPr>
            <a:xfrm>
              <a:off x="432000" y="20654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3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432000" y="2592300"/>
            <a:ext cx="8426655" cy="432000"/>
            <a:chOff x="432000" y="2592300"/>
            <a:chExt cx="8426655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8" name="Retângulo 7"/>
            <p:cNvSpPr/>
            <p:nvPr/>
          </p:nvSpPr>
          <p:spPr>
            <a:xfrm>
              <a:off x="1010655" y="25923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Cronograma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6" name="Retângulo 15">
              <a:hlinkClick r:id="rId6" action="ppaction://hlinksldjump"/>
            </p:cNvPr>
            <p:cNvSpPr/>
            <p:nvPr/>
          </p:nvSpPr>
          <p:spPr>
            <a:xfrm>
              <a:off x="432000" y="25923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4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32000" y="3119200"/>
            <a:ext cx="8426654" cy="432000"/>
            <a:chOff x="432000" y="3119200"/>
            <a:chExt cx="8426654" cy="432000"/>
          </a:xfrm>
          <a:gradFill>
            <a:gsLst>
              <a:gs pos="0">
                <a:schemeClr val="bg1"/>
              </a:gs>
              <a:gs pos="33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6200000" scaled="1"/>
          </a:gradFill>
        </p:grpSpPr>
        <p:sp>
          <p:nvSpPr>
            <p:cNvPr id="9" name="Retângulo 8"/>
            <p:cNvSpPr/>
            <p:nvPr/>
          </p:nvSpPr>
          <p:spPr>
            <a:xfrm>
              <a:off x="1010654" y="31192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Resultados e Impactos Esperados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7" name="Retângulo 16">
              <a:hlinkClick r:id="rId7" action="ppaction://hlinksldjump"/>
            </p:cNvPr>
            <p:cNvSpPr/>
            <p:nvPr/>
          </p:nvSpPr>
          <p:spPr>
            <a:xfrm>
              <a:off x="432000" y="31192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5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432000" y="3646100"/>
            <a:ext cx="8426654" cy="432000"/>
            <a:chOff x="432000" y="3646100"/>
            <a:chExt cx="8426654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1" name="Retângulo 20"/>
            <p:cNvSpPr/>
            <p:nvPr/>
          </p:nvSpPr>
          <p:spPr>
            <a:xfrm>
              <a:off x="1010654" y="36461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Referências Bibliográficas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22" name="Retângulo 21">
              <a:hlinkClick r:id="" action="ppaction://noaction"/>
            </p:cNvPr>
            <p:cNvSpPr/>
            <p:nvPr/>
          </p:nvSpPr>
          <p:spPr>
            <a:xfrm>
              <a:off x="432000" y="36461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213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rPr>
              <a:t> Resultados e Impactos Esperados</a:t>
            </a:r>
            <a:endParaRPr lang="pt-BR" altLang="pt-BR" sz="2200" b="1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sp>
        <p:nvSpPr>
          <p:cNvPr id="8196" name="CaixaDeTexto 7"/>
          <p:cNvSpPr txBox="1">
            <a:spLocks noChangeArrowheads="1"/>
          </p:cNvSpPr>
          <p:nvPr/>
        </p:nvSpPr>
        <p:spPr bwMode="auto">
          <a:xfrm>
            <a:off x="116878" y="1050639"/>
            <a:ext cx="89582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363538" algn="just"/>
            <a:r>
              <a:rPr lang="pt-BR" altLang="pt-BR" sz="1400" dirty="0"/>
              <a:t>Dentre os resultados esperados, destacamos:</a:t>
            </a:r>
          </a:p>
          <a:p>
            <a:pPr indent="363538" algn="just"/>
            <a:r>
              <a:rPr lang="pt-BR" altLang="pt-BR" sz="1400" dirty="0"/>
              <a:t>a) O desenvolvimento de um modelo preditivo de temperatura de banho eletrolítico para otimização do controle de processo na produção de alumínio primário;</a:t>
            </a:r>
          </a:p>
          <a:p>
            <a:pPr indent="363538" algn="just"/>
            <a:r>
              <a:rPr lang="pt-BR" altLang="pt-BR" sz="1400" dirty="0"/>
              <a:t>b) Teste e validação da implementação do modelo no cenário real da fábrica;</a:t>
            </a:r>
          </a:p>
          <a:p>
            <a:pPr indent="363538" algn="just"/>
            <a:r>
              <a:rPr lang="pt-BR" altLang="pt-BR" sz="1400" dirty="0"/>
              <a:t>c) Operacionalização da ferramenta desenvolvida;</a:t>
            </a:r>
          </a:p>
          <a:p>
            <a:pPr indent="363538" algn="just"/>
            <a:r>
              <a:rPr lang="pt-BR" altLang="pt-BR" sz="1400" dirty="0"/>
              <a:t>d) Melhoria no processo operacional da medição da temperatura de banho eletrolítico;</a:t>
            </a:r>
          </a:p>
        </p:txBody>
      </p:sp>
    </p:spTree>
    <p:extLst>
      <p:ext uri="{BB962C8B-B14F-4D97-AF65-F5344CB8AC3E}">
        <p14:creationId xmlns:p14="http://schemas.microsoft.com/office/powerpoint/2010/main" val="9579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Conteúdo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32000" y="1010654"/>
            <a:ext cx="8426672" cy="432000"/>
            <a:chOff x="432000" y="1010654"/>
            <a:chExt cx="8426672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" name="Retângulo 1"/>
            <p:cNvSpPr/>
            <p:nvPr/>
          </p:nvSpPr>
          <p:spPr>
            <a:xfrm>
              <a:off x="1010672" y="1010654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Justificativa e Importância</a:t>
              </a:r>
            </a:p>
          </p:txBody>
        </p:sp>
        <p:sp>
          <p:nvSpPr>
            <p:cNvPr id="13" name="Retângulo 12">
              <a:hlinkClick r:id="rId3" action="ppaction://hlinksldjump"/>
            </p:cNvPr>
            <p:cNvSpPr/>
            <p:nvPr/>
          </p:nvSpPr>
          <p:spPr>
            <a:xfrm>
              <a:off x="432000" y="1010654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1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32000" y="1539959"/>
            <a:ext cx="8426657" cy="432000"/>
            <a:chOff x="432000" y="1539959"/>
            <a:chExt cx="8426657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6" name="Retângulo 5"/>
            <p:cNvSpPr/>
            <p:nvPr/>
          </p:nvSpPr>
          <p:spPr>
            <a:xfrm>
              <a:off x="1010657" y="1539959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Objetivos</a:t>
              </a:r>
            </a:p>
          </p:txBody>
        </p:sp>
        <p:sp>
          <p:nvSpPr>
            <p:cNvPr id="14" name="Retângulo 13">
              <a:hlinkClick r:id="rId4" action="ppaction://hlinksldjump"/>
            </p:cNvPr>
            <p:cNvSpPr/>
            <p:nvPr/>
          </p:nvSpPr>
          <p:spPr>
            <a:xfrm>
              <a:off x="432000" y="1539959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2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32000" y="2065400"/>
            <a:ext cx="8426656" cy="432000"/>
            <a:chOff x="432000" y="2065400"/>
            <a:chExt cx="8426656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7" name="Retângulo 6"/>
            <p:cNvSpPr/>
            <p:nvPr/>
          </p:nvSpPr>
          <p:spPr>
            <a:xfrm>
              <a:off x="1010656" y="20654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Metodologia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5" name="Retângulo 14">
              <a:hlinkClick r:id="rId5" action="ppaction://hlinksldjump"/>
            </p:cNvPr>
            <p:cNvSpPr/>
            <p:nvPr/>
          </p:nvSpPr>
          <p:spPr>
            <a:xfrm>
              <a:off x="432000" y="20654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3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432000" y="2592300"/>
            <a:ext cx="8426655" cy="432000"/>
            <a:chOff x="432000" y="2592300"/>
            <a:chExt cx="8426655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8" name="Retângulo 7"/>
            <p:cNvSpPr/>
            <p:nvPr/>
          </p:nvSpPr>
          <p:spPr>
            <a:xfrm>
              <a:off x="1010655" y="25923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Cronograma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6" name="Retângulo 15">
              <a:hlinkClick r:id="rId6" action="ppaction://hlinksldjump"/>
            </p:cNvPr>
            <p:cNvSpPr/>
            <p:nvPr/>
          </p:nvSpPr>
          <p:spPr>
            <a:xfrm>
              <a:off x="432000" y="25923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4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32000" y="3119200"/>
            <a:ext cx="8426654" cy="432000"/>
            <a:chOff x="432000" y="3119200"/>
            <a:chExt cx="8426654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9" name="Retângulo 8"/>
            <p:cNvSpPr/>
            <p:nvPr/>
          </p:nvSpPr>
          <p:spPr>
            <a:xfrm>
              <a:off x="1010654" y="31192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Resultados e Impactos Esperados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7" name="Retângulo 16">
              <a:hlinkClick r:id="rId7" action="ppaction://hlinksldjump"/>
            </p:cNvPr>
            <p:cNvSpPr/>
            <p:nvPr/>
          </p:nvSpPr>
          <p:spPr>
            <a:xfrm>
              <a:off x="432000" y="31192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5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432000" y="3646100"/>
            <a:ext cx="8426654" cy="432000"/>
            <a:chOff x="432000" y="3646100"/>
            <a:chExt cx="8426654" cy="432000"/>
          </a:xfrm>
          <a:gradFill>
            <a:gsLst>
              <a:gs pos="0">
                <a:schemeClr val="bg1"/>
              </a:gs>
              <a:gs pos="33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6200000" scaled="1"/>
          </a:gradFill>
        </p:grpSpPr>
        <p:sp>
          <p:nvSpPr>
            <p:cNvPr id="21" name="Retângulo 20"/>
            <p:cNvSpPr/>
            <p:nvPr/>
          </p:nvSpPr>
          <p:spPr>
            <a:xfrm>
              <a:off x="1010654" y="36461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Referências Bibliográficas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22" name="Retângulo 21">
              <a:hlinkClick r:id="" action="ppaction://noaction"/>
            </p:cNvPr>
            <p:cNvSpPr/>
            <p:nvPr/>
          </p:nvSpPr>
          <p:spPr>
            <a:xfrm>
              <a:off x="432000" y="36461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5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rPr>
              <a:t> Referências Bibliográficas</a:t>
            </a:r>
            <a:endParaRPr lang="pt-BR" altLang="pt-BR" sz="2200" b="1" dirty="0">
              <a:latin typeface="Copperplate Gothic Light" panose="020E0507020206020404" pitchFamily="34" charset="0"/>
              <a:cs typeface="Arial" panose="020B0604020202020204" pitchFamily="34" charset="0"/>
            </a:endParaRPr>
          </a:p>
        </p:txBody>
      </p:sp>
      <p:sp>
        <p:nvSpPr>
          <p:cNvPr id="8196" name="CaixaDeTexto 7"/>
          <p:cNvSpPr txBox="1">
            <a:spLocks noChangeArrowheads="1"/>
          </p:cNvSpPr>
          <p:nvPr/>
        </p:nvSpPr>
        <p:spPr bwMode="auto">
          <a:xfrm>
            <a:off x="116878" y="1050639"/>
            <a:ext cx="8958262" cy="546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pt-BR" altLang="pt-BR" sz="1600" dirty="0"/>
              <a:t>Alumínio. In </a:t>
            </a:r>
            <a:r>
              <a:rPr lang="pt-BR" altLang="pt-BR" sz="1600" dirty="0" err="1"/>
              <a:t>Britannica</a:t>
            </a:r>
            <a:r>
              <a:rPr lang="pt-BR" altLang="pt-BR" sz="1600" dirty="0"/>
              <a:t> Escola. Web, 2021. Disponível em: &lt;https://escola.britannica.com.br/artigo/alumínio/603327&gt;. Acesso em: 16 de abril de 2021.</a:t>
            </a:r>
            <a:endParaRPr lang="en-US" altLang="pt-BR" sz="1600" dirty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altLang="pt-BR" sz="1600" dirty="0"/>
              <a:t>F. Yan, M. Dupuis, J. Zhou, and S. </a:t>
            </a:r>
            <a:r>
              <a:rPr lang="en-US" altLang="pt-BR" sz="1600" dirty="0" err="1"/>
              <a:t>Ruan</a:t>
            </a:r>
            <a:r>
              <a:rPr lang="en-US" altLang="pt-BR" sz="1600" dirty="0"/>
              <a:t>; </a:t>
            </a:r>
            <a:r>
              <a:rPr lang="en-US" altLang="pt-BR" sz="1600" b="1" dirty="0"/>
              <a:t>In Depth Analysis of Energy-Saving and Current Efficiency Improvement of Aluminum Reduction Cells</a:t>
            </a:r>
            <a:r>
              <a:rPr lang="en-US" altLang="pt-BR" sz="1600" dirty="0"/>
              <a:t>, Light Metals (2013);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pt-BR" altLang="pt-BR" sz="1600" dirty="0" err="1"/>
              <a:t>Grjotheim</a:t>
            </a:r>
            <a:r>
              <a:rPr lang="pt-BR" altLang="pt-BR" sz="1600" dirty="0"/>
              <a:t>, U.; </a:t>
            </a:r>
            <a:r>
              <a:rPr lang="pt-BR" altLang="pt-BR" sz="1600" dirty="0" err="1"/>
              <a:t>Kvande</a:t>
            </a:r>
            <a:r>
              <a:rPr lang="pt-BR" altLang="pt-BR" sz="1600" dirty="0"/>
              <a:t>, H.; </a:t>
            </a:r>
            <a:r>
              <a:rPr lang="pt-BR" altLang="pt-BR" sz="1600" b="1" dirty="0" err="1"/>
              <a:t>Introduction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to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Aluminium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Electrolysis</a:t>
            </a:r>
            <a:r>
              <a:rPr lang="pt-BR" altLang="pt-BR" sz="1600" b="1" dirty="0"/>
              <a:t>. </a:t>
            </a:r>
            <a:r>
              <a:rPr lang="pt-BR" altLang="pt-BR" sz="1600" b="1" dirty="0" err="1"/>
              <a:t>Understanding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the</a:t>
            </a:r>
            <a:r>
              <a:rPr lang="pt-BR" altLang="pt-BR" sz="1600" b="1" dirty="0"/>
              <a:t> Hall–</a:t>
            </a:r>
            <a:r>
              <a:rPr lang="pt-BR" altLang="pt-BR" sz="1600" b="1" dirty="0" err="1"/>
              <a:t>Heroult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Process</a:t>
            </a:r>
            <a:r>
              <a:rPr lang="pt-BR" altLang="pt-BR" sz="1600" dirty="0"/>
              <a:t>, </a:t>
            </a:r>
            <a:r>
              <a:rPr lang="pt-BR" altLang="pt-BR" sz="1600" dirty="0" err="1"/>
              <a:t>Aluminium</a:t>
            </a:r>
            <a:r>
              <a:rPr lang="pt-BR" altLang="pt-BR" sz="1600" dirty="0"/>
              <a:t> </a:t>
            </a:r>
            <a:r>
              <a:rPr lang="pt-BR" altLang="pt-BR" sz="1600" dirty="0" err="1"/>
              <a:t>Verlag</a:t>
            </a:r>
            <a:r>
              <a:rPr lang="pt-BR" altLang="pt-BR" sz="1600" dirty="0"/>
              <a:t> GmbH, Alemanha (1993);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pt-BR" altLang="pt-BR" sz="1600" dirty="0"/>
              <a:t>Mulder, Albert &amp; Gao, </a:t>
            </a:r>
            <a:r>
              <a:rPr lang="pt-BR" altLang="pt-BR" sz="1600" dirty="0" err="1"/>
              <a:t>Yashuang</a:t>
            </a:r>
            <a:r>
              <a:rPr lang="pt-BR" altLang="pt-BR" sz="1600" dirty="0"/>
              <a:t> &amp; Zhou, </a:t>
            </a:r>
            <a:r>
              <a:rPr lang="pt-BR" altLang="pt-BR" sz="1600" dirty="0" err="1"/>
              <a:t>Dongfang</a:t>
            </a:r>
            <a:r>
              <a:rPr lang="pt-BR" altLang="pt-BR" sz="1600" dirty="0"/>
              <a:t> &amp; Wong, David &amp; Ming, Liu &amp; </a:t>
            </a:r>
            <a:r>
              <a:rPr lang="pt-BR" altLang="pt-BR" sz="1600" dirty="0" err="1"/>
              <a:t>Lavoie</a:t>
            </a:r>
            <a:r>
              <a:rPr lang="pt-BR" altLang="pt-BR" sz="1600" dirty="0"/>
              <a:t>, Pascal &amp; Taylor, Mark &amp; Yang, </a:t>
            </a:r>
            <a:r>
              <a:rPr lang="pt-BR" altLang="pt-BR" sz="1600" dirty="0" err="1"/>
              <a:t>Xiaodong</a:t>
            </a:r>
            <a:r>
              <a:rPr lang="pt-BR" altLang="pt-BR" sz="1600" dirty="0"/>
              <a:t>; </a:t>
            </a:r>
            <a:r>
              <a:rPr lang="pt-BR" altLang="pt-BR" sz="1600" b="1" dirty="0"/>
              <a:t>New Generation </a:t>
            </a:r>
            <a:r>
              <a:rPr lang="pt-BR" altLang="pt-BR" sz="1600" b="1" dirty="0" err="1"/>
              <a:t>Control</a:t>
            </a:r>
            <a:r>
              <a:rPr lang="pt-BR" altLang="pt-BR" sz="1600" b="1" dirty="0"/>
              <a:t> for Daily </a:t>
            </a:r>
            <a:r>
              <a:rPr lang="pt-BR" altLang="pt-BR" sz="1600" b="1" dirty="0" err="1"/>
              <a:t>Aluminium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Smelter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Improvement</a:t>
            </a:r>
            <a:r>
              <a:rPr lang="pt-BR" altLang="pt-BR" sz="1600" b="1" dirty="0"/>
              <a:t> Generation 3 </a:t>
            </a:r>
            <a:r>
              <a:rPr lang="pt-BR" altLang="pt-BR" sz="1600" b="1" dirty="0" err="1"/>
              <a:t>Process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Control</a:t>
            </a:r>
            <a:r>
              <a:rPr lang="pt-BR" altLang="pt-BR" sz="1600" b="1" dirty="0"/>
              <a:t> for </a:t>
            </a:r>
            <a:r>
              <a:rPr lang="pt-BR" altLang="pt-BR" sz="1600" b="1" dirty="0" err="1"/>
              <a:t>Potlines</a:t>
            </a:r>
            <a:r>
              <a:rPr lang="pt-BR" altLang="pt-BR" sz="1600" b="1" dirty="0"/>
              <a:t>.</a:t>
            </a:r>
            <a:r>
              <a:rPr lang="pt-BR" altLang="pt-BR" sz="1600" dirty="0"/>
              <a:t> Light Metal 2014, The Mineral &amp; </a:t>
            </a:r>
            <a:r>
              <a:rPr lang="pt-BR" altLang="pt-BR" sz="1600" dirty="0" err="1"/>
              <a:t>Materials</a:t>
            </a:r>
            <a:r>
              <a:rPr lang="pt-BR" altLang="pt-BR" sz="1600" dirty="0"/>
              <a:t> Society, 2014.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altLang="pt-BR" sz="1600" dirty="0"/>
              <a:t>L. Fortuna, S. Graziani, A. Rizzo, M. G. </a:t>
            </a:r>
            <a:r>
              <a:rPr lang="en-US" altLang="pt-BR" sz="1600" dirty="0" err="1"/>
              <a:t>Xibilia</a:t>
            </a:r>
            <a:r>
              <a:rPr lang="en-US" altLang="pt-BR" sz="1600" dirty="0"/>
              <a:t>; </a:t>
            </a:r>
            <a:r>
              <a:rPr lang="en-US" altLang="pt-BR" sz="1600" b="1" dirty="0"/>
              <a:t>Soft Sensors for Monitoring and Control of Industrial Process.</a:t>
            </a:r>
            <a:r>
              <a:rPr lang="en-US" altLang="pt-BR" sz="1600" dirty="0"/>
              <a:t> 1st ed. Glasgow, UK Springer (2007)</a:t>
            </a:r>
            <a:endParaRPr lang="pt-BR" altLang="pt-BR" sz="1600" dirty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pt-BR" altLang="pt-BR" sz="1600" dirty="0"/>
              <a:t>Soares, Fabio &amp; Oliveira, Roberto. </a:t>
            </a:r>
            <a:r>
              <a:rPr lang="pt-BR" altLang="pt-BR" sz="1600" b="1" dirty="0" err="1"/>
              <a:t>Modelling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of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temperature</a:t>
            </a:r>
            <a:r>
              <a:rPr lang="pt-BR" altLang="pt-BR" sz="1600" b="1" dirty="0"/>
              <a:t> in </a:t>
            </a:r>
            <a:r>
              <a:rPr lang="pt-BR" altLang="pt-BR" sz="1600" b="1" dirty="0" err="1"/>
              <a:t>the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aluminium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smelting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process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using</a:t>
            </a:r>
            <a:r>
              <a:rPr lang="pt-BR" altLang="pt-BR" sz="1600" b="1" dirty="0"/>
              <a:t> Neural Networks</a:t>
            </a:r>
            <a:r>
              <a:rPr lang="pt-BR" altLang="pt-BR" sz="1600" dirty="0"/>
              <a:t>. </a:t>
            </a:r>
            <a:r>
              <a:rPr lang="pt-BR" altLang="pt-BR" sz="1600" dirty="0" err="1"/>
              <a:t>Proceedings</a:t>
            </a:r>
            <a:r>
              <a:rPr lang="pt-BR" altLang="pt-BR" sz="1600" dirty="0"/>
              <a:t> </a:t>
            </a:r>
            <a:r>
              <a:rPr lang="pt-BR" altLang="pt-BR" sz="1600" dirty="0" err="1"/>
              <a:t>of</a:t>
            </a:r>
            <a:r>
              <a:rPr lang="pt-BR" altLang="pt-BR" sz="1600" dirty="0"/>
              <a:t> </a:t>
            </a:r>
            <a:r>
              <a:rPr lang="pt-BR" altLang="pt-BR" sz="1600" dirty="0" err="1"/>
              <a:t>the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International</a:t>
            </a:r>
            <a:r>
              <a:rPr lang="pt-BR" altLang="pt-BR" sz="1600" dirty="0"/>
              <a:t> Joint </a:t>
            </a:r>
            <a:r>
              <a:rPr lang="pt-BR" altLang="pt-BR" sz="1600" dirty="0" err="1"/>
              <a:t>Conference</a:t>
            </a:r>
            <a:r>
              <a:rPr lang="pt-BR" altLang="pt-BR" sz="1600" dirty="0"/>
              <a:t> </a:t>
            </a:r>
            <a:r>
              <a:rPr lang="pt-BR" altLang="pt-BR" sz="1600" dirty="0" err="1"/>
              <a:t>on</a:t>
            </a:r>
            <a:r>
              <a:rPr lang="pt-BR" altLang="pt-BR" sz="1600" dirty="0"/>
              <a:t> Neural Networks. (2010)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pt-BR" altLang="pt-BR" sz="1600" dirty="0"/>
              <a:t>Christopher M. Bishop. </a:t>
            </a:r>
            <a:r>
              <a:rPr lang="pt-BR" altLang="pt-BR" sz="1600" b="1" dirty="0" err="1"/>
              <a:t>Pattern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Recognition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and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Machine</a:t>
            </a:r>
            <a:r>
              <a:rPr lang="pt-BR" altLang="pt-BR" sz="1600" b="1" dirty="0"/>
              <a:t> Learning (</a:t>
            </a:r>
            <a:r>
              <a:rPr lang="pt-BR" altLang="pt-BR" sz="1600" b="1" dirty="0" err="1"/>
              <a:t>Information</a:t>
            </a:r>
            <a:r>
              <a:rPr lang="pt-BR" altLang="pt-BR" sz="1600" b="1" dirty="0"/>
              <a:t> Science </a:t>
            </a:r>
            <a:r>
              <a:rPr lang="pt-BR" altLang="pt-BR" sz="1600" b="1" dirty="0" err="1"/>
              <a:t>and</a:t>
            </a:r>
            <a:r>
              <a:rPr lang="pt-BR" altLang="pt-BR" sz="1600" b="1" dirty="0"/>
              <a:t> </a:t>
            </a:r>
            <a:r>
              <a:rPr lang="pt-BR" altLang="pt-BR" sz="1600" b="1" dirty="0" err="1"/>
              <a:t>Statistics</a:t>
            </a:r>
            <a:r>
              <a:rPr lang="pt-BR" altLang="pt-BR" sz="1600" b="1" dirty="0"/>
              <a:t>)</a:t>
            </a:r>
            <a:r>
              <a:rPr lang="pt-BR" altLang="pt-BR" sz="1600" dirty="0"/>
              <a:t>. Springer-</a:t>
            </a:r>
            <a:r>
              <a:rPr lang="pt-BR" altLang="pt-BR" sz="1600" dirty="0" err="1"/>
              <a:t>Verlag</a:t>
            </a:r>
            <a:r>
              <a:rPr lang="pt-BR" altLang="pt-BR" sz="1600" dirty="0"/>
              <a:t>, Berlin, Heidelberg, 2006.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altLang="pt-BR" sz="1600" dirty="0"/>
              <a:t>Lindholm, Andreas and </a:t>
            </a:r>
            <a:r>
              <a:rPr lang="en-US" altLang="pt-BR" sz="1600" dirty="0" err="1"/>
              <a:t>Wahlstr</a:t>
            </a:r>
            <a:r>
              <a:rPr lang="en-US" altLang="pt-BR" sz="1600" dirty="0"/>
              <a:t>; </a:t>
            </a:r>
            <a:r>
              <a:rPr lang="en-US" altLang="pt-BR" sz="1600" dirty="0" err="1"/>
              <a:t>Niklas</a:t>
            </a:r>
            <a:r>
              <a:rPr lang="en-US" altLang="pt-BR" sz="1600" dirty="0"/>
              <a:t> and </a:t>
            </a:r>
            <a:r>
              <a:rPr lang="en-US" altLang="pt-BR" sz="1600" dirty="0" err="1"/>
              <a:t>Lindsten</a:t>
            </a:r>
            <a:r>
              <a:rPr lang="en-US" altLang="pt-BR" sz="1600" dirty="0"/>
              <a:t>, Fredrik and Sch; Thomas B.; </a:t>
            </a:r>
            <a:r>
              <a:rPr lang="en-US" altLang="pt-BR" sz="1600" b="1" dirty="0"/>
              <a:t>Machine Learning - A First Course for Engineers and Scientists</a:t>
            </a:r>
            <a:r>
              <a:rPr lang="en-US" altLang="pt-BR" sz="1600" dirty="0"/>
              <a:t>. </a:t>
            </a:r>
            <a:r>
              <a:rPr lang="en-US" altLang="pt-BR" sz="1600" dirty="0" err="1"/>
              <a:t>Disponível</a:t>
            </a:r>
            <a:r>
              <a:rPr lang="en-US" altLang="pt-BR" sz="1600" dirty="0"/>
              <a:t> em: &lt;http://smlbook.org&gt;. (2021)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pt-BR" altLang="pt-BR" sz="1600" dirty="0"/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endParaRPr lang="pt-BR" altLang="pt-BR" sz="1600" dirty="0"/>
          </a:p>
        </p:txBody>
      </p:sp>
    </p:spTree>
    <p:extLst>
      <p:ext uri="{BB962C8B-B14F-4D97-AF65-F5344CB8AC3E}">
        <p14:creationId xmlns:p14="http://schemas.microsoft.com/office/powerpoint/2010/main" val="268825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9144000" cy="6858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Obrigado!</a:t>
            </a:r>
          </a:p>
        </p:txBody>
      </p:sp>
      <p:sp>
        <p:nvSpPr>
          <p:cNvPr id="31748" name="CaixaDeTexto 9"/>
          <p:cNvSpPr txBox="1">
            <a:spLocks noChangeArrowheads="1"/>
          </p:cNvSpPr>
          <p:nvPr/>
        </p:nvSpPr>
        <p:spPr bwMode="auto">
          <a:xfrm>
            <a:off x="6172200" y="6166429"/>
            <a:ext cx="29412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pt-BR" altLang="pt-BR" b="1" dirty="0"/>
              <a:t>Thiago de Almeida Oliveira</a:t>
            </a:r>
          </a:p>
          <a:p>
            <a:pPr algn="r"/>
            <a:r>
              <a:rPr lang="pt-BR" altLang="pt-BR" b="1" dirty="0"/>
              <a:t>Prof. Dr. Cláudio F. M. Toledo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477ADD2-7A3E-4736-A607-4CD17E8F0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978" y="113354"/>
            <a:ext cx="2120943" cy="956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Conteúdo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32000" y="1010654"/>
            <a:ext cx="8426672" cy="432000"/>
            <a:chOff x="432000" y="1010654"/>
            <a:chExt cx="8426672" cy="432000"/>
          </a:xfrm>
        </p:grpSpPr>
        <p:sp>
          <p:nvSpPr>
            <p:cNvPr id="2" name="Retângulo 1">
              <a:hlinkClick r:id="rId3" action="ppaction://hlinksldjump"/>
            </p:cNvPr>
            <p:cNvSpPr/>
            <p:nvPr/>
          </p:nvSpPr>
          <p:spPr>
            <a:xfrm>
              <a:off x="1010672" y="1010654"/>
              <a:ext cx="7848000" cy="432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3000">
                  <a:schemeClr val="accent5">
                    <a:lumMod val="40000"/>
                    <a:lumOff val="60000"/>
                  </a:schemeClr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Justificativa e Importância</a:t>
              </a:r>
            </a:p>
          </p:txBody>
        </p:sp>
        <p:sp>
          <p:nvSpPr>
            <p:cNvPr id="13" name="Retângulo 12">
              <a:hlinkClick r:id="rId3" action="ppaction://hlinksldjump"/>
            </p:cNvPr>
            <p:cNvSpPr/>
            <p:nvPr/>
          </p:nvSpPr>
          <p:spPr>
            <a:xfrm>
              <a:off x="432000" y="1010654"/>
              <a:ext cx="641667" cy="432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81000">
                  <a:schemeClr val="accent5">
                    <a:lumMod val="20000"/>
                    <a:lumOff val="80000"/>
                  </a:schemeClr>
                </a:gs>
                <a:gs pos="3000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1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32000" y="1539959"/>
            <a:ext cx="8426657" cy="432000"/>
            <a:chOff x="432000" y="1539959"/>
            <a:chExt cx="8426657" cy="432000"/>
          </a:xfrm>
        </p:grpSpPr>
        <p:sp>
          <p:nvSpPr>
            <p:cNvPr id="6" name="Retângulo 5">
              <a:hlinkClick r:id="rId4" action="ppaction://hlinksldjump"/>
            </p:cNvPr>
            <p:cNvSpPr/>
            <p:nvPr/>
          </p:nvSpPr>
          <p:spPr>
            <a:xfrm>
              <a:off x="1010657" y="1539959"/>
              <a:ext cx="7848000" cy="432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3000">
                  <a:schemeClr val="accent5">
                    <a:lumMod val="40000"/>
                    <a:lumOff val="60000"/>
                  </a:schemeClr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Objetivos</a:t>
              </a:r>
            </a:p>
          </p:txBody>
        </p:sp>
        <p:sp>
          <p:nvSpPr>
            <p:cNvPr id="14" name="Retângulo 13">
              <a:hlinkClick r:id="rId5" action="ppaction://hlinksldjump"/>
            </p:cNvPr>
            <p:cNvSpPr/>
            <p:nvPr/>
          </p:nvSpPr>
          <p:spPr>
            <a:xfrm>
              <a:off x="432000" y="1539959"/>
              <a:ext cx="641667" cy="432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81000">
                  <a:schemeClr val="accent5">
                    <a:lumMod val="20000"/>
                    <a:lumOff val="80000"/>
                  </a:schemeClr>
                </a:gs>
                <a:gs pos="3000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2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32000" y="2065400"/>
            <a:ext cx="8426656" cy="432000"/>
            <a:chOff x="432000" y="2065400"/>
            <a:chExt cx="8426656" cy="432000"/>
          </a:xfrm>
        </p:grpSpPr>
        <p:sp>
          <p:nvSpPr>
            <p:cNvPr id="7" name="Retângulo 6">
              <a:hlinkClick r:id="rId6" action="ppaction://hlinksldjump"/>
            </p:cNvPr>
            <p:cNvSpPr/>
            <p:nvPr/>
          </p:nvSpPr>
          <p:spPr>
            <a:xfrm>
              <a:off x="1010656" y="2065400"/>
              <a:ext cx="7848000" cy="432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3000">
                  <a:schemeClr val="accent5">
                    <a:lumMod val="40000"/>
                    <a:lumOff val="60000"/>
                  </a:schemeClr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Metodologia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5" name="Retângulo 14">
              <a:hlinkClick r:id="rId4" action="ppaction://hlinksldjump"/>
            </p:cNvPr>
            <p:cNvSpPr/>
            <p:nvPr/>
          </p:nvSpPr>
          <p:spPr>
            <a:xfrm>
              <a:off x="432000" y="2065400"/>
              <a:ext cx="641667" cy="432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81000">
                  <a:schemeClr val="accent5">
                    <a:lumMod val="20000"/>
                    <a:lumOff val="80000"/>
                  </a:schemeClr>
                </a:gs>
                <a:gs pos="3000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3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432000" y="2592300"/>
            <a:ext cx="8426655" cy="432000"/>
            <a:chOff x="432000" y="2592300"/>
            <a:chExt cx="8426655" cy="432000"/>
          </a:xfrm>
        </p:grpSpPr>
        <p:sp>
          <p:nvSpPr>
            <p:cNvPr id="8" name="Retângulo 7">
              <a:hlinkClick r:id="rId7" action="ppaction://hlinksldjump"/>
            </p:cNvPr>
            <p:cNvSpPr/>
            <p:nvPr/>
          </p:nvSpPr>
          <p:spPr>
            <a:xfrm>
              <a:off x="1010655" y="2592300"/>
              <a:ext cx="7848000" cy="432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3000">
                  <a:schemeClr val="accent5">
                    <a:lumMod val="40000"/>
                    <a:lumOff val="60000"/>
                  </a:schemeClr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Cronograma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6" name="Retângulo 15">
              <a:hlinkClick r:id="rId6" action="ppaction://hlinksldjump"/>
            </p:cNvPr>
            <p:cNvSpPr/>
            <p:nvPr/>
          </p:nvSpPr>
          <p:spPr>
            <a:xfrm>
              <a:off x="432000" y="2592300"/>
              <a:ext cx="641667" cy="432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81000">
                  <a:schemeClr val="accent5">
                    <a:lumMod val="20000"/>
                    <a:lumOff val="80000"/>
                  </a:schemeClr>
                </a:gs>
                <a:gs pos="3000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4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32000" y="3119200"/>
            <a:ext cx="8426654" cy="432000"/>
            <a:chOff x="432000" y="3119200"/>
            <a:chExt cx="8426654" cy="432000"/>
          </a:xfrm>
        </p:grpSpPr>
        <p:sp>
          <p:nvSpPr>
            <p:cNvPr id="9" name="Retângulo 8">
              <a:hlinkClick r:id="rId8" action="ppaction://hlinksldjump"/>
            </p:cNvPr>
            <p:cNvSpPr/>
            <p:nvPr/>
          </p:nvSpPr>
          <p:spPr>
            <a:xfrm>
              <a:off x="1010654" y="3119200"/>
              <a:ext cx="7848000" cy="432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3000">
                  <a:schemeClr val="accent5">
                    <a:lumMod val="40000"/>
                    <a:lumOff val="60000"/>
                  </a:schemeClr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Resultados e Impactos Esperados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7" name="Retângulo 16">
              <a:hlinkClick r:id="rId9" action="ppaction://hlinksldjump"/>
            </p:cNvPr>
            <p:cNvSpPr/>
            <p:nvPr/>
          </p:nvSpPr>
          <p:spPr>
            <a:xfrm>
              <a:off x="432000" y="3119200"/>
              <a:ext cx="641667" cy="432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81000">
                  <a:schemeClr val="accent5">
                    <a:lumMod val="20000"/>
                    <a:lumOff val="80000"/>
                  </a:schemeClr>
                </a:gs>
                <a:gs pos="3000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5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432000" y="3646100"/>
            <a:ext cx="8426654" cy="432000"/>
            <a:chOff x="432000" y="3646100"/>
            <a:chExt cx="8426654" cy="432000"/>
          </a:xfrm>
        </p:grpSpPr>
        <p:sp>
          <p:nvSpPr>
            <p:cNvPr id="21" name="Retângulo 20">
              <a:hlinkClick r:id="rId10" action="ppaction://hlinksldjump"/>
            </p:cNvPr>
            <p:cNvSpPr/>
            <p:nvPr/>
          </p:nvSpPr>
          <p:spPr>
            <a:xfrm>
              <a:off x="1010654" y="3646100"/>
              <a:ext cx="7848000" cy="432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3000">
                  <a:schemeClr val="accent5">
                    <a:lumMod val="40000"/>
                    <a:lumOff val="60000"/>
                  </a:schemeClr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Referências Bibliográficas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22" name="Retângulo 21">
              <a:hlinkClick r:id="" action="ppaction://noaction"/>
            </p:cNvPr>
            <p:cNvSpPr/>
            <p:nvPr/>
          </p:nvSpPr>
          <p:spPr>
            <a:xfrm>
              <a:off x="432000" y="3646100"/>
              <a:ext cx="641667" cy="432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81000">
                  <a:schemeClr val="accent5">
                    <a:lumMod val="20000"/>
                    <a:lumOff val="80000"/>
                  </a:schemeClr>
                </a:gs>
                <a:gs pos="3000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78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Conteúdo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32000" y="1010654"/>
            <a:ext cx="8426672" cy="432000"/>
            <a:chOff x="432000" y="1010654"/>
            <a:chExt cx="8426672" cy="432000"/>
          </a:xfrm>
        </p:grpSpPr>
        <p:sp>
          <p:nvSpPr>
            <p:cNvPr id="2" name="Retângulo 1"/>
            <p:cNvSpPr/>
            <p:nvPr/>
          </p:nvSpPr>
          <p:spPr>
            <a:xfrm>
              <a:off x="1010672" y="1010654"/>
              <a:ext cx="7848000" cy="432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3000">
                  <a:schemeClr val="accent5">
                    <a:lumMod val="40000"/>
                    <a:lumOff val="60000"/>
                  </a:schemeClr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Justificativa e Importância</a:t>
              </a:r>
            </a:p>
          </p:txBody>
        </p:sp>
        <p:sp>
          <p:nvSpPr>
            <p:cNvPr id="13" name="Retângulo 12">
              <a:hlinkClick r:id="rId3" action="ppaction://hlinksldjump"/>
            </p:cNvPr>
            <p:cNvSpPr/>
            <p:nvPr/>
          </p:nvSpPr>
          <p:spPr>
            <a:xfrm>
              <a:off x="432000" y="1010654"/>
              <a:ext cx="641667" cy="432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81000">
                  <a:schemeClr val="accent5">
                    <a:lumMod val="20000"/>
                    <a:lumOff val="80000"/>
                  </a:schemeClr>
                </a:gs>
                <a:gs pos="3000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1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32000" y="1539959"/>
            <a:ext cx="8426657" cy="432000"/>
            <a:chOff x="432000" y="1539959"/>
            <a:chExt cx="8426657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6" name="Retângulo 5"/>
            <p:cNvSpPr/>
            <p:nvPr/>
          </p:nvSpPr>
          <p:spPr>
            <a:xfrm>
              <a:off x="1010657" y="1539959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Objetivos</a:t>
              </a:r>
            </a:p>
          </p:txBody>
        </p:sp>
        <p:sp>
          <p:nvSpPr>
            <p:cNvPr id="14" name="Retângulo 13">
              <a:hlinkClick r:id="rId4" action="ppaction://hlinksldjump"/>
            </p:cNvPr>
            <p:cNvSpPr/>
            <p:nvPr/>
          </p:nvSpPr>
          <p:spPr>
            <a:xfrm>
              <a:off x="432000" y="1539959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2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32000" y="2065400"/>
            <a:ext cx="8426656" cy="432000"/>
            <a:chOff x="432000" y="2065400"/>
            <a:chExt cx="8426656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7" name="Retângulo 6"/>
            <p:cNvSpPr/>
            <p:nvPr/>
          </p:nvSpPr>
          <p:spPr>
            <a:xfrm>
              <a:off x="1010656" y="20654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Metodologia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5" name="Retângulo 14">
              <a:hlinkClick r:id="rId5" action="ppaction://hlinksldjump"/>
            </p:cNvPr>
            <p:cNvSpPr/>
            <p:nvPr/>
          </p:nvSpPr>
          <p:spPr>
            <a:xfrm>
              <a:off x="432000" y="20654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3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432000" y="2592300"/>
            <a:ext cx="8426655" cy="432000"/>
            <a:chOff x="432000" y="2592300"/>
            <a:chExt cx="8426655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8" name="Retângulo 7"/>
            <p:cNvSpPr/>
            <p:nvPr/>
          </p:nvSpPr>
          <p:spPr>
            <a:xfrm>
              <a:off x="1010655" y="25923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Cronograma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6" name="Retângulo 15">
              <a:hlinkClick r:id="rId6" action="ppaction://hlinksldjump"/>
            </p:cNvPr>
            <p:cNvSpPr/>
            <p:nvPr/>
          </p:nvSpPr>
          <p:spPr>
            <a:xfrm>
              <a:off x="432000" y="25923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4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32000" y="3119200"/>
            <a:ext cx="8426654" cy="432000"/>
            <a:chOff x="432000" y="3119200"/>
            <a:chExt cx="8426654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9" name="Retângulo 8"/>
            <p:cNvSpPr/>
            <p:nvPr/>
          </p:nvSpPr>
          <p:spPr>
            <a:xfrm>
              <a:off x="1010654" y="31192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Resultados e Impactos Esperados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7" name="Retângulo 16">
              <a:hlinkClick r:id="rId7" action="ppaction://hlinksldjump"/>
            </p:cNvPr>
            <p:cNvSpPr/>
            <p:nvPr/>
          </p:nvSpPr>
          <p:spPr>
            <a:xfrm>
              <a:off x="432000" y="31192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5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432000" y="3646100"/>
            <a:ext cx="8426654" cy="432000"/>
            <a:chOff x="432000" y="3646100"/>
            <a:chExt cx="8426654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1" name="Retângulo 20"/>
            <p:cNvSpPr/>
            <p:nvPr/>
          </p:nvSpPr>
          <p:spPr>
            <a:xfrm>
              <a:off x="1010654" y="36461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Referências Bibliográficas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22" name="Retângulo 21">
              <a:hlinkClick r:id="" action="ppaction://noaction"/>
            </p:cNvPr>
            <p:cNvSpPr/>
            <p:nvPr/>
          </p:nvSpPr>
          <p:spPr>
            <a:xfrm>
              <a:off x="432000" y="36461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29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 Justificativa e Importância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AA22A12-A580-4A51-9268-B35AD65E23F2}"/>
              </a:ext>
            </a:extLst>
          </p:cNvPr>
          <p:cNvGrpSpPr/>
          <p:nvPr/>
        </p:nvGrpSpPr>
        <p:grpSpPr>
          <a:xfrm>
            <a:off x="1" y="1078295"/>
            <a:ext cx="9144000" cy="5190086"/>
            <a:chOff x="5384752" y="5176917"/>
            <a:chExt cx="12192000" cy="6920115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1905A979-2A38-4C0D-A9BC-4612931FE447}"/>
                </a:ext>
              </a:extLst>
            </p:cNvPr>
            <p:cNvGrpSpPr/>
            <p:nvPr/>
          </p:nvGrpSpPr>
          <p:grpSpPr>
            <a:xfrm>
              <a:off x="5384752" y="5176917"/>
              <a:ext cx="12192000" cy="6622353"/>
              <a:chOff x="-1820" y="40426"/>
              <a:chExt cx="12192000" cy="6622353"/>
            </a:xfrm>
          </p:grpSpPr>
          <p:pic>
            <p:nvPicPr>
              <p:cNvPr id="25" name="Picture 3">
                <a:extLst>
                  <a:ext uri="{FF2B5EF4-FFF2-40B4-BE49-F238E27FC236}">
                    <a16:creationId xmlns:a16="http://schemas.microsoft.com/office/drawing/2014/main" id="{0CFF5EE3-97D5-491B-885E-D0496E124B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0756" b="5390"/>
              <a:stretch/>
            </p:blipFill>
            <p:spPr>
              <a:xfrm>
                <a:off x="-1820" y="4430793"/>
                <a:ext cx="12192000" cy="2231986"/>
              </a:xfrm>
              <a:prstGeom prst="rect">
                <a:avLst/>
              </a:prstGeom>
            </p:spPr>
          </p:pic>
          <p:pic>
            <p:nvPicPr>
              <p:cNvPr id="26" name="Picture 3">
                <a:extLst>
                  <a:ext uri="{FF2B5EF4-FFF2-40B4-BE49-F238E27FC236}">
                    <a16:creationId xmlns:a16="http://schemas.microsoft.com/office/drawing/2014/main" id="{14F90207-1245-4E43-9687-61FEA64DED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6704" b="46555"/>
              <a:stretch/>
            </p:blipFill>
            <p:spPr>
              <a:xfrm>
                <a:off x="-1820" y="40426"/>
                <a:ext cx="12192000" cy="2502028"/>
              </a:xfrm>
              <a:prstGeom prst="rect">
                <a:avLst/>
              </a:prstGeom>
            </p:spPr>
          </p:pic>
        </p:grpSp>
        <p:pic>
          <p:nvPicPr>
            <p:cNvPr id="22" name="Picture 12">
              <a:extLst>
                <a:ext uri="{FF2B5EF4-FFF2-40B4-BE49-F238E27FC236}">
                  <a16:creationId xmlns:a16="http://schemas.microsoft.com/office/drawing/2014/main" id="{6779D6EE-4B11-4371-BFEA-193FDCD7B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569" b="97970" l="2740" r="91096">
                          <a14:foregroundMark x1="7534" y1="60914" x2="7534" y2="60914"/>
                          <a14:foregroundMark x1="4110" y1="61929" x2="4110" y2="61929"/>
                          <a14:foregroundMark x1="2740" y1="68020" x2="2740" y2="68020"/>
                          <a14:foregroundMark x1="39041" y1="7614" x2="39041" y2="7614"/>
                          <a14:foregroundMark x1="31507" y1="12183" x2="31507" y2="12183"/>
                          <a14:foregroundMark x1="28082" y1="15228" x2="28082" y2="15228"/>
                          <a14:foregroundMark x1="82192" y1="17766" x2="82192" y2="17766"/>
                          <a14:foregroundMark x1="69178" y1="10660" x2="69178" y2="10660"/>
                          <a14:foregroundMark x1="90411" y1="82741" x2="90411" y2="82741"/>
                          <a14:foregroundMark x1="49315" y1="88325" x2="49315" y2="88325"/>
                          <a14:foregroundMark x1="81507" y1="13706" x2="81507" y2="13706"/>
                          <a14:foregroundMark x1="82192" y1="9645" x2="82192" y2="9645"/>
                          <a14:foregroundMark x1="91096" y1="28426" x2="91096" y2="28426"/>
                          <a14:foregroundMark x1="82877" y1="88325" x2="82877" y2="88325"/>
                          <a14:foregroundMark x1="82192" y1="87817" x2="82192" y2="87817"/>
                          <a14:foregroundMark x1="81507" y1="88325" x2="81507" y2="88325"/>
                          <a14:foregroundMark x1="54110" y1="98477" x2="54110" y2="98477"/>
                          <a14:foregroundMark x1="69178" y1="4569" x2="69178" y2="4569"/>
                          <a14:foregroundMark x1="80822" y1="45178" x2="80822" y2="45178"/>
                          <a14:foregroundMark x1="78767" y1="38071" x2="78767" y2="38071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12672" y="6218533"/>
              <a:ext cx="419617" cy="566195"/>
            </a:xfrm>
            <a:prstGeom prst="rect">
              <a:avLst/>
            </a:prstGeom>
          </p:spPr>
        </p:pic>
        <p:pic>
          <p:nvPicPr>
            <p:cNvPr id="23" name="Picture 1">
              <a:extLst>
                <a:ext uri="{FF2B5EF4-FFF2-40B4-BE49-F238E27FC236}">
                  <a16:creationId xmlns:a16="http://schemas.microsoft.com/office/drawing/2014/main" id="{BB30F8DD-C81E-4EC8-81BD-33C46DC99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081413" y="9953151"/>
              <a:ext cx="1157287" cy="1243012"/>
            </a:xfrm>
            <a:prstGeom prst="rect">
              <a:avLst/>
            </a:prstGeom>
          </p:spPr>
        </p:pic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4456A41-B19A-40FE-89FA-00CFEA7309D2}"/>
                </a:ext>
              </a:extLst>
            </p:cNvPr>
            <p:cNvSpPr/>
            <p:nvPr/>
          </p:nvSpPr>
          <p:spPr>
            <a:xfrm>
              <a:off x="5384752" y="5176917"/>
              <a:ext cx="12192000" cy="6920115"/>
            </a:xfrm>
            <a:prstGeom prst="rect">
              <a:avLst/>
            </a:prstGeom>
            <a:solidFill>
              <a:srgbClr val="161616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35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E1E53B61-E749-4821-A095-FA8826039491}"/>
              </a:ext>
            </a:extLst>
          </p:cNvPr>
          <p:cNvSpPr/>
          <p:nvPr/>
        </p:nvSpPr>
        <p:spPr>
          <a:xfrm>
            <a:off x="335666" y="1158882"/>
            <a:ext cx="8171726" cy="4953964"/>
          </a:xfrm>
          <a:custGeom>
            <a:avLst/>
            <a:gdLst>
              <a:gd name="connsiteX0" fmla="*/ 0 w 8171726"/>
              <a:gd name="connsiteY0" fmla="*/ 173620 h 4953964"/>
              <a:gd name="connsiteX1" fmla="*/ 8171726 w 8171726"/>
              <a:gd name="connsiteY1" fmla="*/ 127321 h 4953964"/>
              <a:gd name="connsiteX2" fmla="*/ 8160152 w 8171726"/>
              <a:gd name="connsiteY2" fmla="*/ 2442258 h 4953964"/>
              <a:gd name="connsiteX3" fmla="*/ 5555848 w 8171726"/>
              <a:gd name="connsiteY3" fmla="*/ 2419108 h 4953964"/>
              <a:gd name="connsiteX4" fmla="*/ 5567423 w 8171726"/>
              <a:gd name="connsiteY4" fmla="*/ 4942390 h 4953964"/>
              <a:gd name="connsiteX5" fmla="*/ 266218 w 8171726"/>
              <a:gd name="connsiteY5" fmla="*/ 4953964 h 4953964"/>
              <a:gd name="connsiteX6" fmla="*/ 266218 w 8171726"/>
              <a:gd name="connsiteY6" fmla="*/ 0 h 495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1726" h="4953964">
                <a:moveTo>
                  <a:pt x="0" y="173620"/>
                </a:moveTo>
                <a:lnTo>
                  <a:pt x="8171726" y="127321"/>
                </a:lnTo>
                <a:lnTo>
                  <a:pt x="8160152" y="2442258"/>
                </a:lnTo>
                <a:lnTo>
                  <a:pt x="5555848" y="2419108"/>
                </a:lnTo>
                <a:cubicBezTo>
                  <a:pt x="5559706" y="3260202"/>
                  <a:pt x="5563565" y="4101296"/>
                  <a:pt x="5567423" y="4942390"/>
                </a:cubicBezTo>
                <a:lnTo>
                  <a:pt x="266218" y="4953964"/>
                </a:lnTo>
                <a:lnTo>
                  <a:pt x="266218" y="0"/>
                </a:lnTo>
              </a:path>
            </a:pathLst>
          </a:custGeom>
          <a:solidFill>
            <a:schemeClr val="accent1">
              <a:alpha val="1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00A521D-303F-4324-9743-2A3463E9657D}"/>
              </a:ext>
            </a:extLst>
          </p:cNvPr>
          <p:cNvSpPr txBox="1"/>
          <p:nvPr/>
        </p:nvSpPr>
        <p:spPr>
          <a:xfrm>
            <a:off x="1313531" y="3011547"/>
            <a:ext cx="451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1"/>
                </a:solidFill>
              </a:rPr>
              <a:t>Cadeia Primária da Produção de Alumínio</a:t>
            </a:r>
          </a:p>
          <a:p>
            <a:pPr algn="ctr"/>
            <a:r>
              <a:rPr lang="pt-BR" sz="2000" dirty="0">
                <a:solidFill>
                  <a:schemeClr val="accent1"/>
                </a:solidFill>
              </a:rPr>
              <a:t>“</a:t>
            </a:r>
            <a:r>
              <a:rPr lang="pt-BR" sz="2000" i="1" dirty="0" err="1">
                <a:solidFill>
                  <a:schemeClr val="accent1"/>
                </a:solidFill>
              </a:rPr>
              <a:t>Upstream</a:t>
            </a:r>
            <a:r>
              <a:rPr lang="pt-BR" sz="2000" i="1" dirty="0">
                <a:solidFill>
                  <a:schemeClr val="accent1"/>
                </a:solidFill>
              </a:rPr>
              <a:t>” / “Primários”</a:t>
            </a:r>
            <a:endParaRPr lang="pt-BR" sz="2000" dirty="0">
              <a:solidFill>
                <a:schemeClr val="accent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C3DE6FA-BE2E-426E-B43B-8285FE720AD7}"/>
              </a:ext>
            </a:extLst>
          </p:cNvPr>
          <p:cNvSpPr txBox="1"/>
          <p:nvPr/>
        </p:nvSpPr>
        <p:spPr>
          <a:xfrm>
            <a:off x="825829" y="1405747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Mineração</a:t>
            </a:r>
            <a:endParaRPr lang="pt-BR" sz="18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FE17695-C694-402A-AB41-A847F37CB370}"/>
              </a:ext>
            </a:extLst>
          </p:cNvPr>
          <p:cNvSpPr txBox="1"/>
          <p:nvPr/>
        </p:nvSpPr>
        <p:spPr>
          <a:xfrm>
            <a:off x="5652120" y="1280416"/>
            <a:ext cx="2370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Refinaria (“Alumina”)</a:t>
            </a:r>
            <a:endParaRPr lang="pt-BR" sz="18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700D3A6-B188-4493-BAC3-77AD2A12DB7E}"/>
              </a:ext>
            </a:extLst>
          </p:cNvPr>
          <p:cNvSpPr txBox="1"/>
          <p:nvPr/>
        </p:nvSpPr>
        <p:spPr>
          <a:xfrm>
            <a:off x="1473901" y="4186404"/>
            <a:ext cx="2794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Redução (“Salas Fornos”)</a:t>
            </a:r>
            <a:endParaRPr lang="pt-BR" sz="1800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1E59BFA-7C32-4185-A411-EB464EFB788B}"/>
              </a:ext>
            </a:extLst>
          </p:cNvPr>
          <p:cNvSpPr txBox="1"/>
          <p:nvPr/>
        </p:nvSpPr>
        <p:spPr>
          <a:xfrm>
            <a:off x="4469016" y="4186404"/>
            <a:ext cx="1360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Fundição</a:t>
            </a:r>
            <a:endParaRPr lang="pt-BR" sz="180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F823069-6109-401A-A0BB-01E689C8F2B4}"/>
              </a:ext>
            </a:extLst>
          </p:cNvPr>
          <p:cNvSpPr/>
          <p:nvPr/>
        </p:nvSpPr>
        <p:spPr>
          <a:xfrm>
            <a:off x="5960962" y="3635864"/>
            <a:ext cx="2736000" cy="2628000"/>
          </a:xfrm>
          <a:custGeom>
            <a:avLst/>
            <a:gdLst>
              <a:gd name="connsiteX0" fmla="*/ 2407534 w 2662177"/>
              <a:gd name="connsiteY0" fmla="*/ 2639028 h 2639028"/>
              <a:gd name="connsiteX1" fmla="*/ 2465408 w 2662177"/>
              <a:gd name="connsiteY1" fmla="*/ 11575 h 2639028"/>
              <a:gd name="connsiteX2" fmla="*/ 0 w 2662177"/>
              <a:gd name="connsiteY2" fmla="*/ 0 h 2639028"/>
              <a:gd name="connsiteX3" fmla="*/ 11575 w 2662177"/>
              <a:gd name="connsiteY3" fmla="*/ 2465408 h 2639028"/>
              <a:gd name="connsiteX4" fmla="*/ 2662177 w 2662177"/>
              <a:gd name="connsiteY4" fmla="*/ 2453833 h 263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2177" h="2639028">
                <a:moveTo>
                  <a:pt x="2407534" y="2639028"/>
                </a:moveTo>
                <a:lnTo>
                  <a:pt x="2465408" y="11575"/>
                </a:lnTo>
                <a:lnTo>
                  <a:pt x="0" y="0"/>
                </a:lnTo>
                <a:cubicBezTo>
                  <a:pt x="3858" y="821803"/>
                  <a:pt x="7717" y="1643605"/>
                  <a:pt x="11575" y="2465408"/>
                </a:cubicBezTo>
                <a:lnTo>
                  <a:pt x="2662177" y="2453833"/>
                </a:lnTo>
              </a:path>
            </a:pathLst>
          </a:custGeom>
          <a:solidFill>
            <a:srgbClr val="FFC000">
              <a:alpha val="10000"/>
            </a:srgbClr>
          </a:solidFill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19C6216-016A-40F1-9B72-FCBE178FFEAE}"/>
              </a:ext>
            </a:extLst>
          </p:cNvPr>
          <p:cNvSpPr txBox="1"/>
          <p:nvPr/>
        </p:nvSpPr>
        <p:spPr>
          <a:xfrm>
            <a:off x="6385658" y="4186404"/>
            <a:ext cx="1601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Transformados</a:t>
            </a:r>
            <a:endParaRPr lang="pt-BR" sz="18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66256CB-7EBC-4C3E-9203-744D398CEA3B}"/>
              </a:ext>
            </a:extLst>
          </p:cNvPr>
          <p:cNvSpPr txBox="1"/>
          <p:nvPr/>
        </p:nvSpPr>
        <p:spPr>
          <a:xfrm>
            <a:off x="6365313" y="3727405"/>
            <a:ext cx="1601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rgbClr val="FFC000"/>
                </a:solidFill>
              </a:rPr>
              <a:t>“Downstream”</a:t>
            </a:r>
          </a:p>
        </p:txBody>
      </p:sp>
    </p:spTree>
    <p:extLst>
      <p:ext uri="{BB962C8B-B14F-4D97-AF65-F5344CB8AC3E}">
        <p14:creationId xmlns:p14="http://schemas.microsoft.com/office/powerpoint/2010/main" val="197316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 Justificativa e Importância</a:t>
            </a:r>
          </a:p>
        </p:txBody>
      </p:sp>
      <p:sp>
        <p:nvSpPr>
          <p:cNvPr id="8196" name="CaixaDeTexto 7"/>
          <p:cNvSpPr txBox="1">
            <a:spLocks noChangeArrowheads="1"/>
          </p:cNvSpPr>
          <p:nvPr/>
        </p:nvSpPr>
        <p:spPr bwMode="auto">
          <a:xfrm>
            <a:off x="116878" y="1050639"/>
            <a:ext cx="895826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363538" algn="just"/>
            <a:r>
              <a:rPr lang="pt-BR" altLang="pt-BR" sz="1400" dirty="0"/>
              <a:t>O alumínio é o elemento metálico mais abundante encontrado na natureza e o metal não-ferroso mais utilizado pelo homem </a:t>
            </a:r>
            <a:r>
              <a:rPr lang="pt-BR" altLang="pt-BR" sz="1400" b="1" i="1" dirty="0"/>
              <a:t>[1]</a:t>
            </a:r>
            <a:r>
              <a:rPr lang="pt-BR" altLang="pt-BR" sz="1400" dirty="0"/>
              <a:t>. Entretanto, devido a sua grande afinidade ao oxigênio, não é encontrado em seu estado puro, mas sim na forma de óxidos e silicatos. O minério mais comum em que encontramos o alumínio é a bauxita.</a:t>
            </a:r>
          </a:p>
          <a:p>
            <a:pPr indent="363538" algn="just"/>
            <a:r>
              <a:rPr lang="pt-BR" altLang="pt-BR" sz="1400" dirty="0"/>
              <a:t>Para obtenção do alumínio, são necessários dois processos fundamentais: o método </a:t>
            </a:r>
            <a:r>
              <a:rPr lang="pt-BR" altLang="pt-BR" sz="1400" i="1" dirty="0"/>
              <a:t>Bayer </a:t>
            </a:r>
            <a:r>
              <a:rPr lang="pt-BR" altLang="pt-BR" sz="1400" b="1" i="1" dirty="0"/>
              <a:t>[2]</a:t>
            </a:r>
            <a:r>
              <a:rPr lang="pt-BR" altLang="pt-BR" sz="1400" dirty="0"/>
              <a:t> (obtenção do óxido de alumínio, ou mais comumente, alumina) e o método </a:t>
            </a:r>
            <a:r>
              <a:rPr lang="pt-BR" altLang="pt-BR" sz="1400" i="1" dirty="0"/>
              <a:t>Hall-</a:t>
            </a:r>
            <a:r>
              <a:rPr lang="pt-BR" altLang="pt-BR" sz="1400" i="1" dirty="0" err="1"/>
              <a:t>Heroult</a:t>
            </a:r>
            <a:r>
              <a:rPr lang="pt-BR" altLang="pt-BR" sz="1400" i="1" dirty="0"/>
              <a:t> </a:t>
            </a:r>
            <a:r>
              <a:rPr lang="pt-BR" altLang="pt-BR" sz="1400" b="1" i="1" dirty="0"/>
              <a:t>[3]</a:t>
            </a:r>
            <a:r>
              <a:rPr lang="pt-BR" altLang="pt-BR" sz="1400" dirty="0"/>
              <a:t>. Nesta segunda etapa, é realizada a redução eletrolítica da alumina para produzir o alumínio puro, e diversos desafios são apresentados para redução do consumo energético, elevação de eficiência de corrente, redução nas emissões de efeito estufa, e constantes expectativas para otimização do controle de processo </a:t>
            </a:r>
            <a:r>
              <a:rPr lang="pt-BR" altLang="pt-BR" sz="1400" b="1" i="1" dirty="0"/>
              <a:t>[4]</a:t>
            </a:r>
            <a:r>
              <a:rPr lang="pt-BR" altLang="pt-BR" sz="1400" dirty="0"/>
              <a:t>.</a:t>
            </a:r>
          </a:p>
          <a:p>
            <a:pPr indent="363538" algn="just"/>
            <a:r>
              <a:rPr lang="pt-BR" altLang="pt-BR" sz="1400" dirty="0"/>
              <a:t>O processo de produção de alumínio, mesmo após cerca de 150 anos de sua descoberta, não é totalmente entendível, possuindo uma grande quantidade de fatores que influenciam seu processo de produção, sendo de difícil generalização e complexidade (em uma planta de redução de alumínio primário não existem duas cubas eletrolíticas idênticas). Entre as principais variáveis deste processo, a composição e temperatura do banho eletrolítico são os principais indicadores de estabilidade e controle do processo. Entretanto, devido a grande complexidade do processo eletroquímico, natureza corrosiva do banho eletrolítico e adversidades inerentes, as medições das variáveis deste processo são em sua grande parte de caráter manual (requer um operador presente e capacitado para realizar a mesma)  e de grande custos para as empresas de produção de alumínio </a:t>
            </a:r>
            <a:r>
              <a:rPr lang="pt-BR" altLang="pt-BR" sz="1400" b="1" i="1" dirty="0"/>
              <a:t>[3]</a:t>
            </a:r>
            <a:r>
              <a:rPr lang="pt-BR" altLang="pt-BR" sz="1400" dirty="0"/>
              <a:t>.</a:t>
            </a:r>
          </a:p>
          <a:p>
            <a:pPr indent="363538" algn="just"/>
            <a:r>
              <a:rPr lang="pt-BR" altLang="pt-BR" sz="1400" i="1" dirty="0"/>
              <a:t>Soft </a:t>
            </a:r>
            <a:r>
              <a:rPr lang="pt-BR" altLang="pt-BR" sz="1400" i="1" dirty="0" err="1"/>
              <a:t>Sensors</a:t>
            </a:r>
            <a:r>
              <a:rPr lang="pt-BR" altLang="pt-BR" sz="1400" i="1" dirty="0"/>
              <a:t> </a:t>
            </a:r>
            <a:r>
              <a:rPr lang="pt-BR" altLang="pt-BR" sz="1400" dirty="0"/>
              <a:t>e modelagens matemáticas preditivas têm sido amplamente utilizados na indústria </a:t>
            </a:r>
            <a:r>
              <a:rPr lang="pt-BR" altLang="pt-BR" sz="1400" b="1" i="1" dirty="0"/>
              <a:t>[5]</a:t>
            </a:r>
            <a:r>
              <a:rPr lang="pt-BR" altLang="pt-BR" sz="1400" dirty="0"/>
              <a:t> com o objetivo de estimar variáveis de processo, suportando medições físicas e repetitivas de complexidade elevada. Ademais, técnicas preditivas são baseadas em </a:t>
            </a:r>
            <a:r>
              <a:rPr lang="pt-BR" altLang="pt-BR" sz="1400" i="1" dirty="0"/>
              <a:t>software</a:t>
            </a:r>
            <a:r>
              <a:rPr lang="pt-BR" altLang="pt-BR" sz="1400" dirty="0"/>
              <a:t>, reduzindo custos operacionais e de manutenções em </a:t>
            </a:r>
            <a:r>
              <a:rPr lang="pt-BR" altLang="pt-BR" sz="1400" i="1" dirty="0"/>
              <a:t>hardware</a:t>
            </a:r>
            <a:r>
              <a:rPr lang="pt-BR" altLang="pt-BR" sz="1400" dirty="0"/>
              <a:t>, possuem flexibilidade de desenvolvimento e grande apoio a tomada de decisões para ganhos de processo.</a:t>
            </a:r>
          </a:p>
        </p:txBody>
      </p:sp>
    </p:spTree>
    <p:extLst>
      <p:ext uri="{BB962C8B-B14F-4D97-AF65-F5344CB8AC3E}">
        <p14:creationId xmlns:p14="http://schemas.microsoft.com/office/powerpoint/2010/main" val="411287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 Justificativa e Importância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C0281B1-D3F4-4EFE-A2DF-52F535ACEA5A}"/>
              </a:ext>
            </a:extLst>
          </p:cNvPr>
          <p:cNvGrpSpPr/>
          <p:nvPr/>
        </p:nvGrpSpPr>
        <p:grpSpPr>
          <a:xfrm>
            <a:off x="207807" y="1452678"/>
            <a:ext cx="4419952" cy="4170945"/>
            <a:chOff x="185505" y="1173897"/>
            <a:chExt cx="4419952" cy="4170945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0E849F3-870C-43AA-BAF2-F1D2D85E667C}"/>
                </a:ext>
              </a:extLst>
            </p:cNvPr>
            <p:cNvSpPr/>
            <p:nvPr/>
          </p:nvSpPr>
          <p:spPr>
            <a:xfrm>
              <a:off x="185505" y="1196199"/>
              <a:ext cx="4297285" cy="3896193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718CEC0-1FC7-4FFA-991C-0A7C6B9C133D}"/>
                </a:ext>
              </a:extLst>
            </p:cNvPr>
            <p:cNvGrpSpPr/>
            <p:nvPr/>
          </p:nvGrpSpPr>
          <p:grpSpPr>
            <a:xfrm>
              <a:off x="241261" y="1173897"/>
              <a:ext cx="4364196" cy="4170945"/>
              <a:chOff x="252412" y="1173897"/>
              <a:chExt cx="4364196" cy="4170945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55C19E-F44B-4BF5-A999-BE51D208252C}"/>
                  </a:ext>
                </a:extLst>
              </p:cNvPr>
              <p:cNvSpPr txBox="1"/>
              <p:nvPr/>
            </p:nvSpPr>
            <p:spPr>
              <a:xfrm>
                <a:off x="2473736" y="5067843"/>
                <a:ext cx="214287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pt-BR" sz="1200" b="1" i="1" dirty="0"/>
                  <a:t>Donaldson e </a:t>
                </a:r>
                <a:r>
                  <a:rPr lang="en-US" altLang="pt-BR" sz="1200" b="1" i="1" dirty="0" err="1"/>
                  <a:t>Raahauge</a:t>
                </a:r>
                <a:r>
                  <a:rPr lang="en-US" altLang="pt-BR" sz="1200" b="1" i="1" dirty="0"/>
                  <a:t> (2013)</a:t>
                </a:r>
                <a:endParaRPr lang="pt-BR" sz="1200" b="1" i="1" dirty="0"/>
              </a:p>
            </p:txBody>
          </p: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DD89639E-09EB-4ACB-8C25-2C7F3A4584FB}"/>
                  </a:ext>
                </a:extLst>
              </p:cNvPr>
              <p:cNvGrpSpPr/>
              <p:nvPr/>
            </p:nvGrpSpPr>
            <p:grpSpPr>
              <a:xfrm>
                <a:off x="252412" y="1173897"/>
                <a:ext cx="4148917" cy="3884395"/>
                <a:chOff x="252412" y="962026"/>
                <a:chExt cx="4148917" cy="3884395"/>
              </a:xfrm>
            </p:grpSpPr>
            <p:pic>
              <p:nvPicPr>
                <p:cNvPr id="7" name="Imagem 6">
                  <a:extLst>
                    <a:ext uri="{FF2B5EF4-FFF2-40B4-BE49-F238E27FC236}">
                      <a16:creationId xmlns:a16="http://schemas.microsoft.com/office/drawing/2014/main" id="{6E794B56-D0EB-4DA3-A426-DB99897EF3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2412" y="1243789"/>
                  <a:ext cx="1950442" cy="2008568"/>
                </a:xfrm>
                <a:prstGeom prst="rect">
                  <a:avLst/>
                </a:prstGeom>
              </p:spPr>
            </p:pic>
            <p:pic>
              <p:nvPicPr>
                <p:cNvPr id="9" name="Imagem 8">
                  <a:extLst>
                    <a:ext uri="{FF2B5EF4-FFF2-40B4-BE49-F238E27FC236}">
                      <a16:creationId xmlns:a16="http://schemas.microsoft.com/office/drawing/2014/main" id="{6979135B-BCB4-411E-86E9-39CE9746F5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3324" y="1239024"/>
                  <a:ext cx="2028005" cy="2008567"/>
                </a:xfrm>
                <a:prstGeom prst="rect">
                  <a:avLst/>
                </a:prstGeom>
              </p:spPr>
            </p:pic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A2BE7A-6356-4C12-A0A1-1E075A5DDCED}"/>
                    </a:ext>
                  </a:extLst>
                </p:cNvPr>
                <p:cNvSpPr txBox="1"/>
                <p:nvPr/>
              </p:nvSpPr>
              <p:spPr>
                <a:xfrm>
                  <a:off x="252412" y="962026"/>
                  <a:ext cx="195044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pt-BR" sz="1200" b="1" i="1" dirty="0" err="1"/>
                    <a:t>Minério</a:t>
                  </a:r>
                  <a:r>
                    <a:rPr lang="en-US" altLang="pt-BR" sz="1200" b="1" i="1" dirty="0"/>
                    <a:t> de </a:t>
                  </a:r>
                  <a:r>
                    <a:rPr lang="en-US" altLang="pt-BR" sz="1200" b="1" i="1" dirty="0" err="1"/>
                    <a:t>Bauxita</a:t>
                  </a:r>
                  <a:endParaRPr lang="pt-BR" sz="1200" b="1" i="1" dirty="0"/>
                </a:p>
              </p:txBody>
            </p:sp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4CF71C-6C79-4646-94E5-C90ABD41183F}"/>
                    </a:ext>
                  </a:extLst>
                </p:cNvPr>
                <p:cNvSpPr txBox="1"/>
                <p:nvPr/>
              </p:nvSpPr>
              <p:spPr>
                <a:xfrm>
                  <a:off x="2379005" y="973884"/>
                  <a:ext cx="202232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pt-BR" sz="1200" b="1" i="1" dirty="0" err="1"/>
                    <a:t>Óxido</a:t>
                  </a:r>
                  <a:r>
                    <a:rPr lang="en-US" altLang="pt-BR" sz="1200" b="1" i="1" dirty="0"/>
                    <a:t> de </a:t>
                  </a:r>
                  <a:r>
                    <a:rPr lang="en-US" altLang="pt-BR" sz="1200" b="1" i="1" dirty="0" err="1"/>
                    <a:t>Alumínio</a:t>
                  </a:r>
                  <a:r>
                    <a:rPr lang="en-US" altLang="pt-BR" sz="1200" b="1" i="1" dirty="0"/>
                    <a:t> (Alumina)</a:t>
                  </a:r>
                  <a:endParaRPr lang="pt-BR" sz="1200" b="1" i="1" dirty="0"/>
                </a:p>
              </p:txBody>
            </p:sp>
            <p:pic>
              <p:nvPicPr>
                <p:cNvPr id="5" name="Imagem 4">
                  <a:extLst>
                    <a:ext uri="{FF2B5EF4-FFF2-40B4-BE49-F238E27FC236}">
                      <a16:creationId xmlns:a16="http://schemas.microsoft.com/office/drawing/2014/main" id="{BE7C6D99-2C53-4E7A-BBC5-89487658D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4879" y="3557336"/>
                  <a:ext cx="2382855" cy="1289085"/>
                </a:xfrm>
                <a:prstGeom prst="rect">
                  <a:avLst/>
                </a:prstGeom>
              </p:spPr>
            </p:pic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CC2DE4F8-D41C-49B1-A16F-407039565086}"/>
                    </a:ext>
                  </a:extLst>
                </p:cNvPr>
                <p:cNvSpPr txBox="1"/>
                <p:nvPr/>
              </p:nvSpPr>
              <p:spPr>
                <a:xfrm>
                  <a:off x="1278568" y="3257388"/>
                  <a:ext cx="202232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pt-BR" sz="1200" b="1" i="1" dirty="0" err="1"/>
                    <a:t>Alumínio</a:t>
                  </a:r>
                  <a:r>
                    <a:rPr lang="en-US" altLang="pt-BR" sz="1200" b="1" i="1" dirty="0"/>
                    <a:t> </a:t>
                  </a:r>
                  <a:r>
                    <a:rPr lang="en-US" altLang="pt-BR" sz="1200" b="1" i="1" dirty="0" err="1"/>
                    <a:t>Líquido</a:t>
                  </a:r>
                  <a:endParaRPr lang="pt-BR" sz="1200" b="1" i="1" dirty="0"/>
                </a:p>
              </p:txBody>
            </p:sp>
          </p:grpSp>
        </p:grp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1E59BFA-7C32-4185-A411-EB464EFB788B}"/>
              </a:ext>
            </a:extLst>
          </p:cNvPr>
          <p:cNvSpPr txBox="1"/>
          <p:nvPr/>
        </p:nvSpPr>
        <p:spPr>
          <a:xfrm>
            <a:off x="4469016" y="3918773"/>
            <a:ext cx="1360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Fundição</a:t>
            </a:r>
            <a:endParaRPr lang="pt-BR" sz="1800" dirty="0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07D711A5-89D8-44EB-8EFA-C2ECECA80F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874" y="1937133"/>
            <a:ext cx="3859815" cy="303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7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 Justificativa e Importância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532" y="2347232"/>
            <a:ext cx="4093658" cy="269754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6A4179B-7664-466E-B219-652E47B86E3E}"/>
              </a:ext>
            </a:extLst>
          </p:cNvPr>
          <p:cNvSpPr txBox="1"/>
          <p:nvPr/>
        </p:nvSpPr>
        <p:spPr>
          <a:xfrm>
            <a:off x="252413" y="5184289"/>
            <a:ext cx="8683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pt-BR" sz="1200" b="1" i="1" dirty="0"/>
              <a:t>CBA (2021)</a:t>
            </a:r>
            <a:endParaRPr lang="pt-BR" sz="1200" b="1" i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394460-5BA9-44E0-A327-1CB3F218BE61}"/>
              </a:ext>
            </a:extLst>
          </p:cNvPr>
          <p:cNvSpPr txBox="1"/>
          <p:nvPr/>
        </p:nvSpPr>
        <p:spPr>
          <a:xfrm>
            <a:off x="4842529" y="1839400"/>
            <a:ext cx="4093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pt-BR" sz="1200" b="1" i="1" dirty="0" err="1"/>
              <a:t>Procedimento</a:t>
            </a:r>
            <a:r>
              <a:rPr lang="en-US" altLang="pt-BR" sz="1200" b="1" i="1" dirty="0"/>
              <a:t> </a:t>
            </a:r>
            <a:r>
              <a:rPr lang="en-US" altLang="pt-BR" sz="1200" b="1" i="1" dirty="0" err="1"/>
              <a:t>Operacional</a:t>
            </a:r>
            <a:r>
              <a:rPr lang="en-US" altLang="pt-BR" sz="1200" b="1" i="1" dirty="0"/>
              <a:t> de </a:t>
            </a:r>
            <a:r>
              <a:rPr lang="en-US" altLang="pt-BR" sz="1200" b="1" i="1" dirty="0" err="1"/>
              <a:t>Medição</a:t>
            </a:r>
            <a:r>
              <a:rPr lang="en-US" altLang="pt-BR" sz="1200" b="1" i="1" dirty="0"/>
              <a:t> de </a:t>
            </a:r>
            <a:r>
              <a:rPr lang="en-US" altLang="pt-BR" sz="1200" b="1" i="1" dirty="0" err="1"/>
              <a:t>Temperatura</a:t>
            </a:r>
            <a:r>
              <a:rPr lang="en-US" altLang="pt-BR" sz="1200" b="1" i="1" dirty="0"/>
              <a:t> de </a:t>
            </a:r>
            <a:r>
              <a:rPr lang="en-US" altLang="pt-BR" sz="1200" b="1" i="1" dirty="0" err="1"/>
              <a:t>Banho</a:t>
            </a:r>
            <a:r>
              <a:rPr lang="en-US" altLang="pt-BR" sz="1200" b="1" i="1" dirty="0"/>
              <a:t> </a:t>
            </a:r>
            <a:r>
              <a:rPr lang="en-US" altLang="pt-BR" sz="1200" b="1" i="1" dirty="0" err="1"/>
              <a:t>Eletrolítico</a:t>
            </a:r>
            <a:endParaRPr lang="pt-BR" sz="1200" b="1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AE5B99-7A5E-42EF-AEB8-6126440A0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201" y="2224571"/>
            <a:ext cx="4602201" cy="289281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216936-A07D-4C61-B0E9-72A640DD4948}"/>
              </a:ext>
            </a:extLst>
          </p:cNvPr>
          <p:cNvSpPr txBox="1"/>
          <p:nvPr/>
        </p:nvSpPr>
        <p:spPr>
          <a:xfrm>
            <a:off x="252413" y="1839400"/>
            <a:ext cx="4093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pt-BR" sz="1200" b="1" i="1" dirty="0" err="1"/>
              <a:t>Desenho</a:t>
            </a:r>
            <a:r>
              <a:rPr lang="en-US" altLang="pt-BR" sz="1200" b="1" i="1" dirty="0"/>
              <a:t> </a:t>
            </a:r>
            <a:r>
              <a:rPr lang="en-US" altLang="pt-BR" sz="1200" b="1" i="1" dirty="0" err="1"/>
              <a:t>esquemático</a:t>
            </a:r>
            <a:r>
              <a:rPr lang="en-US" altLang="pt-BR" sz="1200" b="1" i="1" dirty="0"/>
              <a:t> de </a:t>
            </a:r>
            <a:r>
              <a:rPr lang="en-US" altLang="pt-BR" sz="1200" b="1" i="1" dirty="0" err="1"/>
              <a:t>uma</a:t>
            </a:r>
            <a:r>
              <a:rPr lang="en-US" altLang="pt-BR" sz="1200" b="1" i="1" dirty="0"/>
              <a:t> </a:t>
            </a:r>
            <a:r>
              <a:rPr lang="en-US" altLang="pt-BR" sz="1200" b="1" i="1" dirty="0" err="1"/>
              <a:t>cuba</a:t>
            </a:r>
            <a:r>
              <a:rPr lang="en-US" altLang="pt-BR" sz="1200" b="1" i="1" dirty="0"/>
              <a:t> </a:t>
            </a:r>
            <a:r>
              <a:rPr lang="en-US" altLang="pt-BR" sz="1200" b="1" i="1" dirty="0" err="1"/>
              <a:t>eletrolítica</a:t>
            </a:r>
            <a:endParaRPr lang="pt-BR" sz="1200" b="1" i="1" dirty="0"/>
          </a:p>
        </p:txBody>
      </p:sp>
    </p:spTree>
    <p:extLst>
      <p:ext uri="{BB962C8B-B14F-4D97-AF65-F5344CB8AC3E}">
        <p14:creationId xmlns:p14="http://schemas.microsoft.com/office/powerpoint/2010/main" val="47557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Conteúdo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432000" y="1010654"/>
            <a:ext cx="8426672" cy="432000"/>
            <a:chOff x="432000" y="1010654"/>
            <a:chExt cx="8426672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" name="Retângulo 1"/>
            <p:cNvSpPr/>
            <p:nvPr/>
          </p:nvSpPr>
          <p:spPr>
            <a:xfrm>
              <a:off x="1010672" y="1010654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Justificativa e Importância</a:t>
              </a:r>
            </a:p>
          </p:txBody>
        </p:sp>
        <p:sp>
          <p:nvSpPr>
            <p:cNvPr id="13" name="Retângulo 12">
              <a:hlinkClick r:id="rId3" action="ppaction://hlinksldjump"/>
            </p:cNvPr>
            <p:cNvSpPr/>
            <p:nvPr/>
          </p:nvSpPr>
          <p:spPr>
            <a:xfrm>
              <a:off x="432000" y="1010654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1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32000" y="1539959"/>
            <a:ext cx="8426657" cy="432000"/>
            <a:chOff x="432000" y="1539959"/>
            <a:chExt cx="8426657" cy="432000"/>
          </a:xfrm>
          <a:gradFill>
            <a:gsLst>
              <a:gs pos="0">
                <a:schemeClr val="bg1"/>
              </a:gs>
              <a:gs pos="33000">
                <a:schemeClr val="accent5">
                  <a:lumMod val="40000"/>
                  <a:lumOff val="60000"/>
                </a:schemeClr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6200000" scaled="1"/>
          </a:gradFill>
        </p:grpSpPr>
        <p:sp>
          <p:nvSpPr>
            <p:cNvPr id="6" name="Retângulo 5"/>
            <p:cNvSpPr/>
            <p:nvPr/>
          </p:nvSpPr>
          <p:spPr>
            <a:xfrm>
              <a:off x="1010657" y="1539959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Objetivos</a:t>
              </a:r>
            </a:p>
          </p:txBody>
        </p:sp>
        <p:sp>
          <p:nvSpPr>
            <p:cNvPr id="14" name="Retângulo 13">
              <a:hlinkClick r:id="rId4" action="ppaction://hlinksldjump"/>
            </p:cNvPr>
            <p:cNvSpPr/>
            <p:nvPr/>
          </p:nvSpPr>
          <p:spPr>
            <a:xfrm>
              <a:off x="432000" y="1539959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2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432000" y="2065400"/>
            <a:ext cx="8426656" cy="432000"/>
            <a:chOff x="432000" y="2065400"/>
            <a:chExt cx="8426656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7" name="Retângulo 6"/>
            <p:cNvSpPr/>
            <p:nvPr/>
          </p:nvSpPr>
          <p:spPr>
            <a:xfrm>
              <a:off x="1010656" y="20654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Metodologia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5" name="Retângulo 14">
              <a:hlinkClick r:id="rId5" action="ppaction://hlinksldjump"/>
            </p:cNvPr>
            <p:cNvSpPr/>
            <p:nvPr/>
          </p:nvSpPr>
          <p:spPr>
            <a:xfrm>
              <a:off x="432000" y="20654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3</a:t>
              </a: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432000" y="2592300"/>
            <a:ext cx="8426655" cy="432000"/>
            <a:chOff x="432000" y="2592300"/>
            <a:chExt cx="8426655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8" name="Retângulo 7"/>
            <p:cNvSpPr/>
            <p:nvPr/>
          </p:nvSpPr>
          <p:spPr>
            <a:xfrm>
              <a:off x="1010655" y="25923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Cronograma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6" name="Retângulo 15">
              <a:hlinkClick r:id="rId6" action="ppaction://hlinksldjump"/>
            </p:cNvPr>
            <p:cNvSpPr/>
            <p:nvPr/>
          </p:nvSpPr>
          <p:spPr>
            <a:xfrm>
              <a:off x="432000" y="25923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4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432000" y="3119200"/>
            <a:ext cx="8426654" cy="432000"/>
            <a:chOff x="432000" y="3119200"/>
            <a:chExt cx="8426654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9" name="Retângulo 8"/>
            <p:cNvSpPr/>
            <p:nvPr/>
          </p:nvSpPr>
          <p:spPr>
            <a:xfrm>
              <a:off x="1010654" y="31192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Resultados e Impactos Esperados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7" name="Retângulo 16">
              <a:hlinkClick r:id="rId7" action="ppaction://hlinksldjump"/>
            </p:cNvPr>
            <p:cNvSpPr/>
            <p:nvPr/>
          </p:nvSpPr>
          <p:spPr>
            <a:xfrm>
              <a:off x="432000" y="31192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5</a:t>
              </a: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432000" y="3646100"/>
            <a:ext cx="8426654" cy="432000"/>
            <a:chOff x="432000" y="3646100"/>
            <a:chExt cx="8426654" cy="432000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21" name="Retângulo 20"/>
            <p:cNvSpPr/>
            <p:nvPr/>
          </p:nvSpPr>
          <p:spPr>
            <a:xfrm>
              <a:off x="1010654" y="3646100"/>
              <a:ext cx="7848000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pperplate Gothic Light" panose="020E0507020206020404" pitchFamily="34" charset="0"/>
                  <a:cs typeface="Browallia New" panose="020B0604020202020204" pitchFamily="34" charset="-34"/>
                </a:rPr>
                <a:t>  Referências Bibliográficas</a:t>
              </a:r>
              <a:endParaRPr lang="pt-BR" sz="1600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Light" panose="020E05070202060204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22" name="Retângulo 21">
              <a:hlinkClick r:id="" action="ppaction://noaction"/>
            </p:cNvPr>
            <p:cNvSpPr/>
            <p:nvPr/>
          </p:nvSpPr>
          <p:spPr>
            <a:xfrm>
              <a:off x="432000" y="3646100"/>
              <a:ext cx="641667" cy="432000"/>
            </a:xfrm>
            <a:prstGeom prst="rect">
              <a:avLst/>
            </a:prstGeom>
            <a:grpFill/>
            <a:ln>
              <a:noFill/>
              <a:prstDash val="sysDot"/>
            </a:ln>
            <a:effectLst/>
            <a:scene3d>
              <a:camera prst="orthographicFront"/>
              <a:lightRig rig="threePt" dir="t"/>
            </a:scene3d>
            <a:sp3d>
              <a:bevelT prst="angle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dobe Heiti Std R" panose="020B0400000000000000" pitchFamily="34" charset="-128"/>
                  <a:cs typeface="Browallia New" panose="020B0604020202020204" pitchFamily="34" charset="-34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46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20"/>
          <p:cNvSpPr>
            <a:spLocks noGrp="1"/>
          </p:cNvSpPr>
          <p:nvPr>
            <p:ph type="title" idx="4294967295"/>
          </p:nvPr>
        </p:nvSpPr>
        <p:spPr bwMode="gray">
          <a:xfrm>
            <a:off x="252413" y="503238"/>
            <a:ext cx="8639175" cy="339725"/>
          </a:xfrm>
        </p:spPr>
        <p:txBody>
          <a:bodyPr/>
          <a:lstStyle/>
          <a:p>
            <a:pPr algn="l"/>
            <a:r>
              <a:rPr lang="pt-BR" altLang="pt-BR" sz="2200" b="1" dirty="0">
                <a:latin typeface="Copperplate Gothic Light" panose="020E0507020206020404" pitchFamily="34" charset="0"/>
                <a:cs typeface="Arial" panose="020B0604020202020204" pitchFamily="34" charset="0"/>
              </a:rPr>
              <a:t> Objetivos</a:t>
            </a:r>
          </a:p>
        </p:txBody>
      </p:sp>
      <p:sp>
        <p:nvSpPr>
          <p:cNvPr id="8196" name="CaixaDeTexto 7"/>
          <p:cNvSpPr txBox="1">
            <a:spLocks noChangeArrowheads="1"/>
          </p:cNvSpPr>
          <p:nvPr/>
        </p:nvSpPr>
        <p:spPr bwMode="auto">
          <a:xfrm>
            <a:off x="116878" y="1050639"/>
            <a:ext cx="8958262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363538" algn="just"/>
            <a:r>
              <a:rPr lang="pt-BR" altLang="pt-BR" sz="1400" dirty="0"/>
              <a:t>Visto que a tendência da utilização de </a:t>
            </a:r>
            <a:r>
              <a:rPr lang="pt-BR" altLang="pt-BR" sz="1400" i="1" dirty="0"/>
              <a:t>soft </a:t>
            </a:r>
            <a:r>
              <a:rPr lang="pt-BR" altLang="pt-BR" sz="1400" i="1" dirty="0" err="1"/>
              <a:t>sensors</a:t>
            </a:r>
            <a:r>
              <a:rPr lang="pt-BR" altLang="pt-BR" sz="1400" dirty="0"/>
              <a:t> em aplicações industriais e controle de processo </a:t>
            </a:r>
            <a:r>
              <a:rPr lang="pt-BR" altLang="pt-BR" sz="1400" b="1" dirty="0"/>
              <a:t>[6]</a:t>
            </a:r>
            <a:r>
              <a:rPr lang="pt-BR" altLang="pt-BR" sz="1400" dirty="0"/>
              <a:t>, propõe neste projeto de pesquisa o estudo e aplicação de modelos de predições para inferir e predizer valores de temperatura de banho eletrolítico no processo de produção de alumínio primário.</a:t>
            </a:r>
          </a:p>
          <a:p>
            <a:pPr indent="363538" algn="just"/>
            <a:r>
              <a:rPr lang="pt-BR" altLang="pt-BR" sz="1400" dirty="0"/>
              <a:t>Objetivos específicos:</a:t>
            </a:r>
          </a:p>
          <a:p>
            <a:pPr marL="342900" indent="-342900" algn="just">
              <a:buAutoNum type="alphaLcParenR"/>
            </a:pPr>
            <a:r>
              <a:rPr lang="pt-BR" altLang="pt-BR" sz="1400" dirty="0"/>
              <a:t>Estudar os modelos matemáticos mais comumente empregados em </a:t>
            </a:r>
            <a:r>
              <a:rPr lang="pt-BR" altLang="pt-BR" sz="1400" i="1" dirty="0"/>
              <a:t>soft </a:t>
            </a:r>
            <a:r>
              <a:rPr lang="pt-BR" altLang="pt-BR" sz="1400" i="1" dirty="0" err="1"/>
              <a:t>sensors</a:t>
            </a:r>
            <a:r>
              <a:rPr lang="pt-BR" altLang="pt-BR" sz="1400" dirty="0"/>
              <a:t>, com enfoque em algoritmos aprendizado de máquina, validação cruzada </a:t>
            </a:r>
            <a:r>
              <a:rPr lang="pt-BR" altLang="pt-BR" sz="1400" b="1" i="1" dirty="0"/>
              <a:t>[7]</a:t>
            </a:r>
            <a:r>
              <a:rPr lang="pt-BR" altLang="pt-BR" sz="1400" dirty="0"/>
              <a:t>, análise das componentes principais </a:t>
            </a:r>
            <a:r>
              <a:rPr lang="pt-BR" altLang="pt-BR" sz="1400" i="1" dirty="0"/>
              <a:t>(PCA</a:t>
            </a:r>
            <a:r>
              <a:rPr lang="pt-BR" altLang="pt-BR" sz="1400" dirty="0"/>
              <a:t>)</a:t>
            </a:r>
            <a:r>
              <a:rPr lang="pt-BR" altLang="pt-BR" sz="1400" i="1" dirty="0"/>
              <a:t>,</a:t>
            </a:r>
            <a:r>
              <a:rPr lang="pt-BR" altLang="pt-BR" sz="1400" dirty="0"/>
              <a:t> regressão linear múltipla e redes neurais </a:t>
            </a:r>
            <a:r>
              <a:rPr lang="pt-BR" altLang="pt-BR" sz="1400" b="1" dirty="0"/>
              <a:t>[8]</a:t>
            </a:r>
            <a:r>
              <a:rPr lang="pt-BR" altLang="pt-BR" sz="1400" dirty="0"/>
              <a:t>.</a:t>
            </a:r>
          </a:p>
          <a:p>
            <a:pPr marL="342900" indent="-342900" algn="just">
              <a:buAutoNum type="alphaLcParenR"/>
            </a:pPr>
            <a:r>
              <a:rPr lang="pt-BR" altLang="pt-BR" sz="1400" dirty="0"/>
              <a:t>Obtenção e formatação de dados para análise preliminar;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1400" dirty="0"/>
              <a:t>Análise exploratória, estatística descritiva e PCA;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1400" dirty="0"/>
              <a:t>Seleção de modelo e ajuste dos parâmetros;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1400" dirty="0"/>
              <a:t>Treinamento de modelo e predição dos valores;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pt-BR" sz="1400" dirty="0"/>
              <a:t>Avaliação do modelo (R², MSE, RMSE);</a:t>
            </a:r>
          </a:p>
          <a:p>
            <a:pPr marL="342900" indent="-342900" algn="just">
              <a:buAutoNum type="alphaLcParenR"/>
            </a:pPr>
            <a:r>
              <a:rPr lang="pt-BR" altLang="pt-BR" sz="1400" dirty="0"/>
              <a:t>Aplicar a metodologia estudada em um conjunto de dados real;</a:t>
            </a:r>
          </a:p>
        </p:txBody>
      </p:sp>
    </p:spTree>
    <p:extLst>
      <p:ext uri="{BB962C8B-B14F-4D97-AF65-F5344CB8AC3E}">
        <p14:creationId xmlns:p14="http://schemas.microsoft.com/office/powerpoint/2010/main" val="3933516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chaeffler_Colors">
      <a:dk1>
        <a:srgbClr val="000000"/>
      </a:dk1>
      <a:lt1>
        <a:srgbClr val="FFFFFF"/>
      </a:lt1>
      <a:dk2>
        <a:srgbClr val="404547"/>
      </a:dk2>
      <a:lt2>
        <a:srgbClr val="F0F0F0"/>
      </a:lt2>
      <a:accent1>
        <a:srgbClr val="636A6E"/>
      </a:accent1>
      <a:accent2>
        <a:srgbClr val="227D41"/>
      </a:accent2>
      <a:accent3>
        <a:srgbClr val="56BE79"/>
      </a:accent3>
      <a:accent4>
        <a:srgbClr val="B3E3C3"/>
      </a:accent4>
      <a:accent5>
        <a:srgbClr val="969696"/>
      </a:accent5>
      <a:accent6>
        <a:srgbClr val="D9D9D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chaeffler_Colors">
      <a:dk1>
        <a:srgbClr val="000000"/>
      </a:dk1>
      <a:lt1>
        <a:srgbClr val="FFFFFF"/>
      </a:lt1>
      <a:dk2>
        <a:srgbClr val="404547"/>
      </a:dk2>
      <a:lt2>
        <a:srgbClr val="F0F0F0"/>
      </a:lt2>
      <a:accent1>
        <a:srgbClr val="636A6E"/>
      </a:accent1>
      <a:accent2>
        <a:srgbClr val="227D41"/>
      </a:accent2>
      <a:accent3>
        <a:srgbClr val="56BE79"/>
      </a:accent3>
      <a:accent4>
        <a:srgbClr val="B3E3C3"/>
      </a:accent4>
      <a:accent5>
        <a:srgbClr val="969696"/>
      </a:accent5>
      <a:accent6>
        <a:srgbClr val="D9D9D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15497</TotalTime>
  <Words>2099</Words>
  <Application>Microsoft Office PowerPoint</Application>
  <PresentationFormat>Apresentação na tela (4:3)</PresentationFormat>
  <Paragraphs>217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Copperplate Gothic Light</vt:lpstr>
      <vt:lpstr>Tema do Office</vt:lpstr>
      <vt:lpstr>Análise preditiva de temperatura de banho eletrolítico no processo de produção de alumínio primário</vt:lpstr>
      <vt:lpstr>Conteúdo</vt:lpstr>
      <vt:lpstr>Conteúdo</vt:lpstr>
      <vt:lpstr> Justificativa e Importância</vt:lpstr>
      <vt:lpstr> Justificativa e Importância</vt:lpstr>
      <vt:lpstr> Justificativa e Importância</vt:lpstr>
      <vt:lpstr> Justificativa e Importância</vt:lpstr>
      <vt:lpstr>Conteúdo</vt:lpstr>
      <vt:lpstr> Objetivos</vt:lpstr>
      <vt:lpstr>Conteúdo</vt:lpstr>
      <vt:lpstr> Metodologia</vt:lpstr>
      <vt:lpstr> Metodologia</vt:lpstr>
      <vt:lpstr>Conteúdo</vt:lpstr>
      <vt:lpstr> Cronograma</vt:lpstr>
      <vt:lpstr>Conteúdo</vt:lpstr>
      <vt:lpstr> Resultados e Impactos Esperados</vt:lpstr>
      <vt:lpstr>Conteúdo</vt:lpstr>
      <vt:lpstr> Referências Bibliográficas</vt:lpstr>
      <vt:lpstr>Obrigado!</vt:lpstr>
    </vt:vector>
  </TitlesOfParts>
  <Company>Schaeffler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Monitoramento Remoto usando Redes de Sensores sem fio ZigBee para Aplicações de Automação Agropecuária</dc:title>
  <dc:creator>olivetal</dc:creator>
  <cp:lastModifiedBy>Thiago De Almeida Oliveira</cp:lastModifiedBy>
  <cp:revision>525</cp:revision>
  <dcterms:created xsi:type="dcterms:W3CDTF">2013-01-10T12:03:27Z</dcterms:created>
  <dcterms:modified xsi:type="dcterms:W3CDTF">2021-04-20T14:42:47Z</dcterms:modified>
</cp:coreProperties>
</file>