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83CEC-B97C-5023-11F8-6E0ADCB7E53A}" v="27" dt="2024-11-04T02:17:40.048"/>
    <p1510:client id="{72B58892-B5FE-39BE-FAF0-839DAA11E971}" v="101" dt="2024-11-04T02:34:44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00DE0-DD57-43B1-9E5E-0A3A0FB60C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AB1EE199-A422-4218-8AE5-C61799DFAB9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Darktrace</a:t>
          </a:r>
          <a:r>
            <a:rPr lang="pt-BR"/>
            <a:t>: O Darktrace utiliza um sistema de inteligência artificial conhecido como "Enterprise Immune System". Ele modela o comportamento normal dos usuários e dispositivos na rede, criando perfis adaptativos baseados em dados históricos de tráfego e interações. Machine learning é empregado para detectar anomalias em tempo real, comparando atividades atuais com padrões de comportamento normal. Quando uma anomalia é identificada, o sistema pode responder automaticamente, isolando dispositivos comprometidos ou alertando a equipe de segurança.</a:t>
          </a:r>
          <a:endParaRPr lang="en-US"/>
        </a:p>
      </dgm:t>
    </dgm:pt>
    <dgm:pt modelId="{1A612EDA-9E1D-4967-B782-29719F7AF21F}" type="parTrans" cxnId="{324C4C93-6450-46D2-820D-9C576544536E}">
      <dgm:prSet/>
      <dgm:spPr/>
      <dgm:t>
        <a:bodyPr/>
        <a:lstStyle/>
        <a:p>
          <a:endParaRPr lang="en-US"/>
        </a:p>
      </dgm:t>
    </dgm:pt>
    <dgm:pt modelId="{899E38B1-C6DD-4701-86BA-7F3BEF1666D3}" type="sibTrans" cxnId="{324C4C93-6450-46D2-820D-9C576544536E}">
      <dgm:prSet/>
      <dgm:spPr/>
      <dgm:t>
        <a:bodyPr/>
        <a:lstStyle/>
        <a:p>
          <a:endParaRPr lang="en-US"/>
        </a:p>
      </dgm:t>
    </dgm:pt>
    <dgm:pt modelId="{20CF96F7-CDB0-48A6-A046-1F78BFE450B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Cisco Stealthwatch</a:t>
          </a:r>
          <a:r>
            <a:rPr lang="pt-BR"/>
            <a:t>: O Cisco Stealthwatch fornece monitoramento contínuo do tráfego de rede e análise de comportamento, coletando dados de várias fontes, como roteadores e firewalls, para uma visão holística da atividade da rede. O sistema utiliza algoritmos de machine learning para identificar padrões de tráfego que podem indicar atividades maliciosas, alertando administradores quando detecta desvios, como aumentos repentinos de tráfego ou acessos não autorizados.</a:t>
          </a:r>
          <a:endParaRPr lang="en-US"/>
        </a:p>
      </dgm:t>
    </dgm:pt>
    <dgm:pt modelId="{37963F03-6923-4F32-810F-8756E61446C5}" type="parTrans" cxnId="{40590B8D-4017-43DA-9099-EF1AEF3EDD0F}">
      <dgm:prSet/>
      <dgm:spPr/>
      <dgm:t>
        <a:bodyPr/>
        <a:lstStyle/>
        <a:p>
          <a:endParaRPr lang="en-US"/>
        </a:p>
      </dgm:t>
    </dgm:pt>
    <dgm:pt modelId="{9CE8E693-9E45-4828-A649-509435F727B7}" type="sibTrans" cxnId="{40590B8D-4017-43DA-9099-EF1AEF3EDD0F}">
      <dgm:prSet/>
      <dgm:spPr/>
      <dgm:t>
        <a:bodyPr/>
        <a:lstStyle/>
        <a:p>
          <a:endParaRPr lang="en-US"/>
        </a:p>
      </dgm:t>
    </dgm:pt>
    <dgm:pt modelId="{CD47EC88-BCE9-4512-8F5F-284C1EDC588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CrowdStrike Falcon</a:t>
          </a:r>
          <a:r>
            <a:rPr lang="pt-BR"/>
            <a:t>: O CrowdStrike Falcon é uma solução de segurança de endpoint que monitora continuamente dispositivos em busca de ameaças, coletando dados em tempo real para identificar comportamentos suspeitos. O sistema aplica machine learning para detectar comportamentos anômalos e padrões que podem indicar um ataque cibernético, aprendendo com dados históricos de segurança e prevendo novas ameaças, permitindo uma resposta rápida e eficaz a incidentes.</a:t>
          </a:r>
          <a:endParaRPr lang="en-US"/>
        </a:p>
      </dgm:t>
    </dgm:pt>
    <dgm:pt modelId="{79723D57-6FAF-4F7D-A116-B8FFCFCA1D8D}" type="parTrans" cxnId="{3D470D79-7D80-4228-9EF4-ED0AB7D8A9BC}">
      <dgm:prSet/>
      <dgm:spPr/>
      <dgm:t>
        <a:bodyPr/>
        <a:lstStyle/>
        <a:p>
          <a:endParaRPr lang="en-US"/>
        </a:p>
      </dgm:t>
    </dgm:pt>
    <dgm:pt modelId="{EAC5D792-3A73-4C75-B66C-98771C53332B}" type="sibTrans" cxnId="{3D470D79-7D80-4228-9EF4-ED0AB7D8A9BC}">
      <dgm:prSet/>
      <dgm:spPr/>
      <dgm:t>
        <a:bodyPr/>
        <a:lstStyle/>
        <a:p>
          <a:endParaRPr lang="en-US"/>
        </a:p>
      </dgm:t>
    </dgm:pt>
    <dgm:pt modelId="{861BF84A-173D-4C86-B3B2-FBDC28459E9D}" type="pres">
      <dgm:prSet presAssocID="{F5200DE0-DD57-43B1-9E5E-0A3A0FB60CCB}" presName="root" presStyleCnt="0">
        <dgm:presLayoutVars>
          <dgm:dir/>
          <dgm:resizeHandles val="exact"/>
        </dgm:presLayoutVars>
      </dgm:prSet>
      <dgm:spPr/>
    </dgm:pt>
    <dgm:pt modelId="{809C23F5-3853-42E2-805E-236841957B40}" type="pres">
      <dgm:prSet presAssocID="{AB1EE199-A422-4218-8AE5-C61799DFAB9B}" presName="compNode" presStyleCnt="0"/>
      <dgm:spPr/>
    </dgm:pt>
    <dgm:pt modelId="{F0082FE2-2E24-427E-9A46-E0015F62FFFC}" type="pres">
      <dgm:prSet presAssocID="{AB1EE199-A422-4218-8AE5-C61799DFAB9B}" presName="bgRect" presStyleLbl="bgShp" presStyleIdx="0" presStyleCnt="3"/>
      <dgm:spPr/>
    </dgm:pt>
    <dgm:pt modelId="{A5C0C22B-3944-4C9D-90BD-24AB085003CF}" type="pres">
      <dgm:prSet presAssocID="{AB1EE199-A422-4218-8AE5-C61799DFAB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C2F2CF0-5E21-4427-8B71-6DBD7D95B49B}" type="pres">
      <dgm:prSet presAssocID="{AB1EE199-A422-4218-8AE5-C61799DFAB9B}" presName="spaceRect" presStyleCnt="0"/>
      <dgm:spPr/>
    </dgm:pt>
    <dgm:pt modelId="{F66D428A-92FF-433B-A5A4-5B7890B4731A}" type="pres">
      <dgm:prSet presAssocID="{AB1EE199-A422-4218-8AE5-C61799DFAB9B}" presName="parTx" presStyleLbl="revTx" presStyleIdx="0" presStyleCnt="3">
        <dgm:presLayoutVars>
          <dgm:chMax val="0"/>
          <dgm:chPref val="0"/>
        </dgm:presLayoutVars>
      </dgm:prSet>
      <dgm:spPr/>
    </dgm:pt>
    <dgm:pt modelId="{A5CFB2B5-5707-46A0-80D3-BADA30E02B0F}" type="pres">
      <dgm:prSet presAssocID="{899E38B1-C6DD-4701-86BA-7F3BEF1666D3}" presName="sibTrans" presStyleCnt="0"/>
      <dgm:spPr/>
    </dgm:pt>
    <dgm:pt modelId="{CD66AEC1-51A6-449F-8AAC-6F62158009DB}" type="pres">
      <dgm:prSet presAssocID="{20CF96F7-CDB0-48A6-A046-1F78BFE450B3}" presName="compNode" presStyleCnt="0"/>
      <dgm:spPr/>
    </dgm:pt>
    <dgm:pt modelId="{13E58F3F-351D-49A9-B8B2-338E41F626DE}" type="pres">
      <dgm:prSet presAssocID="{20CF96F7-CDB0-48A6-A046-1F78BFE450B3}" presName="bgRect" presStyleLbl="bgShp" presStyleIdx="1" presStyleCnt="3"/>
      <dgm:spPr/>
    </dgm:pt>
    <dgm:pt modelId="{2B8C41E9-2351-416E-9ABC-C4E7C08BA816}" type="pres">
      <dgm:prSet presAssocID="{20CF96F7-CDB0-48A6-A046-1F78BFE450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771BED02-5664-443B-AA70-B927B11F3144}" type="pres">
      <dgm:prSet presAssocID="{20CF96F7-CDB0-48A6-A046-1F78BFE450B3}" presName="spaceRect" presStyleCnt="0"/>
      <dgm:spPr/>
    </dgm:pt>
    <dgm:pt modelId="{ADE12AB1-A938-4054-BF82-965568FC6C83}" type="pres">
      <dgm:prSet presAssocID="{20CF96F7-CDB0-48A6-A046-1F78BFE450B3}" presName="parTx" presStyleLbl="revTx" presStyleIdx="1" presStyleCnt="3">
        <dgm:presLayoutVars>
          <dgm:chMax val="0"/>
          <dgm:chPref val="0"/>
        </dgm:presLayoutVars>
      </dgm:prSet>
      <dgm:spPr/>
    </dgm:pt>
    <dgm:pt modelId="{8D034406-F423-4D9B-9C06-EAD38675B936}" type="pres">
      <dgm:prSet presAssocID="{9CE8E693-9E45-4828-A649-509435F727B7}" presName="sibTrans" presStyleCnt="0"/>
      <dgm:spPr/>
    </dgm:pt>
    <dgm:pt modelId="{94283635-C067-44E2-991C-F89FDE352E4F}" type="pres">
      <dgm:prSet presAssocID="{CD47EC88-BCE9-4512-8F5F-284C1EDC588D}" presName="compNode" presStyleCnt="0"/>
      <dgm:spPr/>
    </dgm:pt>
    <dgm:pt modelId="{CD9B3F66-DCDA-40AD-AABA-49F9AAE661B1}" type="pres">
      <dgm:prSet presAssocID="{CD47EC88-BCE9-4512-8F5F-284C1EDC588D}" presName="bgRect" presStyleLbl="bgShp" presStyleIdx="2" presStyleCnt="3"/>
      <dgm:spPr/>
    </dgm:pt>
    <dgm:pt modelId="{89DF529B-4D1E-49B8-A5CB-12A4888569B3}" type="pres">
      <dgm:prSet presAssocID="{CD47EC88-BCE9-4512-8F5F-284C1EDC58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to"/>
        </a:ext>
      </dgm:extLst>
    </dgm:pt>
    <dgm:pt modelId="{941F9248-B4C5-4601-8A9B-7876B9FB5352}" type="pres">
      <dgm:prSet presAssocID="{CD47EC88-BCE9-4512-8F5F-284C1EDC588D}" presName="spaceRect" presStyleCnt="0"/>
      <dgm:spPr/>
    </dgm:pt>
    <dgm:pt modelId="{A9FBBED9-79A8-4E8C-A428-54AB655789EF}" type="pres">
      <dgm:prSet presAssocID="{CD47EC88-BCE9-4512-8F5F-284C1EDC58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D35F6A-D28C-453D-9A29-CD5A894CE7C1}" type="presOf" srcId="{20CF96F7-CDB0-48A6-A046-1F78BFE450B3}" destId="{ADE12AB1-A938-4054-BF82-965568FC6C83}" srcOrd="0" destOrd="0" presId="urn:microsoft.com/office/officeart/2018/2/layout/IconVerticalSolidList"/>
    <dgm:cxn modelId="{A0F61172-2215-4B81-8F3C-EFB88279707A}" type="presOf" srcId="{F5200DE0-DD57-43B1-9E5E-0A3A0FB60CCB}" destId="{861BF84A-173D-4C86-B3B2-FBDC28459E9D}" srcOrd="0" destOrd="0" presId="urn:microsoft.com/office/officeart/2018/2/layout/IconVerticalSolidList"/>
    <dgm:cxn modelId="{3D470D79-7D80-4228-9EF4-ED0AB7D8A9BC}" srcId="{F5200DE0-DD57-43B1-9E5E-0A3A0FB60CCB}" destId="{CD47EC88-BCE9-4512-8F5F-284C1EDC588D}" srcOrd="2" destOrd="0" parTransId="{79723D57-6FAF-4F7D-A116-B8FFCFCA1D8D}" sibTransId="{EAC5D792-3A73-4C75-B66C-98771C53332B}"/>
    <dgm:cxn modelId="{40590B8D-4017-43DA-9099-EF1AEF3EDD0F}" srcId="{F5200DE0-DD57-43B1-9E5E-0A3A0FB60CCB}" destId="{20CF96F7-CDB0-48A6-A046-1F78BFE450B3}" srcOrd="1" destOrd="0" parTransId="{37963F03-6923-4F32-810F-8756E61446C5}" sibTransId="{9CE8E693-9E45-4828-A649-509435F727B7}"/>
    <dgm:cxn modelId="{324C4C93-6450-46D2-820D-9C576544536E}" srcId="{F5200DE0-DD57-43B1-9E5E-0A3A0FB60CCB}" destId="{AB1EE199-A422-4218-8AE5-C61799DFAB9B}" srcOrd="0" destOrd="0" parTransId="{1A612EDA-9E1D-4967-B782-29719F7AF21F}" sibTransId="{899E38B1-C6DD-4701-86BA-7F3BEF1666D3}"/>
    <dgm:cxn modelId="{4B76839C-9791-445D-A10E-CD2643DE68A2}" type="presOf" srcId="{CD47EC88-BCE9-4512-8F5F-284C1EDC588D}" destId="{A9FBBED9-79A8-4E8C-A428-54AB655789EF}" srcOrd="0" destOrd="0" presId="urn:microsoft.com/office/officeart/2018/2/layout/IconVerticalSolidList"/>
    <dgm:cxn modelId="{4D650BC9-D74A-4895-A282-E402D836074B}" type="presOf" srcId="{AB1EE199-A422-4218-8AE5-C61799DFAB9B}" destId="{F66D428A-92FF-433B-A5A4-5B7890B4731A}" srcOrd="0" destOrd="0" presId="urn:microsoft.com/office/officeart/2018/2/layout/IconVerticalSolidList"/>
    <dgm:cxn modelId="{72D93371-85BF-408A-956E-42407C587BCD}" type="presParOf" srcId="{861BF84A-173D-4C86-B3B2-FBDC28459E9D}" destId="{809C23F5-3853-42E2-805E-236841957B40}" srcOrd="0" destOrd="0" presId="urn:microsoft.com/office/officeart/2018/2/layout/IconVerticalSolidList"/>
    <dgm:cxn modelId="{9A5706DA-87E7-4953-965D-FF851C4CB9B8}" type="presParOf" srcId="{809C23F5-3853-42E2-805E-236841957B40}" destId="{F0082FE2-2E24-427E-9A46-E0015F62FFFC}" srcOrd="0" destOrd="0" presId="urn:microsoft.com/office/officeart/2018/2/layout/IconVerticalSolidList"/>
    <dgm:cxn modelId="{54C76E4E-860F-4B39-84B3-562AB4E00E43}" type="presParOf" srcId="{809C23F5-3853-42E2-805E-236841957B40}" destId="{A5C0C22B-3944-4C9D-90BD-24AB085003CF}" srcOrd="1" destOrd="0" presId="urn:microsoft.com/office/officeart/2018/2/layout/IconVerticalSolidList"/>
    <dgm:cxn modelId="{47BAB894-1170-4496-BF96-0D1AA735F70E}" type="presParOf" srcId="{809C23F5-3853-42E2-805E-236841957B40}" destId="{2C2F2CF0-5E21-4427-8B71-6DBD7D95B49B}" srcOrd="2" destOrd="0" presId="urn:microsoft.com/office/officeart/2018/2/layout/IconVerticalSolidList"/>
    <dgm:cxn modelId="{FFCE3329-2D65-4DC3-88F3-49C1E8E37C4A}" type="presParOf" srcId="{809C23F5-3853-42E2-805E-236841957B40}" destId="{F66D428A-92FF-433B-A5A4-5B7890B4731A}" srcOrd="3" destOrd="0" presId="urn:microsoft.com/office/officeart/2018/2/layout/IconVerticalSolidList"/>
    <dgm:cxn modelId="{CA4F6FE3-17A2-47B9-BF10-A3AD4E8E096C}" type="presParOf" srcId="{861BF84A-173D-4C86-B3B2-FBDC28459E9D}" destId="{A5CFB2B5-5707-46A0-80D3-BADA30E02B0F}" srcOrd="1" destOrd="0" presId="urn:microsoft.com/office/officeart/2018/2/layout/IconVerticalSolidList"/>
    <dgm:cxn modelId="{9BFCA4D2-69E5-4FB3-A216-E499FDC4A870}" type="presParOf" srcId="{861BF84A-173D-4C86-B3B2-FBDC28459E9D}" destId="{CD66AEC1-51A6-449F-8AAC-6F62158009DB}" srcOrd="2" destOrd="0" presId="urn:microsoft.com/office/officeart/2018/2/layout/IconVerticalSolidList"/>
    <dgm:cxn modelId="{D5196191-26A8-4EC9-A5DB-06682E3C3F9D}" type="presParOf" srcId="{CD66AEC1-51A6-449F-8AAC-6F62158009DB}" destId="{13E58F3F-351D-49A9-B8B2-338E41F626DE}" srcOrd="0" destOrd="0" presId="urn:microsoft.com/office/officeart/2018/2/layout/IconVerticalSolidList"/>
    <dgm:cxn modelId="{21C852F9-96E5-4883-A4BF-040AD0282612}" type="presParOf" srcId="{CD66AEC1-51A6-449F-8AAC-6F62158009DB}" destId="{2B8C41E9-2351-416E-9ABC-C4E7C08BA816}" srcOrd="1" destOrd="0" presId="urn:microsoft.com/office/officeart/2018/2/layout/IconVerticalSolidList"/>
    <dgm:cxn modelId="{8EB90083-DE24-4FEE-AF0C-08804C49BD26}" type="presParOf" srcId="{CD66AEC1-51A6-449F-8AAC-6F62158009DB}" destId="{771BED02-5664-443B-AA70-B927B11F3144}" srcOrd="2" destOrd="0" presId="urn:microsoft.com/office/officeart/2018/2/layout/IconVerticalSolidList"/>
    <dgm:cxn modelId="{64403304-0BAA-4D93-A652-BD7C836D4158}" type="presParOf" srcId="{CD66AEC1-51A6-449F-8AAC-6F62158009DB}" destId="{ADE12AB1-A938-4054-BF82-965568FC6C83}" srcOrd="3" destOrd="0" presId="urn:microsoft.com/office/officeart/2018/2/layout/IconVerticalSolidList"/>
    <dgm:cxn modelId="{A547C3B4-F70C-4212-BB5A-058221622F81}" type="presParOf" srcId="{861BF84A-173D-4C86-B3B2-FBDC28459E9D}" destId="{8D034406-F423-4D9B-9C06-EAD38675B936}" srcOrd="3" destOrd="0" presId="urn:microsoft.com/office/officeart/2018/2/layout/IconVerticalSolidList"/>
    <dgm:cxn modelId="{3AB842F2-E4A9-4B66-8B3F-498F710BE8E0}" type="presParOf" srcId="{861BF84A-173D-4C86-B3B2-FBDC28459E9D}" destId="{94283635-C067-44E2-991C-F89FDE352E4F}" srcOrd="4" destOrd="0" presId="urn:microsoft.com/office/officeart/2018/2/layout/IconVerticalSolidList"/>
    <dgm:cxn modelId="{D5DFD82B-B9BE-4F28-93B1-FE6A24ED154D}" type="presParOf" srcId="{94283635-C067-44E2-991C-F89FDE352E4F}" destId="{CD9B3F66-DCDA-40AD-AABA-49F9AAE661B1}" srcOrd="0" destOrd="0" presId="urn:microsoft.com/office/officeart/2018/2/layout/IconVerticalSolidList"/>
    <dgm:cxn modelId="{FEC15E06-FA34-4729-AB28-BCC3B8A79140}" type="presParOf" srcId="{94283635-C067-44E2-991C-F89FDE352E4F}" destId="{89DF529B-4D1E-49B8-A5CB-12A4888569B3}" srcOrd="1" destOrd="0" presId="urn:microsoft.com/office/officeart/2018/2/layout/IconVerticalSolidList"/>
    <dgm:cxn modelId="{B326B721-C0B8-45D5-83EA-FE87CC21F4A0}" type="presParOf" srcId="{94283635-C067-44E2-991C-F89FDE352E4F}" destId="{941F9248-B4C5-4601-8A9B-7876B9FB5352}" srcOrd="2" destOrd="0" presId="urn:microsoft.com/office/officeart/2018/2/layout/IconVerticalSolidList"/>
    <dgm:cxn modelId="{755FF7C1-14E0-47A1-A6C1-1239AC8B96D0}" type="presParOf" srcId="{94283635-C067-44E2-991C-F89FDE352E4F}" destId="{A9FBBED9-79A8-4E8C-A428-54AB655789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82FE2-2E24-427E-9A46-E0015F62FFFC}">
      <dsp:nvSpPr>
        <dsp:cNvPr id="0" name=""/>
        <dsp:cNvSpPr/>
      </dsp:nvSpPr>
      <dsp:spPr>
        <a:xfrm>
          <a:off x="0" y="4346"/>
          <a:ext cx="10515600" cy="12796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0C22B-3944-4C9D-90BD-24AB085003CF}">
      <dsp:nvSpPr>
        <dsp:cNvPr id="0" name=""/>
        <dsp:cNvSpPr/>
      </dsp:nvSpPr>
      <dsp:spPr>
        <a:xfrm>
          <a:off x="387101" y="292273"/>
          <a:ext cx="704508" cy="703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D428A-92FF-433B-A5A4-5B7890B4731A}">
      <dsp:nvSpPr>
        <dsp:cNvPr id="0" name=""/>
        <dsp:cNvSpPr/>
      </dsp:nvSpPr>
      <dsp:spPr>
        <a:xfrm>
          <a:off x="1478710" y="4346"/>
          <a:ext cx="8819983" cy="1280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64" tIns="135564" rIns="135564" bIns="1355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Darktrace</a:t>
          </a:r>
          <a:r>
            <a:rPr lang="pt-BR" sz="1400" kern="1200"/>
            <a:t>: O Darktrace utiliza um sistema de inteligência artificial conhecido como "Enterprise Immune System". Ele modela o comportamento normal dos usuários e dispositivos na rede, criando perfis adaptativos baseados em dados históricos de tráfego e interações. Machine learning é empregado para detectar anomalias em tempo real, comparando atividades atuais com padrões de comportamento normal. Quando uma anomalia é identificada, o sistema pode responder automaticamente, isolando dispositivos comprometidos ou alertando a equipe de segurança.</a:t>
          </a:r>
          <a:endParaRPr lang="en-US" sz="1400" kern="1200"/>
        </a:p>
      </dsp:txBody>
      <dsp:txXfrm>
        <a:off x="1478710" y="4346"/>
        <a:ext cx="8819983" cy="1280923"/>
      </dsp:txXfrm>
    </dsp:sp>
    <dsp:sp modelId="{13E58F3F-351D-49A9-B8B2-338E41F626DE}">
      <dsp:nvSpPr>
        <dsp:cNvPr id="0" name=""/>
        <dsp:cNvSpPr/>
      </dsp:nvSpPr>
      <dsp:spPr>
        <a:xfrm>
          <a:off x="0" y="1535207"/>
          <a:ext cx="10515600" cy="12796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C41E9-2351-416E-9ABC-C4E7C08BA816}">
      <dsp:nvSpPr>
        <dsp:cNvPr id="0" name=""/>
        <dsp:cNvSpPr/>
      </dsp:nvSpPr>
      <dsp:spPr>
        <a:xfrm>
          <a:off x="387101" y="1823133"/>
          <a:ext cx="704508" cy="703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12AB1-A938-4054-BF82-965568FC6C83}">
      <dsp:nvSpPr>
        <dsp:cNvPr id="0" name=""/>
        <dsp:cNvSpPr/>
      </dsp:nvSpPr>
      <dsp:spPr>
        <a:xfrm>
          <a:off x="1478710" y="1535207"/>
          <a:ext cx="8819983" cy="1280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64" tIns="135564" rIns="135564" bIns="1355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Cisco Stealthwatch</a:t>
          </a:r>
          <a:r>
            <a:rPr lang="pt-BR" sz="1400" kern="1200"/>
            <a:t>: O Cisco Stealthwatch fornece monitoramento contínuo do tráfego de rede e análise de comportamento, coletando dados de várias fontes, como roteadores e firewalls, para uma visão holística da atividade da rede. O sistema utiliza algoritmos de machine learning para identificar padrões de tráfego que podem indicar atividades maliciosas, alertando administradores quando detecta desvios, como aumentos repentinos de tráfego ou acessos não autorizados.</a:t>
          </a:r>
          <a:endParaRPr lang="en-US" sz="1400" kern="1200"/>
        </a:p>
      </dsp:txBody>
      <dsp:txXfrm>
        <a:off x="1478710" y="1535207"/>
        <a:ext cx="8819983" cy="1280923"/>
      </dsp:txXfrm>
    </dsp:sp>
    <dsp:sp modelId="{CD9B3F66-DCDA-40AD-AABA-49F9AAE661B1}">
      <dsp:nvSpPr>
        <dsp:cNvPr id="0" name=""/>
        <dsp:cNvSpPr/>
      </dsp:nvSpPr>
      <dsp:spPr>
        <a:xfrm>
          <a:off x="0" y="3066067"/>
          <a:ext cx="10515600" cy="12796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F529B-4D1E-49B8-A5CB-12A4888569B3}">
      <dsp:nvSpPr>
        <dsp:cNvPr id="0" name=""/>
        <dsp:cNvSpPr/>
      </dsp:nvSpPr>
      <dsp:spPr>
        <a:xfrm>
          <a:off x="387101" y="3353993"/>
          <a:ext cx="704508" cy="703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BBED9-79A8-4E8C-A428-54AB655789EF}">
      <dsp:nvSpPr>
        <dsp:cNvPr id="0" name=""/>
        <dsp:cNvSpPr/>
      </dsp:nvSpPr>
      <dsp:spPr>
        <a:xfrm>
          <a:off x="1478710" y="3066067"/>
          <a:ext cx="8819983" cy="1280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64" tIns="135564" rIns="135564" bIns="1355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CrowdStrike Falcon</a:t>
          </a:r>
          <a:r>
            <a:rPr lang="pt-BR" sz="1400" kern="1200"/>
            <a:t>: O CrowdStrike Falcon é uma solução de segurança de endpoint que monitora continuamente dispositivos em busca de ameaças, coletando dados em tempo real para identificar comportamentos suspeitos. O sistema aplica machine learning para detectar comportamentos anômalos e padrões que podem indicar um ataque cibernético, aprendendo com dados históricos de segurança e prevendo novas ameaças, permitindo uma resposta rápida e eficaz a incidentes.</a:t>
          </a:r>
          <a:endParaRPr lang="en-US" sz="1400" kern="1200"/>
        </a:p>
      </dsp:txBody>
      <dsp:txXfrm>
        <a:off x="1478710" y="3066067"/>
        <a:ext cx="8819983" cy="1280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1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3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7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2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8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la de computador com jogo&#10;&#10;Descrição gerada automaticamente">
            <a:extLst>
              <a:ext uri="{FF2B5EF4-FFF2-40B4-BE49-F238E27FC236}">
                <a16:creationId xmlns:a16="http://schemas.microsoft.com/office/drawing/2014/main" id="{5E6D1453-C4D8-6F47-BC16-A6A50CFE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417181-A035-BED7-A325-9B172391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pt-BR" sz="4000"/>
              <a:t>O que é Machine Learning  ?</a:t>
            </a:r>
            <a:endParaRPr lang="en-US" sz="4000"/>
          </a:p>
          <a:p>
            <a:endParaRPr lang="pt-BR" sz="4000" dirty="0"/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DE71EFCB-7068-3769-BE04-AFCC0C1B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036794"/>
          </a:xfrm>
        </p:spPr>
        <p:txBody>
          <a:bodyPr anchor="t">
            <a:normAutofit/>
          </a:bodyPr>
          <a:lstStyle/>
          <a:p>
            <a:r>
              <a:rPr lang="pt-BR" sz="2000" b="1" dirty="0"/>
              <a:t>Machine Learning</a:t>
            </a:r>
            <a:r>
              <a:rPr lang="pt-BR" sz="2000" dirty="0"/>
              <a:t>, ou aprendizado de máquina, é uma subárea da inteligência artificial (IA) que capacita os computadores a aprender com dados, em vez de serem programados explicitamente para cada tarefa. Esses sistemas analisam dados para identificar padrões e aprimorar suas decisões ou previsões ao longo do tempo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2C41CD0A-55CA-DE3A-A7CB-6F103D0B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5" r="4" b="4"/>
          <a:stretch/>
        </p:blipFill>
        <p:spPr>
          <a:xfrm>
            <a:off x="6512442" y="701230"/>
            <a:ext cx="5201023" cy="504178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3" descr="Uma imagem contendo palco, segurando, tela, mulher&#10;&#10;Descrição gerada automaticamente">
            <a:extLst>
              <a:ext uri="{FF2B5EF4-FFF2-40B4-BE49-F238E27FC236}">
                <a16:creationId xmlns:a16="http://schemas.microsoft.com/office/drawing/2014/main" id="{A10D2A43-C911-091C-6F08-F82E929E7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693" r="142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11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76EA14-793C-C3A3-D2AB-8DBC1B02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Aprendizado em Machine Learning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308F54-BF3C-B48A-3760-A1D87054D1CD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Aprendizado Supervisionado</a:t>
            </a:r>
            <a:r>
              <a:rPr lang="en-US" sz="1900"/>
              <a:t>: Neste tipo, o sistema aprende a partir de exemplos rotulados. Ele recebe um conjunto de dados com as respostas corretas e, com o tempo, consegue fazer previsões ou classificações com base nesses exemplos. É amplamente utilizado em tarefas como identificação de objetos em imagens e previsão de vendas.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Aprendizado Não Supervisionado</a:t>
            </a:r>
            <a:r>
              <a:rPr lang="en-US" sz="1900"/>
              <a:t>: Ao contrário do aprendizado supervisionado, neste tipo o sistema não recebe respostas prontas. Ele deve descobrir padrões e estruturas nos dados por conta própria. Esse método é útil para agrupar dados ou identificar anomalias, como comportamentos suspeitos em uma rede.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Aprendizado por Reforço</a:t>
            </a:r>
            <a:r>
              <a:rPr lang="en-US" sz="1900"/>
              <a:t>: O sistema aprende por meio de tentativa e erro, recebendo recompensas por acertos e penalidades por erros. Esse tipo de aprendizado é aplicado em áreas como direção de veículos autônomos e jogos, onde a adaptação a situações em tempo real é crucial.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0954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09F16-0FA1-B33F-0E78-7FD9AE15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/>
              <a:t>Aplicações de Machine Learning em Redes de Computadores</a:t>
            </a:r>
          </a:p>
        </p:txBody>
      </p:sp>
      <p:sp>
        <p:nvSpPr>
          <p:cNvPr id="5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CE8F776B-BDB1-0398-84F3-A2DE6AF2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19" r="2032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5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32E98-2B95-F7CA-4CE3-FCBCAB8E2866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 uso de machine learning (ML) em redes de computadores tem se tornado fundamental, oferecendo soluções avançadas para desafios complexos na gestão e operação de redes. As aplicações de ML podem melhorar significativamente o desempenho, a segurança e a eficiência das redes.</a:t>
            </a:r>
          </a:p>
        </p:txBody>
      </p:sp>
      <p:sp>
        <p:nvSpPr>
          <p:cNvPr id="5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4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0BB76D-F5C4-2EE8-98B1-C1592E27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t-BR" sz="4000"/>
              <a:t>Softwares de Redes que Usam Machine Learning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2B01420-9E36-7B76-4243-D26DB2B43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981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15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DD0688-4B42-98D9-BC15-D8661E46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>
                <a:solidFill>
                  <a:srgbClr val="FFFFFF"/>
                </a:solidFill>
              </a:rPr>
              <a:t>Desafios para o Uso de Machine Learning em Redes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04065-2BC2-B5C2-44BA-0BF4D8A0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700" b="1" dirty="0"/>
              <a:t>Custos de Implementação e Manutenção</a:t>
            </a:r>
            <a:r>
              <a:rPr lang="pt-BR" sz="1700" dirty="0"/>
              <a:t>: A implementação de sistemas de machine learning pode ser cara, exigindo investimentos significativos em infraestrutura, como hardware potente e armazenamento de dados. Além disso, a manutenção contínua e o treinamento dos modelos demandam recursos financeiros e humanos, como especialistas em dados e engenheiros de machine learning, aumentando os custos operacionais a longo prazo.</a:t>
            </a:r>
          </a:p>
          <a:p>
            <a:r>
              <a:rPr lang="pt-BR" sz="1700" b="1" dirty="0"/>
              <a:t>Necessidade de Treinamento Constante</a:t>
            </a:r>
            <a:r>
              <a:rPr lang="pt-BR" sz="1700" dirty="0"/>
              <a:t>: Os ambientes de rede estão em constante mudança, o que requer que os modelos de machine learning sejam atualizados regularmente com novos dados. Isso demanda um investimento significativo em tempo e recursos, além de uma infraestrutura adequada para realizar o treinamento contínuo dos modelos.</a:t>
            </a:r>
          </a:p>
          <a:p>
            <a:r>
              <a:rPr lang="pt-BR" sz="1700" b="1" dirty="0"/>
              <a:t>Necessidade de Dados de Alta Qualidade</a:t>
            </a:r>
            <a:r>
              <a:rPr lang="pt-BR" sz="1700" dirty="0"/>
              <a:t>: Modelos de machine learning exigem grandes quantidades de dados limpos e representativos. Dados imprecisos ou incompletos podem comprometer a eficácia do modelo e levar a previsões incorretas.</a:t>
            </a:r>
          </a:p>
          <a:p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305646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34BCD9-67DD-5AA5-87CD-43E4EC63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pt-BR" sz="3700"/>
              <a:t>Futuro do Machine Learning em Redes de Computadores</a:t>
            </a:r>
          </a:p>
        </p:txBody>
      </p:sp>
      <p:pic>
        <p:nvPicPr>
          <p:cNvPr id="7" name="Graphic 6" descr="Robô">
            <a:extLst>
              <a:ext uri="{FF2B5EF4-FFF2-40B4-BE49-F238E27FC236}">
                <a16:creationId xmlns:a16="http://schemas.microsoft.com/office/drawing/2014/main" id="{11FAFBBC-4C77-C16F-961D-164659FA2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DE0B0-7FDA-6060-176D-B072E656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100" b="1"/>
              <a:t>Automação e Gerenciamento Inteligente</a:t>
            </a:r>
            <a:r>
              <a:rPr lang="pt-BR" sz="1100"/>
              <a:t>: O Machine Learning permitirá uma automação mais avançada na gestão de redes, onde sistemas podem autoajustar configurações, resolver problemas de forma autônoma e otimizar recursos com base em padrões de uso em tempo real.</a:t>
            </a:r>
          </a:p>
          <a:p>
            <a:r>
              <a:rPr lang="pt-BR" sz="1100" b="1"/>
              <a:t>Segurança Aprimorada</a:t>
            </a:r>
            <a:r>
              <a:rPr lang="pt-BR" sz="1100"/>
              <a:t>: Com algoritmos de detecção de intrusões baseados em Machine Learning, as redes poderão identificar e neutralizar ameaças de segurança mais rapidamente. A capacidade de aprender com dados históricos permitirá uma resposta mais eficaz a ataques cibernéticos, minimizando riscos.</a:t>
            </a:r>
          </a:p>
          <a:p>
            <a:r>
              <a:rPr lang="pt-BR" sz="1100" b="1"/>
              <a:t>Análise Preditiva e Manutenção Preditiva</a:t>
            </a:r>
            <a:r>
              <a:rPr lang="pt-BR" sz="1100"/>
              <a:t>: Os sistemas poderão prever falhas e anomalias, permitindo uma manutenção preditiva que antecipa problemas antes que eles afetem o desempenho da rede, aumentando a confiabilidade e reduzindo o tempo de inatividade.</a:t>
            </a:r>
          </a:p>
          <a:p>
            <a:r>
              <a:rPr lang="pt-BR" sz="1100" b="1"/>
              <a:t>Desenvolvimento de Redes Autônomas</a:t>
            </a:r>
            <a:r>
              <a:rPr lang="pt-BR" sz="1100"/>
              <a:t>: O conceito de redes autônomas, onde as redes operam de forma independente e tomam decisões com base em aprendizado contínuo, pode se tornar uma realidade, levando a um nível de eficiência e segurança sem precedentes.</a:t>
            </a:r>
          </a:p>
          <a:p>
            <a:endParaRPr lang="pt-BR" sz="1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AD8E7-EF9C-CDEF-DD00-907DC156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pt-BR" sz="400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B3ACF-E817-3724-F884-A261C96F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100"/>
              <a:t>O futuro do Machine Learning em redes de computadores promete revolucionar a gestão e a operação dessas infraestruturas, trazendo benefícios significativos em eficiência e segurança. A automação inteligente permitirá que sistemas se ajustem e otimizem recursos de forma autônoma, respondendo rapidamente a variações no tráfego e problemas operacionais. Além disso, algoritmos avançados de detecção de intrusões fortalecerão a segurança das redes, aprendendo e se adaptando continuamente a novas ameaças cibernéticas, minimizando os riscos associados a ataques maliciosos.</a:t>
            </a:r>
          </a:p>
          <a:p>
            <a:r>
              <a:rPr lang="pt-BR" sz="1100"/>
              <a:t>A análise preditiva possibilitará a identificação de falhas e anomalias antes que impactem o desempenho da rede, promovendo uma manutenção proativa e aumentando a confiabilidade do sistema. Em um cenário ainda mais avançado, o desenvolvimento de redes autônomas poderá se tornar realidade, onde as redes operam independentemente, tomando decisões informadas com base em aprendizado contínuo.</a:t>
            </a:r>
          </a:p>
          <a:p>
            <a:r>
              <a:rPr lang="pt-BR" sz="1100"/>
              <a:t>Portanto, a integração do Machine Learning nas redes de computadores não apenas otimiza o desempenho, mas também estabelece as bases para um futuro mais seguro e resiliente, onde a tecnologia se adapta constantemente às necessidades em evolução dos usuários e dos ambientes digitais</a:t>
            </a:r>
          </a:p>
          <a:p>
            <a:endParaRPr lang="pt-BR" sz="1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rocessador">
            <a:extLst>
              <a:ext uri="{FF2B5EF4-FFF2-40B4-BE49-F238E27FC236}">
                <a16:creationId xmlns:a16="http://schemas.microsoft.com/office/drawing/2014/main" id="{6EC62824-BEA0-A630-FEAF-008AFB136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9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O que é Machine Learning  ? </vt:lpstr>
      <vt:lpstr>Apresentação do PowerPoint</vt:lpstr>
      <vt:lpstr>Tipos de Aprendizado em Machine Learning</vt:lpstr>
      <vt:lpstr>Aplicações de Machine Learning em Redes de Computadores</vt:lpstr>
      <vt:lpstr>Softwares de Redes que Usam Machine Learning</vt:lpstr>
      <vt:lpstr>Desafios para o Uso de Machine Learning em Redes de Computadores</vt:lpstr>
      <vt:lpstr>Futuro do Machine Learning em Redes de Computadores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96</cp:revision>
  <dcterms:created xsi:type="dcterms:W3CDTF">2024-11-04T02:05:37Z</dcterms:created>
  <dcterms:modified xsi:type="dcterms:W3CDTF">2024-11-04T02:36:52Z</dcterms:modified>
</cp:coreProperties>
</file>