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60382E-63AB-43CA-B96D-69D633DC6CCF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949BA-8721-473A-95CB-7BB6CBBAAF00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382E-63AB-43CA-B96D-69D633DC6CCF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49BA-8721-473A-95CB-7BB6CBBAAF00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382E-63AB-43CA-B96D-69D633DC6CCF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49BA-8721-473A-95CB-7BB6CBBAAF00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382E-63AB-43CA-B96D-69D633DC6CCF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49BA-8721-473A-95CB-7BB6CBBAAF0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382E-63AB-43CA-B96D-69D633DC6CCF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49BA-8721-473A-95CB-7BB6CBBAAF0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382E-63AB-43CA-B96D-69D633DC6CCF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49BA-8721-473A-95CB-7BB6CBBAAF0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382E-63AB-43CA-B96D-69D633DC6CCF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49BA-8721-473A-95CB-7BB6CBBAAF00}" type="slidenum">
              <a:rPr lang="pt-BR" smtClean="0"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382E-63AB-43CA-B96D-69D633DC6CCF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49BA-8721-473A-95CB-7BB6CBBAAF00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382E-63AB-43CA-B96D-69D633DC6CCF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49BA-8721-473A-95CB-7BB6CBBAAF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382E-63AB-43CA-B96D-69D633DC6CCF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49BA-8721-473A-95CB-7BB6CBBAAF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382E-63AB-43CA-B96D-69D633DC6CCF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49BA-8721-473A-95CB-7BB6CBBAAF0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660382E-63AB-43CA-B96D-69D633DC6CCF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32949BA-8721-473A-95CB-7BB6CBBAAF0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Locadora De Filmes VHS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95128"/>
          </a:xfrm>
        </p:spPr>
        <p:txBody>
          <a:bodyPr/>
          <a:lstStyle/>
          <a:p>
            <a:r>
              <a:rPr lang="pt-BR" dirty="0" smtClean="0"/>
              <a:t>Thiago brito</a:t>
            </a:r>
          </a:p>
          <a:p>
            <a:r>
              <a:rPr lang="pt-BR" dirty="0" smtClean="0"/>
              <a:t>Michelle nunes</a:t>
            </a:r>
          </a:p>
          <a:p>
            <a:r>
              <a:rPr lang="pt-BR" dirty="0" smtClean="0"/>
              <a:t>Geraldo </a:t>
            </a:r>
            <a:r>
              <a:rPr lang="pt-BR" dirty="0" err="1" smtClean="0"/>
              <a:t>vogel</a:t>
            </a:r>
            <a:endParaRPr lang="pt-BR" dirty="0" smtClean="0"/>
          </a:p>
          <a:p>
            <a:r>
              <a:rPr lang="pt-BR" dirty="0" smtClean="0"/>
              <a:t>Diego  Martins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Jurassic_Park_theme_songEDI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5616" y="566124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3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27"/>
            <a:ext cx="9144000" cy="6830473"/>
          </a:xfrm>
        </p:spPr>
      </p:pic>
    </p:spTree>
    <p:extLst>
      <p:ext uri="{BB962C8B-B14F-4D97-AF65-F5344CB8AC3E}">
        <p14:creationId xmlns:p14="http://schemas.microsoft.com/office/powerpoint/2010/main" val="35031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" r="4798" b="6600"/>
          <a:stretch/>
        </p:blipFill>
        <p:spPr>
          <a:xfrm>
            <a:off x="424873" y="332656"/>
            <a:ext cx="4562764" cy="2622980"/>
          </a:xfrm>
        </p:spPr>
      </p:pic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>
          <a:xfrm>
            <a:off x="395536" y="2996952"/>
            <a:ext cx="8291264" cy="31292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 smtClean="0"/>
              <a:t>CREATE TABLE </a:t>
            </a:r>
            <a:r>
              <a:rPr lang="pt-BR" dirty="0" err="1" smtClean="0"/>
              <a:t>tabcadastro</a:t>
            </a:r>
            <a:r>
              <a:rPr lang="pt-BR" dirty="0" smtClean="0"/>
              <a:t>(</a:t>
            </a:r>
          </a:p>
          <a:p>
            <a:r>
              <a:rPr lang="pt-BR" dirty="0" smtClean="0"/>
              <a:t>matricula </a:t>
            </a:r>
            <a:r>
              <a:rPr lang="pt-BR" dirty="0" err="1" smtClean="0"/>
              <a:t>varchar</a:t>
            </a:r>
            <a:r>
              <a:rPr lang="pt-BR" dirty="0" smtClean="0"/>
              <a:t>(35)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,</a:t>
            </a:r>
          </a:p>
          <a:p>
            <a:r>
              <a:rPr lang="pt-BR" dirty="0" smtClean="0"/>
              <a:t>nome </a:t>
            </a:r>
            <a:r>
              <a:rPr lang="pt-BR" dirty="0" err="1" smtClean="0"/>
              <a:t>varchar</a:t>
            </a:r>
            <a:r>
              <a:rPr lang="pt-BR" dirty="0" smtClean="0"/>
              <a:t>(100),</a:t>
            </a:r>
          </a:p>
          <a:p>
            <a:r>
              <a:rPr lang="pt-BR" dirty="0" err="1" smtClean="0"/>
              <a:t>rg</a:t>
            </a:r>
            <a:r>
              <a:rPr lang="pt-BR" dirty="0" smtClean="0"/>
              <a:t> </a:t>
            </a:r>
            <a:r>
              <a:rPr lang="pt-BR" dirty="0" err="1" smtClean="0"/>
              <a:t>varchar</a:t>
            </a:r>
            <a:r>
              <a:rPr lang="pt-BR" dirty="0" smtClean="0"/>
              <a:t>(20),</a:t>
            </a:r>
          </a:p>
          <a:p>
            <a:r>
              <a:rPr lang="pt-BR" dirty="0" err="1" smtClean="0"/>
              <a:t>cpf</a:t>
            </a:r>
            <a:r>
              <a:rPr lang="pt-BR" dirty="0" smtClean="0"/>
              <a:t> </a:t>
            </a:r>
            <a:r>
              <a:rPr lang="pt-BR" dirty="0" err="1" smtClean="0"/>
              <a:t>varchar</a:t>
            </a:r>
            <a:r>
              <a:rPr lang="pt-BR" dirty="0" smtClean="0"/>
              <a:t>(14),</a:t>
            </a:r>
          </a:p>
          <a:p>
            <a:r>
              <a:rPr lang="pt-BR" dirty="0" err="1" smtClean="0"/>
              <a:t>comp_residencia</a:t>
            </a:r>
            <a:r>
              <a:rPr lang="pt-BR" dirty="0" smtClean="0"/>
              <a:t> </a:t>
            </a:r>
            <a:r>
              <a:rPr lang="pt-BR" dirty="0" err="1" smtClean="0"/>
              <a:t>varchar</a:t>
            </a:r>
            <a:r>
              <a:rPr lang="pt-BR" dirty="0" smtClean="0"/>
              <a:t> (100),</a:t>
            </a:r>
          </a:p>
          <a:p>
            <a:r>
              <a:rPr lang="pt-BR" dirty="0" smtClean="0"/>
              <a:t>telefone </a:t>
            </a:r>
            <a:r>
              <a:rPr lang="pt-BR" dirty="0" err="1" smtClean="0"/>
              <a:t>varchar</a:t>
            </a:r>
            <a:r>
              <a:rPr lang="pt-BR" dirty="0" smtClean="0"/>
              <a:t>(15),</a:t>
            </a:r>
          </a:p>
          <a:p>
            <a:pPr marL="0" indent="0">
              <a:buNone/>
            </a:pPr>
            <a:r>
              <a:rPr lang="pt-BR" b="1" dirty="0" smtClean="0"/>
              <a:t>PRIMARY KEY </a:t>
            </a:r>
            <a:r>
              <a:rPr lang="pt-BR" dirty="0" smtClean="0"/>
              <a:t>(</a:t>
            </a:r>
            <a:r>
              <a:rPr lang="pt-BR" dirty="0" smtClean="0"/>
              <a:t>matricula));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5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1"/>
          <a:stretch/>
        </p:blipFill>
        <p:spPr>
          <a:xfrm>
            <a:off x="467544" y="419028"/>
            <a:ext cx="3096344" cy="1290550"/>
          </a:xfrm>
        </p:spPr>
      </p:pic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4067944" y="260648"/>
            <a:ext cx="3970784" cy="276917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211960" y="419028"/>
            <a:ext cx="3826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CREATE TABLE </a:t>
            </a:r>
            <a:r>
              <a:rPr lang="pt-BR" dirty="0" err="1" smtClean="0"/>
              <a:t>tabgenero</a:t>
            </a:r>
            <a:r>
              <a:rPr lang="pt-BR" dirty="0" smtClean="0"/>
              <a:t>(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sequencia </a:t>
            </a:r>
            <a:r>
              <a:rPr lang="pt-BR" dirty="0" err="1" smtClean="0"/>
              <a:t>integer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err="1" smtClean="0"/>
              <a:t>genero</a:t>
            </a:r>
            <a:r>
              <a:rPr lang="pt-BR" dirty="0" smtClean="0"/>
              <a:t> </a:t>
            </a:r>
            <a:r>
              <a:rPr lang="pt-BR" dirty="0" err="1" smtClean="0"/>
              <a:t>varchar</a:t>
            </a:r>
            <a:r>
              <a:rPr lang="pt-BR" dirty="0" smtClean="0"/>
              <a:t>(20),</a:t>
            </a:r>
          </a:p>
          <a:p>
            <a:r>
              <a:rPr lang="pt-BR" b="1" dirty="0" smtClean="0"/>
              <a:t>PRIMARY KEY </a:t>
            </a:r>
            <a:r>
              <a:rPr lang="pt-BR" dirty="0" smtClean="0"/>
              <a:t>(</a:t>
            </a:r>
            <a:r>
              <a:rPr lang="pt-BR" dirty="0" smtClean="0"/>
              <a:t>sequencia));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t="9532"/>
          <a:stretch/>
        </p:blipFill>
        <p:spPr>
          <a:xfrm>
            <a:off x="350982" y="3777673"/>
            <a:ext cx="3336686" cy="194241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373612" y="3861048"/>
            <a:ext cx="36651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CREATE TABLE </a:t>
            </a:r>
            <a:r>
              <a:rPr lang="pt-BR" dirty="0" err="1" smtClean="0"/>
              <a:t>tabtipodesconto</a:t>
            </a:r>
            <a:r>
              <a:rPr lang="pt-BR" dirty="0" smtClean="0"/>
              <a:t>(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sequencia </a:t>
            </a:r>
            <a:r>
              <a:rPr lang="pt-BR" dirty="0" err="1" smtClean="0"/>
              <a:t>integer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err="1" smtClean="0"/>
              <a:t>qtde</a:t>
            </a:r>
            <a:r>
              <a:rPr lang="pt-BR" dirty="0" smtClean="0"/>
              <a:t> </a:t>
            </a:r>
            <a:r>
              <a:rPr lang="pt-BR" dirty="0" err="1" smtClean="0"/>
              <a:t>integer</a:t>
            </a:r>
            <a:r>
              <a:rPr lang="pt-BR" dirty="0" smtClean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valor decimal(10,2),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err="1" smtClean="0"/>
              <a:t>descricao</a:t>
            </a:r>
            <a:r>
              <a:rPr lang="pt-BR" dirty="0" smtClean="0"/>
              <a:t> </a:t>
            </a:r>
            <a:r>
              <a:rPr lang="pt-BR" dirty="0" err="1" smtClean="0"/>
              <a:t>varchar</a:t>
            </a:r>
            <a:r>
              <a:rPr lang="pt-BR" dirty="0" smtClean="0"/>
              <a:t>(50),</a:t>
            </a:r>
          </a:p>
          <a:p>
            <a:r>
              <a:rPr lang="pt-BR" b="1" dirty="0" smtClean="0"/>
              <a:t>PRIMARY </a:t>
            </a:r>
            <a:r>
              <a:rPr lang="pt-BR" b="1" dirty="0" smtClean="0"/>
              <a:t>KEY </a:t>
            </a:r>
            <a:r>
              <a:rPr lang="pt-BR" dirty="0" smtClean="0"/>
              <a:t>(</a:t>
            </a:r>
            <a:r>
              <a:rPr lang="pt-BR" dirty="0"/>
              <a:t>sequencia</a:t>
            </a:r>
            <a:r>
              <a:rPr lang="pt-BR" dirty="0" smtClean="0"/>
              <a:t>));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12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" t="6708" b="9163"/>
          <a:stretch/>
        </p:blipFill>
        <p:spPr>
          <a:xfrm>
            <a:off x="557217" y="1267592"/>
            <a:ext cx="3580079" cy="205971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" t="8386"/>
          <a:stretch/>
        </p:blipFill>
        <p:spPr>
          <a:xfrm>
            <a:off x="720436" y="4509120"/>
            <a:ext cx="3253642" cy="157324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241017" y="1412776"/>
            <a:ext cx="3528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CREATE TABLE </a:t>
            </a:r>
            <a:r>
              <a:rPr lang="pt-BR" dirty="0" err="1" smtClean="0"/>
              <a:t>tabtipomulta</a:t>
            </a:r>
            <a:r>
              <a:rPr lang="pt-BR" dirty="0" smtClean="0"/>
              <a:t>(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sequencia </a:t>
            </a:r>
            <a:r>
              <a:rPr lang="pt-BR" dirty="0" err="1" smtClean="0"/>
              <a:t>integer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err="1" smtClean="0"/>
              <a:t>descricao</a:t>
            </a:r>
            <a:r>
              <a:rPr lang="pt-BR" dirty="0" smtClean="0"/>
              <a:t> </a:t>
            </a:r>
            <a:r>
              <a:rPr lang="pt-BR" dirty="0" err="1" smtClean="0"/>
              <a:t>varchar</a:t>
            </a:r>
            <a:r>
              <a:rPr lang="pt-BR" dirty="0" smtClean="0"/>
              <a:t>(50),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valor decimal(10,2),</a:t>
            </a:r>
          </a:p>
          <a:p>
            <a:r>
              <a:rPr lang="pt-BR" b="1" dirty="0" smtClean="0"/>
              <a:t>PRIMARY KEY </a:t>
            </a:r>
            <a:r>
              <a:rPr lang="pt-BR" dirty="0" smtClean="0"/>
              <a:t>(</a:t>
            </a:r>
            <a:r>
              <a:rPr lang="pt-BR" dirty="0" smtClean="0"/>
              <a:t>sequencia));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211960" y="4509120"/>
            <a:ext cx="3168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/>
              <a:t>CREATE TABLE </a:t>
            </a:r>
            <a:r>
              <a:rPr lang="pt-BR" dirty="0" err="1" smtClean="0"/>
              <a:t>tabvalores</a:t>
            </a:r>
            <a:r>
              <a:rPr lang="pt-BR" dirty="0" smtClean="0"/>
              <a:t>(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err="1" smtClean="0"/>
              <a:t>cod</a:t>
            </a:r>
            <a:r>
              <a:rPr lang="pt-BR" dirty="0" smtClean="0"/>
              <a:t> </a:t>
            </a:r>
            <a:r>
              <a:rPr lang="pt-BR" dirty="0" err="1" smtClean="0"/>
              <a:t>integer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,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tipo </a:t>
            </a:r>
            <a:r>
              <a:rPr lang="pt-BR" dirty="0" err="1" smtClean="0"/>
              <a:t>varchar</a:t>
            </a:r>
            <a:r>
              <a:rPr lang="pt-BR" dirty="0" smtClean="0"/>
              <a:t>(50),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valor decimal(10,2),</a:t>
            </a:r>
          </a:p>
          <a:p>
            <a:pPr algn="just"/>
            <a:r>
              <a:rPr lang="pt-BR" b="1" dirty="0" smtClean="0"/>
              <a:t>PRIMARY KEY </a:t>
            </a:r>
            <a:r>
              <a:rPr lang="pt-BR" dirty="0" smtClean="0"/>
              <a:t>(</a:t>
            </a:r>
            <a:r>
              <a:rPr lang="pt-BR" dirty="0" err="1" smtClean="0"/>
              <a:t>cod</a:t>
            </a:r>
            <a:r>
              <a:rPr lang="pt-BR" dirty="0" smtClean="0"/>
              <a:t>));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39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" r="4314" b="2318"/>
          <a:stretch/>
        </p:blipFill>
        <p:spPr>
          <a:xfrm>
            <a:off x="5487827" y="64655"/>
            <a:ext cx="3471446" cy="3592946"/>
          </a:xfrm>
        </p:spPr>
      </p:pic>
      <p:sp>
        <p:nvSpPr>
          <p:cNvPr id="5" name="Retângulo 4"/>
          <p:cNvSpPr/>
          <p:nvPr/>
        </p:nvSpPr>
        <p:spPr>
          <a:xfrm>
            <a:off x="179512" y="3573016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/>
              <a:t>CREATE TABLE </a:t>
            </a:r>
            <a:r>
              <a:rPr lang="pt-BR" dirty="0" err="1" smtClean="0"/>
              <a:t>tabfilmes</a:t>
            </a:r>
            <a:r>
              <a:rPr lang="pt-BR" dirty="0" smtClean="0"/>
              <a:t>(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err="1" smtClean="0"/>
              <a:t>cod</a:t>
            </a:r>
            <a:r>
              <a:rPr lang="pt-BR" dirty="0" smtClean="0"/>
              <a:t> </a:t>
            </a:r>
            <a:r>
              <a:rPr lang="pt-BR" dirty="0" err="1" smtClean="0"/>
              <a:t>integer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,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err="1" smtClean="0"/>
              <a:t>seq_genero</a:t>
            </a:r>
            <a:r>
              <a:rPr lang="pt-BR" dirty="0" smtClean="0"/>
              <a:t> </a:t>
            </a:r>
            <a:r>
              <a:rPr lang="pt-BR" dirty="0" err="1" smtClean="0"/>
              <a:t>integer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 </a:t>
            </a:r>
            <a:r>
              <a:rPr lang="pt-BR" b="1" dirty="0" smtClean="0"/>
              <a:t>REFERENCES</a:t>
            </a:r>
            <a:r>
              <a:rPr lang="pt-BR" dirty="0" smtClean="0"/>
              <a:t> </a:t>
            </a:r>
            <a:r>
              <a:rPr lang="pt-BR" dirty="0" err="1" smtClean="0"/>
              <a:t>tabgenero</a:t>
            </a:r>
            <a:r>
              <a:rPr lang="pt-BR" dirty="0" smtClean="0"/>
              <a:t>(sequencia) </a:t>
            </a:r>
            <a:r>
              <a:rPr lang="pt-BR" b="1" dirty="0" smtClean="0"/>
              <a:t>ON UPDATE CASCADE ON DELETE RESTRICT,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err="1" smtClean="0"/>
              <a:t>cod_valores</a:t>
            </a:r>
            <a:r>
              <a:rPr lang="pt-BR" dirty="0" smtClean="0"/>
              <a:t> </a:t>
            </a:r>
            <a:r>
              <a:rPr lang="pt-BR" dirty="0" err="1" smtClean="0"/>
              <a:t>integer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 </a:t>
            </a:r>
            <a:r>
              <a:rPr lang="pt-BR" b="1" dirty="0" smtClean="0"/>
              <a:t>REFERENCES</a:t>
            </a:r>
            <a:r>
              <a:rPr lang="pt-BR" dirty="0" smtClean="0"/>
              <a:t> </a:t>
            </a:r>
            <a:r>
              <a:rPr lang="pt-BR" dirty="0" err="1" smtClean="0"/>
              <a:t>tabvalores</a:t>
            </a:r>
            <a:r>
              <a:rPr lang="pt-BR" dirty="0" smtClean="0"/>
              <a:t>(</a:t>
            </a:r>
            <a:r>
              <a:rPr lang="pt-BR" dirty="0" err="1" smtClean="0"/>
              <a:t>cod</a:t>
            </a:r>
            <a:r>
              <a:rPr lang="pt-BR" dirty="0" smtClean="0"/>
              <a:t>) </a:t>
            </a:r>
            <a:r>
              <a:rPr lang="pt-BR" b="1" dirty="0" smtClean="0"/>
              <a:t>ON UPDATE CASCADE ON DELETE RESTRICT,</a:t>
            </a:r>
            <a:endParaRPr lang="pt-BR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filme </a:t>
            </a:r>
            <a:r>
              <a:rPr lang="pt-BR" dirty="0" err="1" smtClean="0"/>
              <a:t>varchar</a:t>
            </a:r>
            <a:r>
              <a:rPr lang="pt-BR" dirty="0" smtClean="0"/>
              <a:t>(100),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faixa </a:t>
            </a:r>
            <a:r>
              <a:rPr lang="pt-BR" dirty="0" err="1" smtClean="0"/>
              <a:t>varchar</a:t>
            </a:r>
            <a:r>
              <a:rPr lang="pt-BR" dirty="0" smtClean="0"/>
              <a:t>(20),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err="1" smtClean="0"/>
              <a:t>duracao</a:t>
            </a:r>
            <a:r>
              <a:rPr lang="pt-BR" dirty="0" smtClean="0"/>
              <a:t> </a:t>
            </a:r>
            <a:r>
              <a:rPr lang="pt-BR" dirty="0" err="1" smtClean="0"/>
              <a:t>varchar</a:t>
            </a:r>
            <a:r>
              <a:rPr lang="pt-BR" dirty="0" smtClean="0"/>
              <a:t>(10),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err="1" smtClean="0"/>
              <a:t>qtde</a:t>
            </a:r>
            <a:r>
              <a:rPr lang="pt-BR" dirty="0" smtClean="0"/>
              <a:t> </a:t>
            </a:r>
            <a:r>
              <a:rPr lang="pt-BR" dirty="0" err="1" smtClean="0"/>
              <a:t>integer</a:t>
            </a:r>
            <a:r>
              <a:rPr lang="pt-BR" dirty="0" smtClean="0"/>
              <a:t>,</a:t>
            </a:r>
          </a:p>
          <a:p>
            <a:pPr algn="just"/>
            <a:r>
              <a:rPr lang="pt-BR" b="1" dirty="0" smtClean="0"/>
              <a:t>PRIMARY KEY </a:t>
            </a:r>
            <a:r>
              <a:rPr lang="pt-BR" dirty="0" smtClean="0"/>
              <a:t>(</a:t>
            </a:r>
            <a:r>
              <a:rPr lang="pt-BR" dirty="0" err="1" smtClean="0"/>
              <a:t>cod</a:t>
            </a:r>
            <a:r>
              <a:rPr lang="pt-BR" dirty="0" smtClean="0"/>
              <a:t>));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16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3667329" cy="2520280"/>
          </a:xfrm>
        </p:spPr>
      </p:pic>
      <p:sp>
        <p:nvSpPr>
          <p:cNvPr id="5" name="Retângulo 4"/>
          <p:cNvSpPr/>
          <p:nvPr/>
        </p:nvSpPr>
        <p:spPr>
          <a:xfrm>
            <a:off x="322825" y="3356992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/>
              <a:t>CREATE TABLE </a:t>
            </a:r>
            <a:r>
              <a:rPr lang="pt-BR" dirty="0" err="1" smtClean="0"/>
              <a:t>tabatrasos</a:t>
            </a:r>
            <a:r>
              <a:rPr lang="pt-BR" dirty="0" smtClean="0"/>
              <a:t>(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sequencia </a:t>
            </a:r>
            <a:r>
              <a:rPr lang="pt-BR" dirty="0" err="1" smtClean="0"/>
              <a:t>integer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,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err="1" smtClean="0"/>
              <a:t>seq_multa</a:t>
            </a:r>
            <a:r>
              <a:rPr lang="pt-BR" dirty="0" smtClean="0"/>
              <a:t> </a:t>
            </a:r>
            <a:r>
              <a:rPr lang="pt-BR" dirty="0" err="1" smtClean="0"/>
              <a:t>integer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 </a:t>
            </a:r>
            <a:r>
              <a:rPr lang="pt-BR" b="1" dirty="0" smtClean="0"/>
              <a:t>REFERENCES</a:t>
            </a:r>
            <a:r>
              <a:rPr lang="pt-BR" dirty="0" smtClean="0"/>
              <a:t> </a:t>
            </a:r>
            <a:r>
              <a:rPr lang="pt-BR" dirty="0" err="1" smtClean="0"/>
              <a:t>tabtipomulta</a:t>
            </a:r>
            <a:r>
              <a:rPr lang="pt-BR" dirty="0" smtClean="0"/>
              <a:t>(sequencia) </a:t>
            </a:r>
            <a:r>
              <a:rPr lang="pt-BR" b="1" dirty="0" smtClean="0"/>
              <a:t>ON UPDATE CASCADE ON DELETE RESTRICT,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err="1" smtClean="0"/>
              <a:t>mat_cadastro</a:t>
            </a:r>
            <a:r>
              <a:rPr lang="pt-BR" dirty="0" smtClean="0"/>
              <a:t> </a:t>
            </a:r>
            <a:r>
              <a:rPr lang="pt-BR" dirty="0" err="1" smtClean="0"/>
              <a:t>varchar</a:t>
            </a:r>
            <a:r>
              <a:rPr lang="pt-BR" dirty="0" smtClean="0"/>
              <a:t>(35)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 </a:t>
            </a:r>
            <a:r>
              <a:rPr lang="pt-BR" b="1" dirty="0" smtClean="0"/>
              <a:t>REFERENCES</a:t>
            </a:r>
            <a:r>
              <a:rPr lang="pt-BR" dirty="0" smtClean="0"/>
              <a:t> </a:t>
            </a:r>
            <a:r>
              <a:rPr lang="pt-BR" dirty="0" err="1" smtClean="0"/>
              <a:t>tabcadastro</a:t>
            </a:r>
            <a:r>
              <a:rPr lang="pt-BR" dirty="0" smtClean="0"/>
              <a:t>(matricula) </a:t>
            </a:r>
            <a:r>
              <a:rPr lang="pt-BR" b="1" dirty="0" smtClean="0"/>
              <a:t>ON UPDATE CASCADE ON DELETE RESTRICT,</a:t>
            </a:r>
            <a:endParaRPr lang="pt-BR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err="1" smtClean="0"/>
              <a:t>diasatraso</a:t>
            </a:r>
            <a:r>
              <a:rPr lang="pt-BR" dirty="0" smtClean="0"/>
              <a:t> </a:t>
            </a:r>
            <a:r>
              <a:rPr lang="pt-BR" dirty="0" err="1" smtClean="0"/>
              <a:t>integer</a:t>
            </a:r>
            <a:r>
              <a:rPr lang="pt-BR" dirty="0" smtClean="0"/>
              <a:t>,</a:t>
            </a:r>
          </a:p>
          <a:p>
            <a:pPr algn="just"/>
            <a:r>
              <a:rPr lang="pt-BR" b="1" dirty="0" smtClean="0"/>
              <a:t>PRIMARY KEY</a:t>
            </a:r>
            <a:r>
              <a:rPr lang="pt-BR" dirty="0" smtClean="0"/>
              <a:t>(sequencia</a:t>
            </a:r>
            <a:r>
              <a:rPr lang="pt-BR" dirty="0" smtClean="0"/>
              <a:t>));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2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" b="4510"/>
          <a:stretch/>
        </p:blipFill>
        <p:spPr>
          <a:xfrm>
            <a:off x="395536" y="260648"/>
            <a:ext cx="3379780" cy="2750407"/>
          </a:xfrm>
        </p:spPr>
      </p:pic>
      <p:sp>
        <p:nvSpPr>
          <p:cNvPr id="5" name="Retângulo 4"/>
          <p:cNvSpPr/>
          <p:nvPr/>
        </p:nvSpPr>
        <p:spPr>
          <a:xfrm>
            <a:off x="395536" y="3429000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CREATE TABLE </a:t>
            </a:r>
            <a:r>
              <a:rPr lang="pt-BR" dirty="0" err="1" smtClean="0"/>
              <a:t>tabaluguel</a:t>
            </a:r>
            <a:r>
              <a:rPr lang="pt-BR" dirty="0" smtClean="0"/>
              <a:t>(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sequencia </a:t>
            </a:r>
            <a:r>
              <a:rPr lang="pt-BR" dirty="0" err="1" smtClean="0"/>
              <a:t>integer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err="1" smtClean="0"/>
              <a:t>seq_tipodesconto</a:t>
            </a:r>
            <a:r>
              <a:rPr lang="pt-BR" dirty="0" smtClean="0"/>
              <a:t> </a:t>
            </a:r>
            <a:r>
              <a:rPr lang="pt-BR" dirty="0" err="1" smtClean="0"/>
              <a:t>integer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 </a:t>
            </a:r>
            <a:r>
              <a:rPr lang="pt-BR" b="1" dirty="0" smtClean="0"/>
              <a:t>REFERENCES</a:t>
            </a:r>
            <a:r>
              <a:rPr lang="pt-BR" dirty="0" smtClean="0"/>
              <a:t> </a:t>
            </a:r>
            <a:r>
              <a:rPr lang="pt-BR" dirty="0" err="1" smtClean="0"/>
              <a:t>tabtipodesconto</a:t>
            </a:r>
            <a:r>
              <a:rPr lang="pt-BR" dirty="0" smtClean="0"/>
              <a:t>(sequencia) </a:t>
            </a:r>
            <a:r>
              <a:rPr lang="pt-BR" b="1" dirty="0" smtClean="0"/>
              <a:t>ON UPDATE CASCADE ON DELETE RESTRICT,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err="1" smtClean="0"/>
              <a:t>cod_filmes</a:t>
            </a:r>
            <a:r>
              <a:rPr lang="pt-BR" dirty="0" smtClean="0"/>
              <a:t> </a:t>
            </a:r>
            <a:r>
              <a:rPr lang="pt-BR" dirty="0" err="1" smtClean="0"/>
              <a:t>integer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 </a:t>
            </a:r>
            <a:r>
              <a:rPr lang="pt-BR" b="1" dirty="0" smtClean="0"/>
              <a:t>REFERENCES</a:t>
            </a:r>
            <a:r>
              <a:rPr lang="pt-BR" dirty="0" smtClean="0"/>
              <a:t> </a:t>
            </a:r>
            <a:r>
              <a:rPr lang="pt-BR" dirty="0" err="1" smtClean="0"/>
              <a:t>tabfilmes</a:t>
            </a:r>
            <a:r>
              <a:rPr lang="pt-BR" dirty="0" smtClean="0"/>
              <a:t>(</a:t>
            </a:r>
            <a:r>
              <a:rPr lang="pt-BR" dirty="0" err="1" smtClean="0"/>
              <a:t>cod</a:t>
            </a:r>
            <a:r>
              <a:rPr lang="pt-BR" b="1" dirty="0" smtClean="0"/>
              <a:t>) ON UPDATE CASCADE ON DELETE RESTRICT,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err="1" smtClean="0"/>
              <a:t>mat_cadastro</a:t>
            </a:r>
            <a:r>
              <a:rPr lang="pt-BR" dirty="0" smtClean="0"/>
              <a:t> </a:t>
            </a:r>
            <a:r>
              <a:rPr lang="pt-BR" dirty="0" err="1" smtClean="0"/>
              <a:t>varchar</a:t>
            </a:r>
            <a:r>
              <a:rPr lang="pt-BR" dirty="0" smtClean="0"/>
              <a:t>(35)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 </a:t>
            </a:r>
            <a:r>
              <a:rPr lang="pt-BR" b="1" dirty="0" smtClean="0"/>
              <a:t>REFERENCES</a:t>
            </a:r>
            <a:r>
              <a:rPr lang="pt-BR" dirty="0" smtClean="0"/>
              <a:t> </a:t>
            </a:r>
            <a:r>
              <a:rPr lang="pt-BR" dirty="0" err="1" smtClean="0"/>
              <a:t>tabcadastro</a:t>
            </a:r>
            <a:r>
              <a:rPr lang="pt-BR" dirty="0" smtClean="0"/>
              <a:t>(matricula) </a:t>
            </a:r>
            <a:r>
              <a:rPr lang="pt-BR" b="1" dirty="0" smtClean="0"/>
              <a:t>ON UPDATE CASCADE ON DELETE RESTRICT,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err="1" smtClean="0"/>
              <a:t>data_retirada</a:t>
            </a:r>
            <a:r>
              <a:rPr lang="pt-BR" dirty="0" smtClean="0"/>
              <a:t> date,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err="1" smtClean="0"/>
              <a:t>data_prevista</a:t>
            </a:r>
            <a:r>
              <a:rPr lang="pt-BR" dirty="0" smtClean="0"/>
              <a:t> date,</a:t>
            </a:r>
          </a:p>
          <a:p>
            <a:r>
              <a:rPr lang="pt-BR" b="1" dirty="0" smtClean="0"/>
              <a:t>PRIMARY KEY</a:t>
            </a:r>
            <a:r>
              <a:rPr lang="pt-BR" dirty="0" smtClean="0"/>
              <a:t>(sequencia));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3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3312368" cy="3207028"/>
          </a:xfrm>
        </p:spPr>
      </p:pic>
      <p:sp>
        <p:nvSpPr>
          <p:cNvPr id="6" name="Retângulo 5"/>
          <p:cNvSpPr/>
          <p:nvPr/>
        </p:nvSpPr>
        <p:spPr>
          <a:xfrm>
            <a:off x="99554" y="3680600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/>
              <a:t>CREATE TABLE </a:t>
            </a:r>
            <a:r>
              <a:rPr lang="pt-BR" dirty="0" err="1" smtClean="0"/>
              <a:t>tabpagamento</a:t>
            </a:r>
            <a:r>
              <a:rPr lang="pt-BR" dirty="0" smtClean="0"/>
              <a:t>(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sequencia </a:t>
            </a:r>
            <a:r>
              <a:rPr lang="pt-BR" dirty="0" err="1" smtClean="0"/>
              <a:t>integer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,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err="1" smtClean="0"/>
              <a:t>mat_cadastro</a:t>
            </a:r>
            <a:r>
              <a:rPr lang="pt-BR" dirty="0" smtClean="0"/>
              <a:t> </a:t>
            </a:r>
            <a:r>
              <a:rPr lang="pt-BR" dirty="0" err="1" smtClean="0"/>
              <a:t>varchar</a:t>
            </a:r>
            <a:r>
              <a:rPr lang="pt-BR" dirty="0" smtClean="0"/>
              <a:t>(35)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 </a:t>
            </a:r>
            <a:r>
              <a:rPr lang="pt-BR" b="1" dirty="0" smtClean="0"/>
              <a:t>REFERENCES</a:t>
            </a:r>
            <a:r>
              <a:rPr lang="pt-BR" dirty="0" smtClean="0"/>
              <a:t> </a:t>
            </a:r>
            <a:r>
              <a:rPr lang="pt-BR" dirty="0" err="1" smtClean="0"/>
              <a:t>tabcadastro</a:t>
            </a:r>
            <a:r>
              <a:rPr lang="pt-BR" dirty="0" smtClean="0"/>
              <a:t>(matricula) </a:t>
            </a:r>
            <a:r>
              <a:rPr lang="pt-BR" b="1" dirty="0" smtClean="0"/>
              <a:t>ON UPDATE CASCADE ON DELETE RESTRICT</a:t>
            </a:r>
            <a:r>
              <a:rPr lang="pt-BR" dirty="0" smtClean="0"/>
              <a:t>,</a:t>
            </a:r>
            <a:endParaRPr lang="pt-BR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err="1" smtClean="0"/>
              <a:t>seq_multa</a:t>
            </a:r>
            <a:r>
              <a:rPr lang="pt-BR" dirty="0" smtClean="0"/>
              <a:t> </a:t>
            </a:r>
            <a:r>
              <a:rPr lang="pt-BR" dirty="0" err="1" smtClean="0"/>
              <a:t>integer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 </a:t>
            </a:r>
            <a:r>
              <a:rPr lang="pt-BR" b="1" dirty="0" smtClean="0"/>
              <a:t>REFERENCES</a:t>
            </a:r>
            <a:r>
              <a:rPr lang="pt-BR" dirty="0" smtClean="0"/>
              <a:t> </a:t>
            </a:r>
            <a:r>
              <a:rPr lang="pt-BR" dirty="0" err="1" smtClean="0"/>
              <a:t>tabtipomulta</a:t>
            </a:r>
            <a:r>
              <a:rPr lang="pt-BR" dirty="0" smtClean="0"/>
              <a:t>(sequencia) </a:t>
            </a:r>
            <a:r>
              <a:rPr lang="pt-BR" b="1" dirty="0" smtClean="0"/>
              <a:t>ON UPDATE CASCADE ON DELETE RESTRICT,</a:t>
            </a:r>
            <a:endParaRPr lang="pt-BR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err="1" smtClean="0"/>
              <a:t>seq_tipodesconto</a:t>
            </a:r>
            <a:r>
              <a:rPr lang="pt-BR" dirty="0" smtClean="0"/>
              <a:t> </a:t>
            </a:r>
            <a:r>
              <a:rPr lang="pt-BR" dirty="0" err="1" smtClean="0"/>
              <a:t>integer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 </a:t>
            </a:r>
            <a:r>
              <a:rPr lang="pt-BR" b="1" dirty="0" smtClean="0"/>
              <a:t>REFERENCES </a:t>
            </a:r>
            <a:r>
              <a:rPr lang="pt-BR" dirty="0" err="1" smtClean="0"/>
              <a:t>tabtipodesconto</a:t>
            </a:r>
            <a:r>
              <a:rPr lang="pt-BR" dirty="0" smtClean="0"/>
              <a:t>(sequencia</a:t>
            </a:r>
            <a:r>
              <a:rPr lang="pt-BR" dirty="0" smtClean="0"/>
              <a:t>) </a:t>
            </a:r>
            <a:r>
              <a:rPr lang="pt-BR" b="1" dirty="0" smtClean="0"/>
              <a:t>ON UPDATE CASCADE ON DELETE RESTRICT,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err="1" smtClean="0"/>
              <a:t>cod_valores</a:t>
            </a:r>
            <a:r>
              <a:rPr lang="pt-BR" dirty="0" smtClean="0"/>
              <a:t> </a:t>
            </a:r>
            <a:r>
              <a:rPr lang="pt-BR" dirty="0" err="1" smtClean="0"/>
              <a:t>integer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 </a:t>
            </a:r>
            <a:r>
              <a:rPr lang="pt-BR" b="1" dirty="0" smtClean="0"/>
              <a:t>REFERENCES</a:t>
            </a:r>
            <a:r>
              <a:rPr lang="pt-BR" dirty="0" smtClean="0"/>
              <a:t> </a:t>
            </a:r>
            <a:r>
              <a:rPr lang="pt-BR" dirty="0" err="1" smtClean="0"/>
              <a:t>tabvalores</a:t>
            </a:r>
            <a:r>
              <a:rPr lang="pt-BR" dirty="0" smtClean="0"/>
              <a:t>(</a:t>
            </a:r>
            <a:r>
              <a:rPr lang="pt-BR" dirty="0" err="1" smtClean="0"/>
              <a:t>cod</a:t>
            </a:r>
            <a:r>
              <a:rPr lang="pt-BR" dirty="0" smtClean="0"/>
              <a:t>) </a:t>
            </a:r>
            <a:r>
              <a:rPr lang="pt-BR" b="1" dirty="0" smtClean="0"/>
              <a:t>ON UPDATE CASCADE ON DELETE RESTRICT,</a:t>
            </a:r>
            <a:endParaRPr lang="pt-BR" b="1" dirty="0" smtClean="0"/>
          </a:p>
          <a:p>
            <a:pPr algn="just"/>
            <a:r>
              <a:rPr lang="pt-BR" b="1" dirty="0" smtClean="0"/>
              <a:t>PRIMARY</a:t>
            </a:r>
            <a:r>
              <a:rPr lang="pt-BR" dirty="0" smtClean="0"/>
              <a:t> </a:t>
            </a:r>
            <a:r>
              <a:rPr lang="pt-BR" b="1" dirty="0" smtClean="0"/>
              <a:t>KEY</a:t>
            </a:r>
            <a:r>
              <a:rPr lang="pt-BR" dirty="0" smtClean="0"/>
              <a:t>(sequencia));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66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98</TotalTime>
  <Words>352</Words>
  <Application>Microsoft Office PowerPoint</Application>
  <PresentationFormat>Apresentação na tela (4:3)</PresentationFormat>
  <Paragraphs>63</Paragraphs>
  <Slides>9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Capa Dura</vt:lpstr>
      <vt:lpstr>Locadora De Filmes VHS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9</cp:revision>
  <dcterms:created xsi:type="dcterms:W3CDTF">2015-05-27T08:18:35Z</dcterms:created>
  <dcterms:modified xsi:type="dcterms:W3CDTF">2015-05-27T10:33:27Z</dcterms:modified>
</cp:coreProperties>
</file>