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iriam Libre"/>
      <p:regular r:id="rId17"/>
      <p:bold r:id="rId18"/>
    </p:embeddedFont>
    <p:embeddedFont>
      <p:font typeface="Work Sans"/>
      <p:regular r:id="rId19"/>
      <p:bold r:id="rId20"/>
      <p:italic r:id="rId21"/>
      <p:boldItalic r:id="rId22"/>
    </p:embeddedFont>
    <p:embeddedFont>
      <p:font typeface="Barlow Light"/>
      <p:regular r:id="rId23"/>
      <p:bold r:id="rId24"/>
      <p:italic r:id="rId25"/>
      <p:boldItalic r:id="rId26"/>
    </p:embeddedFont>
    <p:embeddedFont>
      <p:font typeface="Barlow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.fntdata"/><Relationship Id="rId22" Type="http://schemas.openxmlformats.org/officeDocument/2006/relationships/font" Target="fonts/WorkSans-boldItalic.fntdata"/><Relationship Id="rId21" Type="http://schemas.openxmlformats.org/officeDocument/2006/relationships/font" Target="fonts/WorkSans-italic.fntdata"/><Relationship Id="rId24" Type="http://schemas.openxmlformats.org/officeDocument/2006/relationships/font" Target="fonts/BarlowLight-bold.fntdata"/><Relationship Id="rId23" Type="http://schemas.openxmlformats.org/officeDocument/2006/relationships/font" Target="fonts/Barlow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Light-boldItalic.fntdata"/><Relationship Id="rId25" Type="http://schemas.openxmlformats.org/officeDocument/2006/relationships/font" Target="fonts/BarlowLight-italic.fntdata"/><Relationship Id="rId28" Type="http://schemas.openxmlformats.org/officeDocument/2006/relationships/font" Target="fonts/Barlow-bold.fntdata"/><Relationship Id="rId27" Type="http://schemas.openxmlformats.org/officeDocument/2006/relationships/font" Target="fonts/Barl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Barlow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iriamLibre-regular.fntdata"/><Relationship Id="rId16" Type="http://schemas.openxmlformats.org/officeDocument/2006/relationships/slide" Target="slides/slide12.xml"/><Relationship Id="rId19" Type="http://schemas.openxmlformats.org/officeDocument/2006/relationships/font" Target="fonts/WorkSans-regular.fntdata"/><Relationship Id="rId18" Type="http://schemas.openxmlformats.org/officeDocument/2006/relationships/font" Target="fonts/MiriamLibr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3bf237bb0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3bf237bb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12c7db4fc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12c7db4f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412c7db4fc_0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412c7db4f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12c7db4fc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412c7db4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12c7db4fc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412c7db4f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12c7db4fc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412c7db4f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12c7db4fc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412c7db4f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12c7db4fc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412c7db4f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6294b5ab30_0_13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6294b5ab30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294b5ab30_0_13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294b5ab30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63bf237bb0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63bf237bb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otvs.com/blog/negocios/produtividade-empresarial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edhat.com/pt-br/topics/clou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Guilde Capsule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 Raizen e Gama Academy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Arquitetura da aplicação</a:t>
            </a:r>
            <a:endParaRPr/>
          </a:p>
        </p:txBody>
      </p:sp>
      <p:sp>
        <p:nvSpPr>
          <p:cNvPr id="333" name="Google Shape;333;p2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01450"/>
            <a:ext cx="4945847" cy="33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23"/>
          <p:cNvSpPr txBox="1"/>
          <p:nvPr>
            <p:ph idx="4294967295" type="body"/>
          </p:nvPr>
        </p:nvSpPr>
        <p:spPr>
          <a:xfrm>
            <a:off x="485850" y="671150"/>
            <a:ext cx="24237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5</a:t>
            </a:r>
            <a:r>
              <a:rPr lang="en" sz="28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. Live Demo</a:t>
            </a:r>
            <a:endParaRPr sz="280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41" name="Google Shape;341;p23"/>
          <p:cNvGrpSpPr/>
          <p:nvPr/>
        </p:nvGrpSpPr>
        <p:grpSpPr>
          <a:xfrm>
            <a:off x="3475284" y="1105534"/>
            <a:ext cx="5005192" cy="2932482"/>
            <a:chOff x="1177450" y="241631"/>
            <a:chExt cx="6173152" cy="3616776"/>
          </a:xfrm>
        </p:grpSpPr>
        <p:sp>
          <p:nvSpPr>
            <p:cNvPr id="342" name="Google Shape;342;p2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6" name="Google Shape;346;p23"/>
          <p:cNvPicPr preferRelativeResize="0"/>
          <p:nvPr/>
        </p:nvPicPr>
        <p:blipFill rotWithShape="1">
          <a:blip r:embed="rId3">
            <a:alphaModFix/>
          </a:blip>
          <a:srcRect b="0" l="0" r="24069" t="0"/>
          <a:stretch/>
        </p:blipFill>
        <p:spPr>
          <a:xfrm>
            <a:off x="485850" y="1675250"/>
            <a:ext cx="2122650" cy="19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875" y="1244825"/>
            <a:ext cx="3928400" cy="250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OBRIGADO!</a:t>
            </a:r>
            <a:endParaRPr sz="5100"/>
          </a:p>
        </p:txBody>
      </p:sp>
      <p:sp>
        <p:nvSpPr>
          <p:cNvPr id="353" name="Google Shape;353;p24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Perguntas?</a:t>
            </a:r>
            <a:endParaRPr b="1" sz="3600"/>
          </a:p>
        </p:txBody>
      </p:sp>
      <p:sp>
        <p:nvSpPr>
          <p:cNvPr id="354" name="Google Shape;354;p2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BF4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idx="4294967295"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time SCRUM</a:t>
            </a:r>
            <a:endParaRPr/>
          </a:p>
        </p:txBody>
      </p:sp>
      <p:sp>
        <p:nvSpPr>
          <p:cNvPr id="246" name="Google Shape;246;p14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14"/>
          <p:cNvSpPr txBox="1"/>
          <p:nvPr/>
        </p:nvSpPr>
        <p:spPr>
          <a:xfrm>
            <a:off x="860325" y="3379000"/>
            <a:ext cx="11481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Emerson Zaro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PRODUCT OWNER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8" name="Google Shape;248;p14"/>
          <p:cNvSpPr txBox="1"/>
          <p:nvPr/>
        </p:nvSpPr>
        <p:spPr>
          <a:xfrm>
            <a:off x="2326125" y="3379000"/>
            <a:ext cx="11481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Karine Santos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SCRUM MASTER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9" name="Google Shape;249;p14"/>
          <p:cNvSpPr txBox="1"/>
          <p:nvPr/>
        </p:nvSpPr>
        <p:spPr>
          <a:xfrm>
            <a:off x="3791925" y="3379000"/>
            <a:ext cx="11481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Lucas Miguel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TECH LEAD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0" name="Google Shape;250;p14"/>
          <p:cNvSpPr txBox="1"/>
          <p:nvPr/>
        </p:nvSpPr>
        <p:spPr>
          <a:xfrm>
            <a:off x="5257725" y="3379000"/>
            <a:ext cx="11481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Saulo Emídio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DEVOPS ENGINEER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1" name="Google Shape;251;p14"/>
          <p:cNvSpPr txBox="1"/>
          <p:nvPr/>
        </p:nvSpPr>
        <p:spPr>
          <a:xfrm>
            <a:off x="6723525" y="3379000"/>
            <a:ext cx="11481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Thiago Aguiar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DEVOPS ENGINEER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52" name="Google Shape;252;p14"/>
          <p:cNvPicPr preferRelativeResize="0"/>
          <p:nvPr/>
        </p:nvPicPr>
        <p:blipFill rotWithShape="1">
          <a:blip r:embed="rId3">
            <a:alphaModFix/>
          </a:blip>
          <a:srcRect b="0" l="0" r="7808" t="0"/>
          <a:stretch/>
        </p:blipFill>
        <p:spPr>
          <a:xfrm>
            <a:off x="875575" y="1997000"/>
            <a:ext cx="1212674" cy="131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8850" y="1996988"/>
            <a:ext cx="1257450" cy="12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4"/>
          <p:cNvPicPr preferRelativeResize="0"/>
          <p:nvPr/>
        </p:nvPicPr>
        <p:blipFill rotWithShape="1">
          <a:blip r:embed="rId5">
            <a:alphaModFix/>
          </a:blip>
          <a:srcRect b="0" l="8137" r="8229" t="12617"/>
          <a:stretch/>
        </p:blipFill>
        <p:spPr>
          <a:xfrm>
            <a:off x="3726388" y="1997012"/>
            <a:ext cx="1279176" cy="133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4"/>
          <p:cNvPicPr preferRelativeResize="0"/>
          <p:nvPr/>
        </p:nvPicPr>
        <p:blipFill rotWithShape="1">
          <a:blip r:embed="rId6">
            <a:alphaModFix/>
          </a:blip>
          <a:srcRect b="13149" l="18909" r="12578" t="0"/>
          <a:stretch/>
        </p:blipFill>
        <p:spPr>
          <a:xfrm>
            <a:off x="5257713" y="1997000"/>
            <a:ext cx="1257450" cy="13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38975" y="1997000"/>
            <a:ext cx="1336706" cy="13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Nossa apresentação</a:t>
            </a:r>
            <a:endParaRPr/>
          </a:p>
        </p:txBody>
      </p:sp>
      <p:sp>
        <p:nvSpPr>
          <p:cNvPr id="262" name="Google Shape;262;p15"/>
          <p:cNvSpPr txBox="1"/>
          <p:nvPr>
            <p:ph idx="1" type="body"/>
          </p:nvPr>
        </p:nvSpPr>
        <p:spPr>
          <a:xfrm>
            <a:off x="457200" y="1657350"/>
            <a:ext cx="55443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1</a:t>
            </a:r>
            <a:r>
              <a:rPr lang="en"/>
              <a:t>.  Nossa aplicação “JobsCalc”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2. Conceito DevOps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3. Tecnologias e aplicação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4. Arquitetura da aplicação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5. Live Demo - Esteira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6. Agradecimento</a:t>
            </a:r>
            <a:endParaRPr/>
          </a:p>
        </p:txBody>
      </p:sp>
      <p:sp>
        <p:nvSpPr>
          <p:cNvPr id="263" name="Google Shape;263;p1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16"/>
          <p:cNvSpPr txBox="1"/>
          <p:nvPr>
            <p:ph idx="4294967295" type="body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1</a:t>
            </a:r>
            <a:r>
              <a:rPr lang="en"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. Nossa Aplicação</a:t>
            </a:r>
            <a:endParaRPr sz="300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45720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Nossa aplicação web (JobsCalc) consiste em calcular o total de horas por dia que uma pessoa vai dedicar ao fazer uma determinada tarefa e apresentar o valor do esforço deste trabalho (job) dela em tela.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70" name="Google Shape;270;p16"/>
          <p:cNvGrpSpPr/>
          <p:nvPr/>
        </p:nvGrpSpPr>
        <p:grpSpPr>
          <a:xfrm>
            <a:off x="5316502" y="465959"/>
            <a:ext cx="2736410" cy="4222433"/>
            <a:chOff x="2112475" y="238125"/>
            <a:chExt cx="3395050" cy="5238750"/>
          </a:xfrm>
        </p:grpSpPr>
        <p:sp>
          <p:nvSpPr>
            <p:cNvPr id="271" name="Google Shape;271;p16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5" name="Google Shape;275;p16"/>
          <p:cNvPicPr preferRelativeResize="0"/>
          <p:nvPr/>
        </p:nvPicPr>
        <p:blipFill rotWithShape="1">
          <a:blip r:embed="rId3">
            <a:alphaModFix/>
          </a:blip>
          <a:srcRect b="18248" l="0" r="0" t="10359"/>
          <a:stretch/>
        </p:blipFill>
        <p:spPr>
          <a:xfrm>
            <a:off x="5384075" y="846000"/>
            <a:ext cx="2608675" cy="347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00" y="3348651"/>
            <a:ext cx="3790725" cy="1443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Conceitos DevOps</a:t>
            </a:r>
            <a:endParaRPr/>
          </a:p>
        </p:txBody>
      </p:sp>
      <p:sp>
        <p:nvSpPr>
          <p:cNvPr id="282" name="Google Shape;282;p17"/>
          <p:cNvSpPr txBox="1"/>
          <p:nvPr>
            <p:ph idx="1" type="body"/>
          </p:nvPr>
        </p:nvSpPr>
        <p:spPr>
          <a:xfrm>
            <a:off x="457200" y="1356775"/>
            <a:ext cx="17412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Cultura DevOps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>
                <a:highlight>
                  <a:srgbClr val="FFFFFF"/>
                </a:highlight>
              </a:rPr>
              <a:t>Metodologia de desenvolvimento de software que busca integrar suas equipes de desenvolvedores e profissionais de infraestrutura de TI para alcançar maior agilidade.</a:t>
            </a:r>
            <a:endParaRPr sz="1000"/>
          </a:p>
        </p:txBody>
      </p:sp>
      <p:sp>
        <p:nvSpPr>
          <p:cNvPr id="283" name="Google Shape;283;p17"/>
          <p:cNvSpPr txBox="1"/>
          <p:nvPr>
            <p:ph idx="2" type="body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Metodologias Ágeis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>
                <a:highlight>
                  <a:srgbClr val="FFFFFF"/>
                </a:highlight>
              </a:rPr>
              <a:t>A metodologia ágil é o que guia as ações das empresas, de todos os segmentos e tamanhos, em busca de melhores resultados e </a:t>
            </a:r>
            <a:r>
              <a:rPr lang="en" sz="1000">
                <a:highlight>
                  <a:srgbClr val="FFFFFF"/>
                </a:highlight>
                <a:uFill>
                  <a:noFill/>
                </a:uFill>
                <a:hlinkClick r:id="rId3"/>
              </a:rPr>
              <a:t>aumento na produtividade</a:t>
            </a:r>
            <a:r>
              <a:rPr lang="en" sz="1000">
                <a:highlight>
                  <a:srgbClr val="FFFFFF"/>
                </a:highlight>
              </a:rPr>
              <a:t>.</a:t>
            </a:r>
            <a:endParaRPr sz="1000"/>
          </a:p>
        </p:txBody>
      </p:sp>
      <p:sp>
        <p:nvSpPr>
          <p:cNvPr id="284" name="Google Shape;284;p17"/>
          <p:cNvSpPr txBox="1"/>
          <p:nvPr>
            <p:ph idx="3" type="body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Pipeline DevOps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>
                <a:highlight>
                  <a:srgbClr val="FFFFFF"/>
                </a:highlight>
              </a:rPr>
              <a:t>O pipeline DevOps é uma forma automatizada de levar o software do controle de versão às mãos do usuário.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85" name="Google Shape;285;p1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17"/>
          <p:cNvSpPr txBox="1"/>
          <p:nvPr>
            <p:ph idx="1" type="body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Banco de Dados SQL e NoSQL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>
                <a:highlight>
                  <a:srgbClr val="FFFFFF"/>
                </a:highlight>
              </a:rPr>
              <a:t>O conceito SQL se baseia no fato de que todos os dados sejam guardados em tabelas. No NoSQL se aplica o conceito de </a:t>
            </a:r>
            <a:r>
              <a:rPr i="1" lang="en" sz="1000">
                <a:highlight>
                  <a:srgbClr val="FFFFFF"/>
                </a:highlight>
              </a:rPr>
              <a:t>schema</a:t>
            </a:r>
            <a:r>
              <a:rPr lang="en" sz="1000">
                <a:highlight>
                  <a:srgbClr val="FFFFFF"/>
                </a:highlight>
              </a:rPr>
              <a:t>.</a:t>
            </a:r>
            <a:endParaRPr sz="1000"/>
          </a:p>
        </p:txBody>
      </p:sp>
      <p:sp>
        <p:nvSpPr>
          <p:cNvPr id="287" name="Google Shape;287;p17"/>
          <p:cNvSpPr txBox="1"/>
          <p:nvPr>
            <p:ph idx="2" type="body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Cloud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000"/>
              <a:t>T</a:t>
            </a:r>
            <a:r>
              <a:rPr lang="en" sz="1000"/>
              <a:t>ecnologia que permite acesso remoto a softwares, armazenamento de arquivos e processamento de dados por meio da internet. 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Conceitos DevOps</a:t>
            </a:r>
            <a:endParaRPr/>
          </a:p>
        </p:txBody>
      </p:sp>
      <p:sp>
        <p:nvSpPr>
          <p:cNvPr id="293" name="Google Shape;293;p18"/>
          <p:cNvSpPr txBox="1"/>
          <p:nvPr>
            <p:ph idx="1" type="body"/>
          </p:nvPr>
        </p:nvSpPr>
        <p:spPr>
          <a:xfrm>
            <a:off x="215000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Arquitetura Cloud Computing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15151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A arquitetura de nuvem é a forma como as tecnologias individuais são integradas para criar </a:t>
            </a:r>
            <a:r>
              <a:rPr lang="en" sz="1100">
                <a:highlight>
                  <a:srgbClr val="FFFFFF"/>
                </a:highlight>
                <a:uFill>
                  <a:noFill/>
                </a:uFill>
                <a:hlinkClick r:id="rId3"/>
              </a:rPr>
              <a:t>nuvens</a:t>
            </a:r>
            <a:r>
              <a:rPr lang="en" sz="1100">
                <a:highlight>
                  <a:srgbClr val="FFFFFF"/>
                </a:highlight>
              </a:rPr>
              <a:t>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4" name="Google Shape;294;p18"/>
          <p:cNvSpPr txBox="1"/>
          <p:nvPr>
            <p:ph idx="2" type="body"/>
          </p:nvPr>
        </p:nvSpPr>
        <p:spPr>
          <a:xfrm>
            <a:off x="4064775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Docker e Kubernetes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 Docker é uma plataforma de conteinerização e um período de execução, e Kubernetes é uma plataforma para executar e gerenciar contêineres de vários períodos de execução de contêineres.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95" name="Google Shape;295;p18"/>
          <p:cNvSpPr txBox="1"/>
          <p:nvPr>
            <p:ph idx="3" type="body"/>
          </p:nvPr>
        </p:nvSpPr>
        <p:spPr>
          <a:xfrm>
            <a:off x="351350" y="3152800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IAC: Infraestrutura como código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51515"/>
                </a:solidFill>
                <a:highlight>
                  <a:srgbClr val="FFFFFF"/>
                </a:highlight>
              </a:rPr>
              <a:t>Refere-se ao gerenciamento e provisionamento da infraestrutura por meio de códigos, em vez de processos manuais.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96" name="Google Shape;296;p1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18"/>
          <p:cNvSpPr txBox="1"/>
          <p:nvPr>
            <p:ph idx="1" type="body"/>
          </p:nvPr>
        </p:nvSpPr>
        <p:spPr>
          <a:xfrm>
            <a:off x="2113500" y="3152800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Monitoramento de Recursos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Processo de revisão, monitoramento e gerenciamento que controla o fluxo de trabalho na nuvem.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98" name="Google Shape;298;p18"/>
          <p:cNvSpPr txBox="1"/>
          <p:nvPr>
            <p:ph idx="3" type="body"/>
          </p:nvPr>
        </p:nvSpPr>
        <p:spPr>
          <a:xfrm>
            <a:off x="35135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Azure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/>
              <a:t>Criada em 01 de Fevereiro de 2010 (12 anos) pela Microsoft, é uma plataforma destinada à execução de aplicativos e serviços, baseada nos conceitos da computação em nuvem.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type="title"/>
          </p:nvPr>
        </p:nvSpPr>
        <p:spPr>
          <a:xfrm>
            <a:off x="457200" y="586975"/>
            <a:ext cx="5440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2.1 O que entendemos por “Cultura DevOps”?</a:t>
            </a:r>
            <a:endParaRPr sz="2500"/>
          </a:p>
        </p:txBody>
      </p:sp>
      <p:sp>
        <p:nvSpPr>
          <p:cNvPr id="304" name="Google Shape;304;p1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5" name="Google Shape;3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36" y="1444375"/>
            <a:ext cx="5819539" cy="266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2600" y="3358200"/>
            <a:ext cx="2658800" cy="1701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"/>
          <p:cNvSpPr txBox="1"/>
          <p:nvPr>
            <p:ph type="title"/>
          </p:nvPr>
        </p:nvSpPr>
        <p:spPr>
          <a:xfrm>
            <a:off x="457200" y="3243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2.2 Players de Sucesso em DevOps</a:t>
            </a:r>
            <a:endParaRPr sz="2400"/>
          </a:p>
        </p:txBody>
      </p:sp>
      <p:sp>
        <p:nvSpPr>
          <p:cNvPr id="312" name="Google Shape;312;p2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20"/>
          <p:cNvSpPr txBox="1"/>
          <p:nvPr>
            <p:ph idx="1" type="body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800"/>
          </a:p>
        </p:txBody>
      </p:sp>
      <p:pic>
        <p:nvPicPr>
          <p:cNvPr id="314" name="Google Shape;3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73" y="1483225"/>
            <a:ext cx="2373048" cy="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450" y="1434288"/>
            <a:ext cx="2165451" cy="5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575" y="2093875"/>
            <a:ext cx="2411448" cy="1356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563" y="3494964"/>
            <a:ext cx="3039437" cy="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0448" y="2103062"/>
            <a:ext cx="2074150" cy="12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8550" y="3345138"/>
            <a:ext cx="1026877" cy="1026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457200" y="392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3. </a:t>
            </a:r>
            <a:r>
              <a:rPr lang="en" sz="2500"/>
              <a:t>Tecnologias</a:t>
            </a:r>
            <a:r>
              <a:rPr lang="en" sz="2500"/>
              <a:t> e aplicação</a:t>
            </a:r>
            <a:endParaRPr sz="2500"/>
          </a:p>
        </p:txBody>
      </p:sp>
      <p:sp>
        <p:nvSpPr>
          <p:cNvPr id="325" name="Google Shape;325;p2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6" name="Google Shape;326;p21"/>
          <p:cNvPicPr preferRelativeResize="0"/>
          <p:nvPr/>
        </p:nvPicPr>
        <p:blipFill rotWithShape="1">
          <a:blip r:embed="rId3">
            <a:alphaModFix/>
          </a:blip>
          <a:srcRect b="0" l="4175" r="29122" t="12816"/>
          <a:stretch/>
        </p:blipFill>
        <p:spPr>
          <a:xfrm>
            <a:off x="1114850" y="991200"/>
            <a:ext cx="3746501" cy="275459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7" name="Google Shape;3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388" y="3745800"/>
            <a:ext cx="4035425" cy="13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