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3F67B3-C90C-4C09-8AD4-68FD65B1F18F}">
  <a:tblStyle styleId="{8A3F67B3-C90C-4C09-8AD4-68FD65B1F1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19b4b147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19b4b147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c0032b0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c0032b0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19b4b147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19b4b147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19b4b1478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619b4b1478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19b4b147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19b4b147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875700" y="672350"/>
            <a:ext cx="73926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Roboto"/>
              <a:buNone/>
              <a:defRPr sz="2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0400" y="1287950"/>
            <a:ext cx="6403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549" y="3879075"/>
            <a:ext cx="1483275" cy="7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5" y="3991050"/>
            <a:ext cx="1050126" cy="105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2" type="body"/>
          </p:nvPr>
        </p:nvSpPr>
        <p:spPr>
          <a:xfrm>
            <a:off x="14161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body"/>
          </p:nvPr>
        </p:nvSpPr>
        <p:spPr>
          <a:xfrm>
            <a:off x="43282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ubTitle"/>
          </p:nvPr>
        </p:nvSpPr>
        <p:spPr>
          <a:xfrm>
            <a:off x="4026450" y="3879075"/>
            <a:ext cx="1091100" cy="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5" type="body"/>
          </p:nvPr>
        </p:nvSpPr>
        <p:spPr>
          <a:xfrm>
            <a:off x="3142650" y="2764850"/>
            <a:ext cx="28587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type="title"/>
          </p:nvPr>
        </p:nvSpPr>
        <p:spPr>
          <a:xfrm>
            <a:off x="311700" y="216000"/>
            <a:ext cx="7631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11700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295817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horizontal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311700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4702805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0"/>
            <a:ext cx="9144000" cy="514774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title"/>
          </p:nvPr>
        </p:nvSpPr>
        <p:spPr>
          <a:xfrm>
            <a:off x="311700" y="216000"/>
            <a:ext cx="3552300" cy="8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11700" y="1209178"/>
            <a:ext cx="35523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07250" y="450150"/>
            <a:ext cx="8468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u="sn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2" type="body"/>
          </p:nvPr>
        </p:nvSpPr>
        <p:spPr>
          <a:xfrm>
            <a:off x="4939500" y="277100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alternativo">
  <p:cSld name="SECTION_TITLE_AND_DESCRIPTION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4752825" y="12100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4752825" y="27799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367500" y="277225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173150" y="44076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adecimentos">
  <p:cSld name="BIG_NUMBER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799275" y="1078975"/>
            <a:ext cx="548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632525" y="2550325"/>
            <a:ext cx="381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2">
            <a:alphaModFix/>
          </a:blip>
          <a:srcRect b="26089" l="0" r="0" t="26170"/>
          <a:stretch/>
        </p:blipFill>
        <p:spPr>
          <a:xfrm>
            <a:off x="2632537" y="3465523"/>
            <a:ext cx="3817498" cy="136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ido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36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924850" y="1713600"/>
            <a:ext cx="92400" cy="17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ro">
  <p:cSld name="BLANK_1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65" y="-225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936000"/>
            <a:ext cx="7670100" cy="3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ódigo">
  <p:cSld name="TITLE_AND_BODY_4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55400" y="1354850"/>
            <a:ext cx="7446900" cy="35373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386225" y="944613"/>
            <a:ext cx="7240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horizontal">
  <p:cSld name="TITLE_AND_BOD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11700" y="936000"/>
            <a:ext cx="85206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">
  <p:cSld name="TITLE_AND_BODY_3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85575" y="1759450"/>
            <a:ext cx="7565700" cy="26238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11700" y="939025"/>
            <a:ext cx="75315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idx="3" type="subTitle"/>
          </p:nvPr>
        </p:nvSpPr>
        <p:spPr>
          <a:xfrm>
            <a:off x="385725" y="1798875"/>
            <a:ext cx="72957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 horizontal">
  <p:cSld name="TITLE_AND_BODY_3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24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idx="1" type="body"/>
          </p:nvPr>
        </p:nvSpPr>
        <p:spPr>
          <a:xfrm>
            <a:off x="394400" y="1759450"/>
            <a:ext cx="8470200" cy="24705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11700" y="939025"/>
            <a:ext cx="8432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" name="Google Shape;58;p8"/>
          <p:cNvSpPr txBox="1"/>
          <p:nvPr>
            <p:ph idx="3" type="subTitle"/>
          </p:nvPr>
        </p:nvSpPr>
        <p:spPr>
          <a:xfrm>
            <a:off x="394576" y="1798875"/>
            <a:ext cx="81681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9" name="Google Shape;5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TITLE_AND_BODY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horizontal">
  <p:cSld name="TITLE_AND_BODY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9" name="Google Shape;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160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36000"/>
            <a:ext cx="8520600" cy="3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200">
                <a:solidFill>
                  <a:schemeClr val="dk1"/>
                </a:solidFill>
              </a:defRPr>
            </a:lvl1pPr>
            <a:lvl2pPr lvl="1" algn="r">
              <a:buNone/>
              <a:defRPr b="1" sz="1200">
                <a:solidFill>
                  <a:schemeClr val="dk1"/>
                </a:solidFill>
              </a:defRPr>
            </a:lvl2pPr>
            <a:lvl3pPr lvl="2" algn="r">
              <a:buNone/>
              <a:defRPr b="1" sz="1200">
                <a:solidFill>
                  <a:schemeClr val="dk1"/>
                </a:solidFill>
              </a:defRPr>
            </a:lvl3pPr>
            <a:lvl4pPr lvl="3" algn="r">
              <a:buNone/>
              <a:defRPr b="1" sz="1200">
                <a:solidFill>
                  <a:schemeClr val="dk1"/>
                </a:solidFill>
              </a:defRPr>
            </a:lvl4pPr>
            <a:lvl5pPr lvl="4" algn="r">
              <a:buNone/>
              <a:defRPr b="1" sz="1200">
                <a:solidFill>
                  <a:schemeClr val="dk1"/>
                </a:solidFill>
              </a:defRPr>
            </a:lvl5pPr>
            <a:lvl6pPr lvl="5" algn="r">
              <a:buNone/>
              <a:defRPr b="1" sz="1200">
                <a:solidFill>
                  <a:schemeClr val="dk1"/>
                </a:solidFill>
              </a:defRPr>
            </a:lvl6pPr>
            <a:lvl7pPr lvl="6" algn="r">
              <a:buNone/>
              <a:defRPr b="1" sz="1200">
                <a:solidFill>
                  <a:schemeClr val="dk1"/>
                </a:solidFill>
              </a:defRPr>
            </a:lvl7pPr>
            <a:lvl8pPr lvl="7" algn="r">
              <a:buNone/>
              <a:defRPr b="1" sz="1200">
                <a:solidFill>
                  <a:schemeClr val="dk1"/>
                </a:solidFill>
              </a:defRPr>
            </a:lvl8pPr>
            <a:lvl9pPr lvl="8" algn="r">
              <a:buNone/>
              <a:defRPr b="1"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fulana@ufg.b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875700" y="672350"/>
            <a:ext cx="73926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Competição 1 (Kaggle) - Inteligência Computacional</a:t>
            </a:r>
            <a:endParaRPr sz="2400"/>
          </a:p>
        </p:txBody>
      </p:sp>
      <p:sp>
        <p:nvSpPr>
          <p:cNvPr id="125" name="Google Shape;125;p22"/>
          <p:cNvSpPr txBox="1"/>
          <p:nvPr>
            <p:ph idx="1" type="subTitle"/>
          </p:nvPr>
        </p:nvSpPr>
        <p:spPr>
          <a:xfrm>
            <a:off x="1370400" y="1287950"/>
            <a:ext cx="6403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Turma 2022/2 - Eng. de Computação</a:t>
            </a:r>
            <a:endParaRPr/>
          </a:p>
        </p:txBody>
      </p:sp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2243250" y="2001675"/>
            <a:ext cx="46575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/>
              <a:t>Aluno: Thiago Achcar Trevisan - 201808781</a:t>
            </a:r>
            <a:endParaRPr sz="1500"/>
          </a:p>
        </p:txBody>
      </p:sp>
      <p:sp>
        <p:nvSpPr>
          <p:cNvPr id="127" name="Google Shape;127;p22"/>
          <p:cNvSpPr txBox="1"/>
          <p:nvPr>
            <p:ph idx="4" type="subTitle"/>
          </p:nvPr>
        </p:nvSpPr>
        <p:spPr>
          <a:xfrm>
            <a:off x="4026450" y="3656950"/>
            <a:ext cx="10911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2022</a:t>
            </a:r>
            <a:endParaRPr/>
          </a:p>
        </p:txBody>
      </p:sp>
      <p:sp>
        <p:nvSpPr>
          <p:cNvPr id="128" name="Google Shape;128;p22"/>
          <p:cNvSpPr txBox="1"/>
          <p:nvPr>
            <p:ph idx="5" type="body"/>
          </p:nvPr>
        </p:nvSpPr>
        <p:spPr>
          <a:xfrm>
            <a:off x="2829000" y="2466375"/>
            <a:ext cx="3486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</a:t>
            </a:r>
            <a:r>
              <a:rPr lang="pt-BR"/>
              <a:t>thiagoachcar</a:t>
            </a:r>
            <a:r>
              <a:rPr lang="pt-BR" u="sng">
                <a:solidFill>
                  <a:schemeClr val="hlink"/>
                </a:solidFill>
                <a:hlinkClick r:id="rId3"/>
              </a:rPr>
              <a:t>@discente.ufg.br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936000"/>
            <a:ext cx="7670100" cy="1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u="sng">
                <a:solidFill>
                  <a:schemeClr val="hlink"/>
                </a:solidFill>
                <a:hlinkClick action="ppaction://hlinksldjump" r:id="rId3"/>
              </a:rPr>
              <a:t>Descrição do Problema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u="sng">
                <a:solidFill>
                  <a:schemeClr val="hlink"/>
                </a:solidFill>
                <a:hlinkClick action="ppaction://hlinksldjump" r:id="rId4"/>
              </a:rPr>
              <a:t>Descrição dos Dados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u="sng">
                <a:solidFill>
                  <a:schemeClr val="hlink"/>
                </a:solidFill>
                <a:hlinkClick action="ppaction://hlinksldjump" r:id="rId5"/>
              </a:rPr>
              <a:t>Algoritmos Utilizados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u="sng">
                <a:solidFill>
                  <a:schemeClr val="hlink"/>
                </a:solidFill>
                <a:hlinkClick action="ppaction://hlinksldjump" r:id="rId6"/>
              </a:rPr>
              <a:t>Avaliação do Resultado</a:t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Problema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936000"/>
            <a:ext cx="7670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dataset é composto por dados preenchidos por um colaborador da prestadora (hospital, clínica, laboratório ou consultório) requisitando cobertura das despesas de produtos e serviços prestados ao cliente (beneficiário do plano).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objetivo deste trabalho é </a:t>
            </a:r>
            <a:r>
              <a:rPr lang="pt-BR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criar</a:t>
            </a:r>
            <a:r>
              <a:rPr lang="pt-BR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uma ferramenta capaz de combinar todas as variáveis de uma requisição e, baseada no comportamento histórico dos auditores para </a:t>
            </a:r>
            <a:r>
              <a:rPr lang="pt-BR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conseguir</a:t>
            </a:r>
            <a:r>
              <a:rPr lang="pt-BR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“prever” se a solicitação foi aceita ou não.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dos Dados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281975" y="1441450"/>
            <a:ext cx="76701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accent1"/>
                </a:solidFill>
              </a:rPr>
              <a:t>Tabela 1: </a:t>
            </a:r>
            <a:r>
              <a:rPr lang="pt-BR" sz="1400"/>
              <a:t>Informações sobre os dados</a:t>
            </a:r>
            <a:endParaRPr sz="1400"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50" name="Google Shape;150;p25"/>
          <p:cNvGraphicFramePr/>
          <p:nvPr/>
        </p:nvGraphicFramePr>
        <p:xfrm>
          <a:off x="937825" y="188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{8A3F67B3-C90C-4C09-8AD4-68FD65B1F18F}</a:tableStyleId>
              </a:tblPr>
              <a:tblGrid>
                <a:gridCol w="2064875"/>
                <a:gridCol w="2064875"/>
                <a:gridCol w="20648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train.csv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test.csv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highlight>
                            <a:srgbClr val="D9EAD3"/>
                          </a:highlight>
                        </a:rPr>
                        <a:t>amostras</a:t>
                      </a:r>
                      <a:endParaRPr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227122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186144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highlight>
                            <a:srgbClr val="FFF2CC"/>
                          </a:highlight>
                        </a:rPr>
                        <a:t>float</a:t>
                      </a:r>
                      <a:r>
                        <a:rPr lang="pt-BR">
                          <a:highlight>
                            <a:srgbClr val="FFF2CC"/>
                          </a:highlight>
                        </a:rPr>
                        <a:t>64</a:t>
                      </a:r>
                      <a:endParaRPr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highlight>
                            <a:srgbClr val="FFF2CC"/>
                          </a:highlight>
                        </a:rPr>
                        <a:t>int64</a:t>
                      </a:r>
                      <a:endParaRPr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highlight>
                            <a:srgbClr val="FFF2CC"/>
                          </a:highlight>
                        </a:rPr>
                        <a:t>object</a:t>
                      </a:r>
                      <a:endParaRPr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highlight>
                            <a:srgbClr val="EA9999"/>
                          </a:highlight>
                        </a:rPr>
                        <a:t>colunas</a:t>
                      </a:r>
                      <a:endParaRPr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highlight>
                            <a:srgbClr val="C9DAF8"/>
                          </a:highlight>
                        </a:rPr>
                        <a:t>tamanho</a:t>
                      </a:r>
                      <a:endParaRPr>
                        <a:highlight>
                          <a:srgbClr val="C9DAF8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99.22 MB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73.76 MB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85725" y="1803163"/>
            <a:ext cx="75657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342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sklearn.ensemble</a:t>
            </a:r>
            <a:r>
              <a:rPr lang="pt-BR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RandomForestClassifier</a:t>
            </a:r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Utilizados</a:t>
            </a:r>
            <a:endParaRPr/>
          </a:p>
        </p:txBody>
      </p:sp>
      <p:sp>
        <p:nvSpPr>
          <p:cNvPr id="157" name="Google Shape;157;p26"/>
          <p:cNvSpPr txBox="1"/>
          <p:nvPr>
            <p:ph idx="2" type="body"/>
          </p:nvPr>
        </p:nvSpPr>
        <p:spPr>
          <a:xfrm>
            <a:off x="311700" y="939025"/>
            <a:ext cx="75315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highlight>
                  <a:srgbClr val="FFFFFF"/>
                </a:highlight>
              </a:rPr>
              <a:t>Uma floresta aleatória é um estimador que ajusta vários classificadores de árvore de decisão em várias </a:t>
            </a:r>
            <a:r>
              <a:rPr lang="pt-BR" sz="1200">
                <a:highlight>
                  <a:srgbClr val="FFFFFF"/>
                </a:highlight>
              </a:rPr>
              <a:t>sub amostras</a:t>
            </a:r>
            <a:r>
              <a:rPr lang="pt-BR" sz="1200">
                <a:highlight>
                  <a:srgbClr val="FFFFFF"/>
                </a:highlight>
              </a:rPr>
              <a:t> do conjunto de dados e usa a média para melhorar a precisão preditiva e controlar o ajuste. É utilizada para gerar previsões razoáveis em uma ampla variedade de dados, exigindo pouca configuração.</a:t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9" name="Google Shape;159;p26"/>
          <p:cNvSpPr txBox="1"/>
          <p:nvPr>
            <p:ph idx="3" type="subTitle"/>
          </p:nvPr>
        </p:nvSpPr>
        <p:spPr>
          <a:xfrm>
            <a:off x="385875" y="1842588"/>
            <a:ext cx="7295700" cy="3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RandomForestClassifier( )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25" y="2571750"/>
            <a:ext cx="4402593" cy="23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de </a:t>
            </a:r>
            <a:r>
              <a:rPr lang="pt-BR"/>
              <a:t>Resultados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936000"/>
            <a:ext cx="76701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accent1"/>
                </a:solidFill>
              </a:rPr>
              <a:t>Figuras 1 e 2:</a:t>
            </a:r>
            <a:r>
              <a:rPr lang="pt-BR" sz="1400"/>
              <a:t> </a:t>
            </a:r>
            <a:r>
              <a:rPr lang="pt-BR" sz="1400"/>
              <a:t>Matriz de Confusão (Texto) / Resultado das Predições (Gráfico)</a:t>
            </a:r>
            <a:endParaRPr sz="1400"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218475"/>
            <a:ext cx="3466225" cy="18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7125" y="1276975"/>
            <a:ext cx="4424675" cy="35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FGTeX Presentation">
  <a:themeElements>
    <a:clrScheme name="Simple Light">
      <a:dk1>
        <a:srgbClr val="212121"/>
      </a:dk1>
      <a:lt1>
        <a:srgbClr val="FFFFFF"/>
      </a:lt1>
      <a:dk2>
        <a:srgbClr val="969696"/>
      </a:dk2>
      <a:lt2>
        <a:srgbClr val="F9F9F9"/>
      </a:lt2>
      <a:accent1>
        <a:srgbClr val="0072B9"/>
      </a:accent1>
      <a:accent2>
        <a:srgbClr val="005CA1"/>
      </a:accent2>
      <a:accent3>
        <a:srgbClr val="BF53DB"/>
      </a:accent3>
      <a:accent4>
        <a:srgbClr val="8E1AAA"/>
      </a:accent4>
      <a:accent5>
        <a:srgbClr val="7ABC0C"/>
      </a:accent5>
      <a:accent6>
        <a:srgbClr val="5B8D08"/>
      </a:accent6>
      <a:hlink>
        <a:srgbClr val="0072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