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63" r:id="rId4"/>
    <p:sldId id="262" r:id="rId5"/>
    <p:sldId id="265" r:id="rId6"/>
    <p:sldId id="264" r:id="rId7"/>
    <p:sldId id="261" r:id="rId8"/>
    <p:sldId id="280" r:id="rId9"/>
    <p:sldId id="281" r:id="rId10"/>
    <p:sldId id="282" r:id="rId11"/>
    <p:sldId id="283" r:id="rId12"/>
    <p:sldId id="26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C16DE7-6B8C-4DB4-A4C1-414077E9FAD9}">
          <p14:sldIdLst>
            <p14:sldId id="257"/>
            <p14:sldId id="259"/>
            <p14:sldId id="263"/>
            <p14:sldId id="262"/>
            <p14:sldId id="265"/>
            <p14:sldId id="264"/>
            <p14:sldId id="261"/>
            <p14:sldId id="280"/>
            <p14:sldId id="281"/>
            <p14:sldId id="282"/>
            <p14:sldId id="283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15/08/2022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Query perfo</a:t>
            </a:r>
            <a:r>
              <a:rPr lang="pt-BR" dirty="0"/>
              <a:t>r</a:t>
            </a:r>
            <a:r>
              <a:rPr lang="pt-br" dirty="0"/>
              <a:t>mance </a:t>
            </a:r>
            <a:r>
              <a:rPr lang="pt-br" dirty="0" err="1"/>
              <a:t>improvement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</a:t>
            </a:r>
            <a:r>
              <a:rPr lang="pt-br" dirty="0"/>
              <a:t>hiago </a:t>
            </a:r>
            <a:r>
              <a:rPr lang="pt-br" dirty="0" err="1"/>
              <a:t>adelino</a:t>
            </a:r>
            <a:r>
              <a:rPr lang="pt-br" dirty="0"/>
              <a:t> de melo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05C2-7EF2-2DA9-A83E-E8511393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x </a:t>
            </a: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8E90C55-961A-9E5A-3AD8-5C055C0C3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258286"/>
              </p:ext>
            </p:extLst>
          </p:nvPr>
        </p:nvGraphicFramePr>
        <p:xfrm>
          <a:off x="2725616" y="2447072"/>
          <a:ext cx="539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945353747"/>
                    </a:ext>
                  </a:extLst>
                </a:gridCol>
                <a:gridCol w="1978270">
                  <a:extLst>
                    <a:ext uri="{9D8B030D-6E8A-4147-A177-3AD203B41FA5}">
                      <a16:colId xmlns:a16="http://schemas.microsoft.com/office/drawing/2014/main" val="2482886963"/>
                    </a:ext>
                  </a:extLst>
                </a:gridCol>
                <a:gridCol w="1679330">
                  <a:extLst>
                    <a:ext uri="{9D8B030D-6E8A-4147-A177-3AD203B41FA5}">
                      <a16:colId xmlns:a16="http://schemas.microsoft.com/office/drawing/2014/main" val="392789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Id_book</a:t>
                      </a:r>
                      <a:r>
                        <a:rPr lang="pt-BR" dirty="0"/>
                        <a:t> (PK)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Id_author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Inside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Shadow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8421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14EC4-44A9-6CD5-D6E3-626A9DF2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05C2-7EF2-2DA9-A83E-E8511393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x </a:t>
            </a: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8E90C55-961A-9E5A-3AD8-5C055C0C3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25616" y="2447072"/>
          <a:ext cx="539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945353747"/>
                    </a:ext>
                  </a:extLst>
                </a:gridCol>
                <a:gridCol w="1978270">
                  <a:extLst>
                    <a:ext uri="{9D8B030D-6E8A-4147-A177-3AD203B41FA5}">
                      <a16:colId xmlns:a16="http://schemas.microsoft.com/office/drawing/2014/main" val="2482886963"/>
                    </a:ext>
                  </a:extLst>
                </a:gridCol>
                <a:gridCol w="1679330">
                  <a:extLst>
                    <a:ext uri="{9D8B030D-6E8A-4147-A177-3AD203B41FA5}">
                      <a16:colId xmlns:a16="http://schemas.microsoft.com/office/drawing/2014/main" val="392789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Id_book</a:t>
                      </a:r>
                      <a:r>
                        <a:rPr lang="pt-BR" dirty="0"/>
                        <a:t> (PK)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Id_author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Inside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Shadow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8421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14EC4-44A9-6CD5-D6E3-626A9DF2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D8CCA2A0-C7D1-8CDB-5DFE-B35B8089A8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73657"/>
              </p:ext>
            </p:extLst>
          </p:nvPr>
        </p:nvGraphicFramePr>
        <p:xfrm>
          <a:off x="6904893" y="5316294"/>
          <a:ext cx="37191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945353747"/>
                    </a:ext>
                  </a:extLst>
                </a:gridCol>
                <a:gridCol w="1978270">
                  <a:extLst>
                    <a:ext uri="{9D8B030D-6E8A-4147-A177-3AD203B41FA5}">
                      <a16:colId xmlns:a16="http://schemas.microsoft.com/office/drawing/2014/main" val="248288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Id_author</a:t>
                      </a:r>
                      <a:r>
                        <a:rPr lang="pt-BR" dirty="0"/>
                        <a:t> (PK)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Jonas Sanders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8421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0218AD-6D13-7875-9E7C-C2DD33F61AA5}"/>
              </a:ext>
            </a:extLst>
          </p:cNvPr>
          <p:cNvCxnSpPr/>
          <p:nvPr/>
        </p:nvCxnSpPr>
        <p:spPr>
          <a:xfrm flipV="1">
            <a:off x="7244862" y="3261946"/>
            <a:ext cx="0" cy="2054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D11B-CFB4-47E2-9D10-4D3615E7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77027-F435-43E6-8E8C-19A379C6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 err="1"/>
              <a:t>Higher-level</a:t>
            </a:r>
            <a:r>
              <a:rPr lang="pt-BR" dirty="0"/>
              <a:t>. </a:t>
            </a:r>
            <a:r>
              <a:rPr lang="pt-BR" dirty="0" err="1"/>
              <a:t>Used</a:t>
            </a:r>
            <a:r>
              <a:rPr lang="pt-BR" dirty="0"/>
              <a:t> in </a:t>
            </a:r>
            <a:r>
              <a:rPr lang="pt-BR" dirty="0" err="1"/>
              <a:t>inherited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.</a:t>
            </a:r>
          </a:p>
          <a:p>
            <a:r>
              <a:rPr lang="pt-BR" dirty="0"/>
              <a:t>JPQL</a:t>
            </a:r>
          </a:p>
          <a:p>
            <a:pPr lvl="1"/>
            <a:r>
              <a:rPr lang="pt-BR" dirty="0"/>
              <a:t>JPA Query </a:t>
            </a:r>
            <a:r>
              <a:rPr lang="pt-BR" dirty="0" err="1"/>
              <a:t>Languange</a:t>
            </a:r>
            <a:r>
              <a:rPr lang="pt-BR" dirty="0"/>
              <a:t>. </a:t>
            </a:r>
            <a:r>
              <a:rPr lang="pt-BR" dirty="0" err="1"/>
              <a:t>Very</a:t>
            </a:r>
            <a:r>
              <a:rPr lang="pt-BR" dirty="0"/>
              <a:t> close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SQL </a:t>
            </a:r>
            <a:r>
              <a:rPr lang="pt-BR" dirty="0" err="1"/>
              <a:t>Language</a:t>
            </a:r>
            <a:r>
              <a:rPr lang="pt-BR" dirty="0"/>
              <a:t>.</a:t>
            </a:r>
          </a:p>
          <a:p>
            <a:r>
              <a:rPr lang="pt-BR" dirty="0"/>
              <a:t>SQL</a:t>
            </a:r>
          </a:p>
          <a:p>
            <a:pPr lvl="1"/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F389D-CB02-4CF3-A714-18FC7B5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A23D-82F3-41B3-B7B6-ADE76F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F4678-87BD-4AD2-A4CE-1B826DE3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/>
              <a:t>More </a:t>
            </a:r>
            <a:r>
              <a:rPr lang="pt-BR" dirty="0" err="1"/>
              <a:t>Abstraction</a:t>
            </a:r>
            <a:endParaRPr lang="pt-BR" dirty="0"/>
          </a:p>
          <a:p>
            <a:pPr lvl="1"/>
            <a:r>
              <a:rPr lang="pt-BR" dirty="0"/>
              <a:t>Uses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</a:t>
            </a:r>
            <a:r>
              <a:rPr lang="pt-BR" dirty="0" err="1"/>
              <a:t>defined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Entities</a:t>
            </a:r>
            <a:r>
              <a:rPr lang="pt-BR" dirty="0"/>
              <a:t> as a Road Map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Queries</a:t>
            </a:r>
          </a:p>
          <a:p>
            <a:pPr lvl="1"/>
            <a:r>
              <a:rPr lang="pt-BR" dirty="0" err="1"/>
              <a:t>JpaRepository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F96BE-7208-4948-8915-F2C4181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AF2051-7CF6-42D0-8FDE-89CF4C0F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44" y="3935835"/>
            <a:ext cx="39624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56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A23D-82F3-41B3-B7B6-ADE76F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F4678-87BD-4AD2-A4CE-1B826DE3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JPQL</a:t>
            </a:r>
          </a:p>
          <a:p>
            <a:pPr lvl="1"/>
            <a:r>
              <a:rPr lang="pt-BR" dirty="0"/>
              <a:t>SQL ‘Look-a-like’</a:t>
            </a:r>
          </a:p>
          <a:p>
            <a:pPr lvl="1"/>
            <a:r>
              <a:rPr lang="pt-BR" dirty="0" err="1"/>
              <a:t>Projection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F96BE-7208-4948-8915-F2C4181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83B1C8-CEBC-49D8-88CA-12EB3DEC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37" y="3621947"/>
            <a:ext cx="5686425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088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364CF-E217-4DC3-A914-2238AAF7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scenario</a:t>
            </a:r>
            <a:r>
              <a:rPr lang="pt-BR" dirty="0"/>
              <a:t> 1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eager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D9A2C58-E8C7-4A48-8A31-9FD1C4747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639094"/>
            <a:ext cx="4621627" cy="25536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A6D91-C63B-436D-AF97-3612F6EE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1DBF8C6-E1ED-47CB-A22C-7FD70AC6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80" y="2639094"/>
            <a:ext cx="3800067" cy="2508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687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A9DD-314F-469E-BA1F-63B3783E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scenario</a:t>
            </a:r>
            <a:r>
              <a:rPr lang="pt-BR" dirty="0"/>
              <a:t> 1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eager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BC500-D33E-4133-9752-05B65173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F93CF-5341-4CE8-A1C8-AE3815B0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DED66-BB96-4C18-8DB8-26D09872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6" y="2492036"/>
            <a:ext cx="6994495" cy="3332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2189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FDDD9-FBC2-4B93-8DF7-69EF677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scenario</a:t>
            </a:r>
            <a:r>
              <a:rPr lang="pt-BR" dirty="0"/>
              <a:t> 2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lazy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F833BC8-733D-4310-BBBB-B46B2186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76" y="2639051"/>
            <a:ext cx="3789891" cy="25537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F8B9D-EAF9-47A4-B3C7-CC20175B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D53A11BC-7FFE-4D13-B109-8B34FC9A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39094"/>
            <a:ext cx="4621627" cy="255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E17AF-39A0-40DE-A967-E5E26A4B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scenario</a:t>
            </a:r>
            <a:r>
              <a:rPr lang="pt-BR" dirty="0"/>
              <a:t> 2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lazy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1CC9C-CBE9-417B-A95D-D82610DE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85BDD-1CB4-4441-928A-8F03650D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2CBA94-F88B-4E1C-9520-C21DE838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40864"/>
            <a:ext cx="7520465" cy="3634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9508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5EFA-6EDE-491E-84C5-8395A69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1 -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A99E6-51FF-4D0B-A66C-862950F0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2D800-5B53-4DB0-980B-C4ED812C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AF24492A-DE6B-4D0D-AF57-BC2E9763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35" y="2369030"/>
            <a:ext cx="3789891" cy="255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BE88C-247C-4560-A3F0-C119590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369030"/>
            <a:ext cx="5610753" cy="38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80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9FFA-BED4-4614-B73C-2069E15B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C0F28-543E-4EB3-B859-163C3E62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Overview</a:t>
            </a:r>
          </a:p>
          <a:p>
            <a:r>
              <a:rPr lang="pt-BR" dirty="0" err="1"/>
              <a:t>Relational</a:t>
            </a:r>
            <a:r>
              <a:rPr lang="pt-BR" dirty="0"/>
              <a:t> </a:t>
            </a:r>
            <a:r>
              <a:rPr lang="pt-BR" dirty="0" err="1"/>
              <a:t>Paradigm</a:t>
            </a:r>
            <a:r>
              <a:rPr lang="pt-BR" dirty="0"/>
              <a:t> x JPA</a:t>
            </a:r>
          </a:p>
          <a:p>
            <a:r>
              <a:rPr lang="pt-BR" dirty="0"/>
              <a:t>Queries </a:t>
            </a:r>
            <a:r>
              <a:rPr lang="pt-BR" dirty="0" err="1"/>
              <a:t>with</a:t>
            </a:r>
            <a:r>
              <a:rPr lang="pt-BR" dirty="0"/>
              <a:t> JPA</a:t>
            </a:r>
          </a:p>
          <a:p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94905-AA24-4226-A6C2-87A63EB3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9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703FC-C6C2-4BBD-83A8-9E402A80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1 - </a:t>
            </a:r>
            <a:r>
              <a:rPr lang="pt-BR" dirty="0" err="1"/>
              <a:t>criteria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32D8D2C-26C6-4B08-ACBC-F98BB180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34444"/>
            <a:ext cx="11029950" cy="3248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E974C-5E0A-4CEE-B0D0-E0CADDE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31913-0F12-47B4-87CC-7A216F1F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1 -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4584F-3D1D-45AD-BA5E-0977FA9D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Positive Points</a:t>
            </a:r>
          </a:p>
          <a:p>
            <a:pPr lvl="1"/>
            <a:r>
              <a:rPr lang="pt-BR" dirty="0"/>
              <a:t>Access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DB </a:t>
            </a:r>
            <a:r>
              <a:rPr lang="pt-BR" dirty="0" err="1"/>
              <a:t>reduced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2 Queries.</a:t>
            </a:r>
          </a:p>
          <a:p>
            <a:pPr lvl="1"/>
            <a:r>
              <a:rPr lang="pt-BR" dirty="0" err="1"/>
              <a:t>If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query, it </a:t>
            </a:r>
            <a:r>
              <a:rPr lang="pt-BR" dirty="0" err="1"/>
              <a:t>won’t</a:t>
            </a:r>
            <a:r>
              <a:rPr lang="pt-BR" dirty="0"/>
              <a:t> </a:t>
            </a:r>
            <a:r>
              <a:rPr lang="pt-BR" dirty="0" err="1"/>
              <a:t>affect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COUNT </a:t>
            </a:r>
            <a:r>
              <a:rPr lang="pt-BR" dirty="0" err="1"/>
              <a:t>or</a:t>
            </a:r>
            <a:r>
              <a:rPr lang="pt-BR" dirty="0"/>
              <a:t> PAGINATION.</a:t>
            </a:r>
          </a:p>
          <a:p>
            <a:pPr lvl="1"/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JPA, it still uses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inherited</a:t>
            </a:r>
            <a:r>
              <a:rPr lang="pt-BR" dirty="0"/>
              <a:t> query (</a:t>
            </a:r>
            <a:r>
              <a:rPr lang="pt-BR" dirty="0" err="1"/>
              <a:t>findAll</a:t>
            </a:r>
            <a:r>
              <a:rPr lang="pt-BR" dirty="0"/>
              <a:t>) </a:t>
            </a:r>
          </a:p>
          <a:p>
            <a:r>
              <a:rPr lang="pt-BR" dirty="0"/>
              <a:t>Negative Points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post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attributes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second</a:t>
            </a:r>
            <a:r>
              <a:rPr lang="pt-BR" dirty="0"/>
              <a:t> Query (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More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 </a:t>
            </a:r>
            <a:r>
              <a:rPr lang="pt-BR" dirty="0" err="1"/>
              <a:t>Clauses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majority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databases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limit</a:t>
            </a:r>
            <a:r>
              <a:rPr lang="pt-BR" dirty="0"/>
              <a:t> (For </a:t>
            </a:r>
            <a:r>
              <a:rPr lang="pt-BR" dirty="0" err="1"/>
              <a:t>example</a:t>
            </a:r>
            <a:r>
              <a:rPr lang="pt-BR" dirty="0"/>
              <a:t>: In PostgreSQL </a:t>
            </a:r>
            <a:r>
              <a:rPr lang="pt-BR" dirty="0" err="1"/>
              <a:t>is</a:t>
            </a:r>
            <a:r>
              <a:rPr lang="pt-BR" dirty="0"/>
              <a:t> 1000)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F2ACF-9615-44B3-9AC7-AB08222F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99AC-A5E0-4CDC-86C9-42E8BC15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2 - </a:t>
            </a:r>
            <a:r>
              <a:rPr lang="pt-BR" dirty="0" err="1"/>
              <a:t>jpql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113FC55-41BC-4497-ADE0-B7F05BD9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62250"/>
            <a:ext cx="3722360" cy="6087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C1198-94B2-46DB-AB95-9D3C4F1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629EEF-3DC6-4139-9F26-D80C63FD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712734"/>
            <a:ext cx="3722360" cy="245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CBE2BE-D8D6-4268-8BCD-7007DC683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01" y="2762250"/>
            <a:ext cx="62103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57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0EC21-B636-4ABC-9522-5A9CEAE0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2 - </a:t>
            </a:r>
            <a:r>
              <a:rPr lang="pt-BR" dirty="0" err="1"/>
              <a:t>jpql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E48E5CB-9F7D-4493-BD12-DD1437E3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70103"/>
            <a:ext cx="6372225" cy="30384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A8F3A-249B-4CE1-AF7C-247E8A40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12E56-67B2-461D-9EE9-CB87B77C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2 - </a:t>
            </a:r>
            <a:r>
              <a:rPr lang="pt-BR" dirty="0" err="1"/>
              <a:t>jpql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8810E7-F314-41A0-8E5D-D79A03AD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Positive Points</a:t>
            </a:r>
          </a:p>
          <a:p>
            <a:pPr lvl="1"/>
            <a:r>
              <a:rPr lang="pt-BR" dirty="0"/>
              <a:t>Just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sintax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complexity</a:t>
            </a:r>
            <a:endParaRPr lang="pt-BR" dirty="0"/>
          </a:p>
          <a:p>
            <a:r>
              <a:rPr lang="pt-BR" dirty="0"/>
              <a:t>Negative Points</a:t>
            </a:r>
          </a:p>
          <a:p>
            <a:pPr lvl="1"/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supported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pagination</a:t>
            </a:r>
            <a:r>
              <a:rPr lang="pt-BR" dirty="0"/>
              <a:t> </a:t>
            </a:r>
            <a:r>
              <a:rPr lang="pt-BR" dirty="0" err="1"/>
              <a:t>structure</a:t>
            </a:r>
            <a:endParaRPr lang="pt-BR" dirty="0"/>
          </a:p>
          <a:p>
            <a:pPr lvl="2"/>
            <a:r>
              <a:rPr lang="pt-BR" i="1" dirty="0" err="1"/>
              <a:t>Specifications</a:t>
            </a:r>
            <a:r>
              <a:rPr lang="pt-BR" dirty="0"/>
              <a:t> in </a:t>
            </a:r>
            <a:r>
              <a:rPr lang="pt-BR" dirty="0" err="1"/>
              <a:t>criteria</a:t>
            </a:r>
            <a:r>
              <a:rPr lang="pt-BR" dirty="0"/>
              <a:t> </a:t>
            </a:r>
            <a:r>
              <a:rPr lang="pt-BR" dirty="0" err="1"/>
              <a:t>can’t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affected</a:t>
            </a:r>
            <a:r>
              <a:rPr lang="pt-BR" dirty="0"/>
              <a:t>.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for </a:t>
            </a:r>
            <a:r>
              <a:rPr lang="pt-BR" dirty="0" err="1"/>
              <a:t>text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EB70-0611-4AB4-AB5F-DA3780E5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6AB3-7982-4F0C-889C-E024DA3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practices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06286-30DC-4E8F-A346-64D081DC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Enable</a:t>
            </a:r>
            <a:r>
              <a:rPr lang="pt-BR" dirty="0"/>
              <a:t> log </a:t>
            </a:r>
            <a:r>
              <a:rPr lang="pt-BR" dirty="0" err="1"/>
              <a:t>operations</a:t>
            </a:r>
            <a:r>
              <a:rPr lang="pt-BR" dirty="0"/>
              <a:t> in JPA (</a:t>
            </a:r>
            <a:r>
              <a:rPr lang="pt-BR" dirty="0" err="1"/>
              <a:t>Change</a:t>
            </a:r>
            <a:r>
              <a:rPr lang="pt-BR" dirty="0"/>
              <a:t> INFO </a:t>
            </a:r>
            <a:r>
              <a:rPr lang="pt-BR" dirty="0" err="1"/>
              <a:t>to</a:t>
            </a:r>
            <a:r>
              <a:rPr lang="pt-BR" dirty="0"/>
              <a:t> DEBUG).</a:t>
            </a:r>
          </a:p>
          <a:p>
            <a:pPr lvl="1"/>
            <a:r>
              <a:rPr lang="pt-BR" dirty="0" err="1"/>
              <a:t>Harmful</a:t>
            </a:r>
            <a:r>
              <a:rPr lang="pt-BR" dirty="0"/>
              <a:t> Query </a:t>
            </a:r>
            <a:r>
              <a:rPr lang="pt-BR" dirty="0" err="1"/>
              <a:t>behaviors</a:t>
            </a:r>
            <a:r>
              <a:rPr lang="pt-BR" dirty="0"/>
              <a:t> are </a:t>
            </a:r>
            <a:r>
              <a:rPr lang="pt-BR" dirty="0" err="1"/>
              <a:t>easily</a:t>
            </a:r>
            <a:r>
              <a:rPr lang="pt-BR" dirty="0"/>
              <a:t> </a:t>
            </a:r>
            <a:r>
              <a:rPr lang="pt-BR" dirty="0" err="1"/>
              <a:t>detected</a:t>
            </a:r>
            <a:r>
              <a:rPr lang="pt-BR" dirty="0"/>
              <a:t>.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close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Production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.</a:t>
            </a:r>
          </a:p>
          <a:p>
            <a:r>
              <a:rPr lang="pt-BR" dirty="0"/>
              <a:t>Look for </a:t>
            </a:r>
            <a:r>
              <a:rPr lang="pt-BR" dirty="0" err="1"/>
              <a:t>simplicity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Trade-</a:t>
            </a:r>
            <a:r>
              <a:rPr lang="pt-BR" dirty="0" err="1"/>
              <a:t>offs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happen</a:t>
            </a:r>
            <a:r>
              <a:rPr lang="pt-BR" dirty="0"/>
              <a:t>.</a:t>
            </a:r>
          </a:p>
          <a:p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higher</a:t>
            </a:r>
            <a:r>
              <a:rPr lang="pt-BR" dirty="0"/>
              <a:t> </a:t>
            </a:r>
            <a:r>
              <a:rPr lang="pt-BR" dirty="0" err="1"/>
              <a:t>perfomance</a:t>
            </a:r>
            <a:r>
              <a:rPr lang="pt-BR" dirty="0"/>
              <a:t>, build SQL Queries</a:t>
            </a:r>
          </a:p>
          <a:p>
            <a:pPr lvl="1"/>
            <a:r>
              <a:rPr lang="pt-BR" dirty="0" err="1"/>
              <a:t>Creating</a:t>
            </a:r>
            <a:r>
              <a:rPr lang="pt-BR" dirty="0"/>
              <a:t> indexes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decrease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queries time.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6311F-4ED3-4BC0-889E-502213D5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520E24-F8FD-48DB-A13B-FA7D579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39" y="3086792"/>
            <a:ext cx="16478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2730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5332F69-BD83-41DC-B27F-AEE6127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57BBCC6-EA0B-499C-9C27-3031FA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/>
          <a:lstStyle/>
          <a:p>
            <a:r>
              <a:rPr lang="en-US" dirty="0"/>
              <a:t>Thiago.adelino@e-core.com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664C5-1062-4F0A-8B5B-3EA97B06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6866A0C-EEE8-4DE1-9ECF-51EC9C0B8BE2}" type="datetime1">
              <a:rPr lang="pt-BR" smtClean="0"/>
              <a:pPr rtl="0">
                <a:spcAft>
                  <a:spcPts val="600"/>
                </a:spcAft>
              </a:pPr>
              <a:t>15/08/2022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2A654-9FA0-47AF-85FE-848D94A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- Java </a:t>
            </a:r>
            <a:r>
              <a:rPr lang="pt-BR" dirty="0" err="1"/>
              <a:t>Persistence</a:t>
            </a:r>
            <a:r>
              <a:rPr lang="pt-BR" dirty="0"/>
              <a:t>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CBA14-F123-4996-8F29-200C9F37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dirty="0" err="1"/>
              <a:t>appears</a:t>
            </a:r>
            <a:r>
              <a:rPr lang="pt-BR" dirty="0"/>
              <a:t> in 2003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ORM </a:t>
            </a:r>
            <a:r>
              <a:rPr lang="pt-BR" dirty="0" err="1"/>
              <a:t>concept</a:t>
            </a:r>
            <a:r>
              <a:rPr lang="pt-BR" dirty="0"/>
              <a:t>. </a:t>
            </a:r>
          </a:p>
          <a:p>
            <a:pPr lvl="1"/>
            <a:r>
              <a:rPr lang="pt-BR" dirty="0" err="1"/>
              <a:t>Simplifies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operations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paradigma</a:t>
            </a:r>
          </a:p>
          <a:p>
            <a:r>
              <a:rPr lang="pt-BR" dirty="0"/>
              <a:t>Oracle </a:t>
            </a:r>
            <a:r>
              <a:rPr lang="pt-BR" dirty="0" err="1"/>
              <a:t>incorporates</a:t>
            </a:r>
            <a:r>
              <a:rPr lang="pt-BR" dirty="0"/>
              <a:t> </a:t>
            </a:r>
            <a:r>
              <a:rPr lang="pt-BR" dirty="0" err="1"/>
              <a:t>hibernate</a:t>
            </a:r>
            <a:r>
              <a:rPr lang="pt-BR" dirty="0"/>
              <a:t> as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JSR 220 (EJB 3.0)</a:t>
            </a:r>
          </a:p>
          <a:p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in 2009 as JSR 317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‘JPA 2.0’.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E0ADA-33B6-443C-BABE-DAFD70D4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1026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BF211ADA-D31F-4E77-820E-3A868AE6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50" y="1890876"/>
            <a:ext cx="2057251" cy="17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relacional </a:t>
            </a:r>
            <a:r>
              <a:rPr lang="pt-BR" dirty="0" err="1"/>
              <a:t>paradigm</a:t>
            </a:r>
            <a:r>
              <a:rPr lang="pt-BR" dirty="0"/>
              <a:t>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560FF-FC6D-404B-B38D-24A6F0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x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(OO):</a:t>
            </a:r>
          </a:p>
          <a:p>
            <a:pPr lvl="1"/>
            <a:r>
              <a:rPr lang="pt-BR" dirty="0"/>
              <a:t>ORM (</a:t>
            </a:r>
            <a:r>
              <a:rPr lang="pt-BR" dirty="0" err="1"/>
              <a:t>Object-relational</a:t>
            </a:r>
            <a:r>
              <a:rPr lang="pt-BR" dirty="0"/>
              <a:t> Mapping)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24000" lvl="1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FDE3C-1CD4-4B29-893D-C7EB312B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36" y="3362909"/>
            <a:ext cx="3819525" cy="2314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AA1300-8C1B-438D-B182-61A10332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32" y="3616021"/>
            <a:ext cx="2000250" cy="165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C19A9C3-C375-44FD-8674-35CC43AA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48" y="3616021"/>
            <a:ext cx="1790700" cy="128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48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relacional </a:t>
            </a:r>
            <a:r>
              <a:rPr lang="pt-BR" dirty="0" err="1"/>
              <a:t>paradigm</a:t>
            </a:r>
            <a:r>
              <a:rPr lang="pt-BR" dirty="0"/>
              <a:t>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560FF-FC6D-404B-B38D-24A6F0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javax.persistence.*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4BB9B-1D54-4B44-9B85-B95AB01F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25" y="2946400"/>
            <a:ext cx="4848225" cy="30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10B9A1-4380-437F-95BE-413D6139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8" y="2945636"/>
            <a:ext cx="3543300" cy="227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04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relacional </a:t>
            </a:r>
            <a:r>
              <a:rPr lang="pt-BR" dirty="0" err="1"/>
              <a:t>paradigm</a:t>
            </a:r>
            <a:r>
              <a:rPr lang="pt-BR" dirty="0"/>
              <a:t> x JPA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8FCB816-F6C9-41E5-B197-2CDE474A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  <a:p>
            <a:pPr lvl="1"/>
            <a:r>
              <a:rPr lang="pt-BR" dirty="0" err="1"/>
              <a:t>ManyToOne</a:t>
            </a:r>
            <a:endParaRPr lang="pt-BR" dirty="0"/>
          </a:p>
          <a:p>
            <a:pPr lvl="1"/>
            <a:r>
              <a:rPr lang="pt-BR" dirty="0" err="1"/>
              <a:t>OneToOne</a:t>
            </a:r>
            <a:endParaRPr lang="pt-BR" dirty="0"/>
          </a:p>
          <a:p>
            <a:pPr lvl="1"/>
            <a:r>
              <a:rPr lang="pt-BR" dirty="0" err="1"/>
              <a:t>ManyToMany</a:t>
            </a:r>
            <a:endParaRPr lang="pt-BR" dirty="0"/>
          </a:p>
          <a:p>
            <a:pPr lvl="1"/>
            <a:r>
              <a:rPr lang="pt-BR" dirty="0" err="1"/>
              <a:t>OneToMany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E373-900E-4262-8FFD-E2F8F8E1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relacional </a:t>
            </a:r>
            <a:r>
              <a:rPr lang="pt-BR" dirty="0" err="1"/>
              <a:t>paradigm</a:t>
            </a:r>
            <a:r>
              <a:rPr lang="pt-BR" dirty="0"/>
              <a:t>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4E17F-1FC6-4250-A4EE-1A63B526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</a:t>
            </a:r>
            <a:r>
              <a:rPr lang="pt-BR" dirty="0" err="1"/>
              <a:t>ToOne</a:t>
            </a:r>
            <a:endParaRPr lang="pt-BR" dirty="0"/>
          </a:p>
          <a:p>
            <a:pPr lvl="1"/>
            <a:r>
              <a:rPr lang="pt-BR" dirty="0" err="1"/>
              <a:t>By</a:t>
            </a:r>
            <a:r>
              <a:rPr lang="pt-BR" dirty="0"/>
              <a:t> default: </a:t>
            </a:r>
            <a:r>
              <a:rPr lang="pt-BR" dirty="0" err="1"/>
              <a:t>fetchType</a:t>
            </a:r>
            <a:r>
              <a:rPr lang="pt-BR" dirty="0"/>
              <a:t> EAGER</a:t>
            </a:r>
          </a:p>
          <a:p>
            <a:r>
              <a:rPr lang="pt-BR" dirty="0"/>
              <a:t>*</a:t>
            </a:r>
            <a:r>
              <a:rPr lang="pt-BR" dirty="0" err="1"/>
              <a:t>ToMany</a:t>
            </a:r>
            <a:endParaRPr lang="pt-BR" dirty="0"/>
          </a:p>
          <a:p>
            <a:pPr lvl="1"/>
            <a:r>
              <a:rPr lang="pt-BR" dirty="0" err="1"/>
              <a:t>By</a:t>
            </a:r>
            <a:r>
              <a:rPr lang="pt-BR" dirty="0"/>
              <a:t> default: </a:t>
            </a:r>
            <a:r>
              <a:rPr lang="pt-BR" dirty="0" err="1"/>
              <a:t>fetchType</a:t>
            </a:r>
            <a:r>
              <a:rPr lang="pt-BR" dirty="0"/>
              <a:t> LAZY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EA6D6-A2C4-44F2-AA5F-067C4500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A0C30F-B860-47B2-8752-CFC4552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2700782"/>
            <a:ext cx="3541808" cy="250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B59A24-D8DF-4749-B143-C5E7DCBE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951" y="2700781"/>
            <a:ext cx="3800067" cy="2508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24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F22B-A982-8642-D16A-446F5B4B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x </a:t>
            </a: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CF9FA-3E77-63ED-A7A3-07FCFF47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887623" cy="3634486"/>
          </a:xfrm>
        </p:spPr>
        <p:txBody>
          <a:bodyPr/>
          <a:lstStyle/>
          <a:p>
            <a:r>
              <a:rPr lang="pt-BR" b="1" dirty="0" err="1"/>
              <a:t>Lazy</a:t>
            </a:r>
            <a:r>
              <a:rPr lang="pt-BR" b="1" dirty="0"/>
              <a:t> </a:t>
            </a:r>
            <a:r>
              <a:rPr lang="pt-BR" b="1" dirty="0" err="1"/>
              <a:t>Loading</a:t>
            </a:r>
            <a:endParaRPr lang="pt-BR" b="1" dirty="0"/>
          </a:p>
          <a:p>
            <a:pPr lvl="1"/>
            <a:r>
              <a:rPr lang="pt-BR" dirty="0" err="1"/>
              <a:t>Delaying</a:t>
            </a:r>
            <a:r>
              <a:rPr lang="pt-BR" dirty="0"/>
              <a:t> </a:t>
            </a:r>
            <a:r>
              <a:rPr lang="pt-BR" dirty="0" err="1"/>
              <a:t>load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initialization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resources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</a:t>
            </a:r>
            <a:r>
              <a:rPr lang="pt-BR" dirty="0" err="1"/>
              <a:t>until</a:t>
            </a:r>
            <a:r>
              <a:rPr lang="pt-BR" dirty="0"/>
              <a:t> </a:t>
            </a:r>
            <a:r>
              <a:rPr lang="pt-BR" dirty="0" err="1"/>
              <a:t>they</a:t>
            </a:r>
            <a:r>
              <a:rPr lang="pt-BR" dirty="0"/>
              <a:t> are </a:t>
            </a:r>
            <a:r>
              <a:rPr lang="pt-BR" dirty="0" err="1"/>
              <a:t>actually</a:t>
            </a:r>
            <a:r>
              <a:rPr lang="pt-BR" dirty="0"/>
              <a:t> </a:t>
            </a:r>
            <a:r>
              <a:rPr lang="pt-BR" dirty="0" err="1"/>
              <a:t>needed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Example</a:t>
            </a:r>
            <a:r>
              <a:rPr lang="pt-BR" dirty="0"/>
              <a:t>: Apps </a:t>
            </a:r>
            <a:r>
              <a:rPr lang="pt-BR" dirty="0" err="1"/>
              <a:t>with</a:t>
            </a:r>
            <a:r>
              <a:rPr lang="pt-BR" dirty="0"/>
              <a:t> ‘</a:t>
            </a:r>
            <a:r>
              <a:rPr lang="pt-BR" dirty="0" err="1"/>
              <a:t>list</a:t>
            </a:r>
            <a:r>
              <a:rPr lang="pt-BR" dirty="0"/>
              <a:t> x </a:t>
            </a:r>
            <a:r>
              <a:rPr lang="pt-BR" dirty="0" err="1"/>
              <a:t>detail</a:t>
            </a:r>
            <a:r>
              <a:rPr lang="pt-BR" dirty="0"/>
              <a:t>’ </a:t>
            </a:r>
            <a:r>
              <a:rPr lang="pt-BR" dirty="0" err="1"/>
              <a:t>pages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  <a:p>
            <a:pPr lvl="1"/>
            <a:r>
              <a:rPr lang="pt-BR" dirty="0"/>
              <a:t>Will </a:t>
            </a:r>
            <a:r>
              <a:rPr lang="pt-BR" dirty="0" err="1"/>
              <a:t>retrieve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once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executed</a:t>
            </a:r>
            <a:r>
              <a:rPr lang="pt-BR" dirty="0"/>
              <a:t>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55BCF-99FC-A3CF-E05C-EB880E3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  <p:pic>
        <p:nvPicPr>
          <p:cNvPr id="1026" name="Picture 2" descr="SwiftUI Tutorial — Lists and Navigation | by Ale Patrón | The Startup |  Medium">
            <a:extLst>
              <a:ext uri="{FF2B5EF4-FFF2-40B4-BE49-F238E27FC236}">
                <a16:creationId xmlns:a16="http://schemas.microsoft.com/office/drawing/2014/main" id="{83D97B58-D37D-4609-5388-42E01607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44" y="889801"/>
            <a:ext cx="2709006" cy="55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2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05C2-7EF2-2DA9-A83E-E8511393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x </a:t>
            </a: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8E90C55-961A-9E5A-3AD8-5C055C0C3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958987"/>
              </p:ext>
            </p:extLst>
          </p:nvPr>
        </p:nvGraphicFramePr>
        <p:xfrm>
          <a:off x="2725616" y="2447072"/>
          <a:ext cx="53984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945353747"/>
                    </a:ext>
                  </a:extLst>
                </a:gridCol>
                <a:gridCol w="1978270">
                  <a:extLst>
                    <a:ext uri="{9D8B030D-6E8A-4147-A177-3AD203B41FA5}">
                      <a16:colId xmlns:a16="http://schemas.microsoft.com/office/drawing/2014/main" val="2482886963"/>
                    </a:ext>
                  </a:extLst>
                </a:gridCol>
                <a:gridCol w="1679330">
                  <a:extLst>
                    <a:ext uri="{9D8B030D-6E8A-4147-A177-3AD203B41FA5}">
                      <a16:colId xmlns:a16="http://schemas.microsoft.com/office/drawing/2014/main" val="392789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Id_book</a:t>
                      </a:r>
                      <a:r>
                        <a:rPr lang="pt-BR" dirty="0"/>
                        <a:t> (PK)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Id_author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Inside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Shadow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The </a:t>
                      </a:r>
                      <a:r>
                        <a:rPr lang="pt-BR" dirty="0" err="1"/>
                        <a:t>Hollow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Veil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0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Ladders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of</a:t>
                      </a:r>
                      <a:r>
                        <a:rPr lang="pt-BR" dirty="0"/>
                        <a:t> Love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763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14EC4-44A9-6CD5-D6E3-626A9DF2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674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{794E8F1E-B7A8-42FE-962E-6C89B70719D5}tf33552983_win32</Template>
  <TotalTime>795</TotalTime>
  <Words>607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Franklin Gothic Book</vt:lpstr>
      <vt:lpstr>Franklin Gothic Demi</vt:lpstr>
      <vt:lpstr>Wingdings 2</vt:lpstr>
      <vt:lpstr>DividendVTI</vt:lpstr>
      <vt:lpstr>Query performance improvement using java persistence api</vt:lpstr>
      <vt:lpstr>Summary</vt:lpstr>
      <vt:lpstr>Overview - Java Persistence API</vt:lpstr>
      <vt:lpstr>relacional paradigm x JPA</vt:lpstr>
      <vt:lpstr>relacional paradigm x JPA</vt:lpstr>
      <vt:lpstr>relacional paradigm x JPA</vt:lpstr>
      <vt:lpstr>relacional paradigm x JPA</vt:lpstr>
      <vt:lpstr>Lazy Loading x eager loading</vt:lpstr>
      <vt:lpstr>Lazy loading x eager loading</vt:lpstr>
      <vt:lpstr>Lazy loading x eager loading</vt:lpstr>
      <vt:lpstr>Lazy loading x eager loading</vt:lpstr>
      <vt:lpstr>Query with jpa</vt:lpstr>
      <vt:lpstr>Query with jpa</vt:lpstr>
      <vt:lpstr>Query with jpa</vt:lpstr>
      <vt:lpstr>scenario 1 – Criteria + fetch type eager</vt:lpstr>
      <vt:lpstr>scenario 1 – Criteria + fetch type eager</vt:lpstr>
      <vt:lpstr>scenario 2 – criteria + fetch type lazy</vt:lpstr>
      <vt:lpstr>scenario 2 – criteria + fetch type lazy</vt:lpstr>
      <vt:lpstr>Alternative solution 1 - Criteria</vt:lpstr>
      <vt:lpstr>Alternative solution 1 - criteria</vt:lpstr>
      <vt:lpstr>Alternative solution 1 - criteria</vt:lpstr>
      <vt:lpstr>Alternative solution 2 - jpql</vt:lpstr>
      <vt:lpstr>Alternative solution 2 - jpql</vt:lpstr>
      <vt:lpstr>Alternative solution 2 - jpql</vt:lpstr>
      <vt:lpstr>Good practices</vt:lpstr>
      <vt:lpstr> Questions?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de performance comuns utilizando java persistence api</dc:title>
  <dc:creator>THIAGO ADELINO DE MELO</dc:creator>
  <cp:lastModifiedBy>Unknown</cp:lastModifiedBy>
  <cp:revision>33</cp:revision>
  <dcterms:created xsi:type="dcterms:W3CDTF">2021-05-29T18:45:51Z</dcterms:created>
  <dcterms:modified xsi:type="dcterms:W3CDTF">2022-08-16T02:48:32Z</dcterms:modified>
</cp:coreProperties>
</file>