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Libre Franklin"/>
      <p:regular r:id="rId32"/>
      <p:bold r:id="rId33"/>
      <p:italic r:id="rId34"/>
      <p:boldItalic r:id="rId35"/>
    </p:embeddedFont>
    <p:embeddedFont>
      <p:font typeface="Franklin Gothic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keoKO/IDBUylLjzMQ+LmPv0jM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2B3E17-9939-4FF8-ACB0-638BDF6A45DB}">
  <a:tblStyle styleId="{C12B3E17-9939-4FF8-ACB0-638BDF6A45DB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ibreFranklin-bold.fntdata"/><Relationship Id="rId10" Type="http://schemas.openxmlformats.org/officeDocument/2006/relationships/slide" Target="slides/slide5.xml"/><Relationship Id="rId32" Type="http://schemas.openxmlformats.org/officeDocument/2006/relationships/font" Target="fonts/LibreFranklin-regular.fntdata"/><Relationship Id="rId13" Type="http://schemas.openxmlformats.org/officeDocument/2006/relationships/slide" Target="slides/slide8.xml"/><Relationship Id="rId35" Type="http://schemas.openxmlformats.org/officeDocument/2006/relationships/font" Target="fonts/LibreFranklin-boldItalic.fntdata"/><Relationship Id="rId12" Type="http://schemas.openxmlformats.org/officeDocument/2006/relationships/slide" Target="slides/slide7.xml"/><Relationship Id="rId34" Type="http://schemas.openxmlformats.org/officeDocument/2006/relationships/font" Target="fonts/LibreFranklin-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FranklinGothic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8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8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8" name="Google Shape;88;p3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>
  <p:cSld name="Comparaçã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8" name="Google Shape;48;p32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0" name="Google Shape;50;p32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5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35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35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6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2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</a:pPr>
            <a:r>
              <a:rPr lang="pt-BR"/>
              <a:t>QUERY PERFORMANCE IMPROVEMENT USING JAVA PERSISTENCE API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581194" y="2495445"/>
            <a:ext cx="10993546" cy="468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pt-BR"/>
              <a:t>THIAGO ADELINO DE MELO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m ampliada de um logotipo&#10;&#10;Descrição gerada automaticamente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LAZY LOADING X EAGER LOADING</a:t>
            </a:r>
            <a:endParaRPr/>
          </a:p>
        </p:txBody>
      </p:sp>
      <p:graphicFrame>
        <p:nvGraphicFramePr>
          <p:cNvPr id="176" name="Google Shape;176;p10"/>
          <p:cNvGraphicFramePr/>
          <p:nvPr/>
        </p:nvGraphicFramePr>
        <p:xfrm>
          <a:off x="2725616" y="2447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{C12B3E17-9939-4FF8-ACB0-638BDF6A45DB}</a:tableStyleId>
              </a:tblPr>
              <a:tblGrid>
                <a:gridCol w="1740875"/>
                <a:gridCol w="1978275"/>
                <a:gridCol w="167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Id_book (PK)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name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Id_author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Inside the Shadow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2725650" y="2012575"/>
            <a:ext cx="53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ibre Franklin"/>
                <a:ea typeface="Libre Franklin"/>
                <a:cs typeface="Libre Franklin"/>
                <a:sym typeface="Libre Franklin"/>
              </a:rPr>
              <a:t>book table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LAZY LOADING X EAGER LOADING</a:t>
            </a:r>
            <a:endParaRPr/>
          </a:p>
        </p:txBody>
      </p:sp>
      <p:graphicFrame>
        <p:nvGraphicFramePr>
          <p:cNvPr id="184" name="Google Shape;184;p11"/>
          <p:cNvGraphicFramePr/>
          <p:nvPr/>
        </p:nvGraphicFramePr>
        <p:xfrm>
          <a:off x="2725616" y="2447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{C12B3E17-9939-4FF8-ACB0-638BDF6A45DB}</a:tableStyleId>
              </a:tblPr>
              <a:tblGrid>
                <a:gridCol w="1740875"/>
                <a:gridCol w="1978275"/>
                <a:gridCol w="167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Id_book (PK)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name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Id_author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Inside the Shadow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graphicFrame>
        <p:nvGraphicFramePr>
          <p:cNvPr id="186" name="Google Shape;186;p11"/>
          <p:cNvGraphicFramePr/>
          <p:nvPr/>
        </p:nvGraphicFramePr>
        <p:xfrm>
          <a:off x="6904893" y="53162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{C12B3E17-9939-4FF8-ACB0-638BDF6A45DB}</a:tableStyleId>
              </a:tblPr>
              <a:tblGrid>
                <a:gridCol w="1740875"/>
                <a:gridCol w="197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Id_author (PK)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name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Jonas Sanders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cxnSp>
        <p:nvCxnSpPr>
          <p:cNvPr id="187" name="Google Shape;187;p11"/>
          <p:cNvCxnSpPr/>
          <p:nvPr/>
        </p:nvCxnSpPr>
        <p:spPr>
          <a:xfrm rot="10800000">
            <a:off x="7244862" y="3261946"/>
            <a:ext cx="0" cy="2054348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11"/>
          <p:cNvSpPr txBox="1"/>
          <p:nvPr/>
        </p:nvSpPr>
        <p:spPr>
          <a:xfrm>
            <a:off x="2725650" y="2012575"/>
            <a:ext cx="53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ibre Franklin"/>
                <a:ea typeface="Libre Franklin"/>
                <a:cs typeface="Libre Franklin"/>
                <a:sym typeface="Libre Franklin"/>
              </a:rPr>
              <a:t>book table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6904900" y="49161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ibre Franklin"/>
                <a:ea typeface="Libre Franklin"/>
                <a:cs typeface="Libre Franklin"/>
                <a:sym typeface="Libre Franklin"/>
              </a:rPr>
              <a:t>author table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QUERY WITH JPA</a:t>
            </a:r>
            <a:endParaRPr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Criteria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Higher-level. Used in inherited operation.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JPQL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JPA Query Languange. Very close to the SQL Language.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SQL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Structured Query Language.</a:t>
            </a:r>
            <a:endParaRPr/>
          </a:p>
        </p:txBody>
      </p:sp>
      <p:sp>
        <p:nvSpPr>
          <p:cNvPr id="196" name="Google Shape;196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QUERY WITH JPA</a:t>
            </a:r>
            <a:endParaRPr/>
          </a:p>
        </p:txBody>
      </p:sp>
      <p:sp>
        <p:nvSpPr>
          <p:cNvPr id="202" name="Google Shape;202;p13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Criteria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More Abstraction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Uses the structure defined in the Entities as a Road Map to create the Queries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JpaRepository</a:t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044" y="3935835"/>
            <a:ext cx="3962400" cy="10668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QUERY WITH JPA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JPQL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SQL ‘Look-a-like’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Projection</a:t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537" y="3621947"/>
            <a:ext cx="5686425" cy="61912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SCENARIO 1 – CRITERIA + FETCH TYPE EAGER</a:t>
            </a:r>
            <a:endParaRPr/>
          </a:p>
        </p:txBody>
      </p:sp>
      <p:pic>
        <p:nvPicPr>
          <p:cNvPr id="218" name="Google Shape;21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639094"/>
            <a:ext cx="4621627" cy="2553692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4480" y="2639094"/>
            <a:ext cx="3800067" cy="2508782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SCENARIO 1 – CRITERIA + FETCH TYPE EAGER</a:t>
            </a:r>
            <a:endParaRPr/>
          </a:p>
        </p:txBody>
      </p: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456" y="2492036"/>
            <a:ext cx="6994495" cy="3332141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SCENARIO 2 – CRITERIA + FETCH TYPE LAZY</a:t>
            </a:r>
            <a:endParaRPr/>
          </a:p>
        </p:txBody>
      </p:sp>
      <p:pic>
        <p:nvPicPr>
          <p:cNvPr id="234" name="Google Shape;23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7676" y="2639051"/>
            <a:ext cx="3789891" cy="255373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92" y="2639094"/>
            <a:ext cx="4621627" cy="2553692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SCENARIO 2 – CRITERIA + FETCH TYPE LAZY</a:t>
            </a:r>
            <a:endParaRPr/>
          </a:p>
        </p:txBody>
      </p:sp>
      <p:sp>
        <p:nvSpPr>
          <p:cNvPr id="242" name="Google Shape;242;p18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2340864"/>
            <a:ext cx="7520465" cy="363448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ALTERNATIVE SOLUTION 1 - CRITERIA</a:t>
            </a:r>
            <a:endParaRPr/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8235" y="2369030"/>
            <a:ext cx="3789891" cy="255373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91" y="2369030"/>
            <a:ext cx="5610753" cy="389754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SUMMARY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Java Persistence API Overview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Relational Paradigm x JPA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Queries with JPA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Example Scenarios</a:t>
            </a:r>
            <a:endParaRPr/>
          </a:p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ALTERNATIVE SOLUTION 1 - CRITERIA</a:t>
            </a:r>
            <a:endParaRPr/>
          </a:p>
        </p:txBody>
      </p:sp>
      <p:pic>
        <p:nvPicPr>
          <p:cNvPr id="259" name="Google Shape;25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2534444"/>
            <a:ext cx="11029950" cy="324802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ALTERNATIVE SOLUTION 1 - CRITERIA</a:t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Positive Points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Access to the DB reduced to 2 Queries.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If it is the main query, it won’t affect the COUNT or PAGINATION.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Using the JPA, it still uses the inherited query (findAll) 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Negative Points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The need to post process the attributes to the second Query and back again to Book list (Code complexity)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More than one database access.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IN Clauses in the majority of databases has a limit (For example: In PostgreSQL is 1000)</a:t>
            </a:r>
            <a:endParaRPr/>
          </a:p>
        </p:txBody>
      </p:sp>
      <p:sp>
        <p:nvSpPr>
          <p:cNvPr id="267" name="Google Shape;267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ALTERNATIVE SOLUTION 2 - JPQL</a:t>
            </a:r>
            <a:endParaRPr/>
          </a:p>
        </p:txBody>
      </p:sp>
      <p:pic>
        <p:nvPicPr>
          <p:cNvPr id="273" name="Google Shape;27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762250"/>
            <a:ext cx="3722360" cy="608797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93" y="3712734"/>
            <a:ext cx="3722360" cy="245748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0801" y="2762250"/>
            <a:ext cx="6210300" cy="22098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ALTERNATIVE SOLUTION 2 - JPQL</a:t>
            </a:r>
            <a:endParaRPr/>
          </a:p>
        </p:txBody>
      </p:sp>
      <p:pic>
        <p:nvPicPr>
          <p:cNvPr id="282" name="Google Shape;28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270103"/>
            <a:ext cx="6372225" cy="303847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ALTERNATIVE SOLUTION 2 - JPQL</a:t>
            </a:r>
            <a:endParaRPr/>
          </a:p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Positive Points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Just one access to the database.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Simple sintax and low code complexity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Negative Points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It is not supported by the current pagination structure</a:t>
            </a:r>
            <a:endParaRPr/>
          </a:p>
          <a:p>
            <a:pPr indent="-270000" lvl="2" marL="900000" rtl="0" algn="l">
              <a:spcBef>
                <a:spcPts val="860"/>
              </a:spcBef>
              <a:spcAft>
                <a:spcPts val="0"/>
              </a:spcAft>
              <a:buSzPts val="1196"/>
              <a:buChar char="◼"/>
            </a:pPr>
            <a:r>
              <a:rPr i="1" lang="pt-BR"/>
              <a:t>Specifications</a:t>
            </a:r>
            <a:r>
              <a:rPr lang="pt-BR"/>
              <a:t> in criteria can’t be used.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The code search by reference would be affected. Would be necessary to search for text.</a:t>
            </a:r>
            <a:endParaRPr/>
          </a:p>
          <a:p>
            <a:pPr indent="0" lvl="0" marL="63000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GOOD PRACTICES</a:t>
            </a:r>
            <a:endParaRPr/>
          </a:p>
        </p:txBody>
      </p:sp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581197" y="2340875"/>
            <a:ext cx="66201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Enable log operations in JPA (Change INFO to DEBUG).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Harmful Query behaviors are easily detected.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Using the amount of data as close as possible to the Production environment.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Look for simplicity and low maintenance.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Trade-offs will happen.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To higher perfomance, build SQL Queries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Creating indexes can be necessary to decrease the queries time.</a:t>
            </a:r>
            <a:endParaRPr/>
          </a:p>
        </p:txBody>
      </p:sp>
      <p:sp>
        <p:nvSpPr>
          <p:cNvPr id="297" name="Google Shape;297;p2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298" name="Google Shape;2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6839" y="3086792"/>
            <a:ext cx="1647825" cy="20193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Franklin Gothic"/>
              <a:buNone/>
            </a:pPr>
            <a:br>
              <a:rPr lang="pt-BR"/>
            </a:br>
            <a:r>
              <a:rPr lang="pt-BR" sz="4900"/>
              <a:t>QUESTIONS?</a:t>
            </a: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THANK YOU!</a:t>
            </a:r>
            <a:endParaRPr/>
          </a:p>
        </p:txBody>
      </p:sp>
      <p:sp>
        <p:nvSpPr>
          <p:cNvPr id="304" name="Google Shape;304;p2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pt-BR"/>
              <a:t>THIAGO.ADELINO@E-CORE.COM</a:t>
            </a:r>
            <a:endParaRPr/>
          </a:p>
        </p:txBody>
      </p:sp>
      <p:sp>
        <p:nvSpPr>
          <p:cNvPr id="305" name="Google Shape;305;p2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OVERVIEW - JAVA PERSISTENCE API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Hibernate appears in 2003 with the ORM concept. 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Simplifies the database operations in the relational paradigma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Oracle incorporates hibernate as part of JSR 220 (EJB 3.0)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After that in 2009 as JSR 317 with the name ‘JPA 2.0’.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descr="hibernate-manytoone-e-onetomany-como-implementar-de-forma-correta ⋆ JDev  Treinamento on-line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8350" y="1890876"/>
            <a:ext cx="2057251" cy="178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RELACIONAL PARADIGM X JPA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Relationship between Tables x Relationship between Objects (OO):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ORM (Object-relational Mapping)</a:t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0" lvl="1" marL="324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136" y="3362909"/>
            <a:ext cx="38195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4232" y="3616021"/>
            <a:ext cx="2000250" cy="165735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1948" y="3616021"/>
            <a:ext cx="1790700" cy="128587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RELACIONAL PARADIGM X JPA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Package javax.persistence.*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525" y="2946400"/>
            <a:ext cx="4848225" cy="302895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8" y="2945636"/>
            <a:ext cx="3543300" cy="227647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RELACIONAL PARADIGM X JPA</a:t>
            </a:r>
            <a:endParaRPr/>
          </a:p>
        </p:txBody>
      </p:sp>
      <p:sp>
        <p:nvSpPr>
          <p:cNvPr id="144" name="Google Shape;144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Relationship Types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ManyToOne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OneToOne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ManyToMany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OneToMany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RELACIONAL PARADIGM X JPA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*ToOne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By default: fetchType EAGER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*ToMany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By default: fetchType LAZY</a:t>
            </a:r>
            <a:endParaRPr/>
          </a:p>
        </p:txBody>
      </p:sp>
      <p:sp>
        <p:nvSpPr>
          <p:cNvPr id="152" name="Google Shape;152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599" y="2700782"/>
            <a:ext cx="3541808" cy="2508781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5951" y="2700781"/>
            <a:ext cx="3800067" cy="2508782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LAZY LOADING X EAGER LOADING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581192" y="2340864"/>
            <a:ext cx="4887623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Lazy Loading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Delaying load or initialization of resources or objects until they are actually needed.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Example: Apps with ‘list x detail’ pages.</a:t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pt-BR"/>
              <a:t>Eager Loading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pt-BR"/>
              <a:t>Will retrieve all the data once the code is executed. </a:t>
            </a:r>
            <a:endParaRPr/>
          </a:p>
        </p:txBody>
      </p:sp>
      <p:sp>
        <p:nvSpPr>
          <p:cNvPr id="161" name="Google Shape;161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pic>
        <p:nvPicPr>
          <p:cNvPr descr="SwiftUI Tutorial — Lists and Navigation | by Ale Patrón | The Startup |  Medium"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1744" y="889801"/>
            <a:ext cx="2709006" cy="553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t-BR"/>
              <a:t>LAZY LOADING X EAGER LOADING</a:t>
            </a:r>
            <a:endParaRPr/>
          </a:p>
        </p:txBody>
      </p:sp>
      <p:graphicFrame>
        <p:nvGraphicFramePr>
          <p:cNvPr id="168" name="Google Shape;168;p9"/>
          <p:cNvGraphicFramePr/>
          <p:nvPr/>
        </p:nvGraphicFramePr>
        <p:xfrm>
          <a:off x="2725616" y="2447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{C12B3E17-9939-4FF8-ACB0-638BDF6A45DB}</a:tableStyleId>
              </a:tblPr>
              <a:tblGrid>
                <a:gridCol w="1740875"/>
                <a:gridCol w="1978275"/>
                <a:gridCol w="167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Id_book (PK)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name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Id_author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Inside the Shadow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The Hollow Veil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Ladders of Love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15/08/2022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2725650" y="2012575"/>
            <a:ext cx="53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ibre Franklin"/>
                <a:ea typeface="Libre Franklin"/>
                <a:cs typeface="Libre Franklin"/>
                <a:sym typeface="Libre Franklin"/>
              </a:rPr>
              <a:t>book table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2021-05-29T18:45:51Z</dcterms:created>
  <dc:creator>THIAGO ADELINO DE MELO</dc:creator>
</cp:coreProperties>
</file>