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7" r:id="rId4"/>
    <p:sldId id="290" r:id="rId5"/>
    <p:sldId id="284" r:id="rId6"/>
    <p:sldId id="287" r:id="rId7"/>
    <p:sldId id="277" r:id="rId8"/>
    <p:sldId id="278" r:id="rId9"/>
    <p:sldId id="298" r:id="rId10"/>
    <p:sldId id="286" r:id="rId1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88B8C9A-238B-4E70-9089-BBC247D29AAE}">
          <p14:sldIdLst>
            <p14:sldId id="256"/>
          </p14:sldIdLst>
        </p14:section>
        <p14:section name="Problem" id="{8C06F114-C463-4723-823E-45C585FEB794}">
          <p14:sldIdLst>
            <p14:sldId id="257"/>
            <p14:sldId id="297"/>
          </p14:sldIdLst>
        </p14:section>
        <p14:section name="Solution" id="{7B856984-96A1-45AB-9F1A-140D35CC64AC}">
          <p14:sldIdLst>
            <p14:sldId id="290"/>
          </p14:sldIdLst>
        </p14:section>
        <p14:section name="Competition" id="{D0DD138C-95C8-468E-B28D-ACAD07CF0613}">
          <p14:sldIdLst>
            <p14:sldId id="284"/>
          </p14:sldIdLst>
        </p14:section>
        <p14:section name="Market Analysis" id="{40400259-12AA-48CC-88D0-747E52D9DE99}">
          <p14:sldIdLst>
            <p14:sldId id="287"/>
            <p14:sldId id="277"/>
          </p14:sldIdLst>
        </p14:section>
        <p14:section name="Roadmap" id="{0E4257B0-BA89-4663-BB39-9156DB195DB4}">
          <p14:sldIdLst>
            <p14:sldId id="278"/>
          </p14:sldIdLst>
        </p14:section>
        <p14:section name="Finances" id="{0D14FF6E-87EC-4E5B-886F-F22E9053D70D}">
          <p14:sldIdLst>
            <p14:sldId id="298"/>
          </p14:sldIdLst>
        </p14:section>
        <p14:section name="Ask" id="{3A50B990-6480-4C5A-815F-2E37C4D141BF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rednji slo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rednji slog 2 – poudarek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Svetel slo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024" autoAdjust="0"/>
  </p:normalViewPr>
  <p:slideViewPr>
    <p:cSldViewPr snapToGrid="0">
      <p:cViewPr varScale="1">
        <p:scale>
          <a:sx n="84" d="100"/>
          <a:sy n="84" d="100"/>
        </p:scale>
        <p:origin x="614" y="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CA959-C387-4F83-AF18-5C3E52975D7C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BDFF0-DEC9-4CF1-9617-C381C71A5B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9986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BDFF0-DEC9-4CF1-9617-C381C71A5B79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069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BDFF0-DEC9-4CF1-9617-C381C71A5B79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9879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BDFF0-DEC9-4CF1-9617-C381C71A5B79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8366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BDFF0-DEC9-4CF1-9617-C381C71A5B79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192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BDFF0-DEC9-4CF1-9617-C381C71A5B79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230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BDFF0-DEC9-4CF1-9617-C381C71A5B79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815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BDFF0-DEC9-4CF1-9617-C381C71A5B79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6387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BDFF0-DEC9-4CF1-9617-C381C71A5B79}" type="slidenum">
              <a:rPr lang="sl-SI" smtClean="0"/>
              <a:t>10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490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11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99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582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3066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73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811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722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414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644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926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9403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79128-724D-48BE-B363-3E1651991E7A}" type="datetimeFigureOut">
              <a:rPr lang="sl-SI" smtClean="0"/>
              <a:t>12. 06. 2024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0524-5F9F-44B6-9906-F0325A59EE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485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e.linkedin.com/in/alexander-marinsek" TargetMode="External"/><Relationship Id="rId13" Type="http://schemas.openxmlformats.org/officeDocument/2006/relationships/image" Target="../media/image5.jpeg"/><Relationship Id="rId3" Type="http://schemas.openxmlformats.org/officeDocument/2006/relationships/hyperlink" Target="https://ch.linkedin.com/in/uro%C5%A1-hudomalj-3922a1252" TargetMode="External"/><Relationship Id="rId7" Type="http://schemas.openxmlformats.org/officeDocument/2006/relationships/hyperlink" Target="https://de.linkedin.com/in/teodora-mitrevska-b444a810a" TargetMode="External"/><Relationship Id="rId12" Type="http://schemas.openxmlformats.org/officeDocument/2006/relationships/image" Target="../media/image4.jpe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uhudo/igoprot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3.png"/><Relationship Id="rId5" Type="http://schemas.openxmlformats.org/officeDocument/2006/relationships/hyperlink" Target="https://github.com/uhudo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github.com/TeodoraLmu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github.com/AlexanderMarinsek" TargetMode="External"/><Relationship Id="rId1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ithub Icon On White Background Stock Photos and Pictures - 46 Images |  Shutterstock">
            <a:hlinkClick r:id="rId3"/>
            <a:extLst>
              <a:ext uri="{FF2B5EF4-FFF2-40B4-BE49-F238E27FC236}">
                <a16:creationId xmlns:a16="http://schemas.microsoft.com/office/drawing/2014/main" id="{7A606D44-5C2F-DD44-7F5C-AA06952B0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0760" y="5271035"/>
            <a:ext cx="28706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ithub Icon On White Background Stock Photos and Pictures - 46 Images |  Shutterstock">
            <a:hlinkClick r:id="rId5"/>
            <a:extLst>
              <a:ext uri="{FF2B5EF4-FFF2-40B4-BE49-F238E27FC236}">
                <a16:creationId xmlns:a16="http://schemas.microsoft.com/office/drawing/2014/main" id="{F327D238-AF11-CE74-E9EE-6CF2899B0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79141" y="5271035"/>
            <a:ext cx="28988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Github Icon On White Background Stock Photos and Pictures - 46 Images |  Shutterstock">
            <a:hlinkClick r:id="rId7"/>
            <a:extLst>
              <a:ext uri="{FF2B5EF4-FFF2-40B4-BE49-F238E27FC236}">
                <a16:creationId xmlns:a16="http://schemas.microsoft.com/office/drawing/2014/main" id="{F240D4A7-BEAF-7C8F-7DA3-A60B21858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73369" y="5271035"/>
            <a:ext cx="28706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Github Icon On White Background Stock Photos and Pictures - 46 Images |  Shutterstock">
            <a:hlinkClick r:id="rId8"/>
            <a:extLst>
              <a:ext uri="{FF2B5EF4-FFF2-40B4-BE49-F238E27FC236}">
                <a16:creationId xmlns:a16="http://schemas.microsoft.com/office/drawing/2014/main" id="{395CC431-DF4A-7CC8-7608-5C301B09D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3717" y="5271035"/>
            <a:ext cx="28706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ithub Icon On White Background Stock Photos and Pictures - 46 Images |  Shutterstock">
            <a:hlinkClick r:id="rId9"/>
            <a:extLst>
              <a:ext uri="{FF2B5EF4-FFF2-40B4-BE49-F238E27FC236}">
                <a16:creationId xmlns:a16="http://schemas.microsoft.com/office/drawing/2014/main" id="{DC2D193C-E269-0729-22C0-73DDBD074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47498" y="5271035"/>
            <a:ext cx="28988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Github Icon On White Background Stock Photos and Pictures - 46 Images |  Shutterstock">
            <a:hlinkClick r:id="rId10"/>
            <a:extLst>
              <a:ext uri="{FF2B5EF4-FFF2-40B4-BE49-F238E27FC236}">
                <a16:creationId xmlns:a16="http://schemas.microsoft.com/office/drawing/2014/main" id="{BA6C1FCB-1CAD-847C-F4F6-D0FDBDAF5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7151" y="5271035"/>
            <a:ext cx="28988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2664642"/>
            <a:ext cx="9144000" cy="595424"/>
          </a:xfrm>
        </p:spPr>
        <p:txBody>
          <a:bodyPr/>
          <a:lstStyle/>
          <a:p>
            <a:r>
              <a:rPr lang="en-US" i="1" dirty="0"/>
              <a:t>Decentralized Peer-to-Peer Consensus Delegation Platform</a:t>
            </a:r>
            <a:endParaRPr lang="sl-SI" i="1" dirty="0"/>
          </a:p>
        </p:txBody>
      </p:sp>
      <p:sp>
        <p:nvSpPr>
          <p:cNvPr id="4" name="Podnaslov 2">
            <a:extLst>
              <a:ext uri="{FF2B5EF4-FFF2-40B4-BE49-F238E27FC236}">
                <a16:creationId xmlns:a16="http://schemas.microsoft.com/office/drawing/2014/main" id="{64923C4C-41C2-CEBF-DDEA-5415BCB33006}"/>
              </a:ext>
            </a:extLst>
          </p:cNvPr>
          <p:cNvSpPr txBox="1">
            <a:spLocks/>
          </p:cNvSpPr>
          <p:nvPr/>
        </p:nvSpPr>
        <p:spPr>
          <a:xfrm>
            <a:off x="1524000" y="3206825"/>
            <a:ext cx="9144000" cy="59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</a:t>
            </a:r>
            <a:endParaRPr lang="sl-SI" sz="2000" dirty="0"/>
          </a:p>
        </p:txBody>
      </p:sp>
      <p:sp>
        <p:nvSpPr>
          <p:cNvPr id="5" name="Podnaslov 2">
            <a:extLst>
              <a:ext uri="{FF2B5EF4-FFF2-40B4-BE49-F238E27FC236}">
                <a16:creationId xmlns:a16="http://schemas.microsoft.com/office/drawing/2014/main" id="{C48EB01E-4F83-D794-4DB2-08FA62D6AC95}"/>
              </a:ext>
            </a:extLst>
          </p:cNvPr>
          <p:cNvSpPr txBox="1">
            <a:spLocks/>
          </p:cNvSpPr>
          <p:nvPr/>
        </p:nvSpPr>
        <p:spPr>
          <a:xfrm>
            <a:off x="3646614" y="5671533"/>
            <a:ext cx="4898770" cy="951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/>
              <a:t>Teodora Mitrevska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Product management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PhD student at LMU München</a:t>
            </a:r>
          </a:p>
        </p:txBody>
      </p:sp>
      <p:sp>
        <p:nvSpPr>
          <p:cNvPr id="7" name="Podnaslov 2">
            <a:extLst>
              <a:ext uri="{FF2B5EF4-FFF2-40B4-BE49-F238E27FC236}">
                <a16:creationId xmlns:a16="http://schemas.microsoft.com/office/drawing/2014/main" id="{590AB7B8-0CC9-7CCE-CFCC-6F101310C2D2}"/>
              </a:ext>
            </a:extLst>
          </p:cNvPr>
          <p:cNvSpPr txBox="1">
            <a:spLocks/>
          </p:cNvSpPr>
          <p:nvPr/>
        </p:nvSpPr>
        <p:spPr>
          <a:xfrm>
            <a:off x="761641" y="5671533"/>
            <a:ext cx="3566933" cy="951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/>
              <a:t>Uro</a:t>
            </a:r>
            <a:r>
              <a:rPr lang="sl-SI" sz="1800" b="1" dirty="0"/>
              <a:t>š</a:t>
            </a:r>
            <a:r>
              <a:rPr lang="en-US" sz="1800" b="1" dirty="0"/>
              <a:t> </a:t>
            </a:r>
            <a:r>
              <a:rPr lang="sl-SI" sz="1800" b="1" dirty="0"/>
              <a:t>Hudomalj</a:t>
            </a:r>
            <a:endParaRPr lang="en-US" sz="1800" b="1" dirty="0"/>
          </a:p>
          <a:p>
            <a:pPr>
              <a:spcBef>
                <a:spcPts val="600"/>
              </a:spcBef>
            </a:pPr>
            <a:r>
              <a:rPr lang="sl-SI" sz="1800" dirty="0"/>
              <a:t>Smart </a:t>
            </a:r>
            <a:r>
              <a:rPr lang="en-CH" sz="1800" dirty="0"/>
              <a:t>contract</a:t>
            </a:r>
            <a:r>
              <a:rPr lang="en-US" sz="1800" dirty="0"/>
              <a:t>s</a:t>
            </a:r>
            <a:r>
              <a:rPr lang="sl-SI" sz="1800" dirty="0"/>
              <a:t> and U</a:t>
            </a:r>
            <a:r>
              <a:rPr lang="en-US" sz="1800" dirty="0"/>
              <a:t>I</a:t>
            </a:r>
            <a:endParaRPr lang="en-CH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PhD student at </a:t>
            </a:r>
            <a:r>
              <a:rPr lang="sl-SI" sz="1800" dirty="0"/>
              <a:t>ETH </a:t>
            </a:r>
            <a:r>
              <a:rPr lang="en-US" sz="1800" dirty="0"/>
              <a:t>Zürich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EA32365-9DAE-115C-AB44-EE9BFF7D5BC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216" y="572075"/>
            <a:ext cx="1853491" cy="759318"/>
          </a:xfrm>
          <a:prstGeom prst="rect">
            <a:avLst/>
          </a:prstGeom>
        </p:spPr>
      </p:pic>
      <p:sp>
        <p:nvSpPr>
          <p:cNvPr id="11" name="Podnaslov 2">
            <a:extLst>
              <a:ext uri="{FF2B5EF4-FFF2-40B4-BE49-F238E27FC236}">
                <a16:creationId xmlns:a16="http://schemas.microsoft.com/office/drawing/2014/main" id="{AACF8CDA-3974-7D31-65C7-638EA93B8419}"/>
              </a:ext>
            </a:extLst>
          </p:cNvPr>
          <p:cNvSpPr txBox="1">
            <a:spLocks/>
          </p:cNvSpPr>
          <p:nvPr/>
        </p:nvSpPr>
        <p:spPr>
          <a:xfrm>
            <a:off x="7863427" y="5671533"/>
            <a:ext cx="3077728" cy="951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/>
              <a:t>Alexander Marin</a:t>
            </a:r>
            <a:r>
              <a:rPr lang="sl-SI" sz="1800" b="1" dirty="0"/>
              <a:t>šek</a:t>
            </a:r>
            <a:endParaRPr lang="en-US" sz="1800" b="1" dirty="0"/>
          </a:p>
          <a:p>
            <a:pPr>
              <a:spcBef>
                <a:spcPts val="600"/>
              </a:spcBef>
            </a:pPr>
            <a:r>
              <a:rPr lang="en-US" sz="1800" dirty="0"/>
              <a:t>Backend</a:t>
            </a:r>
            <a:endParaRPr lang="en-CH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PhD student at KU Leuven</a:t>
            </a:r>
          </a:p>
        </p:txBody>
      </p:sp>
      <p:pic>
        <p:nvPicPr>
          <p:cNvPr id="14" name="Picture 13" descr="A person with red hair and a scarf&#10;&#10;Description automatically generated">
            <a:extLst>
              <a:ext uri="{FF2B5EF4-FFF2-40B4-BE49-F238E27FC236}">
                <a16:creationId xmlns:a16="http://schemas.microsoft.com/office/drawing/2014/main" id="{32E214EE-CD9E-64B1-253B-31586AFD471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3832678"/>
            <a:ext cx="1620000" cy="162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 descr="A person sitting at a table&#10;&#10;Description automatically generated">
            <a:extLst>
              <a:ext uri="{FF2B5EF4-FFF2-40B4-BE49-F238E27FC236}">
                <a16:creationId xmlns:a16="http://schemas.microsoft.com/office/drawing/2014/main" id="{B7D0443C-37CE-97CF-CB3D-7A6C87BD92E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91" y="3816061"/>
            <a:ext cx="1620000" cy="162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6DCCE65F-A986-1564-3067-8E4DA90455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08" y="3832678"/>
            <a:ext cx="1620000" cy="162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Podnaslov 2">
            <a:extLst>
              <a:ext uri="{FF2B5EF4-FFF2-40B4-BE49-F238E27FC236}">
                <a16:creationId xmlns:a16="http://schemas.microsoft.com/office/drawing/2014/main" id="{50B8AC92-520E-8B15-E385-795464F98734}"/>
              </a:ext>
            </a:extLst>
          </p:cNvPr>
          <p:cNvSpPr txBox="1">
            <a:spLocks/>
          </p:cNvSpPr>
          <p:nvPr/>
        </p:nvSpPr>
        <p:spPr>
          <a:xfrm>
            <a:off x="9609825" y="256781"/>
            <a:ext cx="2418272" cy="59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Supported by</a:t>
            </a:r>
            <a:endParaRPr lang="sl-SI" sz="1600" dirty="0"/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16B1A5F-E7D6-EAE2-74C5-1EA1BABEA8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7" y="1209483"/>
            <a:ext cx="5958223" cy="1417461"/>
          </a:xfrm>
          <a:prstGeom prst="rect">
            <a:avLst/>
          </a:prstGeom>
        </p:spPr>
      </p:pic>
      <p:pic>
        <p:nvPicPr>
          <p:cNvPr id="2" name="Picture 1">
            <a:hlinkClick r:id="rId16"/>
            <a:extLst>
              <a:ext uri="{FF2B5EF4-FFF2-40B4-BE49-F238E27FC236}">
                <a16:creationId xmlns:a16="http://schemas.microsoft.com/office/drawing/2014/main" id="{F89F3395-D9DA-6A3B-2DBC-21519BBE7DF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292" y="41173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Partnerships to offer node running services to projects’ users</a:t>
            </a:r>
          </a:p>
          <a:p>
            <a:r>
              <a:rPr lang="en-US" dirty="0"/>
              <a:t>Support in xGov grant program</a:t>
            </a:r>
          </a:p>
          <a:p>
            <a:r>
              <a:rPr lang="en-US" dirty="0"/>
              <a:t>Consider us for investments in our following products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Use our product, spread the word about it, and</a:t>
            </a:r>
          </a:p>
          <a:p>
            <a:pPr marL="0" indent="0" algn="ctr">
              <a:buNone/>
            </a:pPr>
            <a:r>
              <a:rPr lang="en-US" sz="3200" b="1" dirty="0"/>
              <a:t>let’s protect Algorand together!</a:t>
            </a:r>
          </a:p>
        </p:txBody>
      </p:sp>
    </p:spTree>
    <p:extLst>
      <p:ext uri="{BB962C8B-B14F-4D97-AF65-F5344CB8AC3E}">
        <p14:creationId xmlns:p14="http://schemas.microsoft.com/office/powerpoint/2010/main" val="104594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značba mesta vsebine 2"/>
          <p:cNvSpPr>
            <a:spLocks noGrp="1"/>
          </p:cNvSpPr>
          <p:nvPr>
            <p:ph idx="1"/>
          </p:nvPr>
        </p:nvSpPr>
        <p:spPr>
          <a:xfrm>
            <a:off x="838200" y="1462247"/>
            <a:ext cx="10515600" cy="4714716"/>
          </a:xfrm>
        </p:spPr>
        <p:txBody>
          <a:bodyPr>
            <a:normAutofit/>
          </a:bodyPr>
          <a:lstStyle/>
          <a:p>
            <a:r>
              <a:rPr lang="en-US" sz="2400" dirty="0"/>
              <a:t>Blockchains need nodes to run and secure the network</a:t>
            </a:r>
          </a:p>
          <a:p>
            <a:r>
              <a:rPr lang="en-US" sz="2400" dirty="0"/>
              <a:t>The more nodes, the more robust and decentralized the network</a:t>
            </a:r>
          </a:p>
          <a:p>
            <a:r>
              <a:rPr lang="en-US" sz="2400" dirty="0"/>
              <a:t>The more tokens participate on these nodes, the higher the security</a:t>
            </a:r>
          </a:p>
          <a:p>
            <a:r>
              <a:rPr lang="en-US" sz="2400" dirty="0"/>
              <a:t>Barriers for participation:</a:t>
            </a:r>
          </a:p>
          <a:p>
            <a:pPr lvl="1"/>
            <a:r>
              <a:rPr lang="en-US" sz="2000" dirty="0"/>
              <a:t>Technical knowledge</a:t>
            </a:r>
          </a:p>
          <a:p>
            <a:pPr lvl="1"/>
            <a:r>
              <a:rPr lang="en-US" sz="2000" dirty="0"/>
              <a:t>Time</a:t>
            </a:r>
          </a:p>
          <a:p>
            <a:pPr lvl="1"/>
            <a:r>
              <a:rPr lang="en-US" sz="2000" dirty="0"/>
              <a:t>Costs</a:t>
            </a:r>
          </a:p>
          <a:p>
            <a:pPr lvl="1"/>
            <a:endParaRPr lang="sl-SI" sz="2000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sl-SI" dirty="0"/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337F864D-D17F-C0A1-1AAF-3B080A78D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40400" y="2988860"/>
            <a:ext cx="5867400" cy="329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C496566-F5BB-D51E-D679-211138F3CE3A}"/>
              </a:ext>
            </a:extLst>
          </p:cNvPr>
          <p:cNvGrpSpPr/>
          <p:nvPr/>
        </p:nvGrpSpPr>
        <p:grpSpPr>
          <a:xfrm>
            <a:off x="6607720" y="3309402"/>
            <a:ext cx="4250886" cy="2730082"/>
            <a:chOff x="7511123" y="3612511"/>
            <a:chExt cx="3852890" cy="2426971"/>
          </a:xfrm>
        </p:grpSpPr>
        <p:pic>
          <p:nvPicPr>
            <p:cNvPr id="50" name="Slika 4">
              <a:extLst>
                <a:ext uri="{FF2B5EF4-FFF2-40B4-BE49-F238E27FC236}">
                  <a16:creationId xmlns:a16="http://schemas.microsoft.com/office/drawing/2014/main" id="{7EBEB7D3-D04C-3406-B645-2B1F67A09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11123" y="5433055"/>
              <a:ext cx="293394" cy="289556"/>
            </a:xfrm>
            <a:prstGeom prst="rect">
              <a:avLst/>
            </a:prstGeom>
          </p:spPr>
        </p:pic>
        <p:pic>
          <p:nvPicPr>
            <p:cNvPr id="51" name="Slika 10">
              <a:extLst>
                <a:ext uri="{FF2B5EF4-FFF2-40B4-BE49-F238E27FC236}">
                  <a16:creationId xmlns:a16="http://schemas.microsoft.com/office/drawing/2014/main" id="{D086DF47-D67D-3D5A-AA4F-F65687850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70619" y="3772215"/>
              <a:ext cx="293394" cy="289556"/>
            </a:xfrm>
            <a:prstGeom prst="rect">
              <a:avLst/>
            </a:prstGeom>
          </p:spPr>
        </p:pic>
        <p:pic>
          <p:nvPicPr>
            <p:cNvPr id="52" name="Slika 11">
              <a:extLst>
                <a:ext uri="{FF2B5EF4-FFF2-40B4-BE49-F238E27FC236}">
                  <a16:creationId xmlns:a16="http://schemas.microsoft.com/office/drawing/2014/main" id="{F59511FF-C806-2729-13FB-A85E4779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51169" y="5170814"/>
              <a:ext cx="293394" cy="289556"/>
            </a:xfrm>
            <a:prstGeom prst="rect">
              <a:avLst/>
            </a:prstGeom>
          </p:spPr>
        </p:pic>
        <p:pic>
          <p:nvPicPr>
            <p:cNvPr id="53" name="Slika 12">
              <a:extLst>
                <a:ext uri="{FF2B5EF4-FFF2-40B4-BE49-F238E27FC236}">
                  <a16:creationId xmlns:a16="http://schemas.microsoft.com/office/drawing/2014/main" id="{80596230-B378-00C5-E51D-CE7508AA2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51169" y="5460370"/>
              <a:ext cx="293394" cy="289556"/>
            </a:xfrm>
            <a:prstGeom prst="rect">
              <a:avLst/>
            </a:prstGeom>
          </p:spPr>
        </p:pic>
        <p:pic>
          <p:nvPicPr>
            <p:cNvPr id="54" name="Slika 13">
              <a:extLst>
                <a:ext uri="{FF2B5EF4-FFF2-40B4-BE49-F238E27FC236}">
                  <a16:creationId xmlns:a16="http://schemas.microsoft.com/office/drawing/2014/main" id="{86CA31B5-CADB-1B63-007B-4B1DDB00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51169" y="5749926"/>
              <a:ext cx="293394" cy="289556"/>
            </a:xfrm>
            <a:prstGeom prst="rect">
              <a:avLst/>
            </a:prstGeom>
          </p:spPr>
        </p:pic>
        <p:pic>
          <p:nvPicPr>
            <p:cNvPr id="55" name="Slika 14">
              <a:extLst>
                <a:ext uri="{FF2B5EF4-FFF2-40B4-BE49-F238E27FC236}">
                  <a16:creationId xmlns:a16="http://schemas.microsoft.com/office/drawing/2014/main" id="{FB591E0A-2E7B-463E-9DEB-BA7B6B5F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70617" y="4061771"/>
              <a:ext cx="293394" cy="289556"/>
            </a:xfrm>
            <a:prstGeom prst="rect">
              <a:avLst/>
            </a:prstGeom>
          </p:spPr>
        </p:pic>
        <p:pic>
          <p:nvPicPr>
            <p:cNvPr id="56" name="Slika 15">
              <a:extLst>
                <a:ext uri="{FF2B5EF4-FFF2-40B4-BE49-F238E27FC236}">
                  <a16:creationId xmlns:a16="http://schemas.microsoft.com/office/drawing/2014/main" id="{6D4743C4-95DE-7BF1-99F6-06856F20A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77224" y="3772215"/>
              <a:ext cx="293394" cy="289556"/>
            </a:xfrm>
            <a:prstGeom prst="rect">
              <a:avLst/>
            </a:prstGeom>
          </p:spPr>
        </p:pic>
        <p:pic>
          <p:nvPicPr>
            <p:cNvPr id="57" name="Slika 16">
              <a:extLst>
                <a:ext uri="{FF2B5EF4-FFF2-40B4-BE49-F238E27FC236}">
                  <a16:creationId xmlns:a16="http://schemas.microsoft.com/office/drawing/2014/main" id="{AF4C5686-8B63-3DF2-AE83-886204C2F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77224" y="4061771"/>
              <a:ext cx="293394" cy="289556"/>
            </a:xfrm>
            <a:prstGeom prst="rect">
              <a:avLst/>
            </a:prstGeom>
          </p:spPr>
        </p:pic>
        <p:pic>
          <p:nvPicPr>
            <p:cNvPr id="58" name="Slika 17">
              <a:extLst>
                <a:ext uri="{FF2B5EF4-FFF2-40B4-BE49-F238E27FC236}">
                  <a16:creationId xmlns:a16="http://schemas.microsoft.com/office/drawing/2014/main" id="{EDF6025E-D7FA-DF68-2C42-D10A4957B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2651" y="3612511"/>
              <a:ext cx="293394" cy="289556"/>
            </a:xfrm>
            <a:prstGeom prst="rect">
              <a:avLst/>
            </a:prstGeom>
          </p:spPr>
        </p:pic>
        <p:pic>
          <p:nvPicPr>
            <p:cNvPr id="59" name="Slika 18">
              <a:extLst>
                <a:ext uri="{FF2B5EF4-FFF2-40B4-BE49-F238E27FC236}">
                  <a16:creationId xmlns:a16="http://schemas.microsoft.com/office/drawing/2014/main" id="{37CC4184-3C20-A1DB-1049-59C54E4A0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2652" y="3902067"/>
              <a:ext cx="293394" cy="289556"/>
            </a:xfrm>
            <a:prstGeom prst="rect">
              <a:avLst/>
            </a:prstGeom>
          </p:spPr>
        </p:pic>
        <p:pic>
          <p:nvPicPr>
            <p:cNvPr id="60" name="Slika 19">
              <a:extLst>
                <a:ext uri="{FF2B5EF4-FFF2-40B4-BE49-F238E27FC236}">
                  <a16:creationId xmlns:a16="http://schemas.microsoft.com/office/drawing/2014/main" id="{E22F31CE-4BB0-6F97-3D6A-1D336E6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2648" y="4191623"/>
              <a:ext cx="293394" cy="289556"/>
            </a:xfrm>
            <a:prstGeom prst="rect">
              <a:avLst/>
            </a:prstGeom>
          </p:spPr>
        </p:pic>
        <p:pic>
          <p:nvPicPr>
            <p:cNvPr id="61" name="Slika 20">
              <a:extLst>
                <a:ext uri="{FF2B5EF4-FFF2-40B4-BE49-F238E27FC236}">
                  <a16:creationId xmlns:a16="http://schemas.microsoft.com/office/drawing/2014/main" id="{A82FDB18-5D58-5B35-D957-19B178F5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12667" y="5724346"/>
              <a:ext cx="293394" cy="289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9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199" y="1462247"/>
            <a:ext cx="10609881" cy="47147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Users are seeking ways to delegate their security budgets to existing node runners</a:t>
            </a:r>
          </a:p>
        </p:txBody>
      </p:sp>
      <p:pic>
        <p:nvPicPr>
          <p:cNvPr id="29" name="Slika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3740" y="2567603"/>
            <a:ext cx="770916" cy="770916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sl-S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E43C62-383C-0182-3FEA-E110D1CE07C0}"/>
              </a:ext>
            </a:extLst>
          </p:cNvPr>
          <p:cNvGrpSpPr/>
          <p:nvPr/>
        </p:nvGrpSpPr>
        <p:grpSpPr>
          <a:xfrm>
            <a:off x="1454424" y="1627959"/>
            <a:ext cx="1579265" cy="1249721"/>
            <a:chOff x="1673454" y="4188114"/>
            <a:chExt cx="1579265" cy="1249721"/>
          </a:xfrm>
        </p:grpSpPr>
        <p:pic>
          <p:nvPicPr>
            <p:cNvPr id="7" name="Slika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73454" y="4681706"/>
              <a:ext cx="756129" cy="756129"/>
            </a:xfrm>
            <a:prstGeom prst="rect">
              <a:avLst/>
            </a:prstGeom>
          </p:spPr>
        </p:pic>
        <p:pic>
          <p:nvPicPr>
            <p:cNvPr id="13" name="Slika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96590" y="4188114"/>
              <a:ext cx="756129" cy="756129"/>
            </a:xfrm>
            <a:prstGeom prst="rect">
              <a:avLst/>
            </a:prstGeom>
          </p:spPr>
        </p:pic>
      </p:grpSp>
      <p:cxnSp>
        <p:nvCxnSpPr>
          <p:cNvPr id="14" name="Raven puščični povezovalnik 13"/>
          <p:cNvCxnSpPr>
            <a:cxnSpLocks/>
            <a:stCxn id="13" idx="3"/>
            <a:endCxn id="9" idx="1"/>
          </p:cNvCxnSpPr>
          <p:nvPr/>
        </p:nvCxnSpPr>
        <p:spPr>
          <a:xfrm>
            <a:off x="3106776" y="2006024"/>
            <a:ext cx="5375511" cy="101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aven puščični povezovalnik 20"/>
          <p:cNvCxnSpPr>
            <a:cxnSpLocks/>
            <a:stCxn id="7" idx="3"/>
          </p:cNvCxnSpPr>
          <p:nvPr/>
        </p:nvCxnSpPr>
        <p:spPr>
          <a:xfrm flipV="1">
            <a:off x="2283640" y="2238267"/>
            <a:ext cx="6196755" cy="2613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Skupina 10"/>
          <p:cNvGrpSpPr/>
          <p:nvPr/>
        </p:nvGrpSpPr>
        <p:grpSpPr>
          <a:xfrm>
            <a:off x="8597799" y="1721827"/>
            <a:ext cx="2973350" cy="1355186"/>
            <a:chOff x="8450865" y="4282008"/>
            <a:chExt cx="2973350" cy="1355186"/>
          </a:xfrm>
        </p:grpSpPr>
        <p:pic>
          <p:nvPicPr>
            <p:cNvPr id="9" name="Slika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50865" y="4282008"/>
              <a:ext cx="770916" cy="770916"/>
            </a:xfrm>
            <a:prstGeom prst="rect">
              <a:avLst/>
            </a:prstGeom>
          </p:spPr>
        </p:pic>
        <p:pic>
          <p:nvPicPr>
            <p:cNvPr id="10" name="Slika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53299" y="4799116"/>
              <a:ext cx="770916" cy="770916"/>
            </a:xfrm>
            <a:prstGeom prst="rect">
              <a:avLst/>
            </a:prstGeom>
          </p:spPr>
        </p:pic>
        <p:pic>
          <p:nvPicPr>
            <p:cNvPr id="2050" name="Picture 2" descr="Earth grid symbol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2270" y="4550714"/>
              <a:ext cx="1086480" cy="108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C978977-C0C7-91EA-E553-FBE247CB8381}"/>
              </a:ext>
            </a:extLst>
          </p:cNvPr>
          <p:cNvSpPr txBox="1"/>
          <p:nvPr/>
        </p:nvSpPr>
        <p:spPr>
          <a:xfrm>
            <a:off x="1621955" y="1233870"/>
            <a:ext cx="957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Users</a:t>
            </a:r>
            <a:endParaRPr lang="aa-ET" sz="24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D3C94-CB0B-1F12-692E-1C9C659146C4}"/>
              </a:ext>
            </a:extLst>
          </p:cNvPr>
          <p:cNvSpPr txBox="1"/>
          <p:nvPr/>
        </p:nvSpPr>
        <p:spPr>
          <a:xfrm>
            <a:off x="9274532" y="1234192"/>
            <a:ext cx="1997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Node runners</a:t>
            </a:r>
            <a:endParaRPr lang="aa-ET" sz="2400" b="1" i="1" dirty="0"/>
          </a:p>
        </p:txBody>
      </p:sp>
      <p:pic>
        <p:nvPicPr>
          <p:cNvPr id="36" name="Slika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8925" y="2584222"/>
            <a:ext cx="756129" cy="756129"/>
          </a:xfrm>
          <a:prstGeom prst="rect">
            <a:avLst/>
          </a:prstGeom>
        </p:spPr>
      </p:pic>
      <p:grpSp>
        <p:nvGrpSpPr>
          <p:cNvPr id="16" name="Skupina 15"/>
          <p:cNvGrpSpPr/>
          <p:nvPr/>
        </p:nvGrpSpPr>
        <p:grpSpPr>
          <a:xfrm>
            <a:off x="1121153" y="1721827"/>
            <a:ext cx="1779096" cy="1517383"/>
            <a:chOff x="1318668" y="4474016"/>
            <a:chExt cx="1779096" cy="1517383"/>
          </a:xfrm>
        </p:grpSpPr>
        <p:grpSp>
          <p:nvGrpSpPr>
            <p:cNvPr id="39" name="Skupina 38"/>
            <p:cNvGrpSpPr/>
            <p:nvPr/>
          </p:nvGrpSpPr>
          <p:grpSpPr>
            <a:xfrm>
              <a:off x="1318668" y="4859474"/>
              <a:ext cx="323701" cy="643956"/>
              <a:chOff x="714621" y="4052573"/>
              <a:chExt cx="323701" cy="643956"/>
            </a:xfrm>
          </p:grpSpPr>
          <p:pic>
            <p:nvPicPr>
              <p:cNvPr id="40" name="Slika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14621" y="4370810"/>
                <a:ext cx="323701" cy="325719"/>
              </a:xfrm>
              <a:prstGeom prst="rect">
                <a:avLst/>
              </a:prstGeom>
            </p:spPr>
          </p:pic>
          <p:pic>
            <p:nvPicPr>
              <p:cNvPr id="41" name="Slika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14621" y="4052573"/>
                <a:ext cx="323701" cy="325719"/>
              </a:xfrm>
              <a:prstGeom prst="rect">
                <a:avLst/>
              </a:prstGeom>
            </p:spPr>
          </p:pic>
        </p:grpSp>
        <p:pic>
          <p:nvPicPr>
            <p:cNvPr id="43" name="Slika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8069" y="4474016"/>
              <a:ext cx="323701" cy="325719"/>
            </a:xfrm>
            <a:prstGeom prst="rect">
              <a:avLst/>
            </a:prstGeom>
          </p:spPr>
        </p:pic>
        <p:grpSp>
          <p:nvGrpSpPr>
            <p:cNvPr id="47" name="Skupina 46"/>
            <p:cNvGrpSpPr/>
            <p:nvPr/>
          </p:nvGrpSpPr>
          <p:grpSpPr>
            <a:xfrm>
              <a:off x="2774063" y="5347443"/>
              <a:ext cx="323701" cy="643956"/>
              <a:chOff x="1288474" y="3355021"/>
              <a:chExt cx="323701" cy="643956"/>
            </a:xfrm>
          </p:grpSpPr>
          <p:pic>
            <p:nvPicPr>
              <p:cNvPr id="48" name="Slika 4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88474" y="3673258"/>
                <a:ext cx="323701" cy="325719"/>
              </a:xfrm>
              <a:prstGeom prst="rect">
                <a:avLst/>
              </a:prstGeom>
            </p:spPr>
          </p:pic>
          <p:pic>
            <p:nvPicPr>
              <p:cNvPr id="50" name="Slika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88474" y="3355021"/>
                <a:ext cx="323701" cy="325719"/>
              </a:xfrm>
              <a:prstGeom prst="rect">
                <a:avLst/>
              </a:prstGeom>
            </p:spPr>
          </p:pic>
        </p:grpSp>
      </p:grpSp>
      <p:cxnSp>
        <p:nvCxnSpPr>
          <p:cNvPr id="52" name="Raven puščični povezovalnik 51"/>
          <p:cNvCxnSpPr>
            <a:cxnSpLocks/>
            <a:stCxn id="36" idx="3"/>
            <a:endCxn id="29" idx="1"/>
          </p:cNvCxnSpPr>
          <p:nvPr/>
        </p:nvCxnSpPr>
        <p:spPr>
          <a:xfrm flipV="1">
            <a:off x="3648141" y="2953061"/>
            <a:ext cx="4910087" cy="9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Slika 23">
            <a:extLst>
              <a:ext uri="{FF2B5EF4-FFF2-40B4-BE49-F238E27FC236}">
                <a16:creationId xmlns:a16="http://schemas.microsoft.com/office/drawing/2014/main" id="{E27B3239-A655-057C-5BFC-E416201BF6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3139" y="3779537"/>
            <a:ext cx="3240000" cy="2863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Slika 26">
            <a:extLst>
              <a:ext uri="{FF2B5EF4-FFF2-40B4-BE49-F238E27FC236}">
                <a16:creationId xmlns:a16="http://schemas.microsoft.com/office/drawing/2014/main" id="{724FED80-3526-BDF0-D8B5-1D2A4073CA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5981" y="3852021"/>
            <a:ext cx="3240000" cy="1701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 descr="question mark - Wiktionary, the free dictionary">
            <a:extLst>
              <a:ext uri="{FF2B5EF4-FFF2-40B4-BE49-F238E27FC236}">
                <a16:creationId xmlns:a16="http://schemas.microsoft.com/office/drawing/2014/main" id="{22430963-C439-C71F-D22C-17E391B1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17" y="114970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F17F27D-A1FA-4C83-12F9-09861800DE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489" y="3860141"/>
            <a:ext cx="3240000" cy="2133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0E7A7A4F-C25F-E782-B654-3375D8C0E2A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1" t="4376" r="-372"/>
          <a:stretch/>
        </p:blipFill>
        <p:spPr>
          <a:xfrm>
            <a:off x="7583000" y="4725802"/>
            <a:ext cx="3770800" cy="1990210"/>
          </a:xfrm>
          <a:prstGeom prst="rect">
            <a:avLst/>
          </a:prstGeom>
        </p:spPr>
      </p:pic>
      <p:pic>
        <p:nvPicPr>
          <p:cNvPr id="1027" name="Slika 25">
            <a:extLst>
              <a:ext uri="{FF2B5EF4-FFF2-40B4-BE49-F238E27FC236}">
                <a16:creationId xmlns:a16="http://schemas.microsoft.com/office/drawing/2014/main" id="{427E9B57-EC0F-8BC1-3AE8-5F3A8A5E8D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3714" y="5509804"/>
            <a:ext cx="3240000" cy="10668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C016853-C4B1-3F66-27C6-3DE9F5FA3394}"/>
              </a:ext>
            </a:extLst>
          </p:cNvPr>
          <p:cNvGrpSpPr/>
          <p:nvPr/>
        </p:nvGrpSpPr>
        <p:grpSpPr>
          <a:xfrm>
            <a:off x="9236467" y="1610042"/>
            <a:ext cx="2520038" cy="1275432"/>
            <a:chOff x="9378226" y="1578903"/>
            <a:chExt cx="2520038" cy="1275432"/>
          </a:xfrm>
        </p:grpSpPr>
        <p:pic>
          <p:nvPicPr>
            <p:cNvPr id="1029" name="Slika 42">
              <a:extLst>
                <a:ext uri="{FF2B5EF4-FFF2-40B4-BE49-F238E27FC236}">
                  <a16:creationId xmlns:a16="http://schemas.microsoft.com/office/drawing/2014/main" id="{830F0DB2-B40D-99E6-BC3E-E993442D3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91539" y="1690688"/>
              <a:ext cx="323701" cy="325719"/>
            </a:xfrm>
            <a:prstGeom prst="rect">
              <a:avLst/>
            </a:prstGeom>
          </p:spPr>
        </p:pic>
        <p:pic>
          <p:nvPicPr>
            <p:cNvPr id="1031" name="Slika 47">
              <a:extLst>
                <a:ext uri="{FF2B5EF4-FFF2-40B4-BE49-F238E27FC236}">
                  <a16:creationId xmlns:a16="http://schemas.microsoft.com/office/drawing/2014/main" id="{79BE2C33-68CB-511B-5012-C94226EA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4563" y="2220122"/>
              <a:ext cx="323701" cy="325719"/>
            </a:xfrm>
            <a:prstGeom prst="rect">
              <a:avLst/>
            </a:prstGeom>
          </p:spPr>
        </p:pic>
        <p:pic>
          <p:nvPicPr>
            <p:cNvPr id="1032" name="Slika 49">
              <a:extLst>
                <a:ext uri="{FF2B5EF4-FFF2-40B4-BE49-F238E27FC236}">
                  <a16:creationId xmlns:a16="http://schemas.microsoft.com/office/drawing/2014/main" id="{C9C187AB-1984-0A70-B1BE-53039BA7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4563" y="1901885"/>
              <a:ext cx="323701" cy="325719"/>
            </a:xfrm>
            <a:prstGeom prst="rect">
              <a:avLst/>
            </a:prstGeom>
          </p:spPr>
        </p:pic>
        <p:pic>
          <p:nvPicPr>
            <p:cNvPr id="1033" name="Slika 42">
              <a:extLst>
                <a:ext uri="{FF2B5EF4-FFF2-40B4-BE49-F238E27FC236}">
                  <a16:creationId xmlns:a16="http://schemas.microsoft.com/office/drawing/2014/main" id="{21812E86-9D12-4243-3724-C211B0CC8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4562" y="1578903"/>
              <a:ext cx="323701" cy="325719"/>
            </a:xfrm>
            <a:prstGeom prst="rect">
              <a:avLst/>
            </a:prstGeom>
          </p:spPr>
        </p:pic>
        <p:pic>
          <p:nvPicPr>
            <p:cNvPr id="1034" name="Slika 42">
              <a:extLst>
                <a:ext uri="{FF2B5EF4-FFF2-40B4-BE49-F238E27FC236}">
                  <a16:creationId xmlns:a16="http://schemas.microsoft.com/office/drawing/2014/main" id="{C94493BA-46DE-5CE5-9B5C-CE0540A0B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8226" y="2528616"/>
              <a:ext cx="323701" cy="32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5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199" y="1462247"/>
            <a:ext cx="10609881" cy="47147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Decentralized platform for connecting users to node runners</a:t>
            </a:r>
          </a:p>
          <a:p>
            <a:r>
              <a:rPr lang="en-US" sz="2400" dirty="0"/>
              <a:t>Create a system with mutual benefits</a:t>
            </a:r>
          </a:p>
          <a:p>
            <a:r>
              <a:rPr lang="en-US" sz="2400" dirty="0"/>
              <a:t>Support for becoming a node runner</a:t>
            </a:r>
          </a:p>
          <a:p>
            <a:endParaRPr lang="en-US" sz="2400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sl-SI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83C809-5186-8176-C402-95D4F17DA162}"/>
              </a:ext>
            </a:extLst>
          </p:cNvPr>
          <p:cNvGrpSpPr/>
          <p:nvPr/>
        </p:nvGrpSpPr>
        <p:grpSpPr>
          <a:xfrm>
            <a:off x="3917713" y="1168107"/>
            <a:ext cx="3752102" cy="2282665"/>
            <a:chOff x="4010570" y="3562683"/>
            <a:chExt cx="3752102" cy="2392549"/>
          </a:xfrm>
        </p:grpSpPr>
        <p:pic>
          <p:nvPicPr>
            <p:cNvPr id="25" name="Slika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37108" y="3585565"/>
              <a:ext cx="2699025" cy="668662"/>
            </a:xfrm>
            <a:prstGeom prst="rect">
              <a:avLst/>
            </a:prstGeom>
          </p:spPr>
        </p:pic>
        <p:sp>
          <p:nvSpPr>
            <p:cNvPr id="20" name="Pravokotnik 19"/>
            <p:cNvSpPr/>
            <p:nvPr/>
          </p:nvSpPr>
          <p:spPr>
            <a:xfrm>
              <a:off x="4010570" y="3562683"/>
              <a:ext cx="3752102" cy="239254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</p:grpSp>
      <p:pic>
        <p:nvPicPr>
          <p:cNvPr id="12" name="Slika 23">
            <a:extLst>
              <a:ext uri="{FF2B5EF4-FFF2-40B4-BE49-F238E27FC236}">
                <a16:creationId xmlns:a16="http://schemas.microsoft.com/office/drawing/2014/main" id="{77E64237-8A1C-0C36-EBAD-5DA23E3E49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5799" y="2558236"/>
            <a:ext cx="770916" cy="770916"/>
          </a:xfrm>
          <a:prstGeom prst="rect">
            <a:avLst/>
          </a:prstGeom>
        </p:spPr>
      </p:pic>
      <p:pic>
        <p:nvPicPr>
          <p:cNvPr id="26" name="Slika 12">
            <a:extLst>
              <a:ext uri="{FF2B5EF4-FFF2-40B4-BE49-F238E27FC236}">
                <a16:creationId xmlns:a16="http://schemas.microsoft.com/office/drawing/2014/main" id="{C69B8FDC-B46C-84EA-DF33-4CEC612FFD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9619" y="1618592"/>
            <a:ext cx="756129" cy="756129"/>
          </a:xfrm>
          <a:prstGeom prst="rect">
            <a:avLst/>
          </a:prstGeom>
        </p:spPr>
      </p:pic>
      <p:cxnSp>
        <p:nvCxnSpPr>
          <p:cNvPr id="27" name="Raven puščični povezovalnik 13">
            <a:extLst>
              <a:ext uri="{FF2B5EF4-FFF2-40B4-BE49-F238E27FC236}">
                <a16:creationId xmlns:a16="http://schemas.microsoft.com/office/drawing/2014/main" id="{8B02F897-4808-4ECF-03A4-CC44C854D866}"/>
              </a:ext>
            </a:extLst>
          </p:cNvPr>
          <p:cNvCxnSpPr>
            <a:cxnSpLocks/>
          </p:cNvCxnSpPr>
          <p:nvPr/>
        </p:nvCxnSpPr>
        <p:spPr>
          <a:xfrm>
            <a:off x="3917713" y="1981166"/>
            <a:ext cx="3714153" cy="55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Raven puščični povezovalnik 20">
            <a:extLst>
              <a:ext uri="{FF2B5EF4-FFF2-40B4-BE49-F238E27FC236}">
                <a16:creationId xmlns:a16="http://schemas.microsoft.com/office/drawing/2014/main" id="{AAA55083-BC96-B202-5F6A-66AB2E903E50}"/>
              </a:ext>
            </a:extLst>
          </p:cNvPr>
          <p:cNvCxnSpPr>
            <a:cxnSpLocks/>
          </p:cNvCxnSpPr>
          <p:nvPr/>
        </p:nvCxnSpPr>
        <p:spPr>
          <a:xfrm flipV="1">
            <a:off x="3917713" y="2143801"/>
            <a:ext cx="3714153" cy="319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Skupina 10">
            <a:extLst>
              <a:ext uri="{FF2B5EF4-FFF2-40B4-BE49-F238E27FC236}">
                <a16:creationId xmlns:a16="http://schemas.microsoft.com/office/drawing/2014/main" id="{DC871E4B-B1AC-8532-C65A-8EF8D149010F}"/>
              </a:ext>
            </a:extLst>
          </p:cNvPr>
          <p:cNvGrpSpPr/>
          <p:nvPr/>
        </p:nvGrpSpPr>
        <p:grpSpPr>
          <a:xfrm>
            <a:off x="8599858" y="1712460"/>
            <a:ext cx="2973350" cy="1355186"/>
            <a:chOff x="8450865" y="4282008"/>
            <a:chExt cx="2973350" cy="1355186"/>
          </a:xfrm>
        </p:grpSpPr>
        <p:pic>
          <p:nvPicPr>
            <p:cNvPr id="31" name="Slika 8">
              <a:extLst>
                <a:ext uri="{FF2B5EF4-FFF2-40B4-BE49-F238E27FC236}">
                  <a16:creationId xmlns:a16="http://schemas.microsoft.com/office/drawing/2014/main" id="{39D94EB0-01C6-6AB9-25F6-12D3AA67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50865" y="4282008"/>
              <a:ext cx="770916" cy="770916"/>
            </a:xfrm>
            <a:prstGeom prst="rect">
              <a:avLst/>
            </a:prstGeom>
          </p:spPr>
        </p:pic>
        <p:pic>
          <p:nvPicPr>
            <p:cNvPr id="32" name="Slika 9">
              <a:extLst>
                <a:ext uri="{FF2B5EF4-FFF2-40B4-BE49-F238E27FC236}">
                  <a16:creationId xmlns:a16="http://schemas.microsoft.com/office/drawing/2014/main" id="{C6EC6914-2B4E-328A-D67E-ADDA98B1E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53299" y="4799116"/>
              <a:ext cx="770916" cy="770916"/>
            </a:xfrm>
            <a:prstGeom prst="rect">
              <a:avLst/>
            </a:prstGeom>
          </p:spPr>
        </p:pic>
        <p:pic>
          <p:nvPicPr>
            <p:cNvPr id="33" name="Picture 2" descr="Earth grid symbol icon">
              <a:extLst>
                <a:ext uri="{FF2B5EF4-FFF2-40B4-BE49-F238E27FC236}">
                  <a16:creationId xmlns:a16="http://schemas.microsoft.com/office/drawing/2014/main" id="{FFDAD107-8F3F-B270-4178-E74FE7BEB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2270" y="4550714"/>
              <a:ext cx="1086480" cy="108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90DD7C5-A7B1-F5CD-7FEE-5EBC47E52253}"/>
              </a:ext>
            </a:extLst>
          </p:cNvPr>
          <p:cNvSpPr txBox="1"/>
          <p:nvPr/>
        </p:nvSpPr>
        <p:spPr>
          <a:xfrm>
            <a:off x="1624014" y="1224503"/>
            <a:ext cx="957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Users</a:t>
            </a:r>
            <a:endParaRPr lang="aa-ET" sz="2400" b="1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47E0E-F5B2-1887-4D35-5C88D1E8629E}"/>
              </a:ext>
            </a:extLst>
          </p:cNvPr>
          <p:cNvSpPr txBox="1"/>
          <p:nvPr/>
        </p:nvSpPr>
        <p:spPr>
          <a:xfrm>
            <a:off x="9276591" y="1224825"/>
            <a:ext cx="1997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Node runners</a:t>
            </a:r>
            <a:endParaRPr lang="aa-ET" sz="2400" b="1" i="1" dirty="0"/>
          </a:p>
        </p:txBody>
      </p:sp>
      <p:pic>
        <p:nvPicPr>
          <p:cNvPr id="37" name="Slika 11">
            <a:extLst>
              <a:ext uri="{FF2B5EF4-FFF2-40B4-BE49-F238E27FC236}">
                <a16:creationId xmlns:a16="http://schemas.microsoft.com/office/drawing/2014/main" id="{3847871F-0E01-1463-0A3E-C7F3B044FB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0984" y="2574855"/>
            <a:ext cx="756129" cy="75612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F4DD4321-4F8B-EE48-5895-8A1C2706E8D8}"/>
              </a:ext>
            </a:extLst>
          </p:cNvPr>
          <p:cNvGrpSpPr/>
          <p:nvPr/>
        </p:nvGrpSpPr>
        <p:grpSpPr>
          <a:xfrm>
            <a:off x="1115884" y="2104790"/>
            <a:ext cx="1096728" cy="763523"/>
            <a:chOff x="1255584" y="2083018"/>
            <a:chExt cx="1096728" cy="763523"/>
          </a:xfrm>
        </p:grpSpPr>
        <p:pic>
          <p:nvPicPr>
            <p:cNvPr id="24" name="Slika 6">
              <a:extLst>
                <a:ext uri="{FF2B5EF4-FFF2-40B4-BE49-F238E27FC236}">
                  <a16:creationId xmlns:a16="http://schemas.microsoft.com/office/drawing/2014/main" id="{13A9BC6B-B8AC-4D47-6361-5A6E70CC0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6183" y="2090412"/>
              <a:ext cx="756129" cy="756129"/>
            </a:xfrm>
            <a:prstGeom prst="rect">
              <a:avLst/>
            </a:prstGeom>
          </p:spPr>
        </p:pic>
        <p:grpSp>
          <p:nvGrpSpPr>
            <p:cNvPr id="39" name="Skupina 38">
              <a:extLst>
                <a:ext uri="{FF2B5EF4-FFF2-40B4-BE49-F238E27FC236}">
                  <a16:creationId xmlns:a16="http://schemas.microsoft.com/office/drawing/2014/main" id="{FE28C01A-9A36-8E2E-3739-8BD968AA4827}"/>
                </a:ext>
              </a:extLst>
            </p:cNvPr>
            <p:cNvGrpSpPr/>
            <p:nvPr/>
          </p:nvGrpSpPr>
          <p:grpSpPr>
            <a:xfrm>
              <a:off x="1255584" y="2083018"/>
              <a:ext cx="323701" cy="643956"/>
              <a:chOff x="707293" y="4059445"/>
              <a:chExt cx="323701" cy="643956"/>
            </a:xfrm>
          </p:grpSpPr>
          <p:pic>
            <p:nvPicPr>
              <p:cNvPr id="46" name="Slika 39">
                <a:extLst>
                  <a:ext uri="{FF2B5EF4-FFF2-40B4-BE49-F238E27FC236}">
                    <a16:creationId xmlns:a16="http://schemas.microsoft.com/office/drawing/2014/main" id="{BDEE7B0B-A593-B7E8-1DAD-CC3077F37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7293" y="4377682"/>
                <a:ext cx="323701" cy="325719"/>
              </a:xfrm>
              <a:prstGeom prst="rect">
                <a:avLst/>
              </a:prstGeom>
            </p:spPr>
          </p:pic>
          <p:pic>
            <p:nvPicPr>
              <p:cNvPr id="47" name="Slika 40">
                <a:extLst>
                  <a:ext uri="{FF2B5EF4-FFF2-40B4-BE49-F238E27FC236}">
                    <a16:creationId xmlns:a16="http://schemas.microsoft.com/office/drawing/2014/main" id="{BA5FC0A4-910F-4303-9472-AD5F56880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7293" y="4059445"/>
                <a:ext cx="323701" cy="325719"/>
              </a:xfrm>
              <a:prstGeom prst="rect">
                <a:avLst/>
              </a:prstGeom>
            </p:spPr>
          </p:pic>
        </p:grpSp>
      </p:grpSp>
      <p:pic>
        <p:nvPicPr>
          <p:cNvPr id="40" name="Slika 42">
            <a:extLst>
              <a:ext uri="{FF2B5EF4-FFF2-40B4-BE49-F238E27FC236}">
                <a16:creationId xmlns:a16="http://schemas.microsoft.com/office/drawing/2014/main" id="{ECB4DD81-D429-AF95-AC6B-A9A794F2EE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2613" y="1712460"/>
            <a:ext cx="323701" cy="325719"/>
          </a:xfrm>
          <a:prstGeom prst="rect">
            <a:avLst/>
          </a:prstGeom>
        </p:spPr>
      </p:pic>
      <p:grpSp>
        <p:nvGrpSpPr>
          <p:cNvPr id="41" name="Skupina 46">
            <a:extLst>
              <a:ext uri="{FF2B5EF4-FFF2-40B4-BE49-F238E27FC236}">
                <a16:creationId xmlns:a16="http://schemas.microsoft.com/office/drawing/2014/main" id="{B157EDCD-20B9-61A5-E4CA-AC4B3DA9BB04}"/>
              </a:ext>
            </a:extLst>
          </p:cNvPr>
          <p:cNvGrpSpPr/>
          <p:nvPr/>
        </p:nvGrpSpPr>
        <p:grpSpPr>
          <a:xfrm>
            <a:off x="2578607" y="2585887"/>
            <a:ext cx="323701" cy="643956"/>
            <a:chOff x="1288474" y="3355021"/>
            <a:chExt cx="323701" cy="643956"/>
          </a:xfrm>
        </p:grpSpPr>
        <p:pic>
          <p:nvPicPr>
            <p:cNvPr id="43" name="Slika 47">
              <a:extLst>
                <a:ext uri="{FF2B5EF4-FFF2-40B4-BE49-F238E27FC236}">
                  <a16:creationId xmlns:a16="http://schemas.microsoft.com/office/drawing/2014/main" id="{1AFA2248-CB24-0C11-AAAB-2CE2F348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8474" y="3673258"/>
              <a:ext cx="323701" cy="325719"/>
            </a:xfrm>
            <a:prstGeom prst="rect">
              <a:avLst/>
            </a:prstGeom>
          </p:spPr>
        </p:pic>
        <p:pic>
          <p:nvPicPr>
            <p:cNvPr id="44" name="Slika 49">
              <a:extLst>
                <a:ext uri="{FF2B5EF4-FFF2-40B4-BE49-F238E27FC236}">
                  <a16:creationId xmlns:a16="http://schemas.microsoft.com/office/drawing/2014/main" id="{27E131F6-20C3-9797-8128-4B91D3661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8474" y="3355021"/>
              <a:ext cx="323701" cy="325719"/>
            </a:xfrm>
            <a:prstGeom prst="rect">
              <a:avLst/>
            </a:prstGeom>
          </p:spPr>
        </p:pic>
      </p:grpSp>
      <p:cxnSp>
        <p:nvCxnSpPr>
          <p:cNvPr id="48" name="Raven puščični povezovalnik 51">
            <a:extLst>
              <a:ext uri="{FF2B5EF4-FFF2-40B4-BE49-F238E27FC236}">
                <a16:creationId xmlns:a16="http://schemas.microsoft.com/office/drawing/2014/main" id="{520E0C75-B6B9-D0A2-2FA7-B03578AED656}"/>
              </a:ext>
            </a:extLst>
          </p:cNvPr>
          <p:cNvCxnSpPr>
            <a:cxnSpLocks/>
          </p:cNvCxnSpPr>
          <p:nvPr/>
        </p:nvCxnSpPr>
        <p:spPr>
          <a:xfrm>
            <a:off x="3516444" y="2950123"/>
            <a:ext cx="3566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aven puščični povezovalnik 56"/>
          <p:cNvCxnSpPr>
            <a:cxnSpLocks/>
            <a:endCxn id="31" idx="1"/>
          </p:cNvCxnSpPr>
          <p:nvPr/>
        </p:nvCxnSpPr>
        <p:spPr>
          <a:xfrm flipV="1">
            <a:off x="7721979" y="2097918"/>
            <a:ext cx="762367" cy="1325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aven puščični povezovalnik 67">
            <a:extLst>
              <a:ext uri="{FF2B5EF4-FFF2-40B4-BE49-F238E27FC236}">
                <a16:creationId xmlns:a16="http://schemas.microsoft.com/office/drawing/2014/main" id="{68015CC8-3A76-8BC9-D00D-9D492C636FE6}"/>
              </a:ext>
            </a:extLst>
          </p:cNvPr>
          <p:cNvCxnSpPr>
            <a:cxnSpLocks/>
          </p:cNvCxnSpPr>
          <p:nvPr/>
        </p:nvCxnSpPr>
        <p:spPr>
          <a:xfrm>
            <a:off x="7742765" y="2901127"/>
            <a:ext cx="904206" cy="9935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Raven puščični povezovalnik 51">
            <a:extLst>
              <a:ext uri="{FF2B5EF4-FFF2-40B4-BE49-F238E27FC236}">
                <a16:creationId xmlns:a16="http://schemas.microsoft.com/office/drawing/2014/main" id="{1415F2AF-5509-4168-6F63-0ECC710B19F4}"/>
              </a:ext>
            </a:extLst>
          </p:cNvPr>
          <p:cNvCxnSpPr>
            <a:cxnSpLocks/>
          </p:cNvCxnSpPr>
          <p:nvPr/>
        </p:nvCxnSpPr>
        <p:spPr>
          <a:xfrm flipV="1">
            <a:off x="3917713" y="2922410"/>
            <a:ext cx="3714153" cy="212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Raven puščični povezovalnik 51">
            <a:extLst>
              <a:ext uri="{FF2B5EF4-FFF2-40B4-BE49-F238E27FC236}">
                <a16:creationId xmlns:a16="http://schemas.microsoft.com/office/drawing/2014/main" id="{0BE21FAB-5288-6C04-4150-E484420BEDB7}"/>
              </a:ext>
            </a:extLst>
          </p:cNvPr>
          <p:cNvCxnSpPr>
            <a:cxnSpLocks/>
          </p:cNvCxnSpPr>
          <p:nvPr/>
        </p:nvCxnSpPr>
        <p:spPr>
          <a:xfrm flipV="1">
            <a:off x="2142712" y="2463666"/>
            <a:ext cx="1730348" cy="19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aven puščični povezovalnik 51">
            <a:extLst>
              <a:ext uri="{FF2B5EF4-FFF2-40B4-BE49-F238E27FC236}">
                <a16:creationId xmlns:a16="http://schemas.microsoft.com/office/drawing/2014/main" id="{66C418ED-D5A4-E76F-B0C3-318113F8AF7A}"/>
              </a:ext>
            </a:extLst>
          </p:cNvPr>
          <p:cNvCxnSpPr>
            <a:cxnSpLocks/>
          </p:cNvCxnSpPr>
          <p:nvPr/>
        </p:nvCxnSpPr>
        <p:spPr>
          <a:xfrm>
            <a:off x="2974073" y="1961204"/>
            <a:ext cx="898987" cy="19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Pravokotnik 89"/>
          <p:cNvSpPr/>
          <p:nvPr/>
        </p:nvSpPr>
        <p:spPr>
          <a:xfrm>
            <a:off x="8303570" y="150601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$$$</a:t>
            </a:r>
            <a:endParaRPr lang="sl-SI" b="1" dirty="0"/>
          </a:p>
        </p:txBody>
      </p:sp>
      <p:sp>
        <p:nvSpPr>
          <p:cNvPr id="93" name="Pravokotnik 92"/>
          <p:cNvSpPr/>
          <p:nvPr/>
        </p:nvSpPr>
        <p:spPr>
          <a:xfrm>
            <a:off x="8503604" y="253179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$$</a:t>
            </a:r>
            <a:endParaRPr lang="sl-SI" b="1" dirty="0"/>
          </a:p>
        </p:txBody>
      </p:sp>
      <p:pic>
        <p:nvPicPr>
          <p:cNvPr id="88" name="Slika 23">
            <a:extLst>
              <a:ext uri="{FF2B5EF4-FFF2-40B4-BE49-F238E27FC236}">
                <a16:creationId xmlns:a16="http://schemas.microsoft.com/office/drawing/2014/main" id="{65DBB2AA-97EB-B8C1-FCB9-4C9A81A422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" b="5518"/>
          <a:stretch/>
        </p:blipFill>
        <p:spPr>
          <a:xfrm>
            <a:off x="9849644" y="3229843"/>
            <a:ext cx="866552" cy="770916"/>
          </a:xfrm>
          <a:prstGeom prst="rect">
            <a:avLst/>
          </a:prstGeom>
        </p:spPr>
      </p:pic>
      <p:cxnSp>
        <p:nvCxnSpPr>
          <p:cNvPr id="89" name="Raven puščični povezovalnik 67">
            <a:extLst>
              <a:ext uri="{FF2B5EF4-FFF2-40B4-BE49-F238E27FC236}">
                <a16:creationId xmlns:a16="http://schemas.microsoft.com/office/drawing/2014/main" id="{5E932A76-D04F-2346-66F7-485CCDA9B8E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7742765" y="3259678"/>
            <a:ext cx="2106879" cy="35562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8B400BA-6253-7CAD-008C-3F59337E2861}"/>
              </a:ext>
            </a:extLst>
          </p:cNvPr>
          <p:cNvGrpSpPr/>
          <p:nvPr/>
        </p:nvGrpSpPr>
        <p:grpSpPr>
          <a:xfrm>
            <a:off x="9238526" y="1610860"/>
            <a:ext cx="2521414" cy="1265247"/>
            <a:chOff x="9378226" y="1589088"/>
            <a:chExt cx="2521414" cy="1265247"/>
          </a:xfrm>
        </p:grpSpPr>
        <p:pic>
          <p:nvPicPr>
            <p:cNvPr id="94" name="Slika 42">
              <a:extLst>
                <a:ext uri="{FF2B5EF4-FFF2-40B4-BE49-F238E27FC236}">
                  <a16:creationId xmlns:a16="http://schemas.microsoft.com/office/drawing/2014/main" id="{E2103747-BF7E-3AC3-BFA3-5362B6FCF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91539" y="1690688"/>
              <a:ext cx="323701" cy="325719"/>
            </a:xfrm>
            <a:prstGeom prst="rect">
              <a:avLst/>
            </a:prstGeom>
          </p:spPr>
        </p:pic>
        <p:pic>
          <p:nvPicPr>
            <p:cNvPr id="95" name="Slika 47">
              <a:extLst>
                <a:ext uri="{FF2B5EF4-FFF2-40B4-BE49-F238E27FC236}">
                  <a16:creationId xmlns:a16="http://schemas.microsoft.com/office/drawing/2014/main" id="{EE0B4EB9-642C-766C-E2AC-85423EC8D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4563" y="2220122"/>
              <a:ext cx="323701" cy="325719"/>
            </a:xfrm>
            <a:prstGeom prst="rect">
              <a:avLst/>
            </a:prstGeom>
          </p:spPr>
        </p:pic>
        <p:pic>
          <p:nvPicPr>
            <p:cNvPr id="96" name="Slika 49">
              <a:extLst>
                <a:ext uri="{FF2B5EF4-FFF2-40B4-BE49-F238E27FC236}">
                  <a16:creationId xmlns:a16="http://schemas.microsoft.com/office/drawing/2014/main" id="{EDC15CD2-E21C-FE45-0B97-E53E16188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4563" y="1901885"/>
              <a:ext cx="323701" cy="325719"/>
            </a:xfrm>
            <a:prstGeom prst="rect">
              <a:avLst/>
            </a:prstGeom>
          </p:spPr>
        </p:pic>
        <p:pic>
          <p:nvPicPr>
            <p:cNvPr id="97" name="Slika 42">
              <a:extLst>
                <a:ext uri="{FF2B5EF4-FFF2-40B4-BE49-F238E27FC236}">
                  <a16:creationId xmlns:a16="http://schemas.microsoft.com/office/drawing/2014/main" id="{CB7D00B7-F19D-CD63-9D22-490540BB5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5939" y="1589088"/>
              <a:ext cx="323701" cy="325719"/>
            </a:xfrm>
            <a:prstGeom prst="rect">
              <a:avLst/>
            </a:prstGeom>
          </p:spPr>
        </p:pic>
        <p:pic>
          <p:nvPicPr>
            <p:cNvPr id="98" name="Slika 42">
              <a:extLst>
                <a:ext uri="{FF2B5EF4-FFF2-40B4-BE49-F238E27FC236}">
                  <a16:creationId xmlns:a16="http://schemas.microsoft.com/office/drawing/2014/main" id="{5332822F-2B39-5022-95F7-400C20006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8226" y="2528616"/>
              <a:ext cx="323701" cy="325719"/>
            </a:xfrm>
            <a:prstGeom prst="rect">
              <a:avLst/>
            </a:prstGeom>
          </p:spPr>
        </p:pic>
      </p:grpSp>
      <p:sp>
        <p:nvSpPr>
          <p:cNvPr id="4" name="Pravokotnik 92">
            <a:extLst>
              <a:ext uri="{FF2B5EF4-FFF2-40B4-BE49-F238E27FC236}">
                <a16:creationId xmlns:a16="http://schemas.microsoft.com/office/drawing/2014/main" id="{12773A1C-ED12-2ADE-5133-B6F4965CE60B}"/>
              </a:ext>
            </a:extLst>
          </p:cNvPr>
          <p:cNvSpPr/>
          <p:nvPr/>
        </p:nvSpPr>
        <p:spPr>
          <a:xfrm>
            <a:off x="3324826" y="24754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$</a:t>
            </a:r>
            <a:endParaRPr lang="sl-SI" b="1" dirty="0"/>
          </a:p>
        </p:txBody>
      </p:sp>
      <p:sp>
        <p:nvSpPr>
          <p:cNvPr id="5" name="Pravokotnik 92">
            <a:extLst>
              <a:ext uri="{FF2B5EF4-FFF2-40B4-BE49-F238E27FC236}">
                <a16:creationId xmlns:a16="http://schemas.microsoft.com/office/drawing/2014/main" id="{2796FB70-E098-0FD9-A78D-2BBBDBC89134}"/>
              </a:ext>
            </a:extLst>
          </p:cNvPr>
          <p:cNvSpPr/>
          <p:nvPr/>
        </p:nvSpPr>
        <p:spPr>
          <a:xfrm>
            <a:off x="1951800" y="205369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$$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39720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C04DB1A6-5508-F4AC-1B3C-B5306F58647A}"/>
              </a:ext>
            </a:extLst>
          </p:cNvPr>
          <p:cNvSpPr txBox="1"/>
          <p:nvPr/>
        </p:nvSpPr>
        <p:spPr>
          <a:xfrm>
            <a:off x="397041" y="6330325"/>
            <a:ext cx="3490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Funds leave your wallet!</a:t>
            </a:r>
            <a:endParaRPr lang="aa-ET" sz="2400" b="1" i="1" dirty="0"/>
          </a:p>
        </p:txBody>
      </p:sp>
      <p:sp>
        <p:nvSpPr>
          <p:cNvPr id="47" name="Pravokotnik 19">
            <a:extLst>
              <a:ext uri="{FF2B5EF4-FFF2-40B4-BE49-F238E27FC236}">
                <a16:creationId xmlns:a16="http://schemas.microsoft.com/office/drawing/2014/main" id="{3FDD76A4-783D-B3B2-F4F8-D6F4F82984FC}"/>
              </a:ext>
            </a:extLst>
          </p:cNvPr>
          <p:cNvSpPr/>
          <p:nvPr/>
        </p:nvSpPr>
        <p:spPr>
          <a:xfrm>
            <a:off x="3853249" y="4114641"/>
            <a:ext cx="3752102" cy="21625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84" name="PoljeZBesedilom 23">
            <a:extLst>
              <a:ext uri="{FF2B5EF4-FFF2-40B4-BE49-F238E27FC236}">
                <a16:creationId xmlns:a16="http://schemas.microsoft.com/office/drawing/2014/main" id="{F7C9BD47-84E6-13A5-429A-E2702F9EB059}"/>
              </a:ext>
            </a:extLst>
          </p:cNvPr>
          <p:cNvSpPr txBox="1"/>
          <p:nvPr/>
        </p:nvSpPr>
        <p:spPr>
          <a:xfrm>
            <a:off x="4495894" y="4164437"/>
            <a:ext cx="249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Competitors</a:t>
            </a:r>
            <a:endParaRPr lang="sl-SI" sz="3600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  <a:endParaRPr lang="sl-SI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42539"/>
              </p:ext>
            </p:extLst>
          </p:nvPr>
        </p:nvGraphicFramePr>
        <p:xfrm>
          <a:off x="965946" y="1447800"/>
          <a:ext cx="10260107" cy="228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9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7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6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Who</a:t>
                      </a:r>
                      <a:endParaRPr lang="sl-SI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Individuals</a:t>
                      </a:r>
                      <a:endParaRPr lang="sl-SI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/>
                        <a:t>Folks Finance</a:t>
                      </a:r>
                      <a:endParaRPr lang="sl-SI" sz="24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/>
                        <a:t>Txn Lab</a:t>
                      </a:r>
                      <a:endParaRPr lang="sl-SI" sz="24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l-SI" sz="2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Type</a:t>
                      </a:r>
                      <a:endParaRPr lang="sl-SI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Self-running</a:t>
                      </a:r>
                      <a:endParaRPr lang="sl-SI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Liquid staking</a:t>
                      </a:r>
                      <a:endParaRPr lang="sl-SI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Pooling</a:t>
                      </a:r>
                      <a:endParaRPr lang="sl-SI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/>
                        <a:t>P2P delegation</a:t>
                      </a:r>
                      <a:endParaRPr lang="sl-SI" sz="24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Decentralization</a:t>
                      </a:r>
                      <a:endParaRPr lang="sl-SI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Highest</a:t>
                      </a:r>
                      <a:endParaRPr lang="sl-SI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sl-SI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Medium</a:t>
                      </a:r>
                      <a:endParaRPr lang="sl-SI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sl-SI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User risk</a:t>
                      </a:r>
                      <a:endParaRPr lang="sl-SI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Lowest</a:t>
                      </a:r>
                      <a:endParaRPr lang="sl-SI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Medium</a:t>
                      </a:r>
                      <a:endParaRPr lang="sl-SI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Medium</a:t>
                      </a:r>
                      <a:endParaRPr lang="sl-SI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sl-SI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User effort</a:t>
                      </a:r>
                      <a:endParaRPr lang="sl-SI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sl-SI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sl-SI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sl-SI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sl-SI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Slika 24">
            <a:extLst>
              <a:ext uri="{FF2B5EF4-FFF2-40B4-BE49-F238E27FC236}">
                <a16:creationId xmlns:a16="http://schemas.microsoft.com/office/drawing/2014/main" id="{998AAB67-1A57-1B0E-4D4A-CFA1598F6C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8874" y="1460500"/>
            <a:ext cx="1922616" cy="429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EBFAD-53F3-0DD1-D825-759363DE10DF}"/>
              </a:ext>
            </a:extLst>
          </p:cNvPr>
          <p:cNvSpPr txBox="1"/>
          <p:nvPr/>
        </p:nvSpPr>
        <p:spPr>
          <a:xfrm>
            <a:off x="363195" y="6330325"/>
            <a:ext cx="34562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Funds stay in your wallet!</a:t>
            </a:r>
            <a:endParaRPr lang="aa-ET" sz="2400" b="1" i="1" dirty="0"/>
          </a:p>
        </p:txBody>
      </p:sp>
      <p:pic>
        <p:nvPicPr>
          <p:cNvPr id="48" name="Slika 23">
            <a:extLst>
              <a:ext uri="{FF2B5EF4-FFF2-40B4-BE49-F238E27FC236}">
                <a16:creationId xmlns:a16="http://schemas.microsoft.com/office/drawing/2014/main" id="{28243445-7DDF-9C04-82E8-484BAA41AE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1335" y="5504770"/>
            <a:ext cx="770916" cy="770916"/>
          </a:xfrm>
          <a:prstGeom prst="rect">
            <a:avLst/>
          </a:prstGeom>
        </p:spPr>
      </p:pic>
      <p:pic>
        <p:nvPicPr>
          <p:cNvPr id="49" name="Slika 12">
            <a:extLst>
              <a:ext uri="{FF2B5EF4-FFF2-40B4-BE49-F238E27FC236}">
                <a16:creationId xmlns:a16="http://schemas.microsoft.com/office/drawing/2014/main" id="{5F1CF165-B373-0455-E67D-17467B2849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155" y="4565126"/>
            <a:ext cx="756129" cy="756129"/>
          </a:xfrm>
          <a:prstGeom prst="rect">
            <a:avLst/>
          </a:prstGeom>
        </p:spPr>
      </p:pic>
      <p:cxnSp>
        <p:nvCxnSpPr>
          <p:cNvPr id="50" name="Raven puščični povezovalnik 13">
            <a:extLst>
              <a:ext uri="{FF2B5EF4-FFF2-40B4-BE49-F238E27FC236}">
                <a16:creationId xmlns:a16="http://schemas.microsoft.com/office/drawing/2014/main" id="{EC46B6F7-9821-F909-D75A-8BE59A90ECBE}"/>
              </a:ext>
            </a:extLst>
          </p:cNvPr>
          <p:cNvCxnSpPr>
            <a:cxnSpLocks/>
          </p:cNvCxnSpPr>
          <p:nvPr/>
        </p:nvCxnSpPr>
        <p:spPr>
          <a:xfrm>
            <a:off x="3853249" y="4927700"/>
            <a:ext cx="3714153" cy="55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aven puščični povezovalnik 20">
            <a:extLst>
              <a:ext uri="{FF2B5EF4-FFF2-40B4-BE49-F238E27FC236}">
                <a16:creationId xmlns:a16="http://schemas.microsoft.com/office/drawing/2014/main" id="{6C6CDCC6-C644-0AB2-E16A-B2DBD4F8DD03}"/>
              </a:ext>
            </a:extLst>
          </p:cNvPr>
          <p:cNvCxnSpPr>
            <a:cxnSpLocks/>
          </p:cNvCxnSpPr>
          <p:nvPr/>
        </p:nvCxnSpPr>
        <p:spPr>
          <a:xfrm flipV="1">
            <a:off x="3853249" y="5090335"/>
            <a:ext cx="3714153" cy="319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Skupina 10">
            <a:extLst>
              <a:ext uri="{FF2B5EF4-FFF2-40B4-BE49-F238E27FC236}">
                <a16:creationId xmlns:a16="http://schemas.microsoft.com/office/drawing/2014/main" id="{C9BAD9C3-BC47-618C-42FC-1BECBDCBB606}"/>
              </a:ext>
            </a:extLst>
          </p:cNvPr>
          <p:cNvGrpSpPr/>
          <p:nvPr/>
        </p:nvGrpSpPr>
        <p:grpSpPr>
          <a:xfrm>
            <a:off x="8535394" y="4658994"/>
            <a:ext cx="2973350" cy="1355186"/>
            <a:chOff x="8450865" y="4282008"/>
            <a:chExt cx="2973350" cy="1355186"/>
          </a:xfrm>
        </p:grpSpPr>
        <p:pic>
          <p:nvPicPr>
            <p:cNvPr id="53" name="Slika 8">
              <a:extLst>
                <a:ext uri="{FF2B5EF4-FFF2-40B4-BE49-F238E27FC236}">
                  <a16:creationId xmlns:a16="http://schemas.microsoft.com/office/drawing/2014/main" id="{2BD9B397-1BAF-00FC-6547-9AA313E6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50865" y="4282008"/>
              <a:ext cx="770916" cy="770916"/>
            </a:xfrm>
            <a:prstGeom prst="rect">
              <a:avLst/>
            </a:prstGeom>
          </p:spPr>
        </p:pic>
        <p:pic>
          <p:nvPicPr>
            <p:cNvPr id="54" name="Slika 9">
              <a:extLst>
                <a:ext uri="{FF2B5EF4-FFF2-40B4-BE49-F238E27FC236}">
                  <a16:creationId xmlns:a16="http://schemas.microsoft.com/office/drawing/2014/main" id="{3A5D385E-ECEE-B2C4-933B-C421DD33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53299" y="4799116"/>
              <a:ext cx="770916" cy="770916"/>
            </a:xfrm>
            <a:prstGeom prst="rect">
              <a:avLst/>
            </a:prstGeom>
          </p:spPr>
        </p:pic>
        <p:pic>
          <p:nvPicPr>
            <p:cNvPr id="55" name="Picture 2" descr="Earth grid symbol icon">
              <a:extLst>
                <a:ext uri="{FF2B5EF4-FFF2-40B4-BE49-F238E27FC236}">
                  <a16:creationId xmlns:a16="http://schemas.microsoft.com/office/drawing/2014/main" id="{BA1CE9B8-89E2-B73A-DC41-95ECDFE8D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2270" y="4550714"/>
              <a:ext cx="1086480" cy="108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07713D-DE1D-AE49-ABA7-EDAF0BC7C010}"/>
              </a:ext>
            </a:extLst>
          </p:cNvPr>
          <p:cNvSpPr txBox="1"/>
          <p:nvPr/>
        </p:nvSpPr>
        <p:spPr>
          <a:xfrm>
            <a:off x="1559550" y="4171037"/>
            <a:ext cx="957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Users</a:t>
            </a:r>
            <a:endParaRPr lang="aa-ET" sz="2400" b="1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48426C-D5BD-CDB2-EDAC-567492A012C4}"/>
              </a:ext>
            </a:extLst>
          </p:cNvPr>
          <p:cNvSpPr txBox="1"/>
          <p:nvPr/>
        </p:nvSpPr>
        <p:spPr>
          <a:xfrm>
            <a:off x="9212127" y="4171359"/>
            <a:ext cx="1997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Node runners</a:t>
            </a:r>
            <a:endParaRPr lang="aa-ET" sz="2400" b="1" i="1" dirty="0"/>
          </a:p>
        </p:txBody>
      </p:sp>
      <p:pic>
        <p:nvPicPr>
          <p:cNvPr id="58" name="Slika 11">
            <a:extLst>
              <a:ext uri="{FF2B5EF4-FFF2-40B4-BE49-F238E27FC236}">
                <a16:creationId xmlns:a16="http://schemas.microsoft.com/office/drawing/2014/main" id="{0B208B7C-0016-F83D-A883-6931CACA66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6520" y="5521389"/>
            <a:ext cx="756129" cy="756129"/>
          </a:xfrm>
          <a:prstGeom prst="rect">
            <a:avLst/>
          </a:prstGeom>
        </p:spPr>
      </p:pic>
      <p:pic>
        <p:nvPicPr>
          <p:cNvPr id="60" name="Slika 6">
            <a:extLst>
              <a:ext uri="{FF2B5EF4-FFF2-40B4-BE49-F238E27FC236}">
                <a16:creationId xmlns:a16="http://schemas.microsoft.com/office/drawing/2014/main" id="{46160DA7-F341-F692-8191-44D131DB1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2019" y="5058718"/>
            <a:ext cx="756129" cy="756129"/>
          </a:xfrm>
          <a:prstGeom prst="rect">
            <a:avLst/>
          </a:prstGeom>
        </p:spPr>
      </p:pic>
      <p:grpSp>
        <p:nvGrpSpPr>
          <p:cNvPr id="61" name="Skupina 38">
            <a:extLst>
              <a:ext uri="{FF2B5EF4-FFF2-40B4-BE49-F238E27FC236}">
                <a16:creationId xmlns:a16="http://schemas.microsoft.com/office/drawing/2014/main" id="{3D152C77-673D-98A1-4E4B-604B29BB966E}"/>
              </a:ext>
            </a:extLst>
          </p:cNvPr>
          <p:cNvGrpSpPr/>
          <p:nvPr/>
        </p:nvGrpSpPr>
        <p:grpSpPr>
          <a:xfrm>
            <a:off x="1051420" y="5051324"/>
            <a:ext cx="323701" cy="643956"/>
            <a:chOff x="707293" y="4059445"/>
            <a:chExt cx="323701" cy="643956"/>
          </a:xfrm>
        </p:grpSpPr>
        <p:pic>
          <p:nvPicPr>
            <p:cNvPr id="62" name="Slika 39">
              <a:extLst>
                <a:ext uri="{FF2B5EF4-FFF2-40B4-BE49-F238E27FC236}">
                  <a16:creationId xmlns:a16="http://schemas.microsoft.com/office/drawing/2014/main" id="{327D6754-8566-AAC1-E29F-84B75E57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7293" y="4377682"/>
              <a:ext cx="323701" cy="325719"/>
            </a:xfrm>
            <a:prstGeom prst="rect">
              <a:avLst/>
            </a:prstGeom>
          </p:spPr>
        </p:pic>
        <p:pic>
          <p:nvPicPr>
            <p:cNvPr id="63" name="Slika 40">
              <a:extLst>
                <a:ext uri="{FF2B5EF4-FFF2-40B4-BE49-F238E27FC236}">
                  <a16:creationId xmlns:a16="http://schemas.microsoft.com/office/drawing/2014/main" id="{A815013D-9C70-9A81-AAB2-FA40CFBCB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7293" y="4059445"/>
              <a:ext cx="323701" cy="325719"/>
            </a:xfrm>
            <a:prstGeom prst="rect">
              <a:avLst/>
            </a:prstGeom>
          </p:spPr>
        </p:pic>
      </p:grpSp>
      <p:pic>
        <p:nvPicPr>
          <p:cNvPr id="64" name="Slika 42">
            <a:extLst>
              <a:ext uri="{FF2B5EF4-FFF2-40B4-BE49-F238E27FC236}">
                <a16:creationId xmlns:a16="http://schemas.microsoft.com/office/drawing/2014/main" id="{591B623E-20ED-6066-67C6-6E3118BE01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8149" y="4658994"/>
            <a:ext cx="323701" cy="325719"/>
          </a:xfrm>
          <a:prstGeom prst="rect">
            <a:avLst/>
          </a:prstGeom>
        </p:spPr>
      </p:pic>
      <p:grpSp>
        <p:nvGrpSpPr>
          <p:cNvPr id="65" name="Skupina 46">
            <a:extLst>
              <a:ext uri="{FF2B5EF4-FFF2-40B4-BE49-F238E27FC236}">
                <a16:creationId xmlns:a16="http://schemas.microsoft.com/office/drawing/2014/main" id="{B2319117-3257-C11B-8E75-55BD04C48482}"/>
              </a:ext>
            </a:extLst>
          </p:cNvPr>
          <p:cNvGrpSpPr/>
          <p:nvPr/>
        </p:nvGrpSpPr>
        <p:grpSpPr>
          <a:xfrm>
            <a:off x="2514143" y="5532421"/>
            <a:ext cx="323701" cy="643956"/>
            <a:chOff x="1288474" y="3355021"/>
            <a:chExt cx="323701" cy="643956"/>
          </a:xfrm>
        </p:grpSpPr>
        <p:pic>
          <p:nvPicPr>
            <p:cNvPr id="66" name="Slika 47">
              <a:extLst>
                <a:ext uri="{FF2B5EF4-FFF2-40B4-BE49-F238E27FC236}">
                  <a16:creationId xmlns:a16="http://schemas.microsoft.com/office/drawing/2014/main" id="{BFA674AE-B051-46AB-C113-5308A1803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8474" y="3673258"/>
              <a:ext cx="323701" cy="325719"/>
            </a:xfrm>
            <a:prstGeom prst="rect">
              <a:avLst/>
            </a:prstGeom>
          </p:spPr>
        </p:pic>
        <p:pic>
          <p:nvPicPr>
            <p:cNvPr id="67" name="Slika 49">
              <a:extLst>
                <a:ext uri="{FF2B5EF4-FFF2-40B4-BE49-F238E27FC236}">
                  <a16:creationId xmlns:a16="http://schemas.microsoft.com/office/drawing/2014/main" id="{19055A85-C5B7-E159-AB06-EB692C277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8474" y="3355021"/>
              <a:ext cx="323701" cy="325719"/>
            </a:xfrm>
            <a:prstGeom prst="rect">
              <a:avLst/>
            </a:prstGeom>
          </p:spPr>
        </p:pic>
      </p:grpSp>
      <p:cxnSp>
        <p:nvCxnSpPr>
          <p:cNvPr id="68" name="Raven puščični povezovalnik 51">
            <a:extLst>
              <a:ext uri="{FF2B5EF4-FFF2-40B4-BE49-F238E27FC236}">
                <a16:creationId xmlns:a16="http://schemas.microsoft.com/office/drawing/2014/main" id="{B3756EF5-D11A-DD7A-4BE4-80963ED42243}"/>
              </a:ext>
            </a:extLst>
          </p:cNvPr>
          <p:cNvCxnSpPr>
            <a:cxnSpLocks/>
          </p:cNvCxnSpPr>
          <p:nvPr/>
        </p:nvCxnSpPr>
        <p:spPr>
          <a:xfrm>
            <a:off x="3451980" y="5896657"/>
            <a:ext cx="3566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aven puščični povezovalnik 56">
            <a:extLst>
              <a:ext uri="{FF2B5EF4-FFF2-40B4-BE49-F238E27FC236}">
                <a16:creationId xmlns:a16="http://schemas.microsoft.com/office/drawing/2014/main" id="{8B4053D1-7F9C-BEBB-132B-3CB5A92984E2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7657515" y="5044452"/>
            <a:ext cx="762367" cy="1325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aven puščični povezovalnik 67">
            <a:extLst>
              <a:ext uri="{FF2B5EF4-FFF2-40B4-BE49-F238E27FC236}">
                <a16:creationId xmlns:a16="http://schemas.microsoft.com/office/drawing/2014/main" id="{F5E6DD44-0CAD-37CB-B73E-78E03A120986}"/>
              </a:ext>
            </a:extLst>
          </p:cNvPr>
          <p:cNvCxnSpPr>
            <a:cxnSpLocks/>
          </p:cNvCxnSpPr>
          <p:nvPr/>
        </p:nvCxnSpPr>
        <p:spPr>
          <a:xfrm>
            <a:off x="7678301" y="5847661"/>
            <a:ext cx="904206" cy="9935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aven puščični povezovalnik 51">
            <a:extLst>
              <a:ext uri="{FF2B5EF4-FFF2-40B4-BE49-F238E27FC236}">
                <a16:creationId xmlns:a16="http://schemas.microsoft.com/office/drawing/2014/main" id="{B05DBD9E-8AA0-E25D-088F-6D69294A1B91}"/>
              </a:ext>
            </a:extLst>
          </p:cNvPr>
          <p:cNvCxnSpPr>
            <a:cxnSpLocks/>
          </p:cNvCxnSpPr>
          <p:nvPr/>
        </p:nvCxnSpPr>
        <p:spPr>
          <a:xfrm flipV="1">
            <a:off x="3853249" y="5868944"/>
            <a:ext cx="3714153" cy="212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aven puščični povezovalnik 51">
            <a:extLst>
              <a:ext uri="{FF2B5EF4-FFF2-40B4-BE49-F238E27FC236}">
                <a16:creationId xmlns:a16="http://schemas.microsoft.com/office/drawing/2014/main" id="{2099DB69-E3E4-D659-B971-D46DD88FE5F1}"/>
              </a:ext>
            </a:extLst>
          </p:cNvPr>
          <p:cNvCxnSpPr>
            <a:cxnSpLocks/>
          </p:cNvCxnSpPr>
          <p:nvPr/>
        </p:nvCxnSpPr>
        <p:spPr>
          <a:xfrm flipV="1">
            <a:off x="2078248" y="5410200"/>
            <a:ext cx="1730348" cy="19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Raven puščični povezovalnik 51">
            <a:extLst>
              <a:ext uri="{FF2B5EF4-FFF2-40B4-BE49-F238E27FC236}">
                <a16:creationId xmlns:a16="http://schemas.microsoft.com/office/drawing/2014/main" id="{07D511C6-D540-2451-3CCA-9276B388B8FD}"/>
              </a:ext>
            </a:extLst>
          </p:cNvPr>
          <p:cNvCxnSpPr>
            <a:cxnSpLocks/>
          </p:cNvCxnSpPr>
          <p:nvPr/>
        </p:nvCxnSpPr>
        <p:spPr>
          <a:xfrm>
            <a:off x="2909609" y="4907738"/>
            <a:ext cx="898987" cy="19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886488-A75C-1625-4254-44C2188BC8DA}"/>
              </a:ext>
            </a:extLst>
          </p:cNvPr>
          <p:cNvGrpSpPr/>
          <p:nvPr/>
        </p:nvGrpSpPr>
        <p:grpSpPr>
          <a:xfrm>
            <a:off x="9174062" y="4557394"/>
            <a:ext cx="2521414" cy="1265247"/>
            <a:chOff x="9378226" y="1589088"/>
            <a:chExt cx="2521414" cy="1265247"/>
          </a:xfrm>
        </p:grpSpPr>
        <p:pic>
          <p:nvPicPr>
            <p:cNvPr id="79" name="Slika 42">
              <a:extLst>
                <a:ext uri="{FF2B5EF4-FFF2-40B4-BE49-F238E27FC236}">
                  <a16:creationId xmlns:a16="http://schemas.microsoft.com/office/drawing/2014/main" id="{B23F7A9B-E3F1-764F-208D-BD9FAB052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91539" y="1690688"/>
              <a:ext cx="323701" cy="325719"/>
            </a:xfrm>
            <a:prstGeom prst="rect">
              <a:avLst/>
            </a:prstGeom>
          </p:spPr>
        </p:pic>
        <p:pic>
          <p:nvPicPr>
            <p:cNvPr id="80" name="Slika 47">
              <a:extLst>
                <a:ext uri="{FF2B5EF4-FFF2-40B4-BE49-F238E27FC236}">
                  <a16:creationId xmlns:a16="http://schemas.microsoft.com/office/drawing/2014/main" id="{7551FB26-0C1E-C34D-D142-1D033D97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4563" y="2220122"/>
              <a:ext cx="323701" cy="325719"/>
            </a:xfrm>
            <a:prstGeom prst="rect">
              <a:avLst/>
            </a:prstGeom>
          </p:spPr>
        </p:pic>
        <p:pic>
          <p:nvPicPr>
            <p:cNvPr id="81" name="Slika 49">
              <a:extLst>
                <a:ext uri="{FF2B5EF4-FFF2-40B4-BE49-F238E27FC236}">
                  <a16:creationId xmlns:a16="http://schemas.microsoft.com/office/drawing/2014/main" id="{F51E6539-9DD1-04F3-668A-B54BE403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4563" y="1901885"/>
              <a:ext cx="323701" cy="325719"/>
            </a:xfrm>
            <a:prstGeom prst="rect">
              <a:avLst/>
            </a:prstGeom>
          </p:spPr>
        </p:pic>
        <p:pic>
          <p:nvPicPr>
            <p:cNvPr id="82" name="Slika 42">
              <a:extLst>
                <a:ext uri="{FF2B5EF4-FFF2-40B4-BE49-F238E27FC236}">
                  <a16:creationId xmlns:a16="http://schemas.microsoft.com/office/drawing/2014/main" id="{4F7B314B-1F47-6374-C817-6F3460FD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5939" y="1589088"/>
              <a:ext cx="323701" cy="325719"/>
            </a:xfrm>
            <a:prstGeom prst="rect">
              <a:avLst/>
            </a:prstGeom>
          </p:spPr>
        </p:pic>
        <p:pic>
          <p:nvPicPr>
            <p:cNvPr id="83" name="Slika 42">
              <a:extLst>
                <a:ext uri="{FF2B5EF4-FFF2-40B4-BE49-F238E27FC236}">
                  <a16:creationId xmlns:a16="http://schemas.microsoft.com/office/drawing/2014/main" id="{8EE2006B-83BA-5894-4A29-87E261971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8226" y="2528616"/>
              <a:ext cx="323701" cy="325719"/>
            </a:xfrm>
            <a:prstGeom prst="rect">
              <a:avLst/>
            </a:prstGeom>
          </p:spPr>
        </p:pic>
      </p:grpSp>
      <p:pic>
        <p:nvPicPr>
          <p:cNvPr id="86" name="Slika 24">
            <a:extLst>
              <a:ext uri="{FF2B5EF4-FFF2-40B4-BE49-F238E27FC236}">
                <a16:creationId xmlns:a16="http://schemas.microsoft.com/office/drawing/2014/main" id="{9DB3BC05-70BA-2684-FBC5-C858B02095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787" y="4185876"/>
            <a:ext cx="2699025" cy="637952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2341F4-8DE6-CB71-CF92-9091ACA5B748}"/>
              </a:ext>
            </a:extLst>
          </p:cNvPr>
          <p:cNvSpPr txBox="1"/>
          <p:nvPr/>
        </p:nvSpPr>
        <p:spPr>
          <a:xfrm>
            <a:off x="3265982" y="6334850"/>
            <a:ext cx="693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Symbol" panose="05050102010706020507" pitchFamily="18" charset="2"/>
              <a:buChar char="Þ"/>
            </a:pPr>
            <a:r>
              <a:rPr lang="en-US" sz="2000" i="1" dirty="0">
                <a:solidFill>
                  <a:prstClr val="black"/>
                </a:solidFill>
              </a:rPr>
              <a:t> Use of locked funds (MBR) and direct participation in xGov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04F0E1-095C-1BF4-6E18-B00D30A91390}"/>
              </a:ext>
            </a:extLst>
          </p:cNvPr>
          <p:cNvGrpSpPr/>
          <p:nvPr/>
        </p:nvGrpSpPr>
        <p:grpSpPr>
          <a:xfrm>
            <a:off x="1048589" y="4658994"/>
            <a:ext cx="1786424" cy="1517383"/>
            <a:chOff x="5934149" y="-410745"/>
            <a:chExt cx="1786424" cy="1517383"/>
          </a:xfrm>
        </p:grpSpPr>
        <p:grpSp>
          <p:nvGrpSpPr>
            <p:cNvPr id="7" name="Skupina 38">
              <a:extLst>
                <a:ext uri="{FF2B5EF4-FFF2-40B4-BE49-F238E27FC236}">
                  <a16:creationId xmlns:a16="http://schemas.microsoft.com/office/drawing/2014/main" id="{7BC6F6B2-4544-EDB1-897F-82D1E527D31E}"/>
                </a:ext>
              </a:extLst>
            </p:cNvPr>
            <p:cNvGrpSpPr/>
            <p:nvPr/>
          </p:nvGrpSpPr>
          <p:grpSpPr>
            <a:xfrm>
              <a:off x="5934149" y="-18415"/>
              <a:ext cx="323701" cy="643956"/>
              <a:chOff x="707293" y="4059445"/>
              <a:chExt cx="323701" cy="643956"/>
            </a:xfrm>
          </p:grpSpPr>
          <p:pic>
            <p:nvPicPr>
              <p:cNvPr id="12" name="Slika 39">
                <a:extLst>
                  <a:ext uri="{FF2B5EF4-FFF2-40B4-BE49-F238E27FC236}">
                    <a16:creationId xmlns:a16="http://schemas.microsoft.com/office/drawing/2014/main" id="{0823F7E5-F1D0-937C-DCE4-25CFC53BC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7293" y="4377682"/>
                <a:ext cx="323701" cy="325719"/>
              </a:xfrm>
              <a:prstGeom prst="rect">
                <a:avLst/>
              </a:prstGeom>
            </p:spPr>
          </p:pic>
          <p:pic>
            <p:nvPicPr>
              <p:cNvPr id="13" name="Slika 40">
                <a:extLst>
                  <a:ext uri="{FF2B5EF4-FFF2-40B4-BE49-F238E27FC236}">
                    <a16:creationId xmlns:a16="http://schemas.microsoft.com/office/drawing/2014/main" id="{593E4482-96D5-8E6A-DFC8-670F9AF9E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7293" y="4059445"/>
                <a:ext cx="323701" cy="325719"/>
              </a:xfrm>
              <a:prstGeom prst="rect">
                <a:avLst/>
              </a:prstGeom>
            </p:spPr>
          </p:pic>
        </p:grpSp>
        <p:pic>
          <p:nvPicPr>
            <p:cNvPr id="8" name="Slika 42">
              <a:extLst>
                <a:ext uri="{FF2B5EF4-FFF2-40B4-BE49-F238E27FC236}">
                  <a16:creationId xmlns:a16="http://schemas.microsoft.com/office/drawing/2014/main" id="{1BC1DC42-80AA-CB31-0BED-97A0DD25E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20878" y="-410745"/>
              <a:ext cx="323701" cy="325719"/>
            </a:xfrm>
            <a:prstGeom prst="rect">
              <a:avLst/>
            </a:prstGeom>
          </p:spPr>
        </p:pic>
        <p:grpSp>
          <p:nvGrpSpPr>
            <p:cNvPr id="9" name="Skupina 46">
              <a:extLst>
                <a:ext uri="{FF2B5EF4-FFF2-40B4-BE49-F238E27FC236}">
                  <a16:creationId xmlns:a16="http://schemas.microsoft.com/office/drawing/2014/main" id="{FDEF0047-DB13-C26B-DD18-B18B4AEC3E83}"/>
                </a:ext>
              </a:extLst>
            </p:cNvPr>
            <p:cNvGrpSpPr/>
            <p:nvPr/>
          </p:nvGrpSpPr>
          <p:grpSpPr>
            <a:xfrm>
              <a:off x="7396872" y="462682"/>
              <a:ext cx="323701" cy="643956"/>
              <a:chOff x="1288474" y="3355021"/>
              <a:chExt cx="323701" cy="643956"/>
            </a:xfrm>
          </p:grpSpPr>
          <p:pic>
            <p:nvPicPr>
              <p:cNvPr id="10" name="Slika 47">
                <a:extLst>
                  <a:ext uri="{FF2B5EF4-FFF2-40B4-BE49-F238E27FC236}">
                    <a16:creationId xmlns:a16="http://schemas.microsoft.com/office/drawing/2014/main" id="{B831201B-0744-A95C-AB85-9840CE702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88474" y="3673258"/>
                <a:ext cx="323701" cy="325719"/>
              </a:xfrm>
              <a:prstGeom prst="rect">
                <a:avLst/>
              </a:prstGeom>
            </p:spPr>
          </p:pic>
          <p:pic>
            <p:nvPicPr>
              <p:cNvPr id="11" name="Slika 49">
                <a:extLst>
                  <a:ext uri="{FF2B5EF4-FFF2-40B4-BE49-F238E27FC236}">
                    <a16:creationId xmlns:a16="http://schemas.microsoft.com/office/drawing/2014/main" id="{12E53764-F129-C54E-F629-1B131490DE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88474" y="3355021"/>
                <a:ext cx="323701" cy="3257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408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55 L -0.00026 0.00255 C 0.0056 0.00301 0.01146 0.00347 0.01745 0.0044 C 0.01979 0.00463 0.02226 0.00579 0.02474 0.00625 C 0.02956 0.00694 0.03437 0.00741 0.03932 0.0081 C 0.09206 0.02685 0.04752 0.01227 0.17995 0.01366 L 0.42682 0.01551 " pathEditMode="relative" ptsTypes="AAAAAAA">
                                      <p:cBhvr>
                                        <p:cTn id="7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162 L 0.0013 0.00162 C 0.10117 0.00024 0.22435 -0.00254 0.3211 0.00162 C 0.32813 0.00209 0.3349 0.00718 0.34193 0.00926 C 0.35417 0.01274 0.37539 0.01111 0.38464 0.01111 " pathEditMode="relative" ptsTypes="AAAAA">
                                      <p:cBhvr>
                                        <p:cTn id="7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763 L 0.00156 -0.00763 C 0.02643 -0.00671 0.04023 -0.00648 0.06302 -0.00393 C 0.06719 -0.00347 0.07135 -0.00277 0.07552 -0.00208 L 0.28906 -0.00393 C 0.30677 -0.00439 0.32448 -0.00393 0.34219 -0.00578 C 0.34713 -0.00648 0.35182 -0.01018 0.35677 -0.01134 C 0.36601 -0.01388 0.37552 -0.01504 0.3849 -0.01689 C 0.42448 -0.02569 0.36601 -0.01527 0.42448 -0.0243 C 0.42786 -0.025 0.43138 -0.02546 0.4349 -0.02615 C 0.43906 -0.02731 0.4431 -0.02916 0.4474 -0.02986 C 0.45976 -0.03217 0.46549 -0.03171 0.47656 -0.03171 " pathEditMode="relative" ptsTypes="AAAAAAAAAAAA">
                                      <p:cBhvr>
                                        <p:cTn id="7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47" grpId="0" animBg="1"/>
      <p:bldP spid="84" grpId="0"/>
      <p:bldP spid="4" grpId="0" animBg="1"/>
      <p:bldP spid="56" grpId="0"/>
      <p:bldP spid="57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  <a:endParaRPr lang="sl-SI" dirty="0"/>
          </a:p>
        </p:txBody>
      </p:sp>
      <p:pic>
        <p:nvPicPr>
          <p:cNvPr id="16" name="Slika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03" y="1308734"/>
            <a:ext cx="6450194" cy="4680000"/>
          </a:xfrm>
          <a:prstGeom prst="rect">
            <a:avLst/>
          </a:prstGeom>
        </p:spPr>
      </p:pic>
      <p:grpSp>
        <p:nvGrpSpPr>
          <p:cNvPr id="30" name="Skupina 29"/>
          <p:cNvGrpSpPr/>
          <p:nvPr/>
        </p:nvGrpSpPr>
        <p:grpSpPr>
          <a:xfrm>
            <a:off x="3379691" y="1549101"/>
            <a:ext cx="2773682" cy="3582297"/>
            <a:chOff x="3379691" y="1549101"/>
            <a:chExt cx="2773682" cy="3582297"/>
          </a:xfrm>
        </p:grpSpPr>
        <p:sp>
          <p:nvSpPr>
            <p:cNvPr id="18" name="Pravokotnik 17"/>
            <p:cNvSpPr/>
            <p:nvPr/>
          </p:nvSpPr>
          <p:spPr>
            <a:xfrm flipH="1">
              <a:off x="3379691" y="1561652"/>
              <a:ext cx="2773682" cy="356974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9" name="PoljeZBesedilom 18"/>
            <p:cNvSpPr txBox="1"/>
            <p:nvPr/>
          </p:nvSpPr>
          <p:spPr>
            <a:xfrm>
              <a:off x="4244786" y="1549101"/>
              <a:ext cx="104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Txn Lab</a:t>
              </a:r>
              <a:endParaRPr lang="sl-SI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6454585" y="1549101"/>
            <a:ext cx="957431" cy="3593054"/>
            <a:chOff x="6454585" y="1549101"/>
            <a:chExt cx="957431" cy="3593054"/>
          </a:xfrm>
        </p:grpSpPr>
        <p:sp>
          <p:nvSpPr>
            <p:cNvPr id="17" name="Pravokotnik 16"/>
            <p:cNvSpPr/>
            <p:nvPr/>
          </p:nvSpPr>
          <p:spPr>
            <a:xfrm flipH="1">
              <a:off x="6454585" y="1549101"/>
              <a:ext cx="957431" cy="3593054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0" name="PoljeZBesedilom 19"/>
            <p:cNvSpPr txBox="1"/>
            <p:nvPr/>
          </p:nvSpPr>
          <p:spPr>
            <a:xfrm>
              <a:off x="6454585" y="1556364"/>
              <a:ext cx="9574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Our 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primary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target</a:t>
              </a:r>
              <a:endParaRPr lang="sl-SI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Skupina 34"/>
          <p:cNvGrpSpPr/>
          <p:nvPr/>
        </p:nvGrpSpPr>
        <p:grpSpPr>
          <a:xfrm>
            <a:off x="3259875" y="4033369"/>
            <a:ext cx="4808360" cy="1098028"/>
            <a:chOff x="3259875" y="4581634"/>
            <a:chExt cx="4808360" cy="549763"/>
          </a:xfrm>
        </p:grpSpPr>
        <p:sp>
          <p:nvSpPr>
            <p:cNvPr id="36" name="Pravokotnik 35"/>
            <p:cNvSpPr/>
            <p:nvPr/>
          </p:nvSpPr>
          <p:spPr>
            <a:xfrm flipH="1">
              <a:off x="3379691" y="4604272"/>
              <a:ext cx="4688544" cy="527125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37" name="PoljeZBesedilom 36"/>
            <p:cNvSpPr txBox="1"/>
            <p:nvPr/>
          </p:nvSpPr>
          <p:spPr>
            <a:xfrm>
              <a:off x="3259875" y="4581634"/>
              <a:ext cx="1834585" cy="29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Folks Finance</a:t>
              </a:r>
              <a:endParaRPr lang="sl-SI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Skupina 2"/>
          <p:cNvGrpSpPr/>
          <p:nvPr/>
        </p:nvGrpSpPr>
        <p:grpSpPr>
          <a:xfrm>
            <a:off x="5723963" y="2571461"/>
            <a:ext cx="1154797" cy="253171"/>
            <a:chOff x="5723963" y="2571461"/>
            <a:chExt cx="1154797" cy="253171"/>
          </a:xfrm>
        </p:grpSpPr>
        <p:sp>
          <p:nvSpPr>
            <p:cNvPr id="25" name="Navzdol ukrivljena puščica 24"/>
            <p:cNvSpPr/>
            <p:nvPr/>
          </p:nvSpPr>
          <p:spPr>
            <a:xfrm>
              <a:off x="6327635" y="2591179"/>
              <a:ext cx="551125" cy="233453"/>
            </a:xfrm>
            <a:prstGeom prst="curvedDownArrow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schemeClr val="tx1"/>
                </a:solidFill>
              </a:endParaRPr>
            </a:p>
          </p:txBody>
        </p:sp>
        <p:sp>
          <p:nvSpPr>
            <p:cNvPr id="21" name="Navzdol ukrivljena puščica 20"/>
            <p:cNvSpPr/>
            <p:nvPr/>
          </p:nvSpPr>
          <p:spPr>
            <a:xfrm flipH="1">
              <a:off x="5723963" y="2571461"/>
              <a:ext cx="551125" cy="233453"/>
            </a:xfrm>
            <a:prstGeom prst="curvedDownArrow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Skupina 4"/>
          <p:cNvGrpSpPr/>
          <p:nvPr/>
        </p:nvGrpSpPr>
        <p:grpSpPr>
          <a:xfrm>
            <a:off x="7412015" y="1549102"/>
            <a:ext cx="1816250" cy="3582296"/>
            <a:chOff x="7412015" y="1549102"/>
            <a:chExt cx="1816250" cy="3582296"/>
          </a:xfrm>
        </p:grpSpPr>
        <p:sp>
          <p:nvSpPr>
            <p:cNvPr id="39" name="Pravokotnik 38"/>
            <p:cNvSpPr/>
            <p:nvPr/>
          </p:nvSpPr>
          <p:spPr>
            <a:xfrm flipH="1">
              <a:off x="7412015" y="1549102"/>
              <a:ext cx="1816250" cy="3582296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2" name="PoljeZBesedilom 21"/>
            <p:cNvSpPr txBox="1"/>
            <p:nvPr/>
          </p:nvSpPr>
          <p:spPr>
            <a:xfrm>
              <a:off x="7694252" y="1639635"/>
              <a:ext cx="1251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92D050"/>
                  </a:solidFill>
                </a:rPr>
                <a:t>Our secondary</a:t>
              </a:r>
            </a:p>
            <a:p>
              <a:pPr algn="ctr"/>
              <a:r>
                <a:rPr lang="en-US" b="1" dirty="0">
                  <a:solidFill>
                    <a:srgbClr val="92D050"/>
                  </a:solidFill>
                </a:rPr>
                <a:t>target</a:t>
              </a:r>
              <a:endParaRPr lang="sl-SI" b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6" name="Pravokotnik 3">
            <a:extLst>
              <a:ext uri="{FF2B5EF4-FFF2-40B4-BE49-F238E27FC236}">
                <a16:creationId xmlns:a16="http://schemas.microsoft.com/office/drawing/2014/main" id="{CAA1B30D-F71E-A269-A8E9-E92294C56A03}"/>
              </a:ext>
            </a:extLst>
          </p:cNvPr>
          <p:cNvSpPr/>
          <p:nvPr/>
        </p:nvSpPr>
        <p:spPr>
          <a:xfrm>
            <a:off x="838200" y="603188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*Surge in demand for nodes expected due to upcoming incentives (2024 Q4) for accounts with +30k ALGO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**Current number of nodes: Bitcoin = 15k – 45k, Ethereum = +7k, Cardano = 2.5k, Algorand = 1.5k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C420D-3D4C-8A7C-B01D-F7D98A06C162}"/>
              </a:ext>
            </a:extLst>
          </p:cNvPr>
          <p:cNvSpPr txBox="1"/>
          <p:nvPr/>
        </p:nvSpPr>
        <p:spPr>
          <a:xfrm>
            <a:off x="9649293" y="2601586"/>
            <a:ext cx="209531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u="sng" dirty="0"/>
              <a:t>Target total stake:</a:t>
            </a:r>
          </a:p>
          <a:p>
            <a:r>
              <a:rPr lang="en-US" b="1" dirty="0">
                <a:solidFill>
                  <a:srgbClr val="FF0000"/>
                </a:solidFill>
              </a:rPr>
              <a:t>Txn Lab: 10%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Folks Finance: 4%</a:t>
            </a:r>
          </a:p>
          <a:p>
            <a:r>
              <a:rPr lang="en-US" b="1" dirty="0">
                <a:solidFill>
                  <a:srgbClr val="00B050"/>
                </a:solidFill>
              </a:rPr>
              <a:t>Our primary: 15%</a:t>
            </a:r>
          </a:p>
          <a:p>
            <a:r>
              <a:rPr lang="en-US" b="1" dirty="0">
                <a:solidFill>
                  <a:srgbClr val="92D050"/>
                </a:solidFill>
              </a:rPr>
              <a:t>Our secondary: 76%</a:t>
            </a:r>
          </a:p>
        </p:txBody>
      </p:sp>
    </p:spTree>
    <p:extLst>
      <p:ext uri="{BB962C8B-B14F-4D97-AF65-F5344CB8AC3E}">
        <p14:creationId xmlns:p14="http://schemas.microsoft.com/office/powerpoint/2010/main" val="2252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Business Model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825625"/>
            <a:ext cx="814443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Percentage of node runners’ fees: e.g. 10%</a:t>
            </a:r>
          </a:p>
          <a:p>
            <a:pPr lvl="1"/>
            <a:r>
              <a:rPr lang="en-US" sz="2000" dirty="0"/>
              <a:t>Assumed node costs [per year]: $240</a:t>
            </a:r>
          </a:p>
          <a:p>
            <a:pPr lvl="1"/>
            <a:r>
              <a:rPr lang="en-US" sz="2000" dirty="0"/>
              <a:t>Assumed fee charged by node runners per user [per year]: $72</a:t>
            </a:r>
          </a:p>
          <a:p>
            <a:pPr lvl="1"/>
            <a:r>
              <a:rPr lang="en-US" sz="2000" dirty="0"/>
              <a:t>Partial redistribution to node runners and users based on loyalty points for increased engagement</a:t>
            </a:r>
          </a:p>
          <a:p>
            <a:r>
              <a:rPr lang="en-US" sz="2400" dirty="0"/>
              <a:t>Fees from offered node running services</a:t>
            </a:r>
          </a:p>
          <a:p>
            <a:r>
              <a:rPr lang="en-US" sz="2400" dirty="0"/>
              <a:t>Protocol rewards from participation with platform’s stake</a:t>
            </a:r>
          </a:p>
        </p:txBody>
      </p:sp>
      <p:grpSp>
        <p:nvGrpSpPr>
          <p:cNvPr id="11" name="Skupina 10"/>
          <p:cNvGrpSpPr/>
          <p:nvPr/>
        </p:nvGrpSpPr>
        <p:grpSpPr>
          <a:xfrm>
            <a:off x="8774748" y="1483052"/>
            <a:ext cx="3240000" cy="3271250"/>
            <a:chOff x="8927903" y="2670194"/>
            <a:chExt cx="3240000" cy="3271250"/>
          </a:xfrm>
        </p:grpSpPr>
        <p:grpSp>
          <p:nvGrpSpPr>
            <p:cNvPr id="9" name="Skupina 8"/>
            <p:cNvGrpSpPr/>
            <p:nvPr/>
          </p:nvGrpSpPr>
          <p:grpSpPr>
            <a:xfrm>
              <a:off x="8927903" y="2701444"/>
              <a:ext cx="3240000" cy="3240000"/>
              <a:chOff x="8927903" y="2701444"/>
              <a:chExt cx="3240000" cy="3240000"/>
            </a:xfrm>
          </p:grpSpPr>
          <p:sp>
            <p:nvSpPr>
              <p:cNvPr id="5" name="Elipsa 4"/>
              <p:cNvSpPr>
                <a:spLocks noChangeAspect="1"/>
              </p:cNvSpPr>
              <p:nvPr/>
            </p:nvSpPr>
            <p:spPr>
              <a:xfrm>
                <a:off x="8927903" y="270144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sp>
            <p:nvSpPr>
              <p:cNvPr id="6" name="Elipsa 5"/>
              <p:cNvSpPr>
                <a:spLocks noChangeAspect="1"/>
              </p:cNvSpPr>
              <p:nvPr/>
            </p:nvSpPr>
            <p:spPr>
              <a:xfrm>
                <a:off x="9377899" y="3595348"/>
                <a:ext cx="2340000" cy="234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</p:grpSp>
        <p:sp>
          <p:nvSpPr>
            <p:cNvPr id="8" name="Pravokotnik 7"/>
            <p:cNvSpPr/>
            <p:nvPr/>
          </p:nvSpPr>
          <p:spPr>
            <a:xfrm>
              <a:off x="9928562" y="2670194"/>
              <a:ext cx="12386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TAM</a:t>
              </a:r>
            </a:p>
            <a:p>
              <a:pPr algn="ctr"/>
              <a:r>
                <a:rPr lang="en-US" dirty="0"/>
                <a:t>333k users </a:t>
              </a:r>
            </a:p>
            <a:p>
              <a:pPr algn="ctr"/>
              <a:r>
                <a:rPr lang="en-US" dirty="0">
                  <a:sym typeface="Wingdings" panose="05000000000000000000" pitchFamily="2" charset="2"/>
                </a:rPr>
                <a:t></a:t>
              </a:r>
              <a:r>
                <a:rPr lang="en-US" dirty="0"/>
                <a:t>$3.3M</a:t>
              </a:r>
              <a:endParaRPr lang="sl-SI" dirty="0"/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9987072" y="3594436"/>
              <a:ext cx="112165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SAM</a:t>
              </a:r>
            </a:p>
            <a:p>
              <a:pPr algn="ctr"/>
              <a:r>
                <a:rPr lang="en-US" dirty="0"/>
                <a:t>15k users </a:t>
              </a:r>
            </a:p>
            <a:p>
              <a:pPr algn="ctr"/>
              <a:r>
                <a:rPr lang="en-US" dirty="0">
                  <a:sym typeface="Wingdings" panose="05000000000000000000" pitchFamily="2" charset="2"/>
                </a:rPr>
                <a:t></a:t>
              </a:r>
              <a:r>
                <a:rPr lang="en-US" dirty="0"/>
                <a:t>$150k</a:t>
              </a:r>
              <a:endParaRPr lang="sl-SI" dirty="0"/>
            </a:p>
          </p:txBody>
        </p:sp>
      </p:grpSp>
      <p:sp>
        <p:nvSpPr>
          <p:cNvPr id="12" name="Elipsa 11"/>
          <p:cNvSpPr>
            <a:spLocks noChangeAspect="1"/>
          </p:cNvSpPr>
          <p:nvPr/>
        </p:nvSpPr>
        <p:spPr>
          <a:xfrm>
            <a:off x="9674744" y="3309118"/>
            <a:ext cx="1440000" cy="144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Pravokotnik 12"/>
          <p:cNvSpPr/>
          <p:nvPr/>
        </p:nvSpPr>
        <p:spPr>
          <a:xfrm>
            <a:off x="9833917" y="3391067"/>
            <a:ext cx="11216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SOM</a:t>
            </a:r>
          </a:p>
          <a:p>
            <a:pPr algn="ctr"/>
            <a:r>
              <a:rPr lang="en-US" dirty="0"/>
              <a:t>10k users 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</a:t>
            </a:r>
            <a:r>
              <a:rPr lang="en-US" dirty="0"/>
              <a:t>$100k</a:t>
            </a:r>
            <a:endParaRPr lang="sl-SI" dirty="0"/>
          </a:p>
        </p:txBody>
      </p:sp>
      <p:sp>
        <p:nvSpPr>
          <p:cNvPr id="7" name="Pravokotnik 3">
            <a:extLst>
              <a:ext uri="{FF2B5EF4-FFF2-40B4-BE49-F238E27FC236}">
                <a16:creationId xmlns:a16="http://schemas.microsoft.com/office/drawing/2014/main" id="{9850C997-321C-CA65-9D8C-6F275B0ECB4F}"/>
              </a:ext>
            </a:extLst>
          </p:cNvPr>
          <p:cNvSpPr/>
          <p:nvPr/>
        </p:nvSpPr>
        <p:spPr>
          <a:xfrm>
            <a:off x="838200" y="603188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*Surge in demand for nodes expected due to upcoming incentives (2024 Q4) for accounts with +30k ALGO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**Current number of nodes: Bitcoin = 15k – 45k, Ethereum = +7k, Cardano = 2.5k, Algorand = 1.5k</a:t>
            </a:r>
          </a:p>
        </p:txBody>
      </p:sp>
    </p:spTree>
    <p:extLst>
      <p:ext uri="{BB962C8B-B14F-4D97-AF65-F5344CB8AC3E}">
        <p14:creationId xmlns:p14="http://schemas.microsoft.com/office/powerpoint/2010/main" val="8612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sl-S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07916-6AAF-C762-8E25-71D1A0BC98BE}"/>
              </a:ext>
            </a:extLst>
          </p:cNvPr>
          <p:cNvSpPr txBox="1"/>
          <p:nvPr/>
        </p:nvSpPr>
        <p:spPr>
          <a:xfrm>
            <a:off x="695581" y="2004304"/>
            <a:ext cx="1485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2024 Q2:</a:t>
            </a:r>
          </a:p>
          <a:p>
            <a:pPr algn="ctr"/>
            <a:r>
              <a:rPr lang="en-US" dirty="0"/>
              <a:t>MVP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3ED8C-C3EF-3798-B382-8E252B8E2402}"/>
              </a:ext>
            </a:extLst>
          </p:cNvPr>
          <p:cNvSpPr txBox="1"/>
          <p:nvPr/>
        </p:nvSpPr>
        <p:spPr>
          <a:xfrm>
            <a:off x="2491178" y="2004304"/>
            <a:ext cx="28903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2024 Q3:</a:t>
            </a:r>
          </a:p>
          <a:p>
            <a:r>
              <a:rPr lang="en-US" dirty="0"/>
              <a:t>New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with ASAs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Loyalty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923A3-F5ED-746D-1BBD-F3E03B14269E}"/>
              </a:ext>
            </a:extLst>
          </p:cNvPr>
          <p:cNvSpPr txBox="1"/>
          <p:nvPr/>
        </p:nvSpPr>
        <p:spPr>
          <a:xfrm>
            <a:off x="5166795" y="2001004"/>
            <a:ext cx="25833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2024 Q4:</a:t>
            </a:r>
          </a:p>
          <a:p>
            <a:r>
              <a:rPr lang="en-US" dirty="0"/>
              <a:t>UI &amp; UX improvements</a:t>
            </a:r>
          </a:p>
          <a:p>
            <a:r>
              <a:rPr lang="en-US" dirty="0"/>
              <a:t>Multi-node support</a:t>
            </a:r>
          </a:p>
          <a:p>
            <a:r>
              <a:rPr lang="en-US" dirty="0"/>
              <a:t>Launch on ALGO and VOI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8B495-A2BC-7D58-DAD9-E45ACCAF99E0}"/>
              </a:ext>
            </a:extLst>
          </p:cNvPr>
          <p:cNvSpPr txBox="1"/>
          <p:nvPr/>
        </p:nvSpPr>
        <p:spPr>
          <a:xfrm>
            <a:off x="7910707" y="2004304"/>
            <a:ext cx="2073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2025 Q1:</a:t>
            </a:r>
          </a:p>
          <a:p>
            <a:pPr algn="ctr"/>
            <a:r>
              <a:rPr lang="en-US" dirty="0"/>
              <a:t>Platform analytics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555E62-A090-B5A3-262B-37EF8BE0A5C3}"/>
              </a:ext>
            </a:extLst>
          </p:cNvPr>
          <p:cNvGrpSpPr/>
          <p:nvPr/>
        </p:nvGrpSpPr>
        <p:grpSpPr>
          <a:xfrm>
            <a:off x="1057208" y="3537584"/>
            <a:ext cx="9360000" cy="288000"/>
            <a:chOff x="929898" y="1591810"/>
            <a:chExt cx="9360000" cy="28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24AEC5D-E9E8-BA0D-9DA0-A1783EF8257D}"/>
                </a:ext>
              </a:extLst>
            </p:cNvPr>
            <p:cNvCxnSpPr/>
            <p:nvPr/>
          </p:nvCxnSpPr>
          <p:spPr>
            <a:xfrm>
              <a:off x="929898" y="1735810"/>
              <a:ext cx="9360000" cy="0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A6522FD-CC07-E173-DB00-519AA6D36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6692" y="1591810"/>
              <a:ext cx="0" cy="2880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2F1B94-6608-5D2E-54BE-5F5AFB71B56C}"/>
                </a:ext>
              </a:extLst>
            </p:cNvPr>
            <p:cNvCxnSpPr>
              <a:cxnSpLocks/>
            </p:cNvCxnSpPr>
            <p:nvPr/>
          </p:nvCxnSpPr>
          <p:spPr>
            <a:xfrm>
              <a:off x="3809063" y="1591810"/>
              <a:ext cx="0" cy="2880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8A2F12-7DCC-9182-EB53-66958CA5AC3C}"/>
                </a:ext>
              </a:extLst>
            </p:cNvPr>
            <p:cNvCxnSpPr>
              <a:cxnSpLocks/>
            </p:cNvCxnSpPr>
            <p:nvPr/>
          </p:nvCxnSpPr>
          <p:spPr>
            <a:xfrm>
              <a:off x="6323545" y="1591810"/>
              <a:ext cx="0" cy="2880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86131A-AE33-C7FA-4A9D-2770DB08546F}"/>
                </a:ext>
              </a:extLst>
            </p:cNvPr>
            <p:cNvCxnSpPr>
              <a:cxnSpLocks/>
            </p:cNvCxnSpPr>
            <p:nvPr/>
          </p:nvCxnSpPr>
          <p:spPr>
            <a:xfrm>
              <a:off x="8816131" y="1591810"/>
              <a:ext cx="0" cy="2880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02D1319-E63D-2020-FBFF-EA17934DE9C4}"/>
              </a:ext>
            </a:extLst>
          </p:cNvPr>
          <p:cNvSpPr txBox="1"/>
          <p:nvPr/>
        </p:nvSpPr>
        <p:spPr>
          <a:xfrm>
            <a:off x="8797837" y="4116869"/>
            <a:ext cx="2875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Real-life applications with verifiable randomness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8943440" y="4751703"/>
            <a:ext cx="2729891" cy="288000"/>
            <a:chOff x="6636108" y="4313850"/>
            <a:chExt cx="4686673" cy="28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641197-3587-7680-195F-A67E74DC3A81}"/>
                </a:ext>
              </a:extLst>
            </p:cNvPr>
            <p:cNvCxnSpPr>
              <a:cxnSpLocks/>
            </p:cNvCxnSpPr>
            <p:nvPr/>
          </p:nvCxnSpPr>
          <p:spPr>
            <a:xfrm>
              <a:off x="6642781" y="4457850"/>
              <a:ext cx="4680000" cy="0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7">
              <a:extLst>
                <a:ext uri="{FF2B5EF4-FFF2-40B4-BE49-F238E27FC236}">
                  <a16:creationId xmlns:a16="http://schemas.microsoft.com/office/drawing/2014/main" id="{5786131A-AE33-C7FA-4A9D-2770DB08546F}"/>
                </a:ext>
              </a:extLst>
            </p:cNvPr>
            <p:cNvCxnSpPr>
              <a:cxnSpLocks/>
            </p:cNvCxnSpPr>
            <p:nvPr/>
          </p:nvCxnSpPr>
          <p:spPr>
            <a:xfrm>
              <a:off x="6636108" y="4313850"/>
              <a:ext cx="0" cy="2880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524E29-52CF-4089-D20A-4AE971605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06" y="5039703"/>
            <a:ext cx="2671673" cy="635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CF0B6A-B91E-7F46-60D4-960AA0F9601F}"/>
              </a:ext>
            </a:extLst>
          </p:cNvPr>
          <p:cNvSpPr txBox="1"/>
          <p:nvPr/>
        </p:nvSpPr>
        <p:spPr>
          <a:xfrm>
            <a:off x="4604097" y="4512581"/>
            <a:ext cx="2784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Algorand rewards go live</a:t>
            </a:r>
          </a:p>
          <a:p>
            <a:pPr algn="ctr"/>
            <a:r>
              <a:rPr lang="en-US" dirty="0"/>
              <a:t>Public launch of</a:t>
            </a:r>
            <a:endParaRPr lang="en-CH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493B08-55C8-9BA4-436A-23A2D3E9808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996143" y="3881537"/>
            <a:ext cx="459085" cy="631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829B-4B36-0168-FFDC-83D16644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and Funding Projection</a:t>
            </a:r>
            <a:endParaRPr lang="en-CH" dirty="0"/>
          </a:p>
        </p:txBody>
      </p:sp>
      <p:pic>
        <p:nvPicPr>
          <p:cNvPr id="25" name="Content Placeholder 21" descr="A graph of growth in a company&#10;&#10;Description automatically generated with medium confidence">
            <a:extLst>
              <a:ext uri="{FF2B5EF4-FFF2-40B4-BE49-F238E27FC236}">
                <a16:creationId xmlns:a16="http://schemas.microsoft.com/office/drawing/2014/main" id="{BE3D4386-25C4-A546-8495-B35E59FDE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71" y="1828935"/>
            <a:ext cx="8696058" cy="43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140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Officeova tema</vt:lpstr>
      <vt:lpstr>PowerPoint Presentation</vt:lpstr>
      <vt:lpstr>Problem</vt:lpstr>
      <vt:lpstr>Problem</vt:lpstr>
      <vt:lpstr>Solution</vt:lpstr>
      <vt:lpstr>Competition</vt:lpstr>
      <vt:lpstr>Market Size</vt:lpstr>
      <vt:lpstr>Sustainable Business Model</vt:lpstr>
      <vt:lpstr>Roadmap</vt:lpstr>
      <vt:lpstr>Financial and Funding Projection</vt:lpstr>
      <vt:lpstr>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2024-06-12T07:18:14Z</dcterms:created>
  <dcterms:modified xsi:type="dcterms:W3CDTF">2024-06-12T07:21:43Z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