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7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31B576-D077-4485-8A0D-6E355B06E981}" type="datetimeFigureOut">
              <a:rPr lang="pt-BR" smtClean="0"/>
              <a:pPr/>
              <a:t>6/10/2014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24E96B-7A81-4930-B2E7-8A6D3ABAC35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31B576-D077-4485-8A0D-6E355B06E981}" type="datetimeFigureOut">
              <a:rPr lang="pt-BR" smtClean="0"/>
              <a:pPr/>
              <a:t>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24E96B-7A81-4930-B2E7-8A6D3ABAC3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31B576-D077-4485-8A0D-6E355B06E981}" type="datetimeFigureOut">
              <a:rPr lang="pt-BR" smtClean="0"/>
              <a:pPr/>
              <a:t>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24E96B-7A81-4930-B2E7-8A6D3ABAC3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31B576-D077-4485-8A0D-6E355B06E981}" type="datetimeFigureOut">
              <a:rPr lang="pt-BR" smtClean="0"/>
              <a:pPr/>
              <a:t>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24E96B-7A81-4930-B2E7-8A6D3ABAC3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31B576-D077-4485-8A0D-6E355B06E981}" type="datetimeFigureOut">
              <a:rPr lang="pt-BR" smtClean="0"/>
              <a:pPr/>
              <a:t>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24E96B-7A81-4930-B2E7-8A6D3ABAC35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31B576-D077-4485-8A0D-6E355B06E981}" type="datetimeFigureOut">
              <a:rPr lang="pt-BR" smtClean="0"/>
              <a:pPr/>
              <a:t>6/10/2014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24E96B-7A81-4930-B2E7-8A6D3ABAC3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31B576-D077-4485-8A0D-6E355B06E981}" type="datetimeFigureOut">
              <a:rPr lang="pt-BR" smtClean="0"/>
              <a:pPr/>
              <a:t>6/10/2014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24E96B-7A81-4930-B2E7-8A6D3ABAC3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31B576-D077-4485-8A0D-6E355B06E981}" type="datetimeFigureOut">
              <a:rPr lang="pt-BR" smtClean="0"/>
              <a:pPr/>
              <a:t>6/10/2014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24E96B-7A81-4930-B2E7-8A6D3ABAC3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31B576-D077-4485-8A0D-6E355B06E981}" type="datetimeFigureOut">
              <a:rPr lang="pt-BR" smtClean="0"/>
              <a:pPr/>
              <a:t>6/10/2014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24E96B-7A81-4930-B2E7-8A6D3ABAC35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31B576-D077-4485-8A0D-6E355B06E981}" type="datetimeFigureOut">
              <a:rPr lang="pt-BR" smtClean="0"/>
              <a:pPr/>
              <a:t>6/10/2014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24E96B-7A81-4930-B2E7-8A6D3ABAC3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31B576-D077-4485-8A0D-6E355B06E981}" type="datetimeFigureOut">
              <a:rPr lang="pt-BR" smtClean="0"/>
              <a:pPr/>
              <a:t>6/10/2014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24E96B-7A81-4930-B2E7-8A6D3ABAC35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C31B576-D077-4485-8A0D-6E355B06E981}" type="datetimeFigureOut">
              <a:rPr lang="pt-BR" smtClean="0"/>
              <a:pPr/>
              <a:t>6/10/2014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C24E96B-7A81-4930-B2E7-8A6D3ABAC35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Cenários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Um caso de uso possui vários fluxos de execução, a saber, principal, alternativos e excepcionais;</a:t>
            </a:r>
          </a:p>
          <a:p>
            <a:pPr lvl="1"/>
            <a:r>
              <a:rPr lang="pt-BR" dirty="0" smtClean="0"/>
              <a:t>Um cenário é um fluxo de execução específico.</a:t>
            </a:r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Cenários</a:t>
            </a:r>
          </a:p>
          <a:p>
            <a:pPr lvl="1"/>
            <a:r>
              <a:rPr lang="pt-BR" dirty="0" smtClean="0"/>
              <a:t>Os fluxos de eventos de um caso de uso representam os seguintes cenários:</a:t>
            </a:r>
          </a:p>
          <a:p>
            <a:pPr lvl="2"/>
            <a:r>
              <a:rPr lang="pt-BR" dirty="0" smtClean="0"/>
              <a:t>Cenário primário</a:t>
            </a:r>
          </a:p>
          <a:p>
            <a:pPr lvl="3"/>
            <a:r>
              <a:rPr lang="pt-BR" dirty="0" smtClean="0"/>
              <a:t>Representa o fluxo principal.</a:t>
            </a:r>
          </a:p>
          <a:p>
            <a:pPr lvl="2"/>
            <a:r>
              <a:rPr lang="pt-BR" dirty="0" smtClean="0"/>
              <a:t>Cenários alternativos </a:t>
            </a:r>
          </a:p>
          <a:p>
            <a:pPr lvl="3"/>
            <a:r>
              <a:rPr lang="pt-BR" dirty="0" smtClean="0"/>
              <a:t>Representam os fluxos alternativos.</a:t>
            </a:r>
          </a:p>
          <a:p>
            <a:pPr lvl="2"/>
            <a:r>
              <a:rPr lang="pt-BR" dirty="0" smtClean="0"/>
              <a:t>Cenários excepcionais</a:t>
            </a:r>
          </a:p>
          <a:p>
            <a:pPr lvl="3"/>
            <a:r>
              <a:rPr lang="pt-BR" dirty="0" smtClean="0"/>
              <a:t>Representam fluxos excepcionais.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Documentação</a:t>
            </a:r>
          </a:p>
          <a:p>
            <a:pPr lvl="1"/>
            <a:r>
              <a:rPr lang="pt-BR" dirty="0" smtClean="0"/>
              <a:t>Nome</a:t>
            </a:r>
          </a:p>
          <a:p>
            <a:pPr lvl="1"/>
            <a:r>
              <a:rPr lang="pt-BR" dirty="0" smtClean="0"/>
              <a:t>Identificador</a:t>
            </a:r>
          </a:p>
          <a:p>
            <a:pPr lvl="2"/>
            <a:r>
              <a:rPr lang="pt-BR" dirty="0" smtClean="0"/>
              <a:t>Número que possibilita fazer referências entre vários documentos relacionados com o modelo de casos de uso </a:t>
            </a:r>
          </a:p>
          <a:p>
            <a:pPr lvl="1"/>
            <a:r>
              <a:rPr lang="pt-BR" dirty="0" smtClean="0"/>
              <a:t>Sumário</a:t>
            </a:r>
          </a:p>
          <a:p>
            <a:pPr lvl="2"/>
            <a:r>
              <a:rPr lang="pt-BR" dirty="0" smtClean="0"/>
              <a:t>Pequena descrição do caso de uso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Documentação</a:t>
            </a:r>
          </a:p>
          <a:p>
            <a:pPr lvl="1"/>
            <a:r>
              <a:rPr lang="pt-BR" dirty="0" smtClean="0"/>
              <a:t>Ator primário</a:t>
            </a:r>
          </a:p>
          <a:p>
            <a:pPr lvl="2"/>
            <a:r>
              <a:rPr lang="pt-BR" dirty="0" smtClean="0"/>
              <a:t>Nome do ator que inicia o caso de uso.</a:t>
            </a:r>
          </a:p>
          <a:p>
            <a:pPr lvl="1"/>
            <a:r>
              <a:rPr lang="pt-BR" dirty="0" smtClean="0"/>
              <a:t>Atores secundários</a:t>
            </a:r>
          </a:p>
          <a:p>
            <a:pPr lvl="2"/>
            <a:r>
              <a:rPr lang="pt-BR" dirty="0" smtClean="0"/>
              <a:t>Nome dos demais atores participantes do caso de uso, se eles existirem.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Documentação</a:t>
            </a:r>
          </a:p>
          <a:p>
            <a:pPr lvl="1"/>
            <a:r>
              <a:rPr lang="pt-BR" dirty="0" smtClean="0"/>
              <a:t>Pré-condições</a:t>
            </a:r>
          </a:p>
          <a:p>
            <a:pPr lvl="2"/>
            <a:r>
              <a:rPr lang="pt-BR" dirty="0" smtClean="0"/>
              <a:t>Condições necessárias para que o caso de uso possa ser “executado”.</a:t>
            </a:r>
          </a:p>
          <a:p>
            <a:pPr lvl="1"/>
            <a:r>
              <a:rPr lang="pt-BR" dirty="0" smtClean="0"/>
              <a:t>Fluxo Principal</a:t>
            </a:r>
          </a:p>
          <a:p>
            <a:pPr lvl="1"/>
            <a:r>
              <a:rPr lang="pt-BR" dirty="0" smtClean="0"/>
              <a:t>Fluxos Alternativos</a:t>
            </a:r>
          </a:p>
          <a:p>
            <a:pPr lvl="1"/>
            <a:r>
              <a:rPr lang="pt-BR" dirty="0" smtClean="0"/>
              <a:t>Fluxos de Exceção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Documentação</a:t>
            </a:r>
          </a:p>
          <a:p>
            <a:pPr lvl="1"/>
            <a:r>
              <a:rPr lang="pt-BR" dirty="0" smtClean="0"/>
              <a:t>Pós-condições</a:t>
            </a:r>
          </a:p>
          <a:p>
            <a:pPr lvl="2"/>
            <a:r>
              <a:rPr lang="pt-BR" dirty="0" smtClean="0"/>
              <a:t>Estado que o sistema alcança após o caso de uso ter sido executado.</a:t>
            </a:r>
          </a:p>
          <a:p>
            <a:pPr lvl="1"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53034"/>
          </a:xfrm>
        </p:spPr>
        <p:txBody>
          <a:bodyPr>
            <a:normAutofit/>
          </a:bodyPr>
          <a:lstStyle/>
          <a:p>
            <a:r>
              <a:rPr lang="pt-BR" dirty="0" smtClean="0"/>
              <a:t>Documentação</a:t>
            </a:r>
          </a:p>
          <a:p>
            <a:pPr lvl="1"/>
            <a:r>
              <a:rPr lang="pt-BR" dirty="0" smtClean="0"/>
              <a:t>Regras de Negócio</a:t>
            </a:r>
          </a:p>
          <a:p>
            <a:pPr lvl="1"/>
            <a:r>
              <a:rPr lang="pt-BR" dirty="0" smtClean="0"/>
              <a:t>Histórico</a:t>
            </a:r>
          </a:p>
          <a:p>
            <a:pPr lvl="2"/>
            <a:r>
              <a:rPr lang="pt-BR" dirty="0" smtClean="0"/>
              <a:t>Autor do caso de uso, data em que foi criado, informações sobre modificações.</a:t>
            </a:r>
          </a:p>
          <a:p>
            <a:pPr lvl="1"/>
            <a:r>
              <a:rPr lang="pt-BR" dirty="0" smtClean="0"/>
              <a:t>Notas de implementação</a:t>
            </a:r>
          </a:p>
          <a:p>
            <a:pPr lvl="2"/>
            <a:r>
              <a:rPr lang="pt-BR" dirty="0" smtClean="0"/>
              <a:t>Considerações (idéias) sobre a implementação do caso de uso;</a:t>
            </a:r>
          </a:p>
          <a:p>
            <a:pPr lvl="2"/>
            <a:r>
              <a:rPr lang="pt-BR" dirty="0" smtClean="0">
                <a:solidFill>
                  <a:srgbClr val="FF0000"/>
                </a:solidFill>
              </a:rPr>
              <a:t>Não é a especificação da solução para implementar um caso de uso!</a:t>
            </a:r>
            <a:r>
              <a:rPr lang="pt-BR" dirty="0" smtClean="0"/>
              <a:t>  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Por que usar casos de uso?</a:t>
            </a:r>
          </a:p>
          <a:p>
            <a:pPr lvl="1"/>
            <a:r>
              <a:rPr lang="pt-BR" dirty="0" smtClean="0"/>
              <a:t>Delimitar o contexto de um sistema;</a:t>
            </a:r>
          </a:p>
          <a:p>
            <a:pPr lvl="1"/>
            <a:r>
              <a:rPr lang="pt-BR" dirty="0" smtClean="0"/>
              <a:t>Documentar requisitos funcionais;</a:t>
            </a:r>
          </a:p>
          <a:p>
            <a:pPr lvl="1"/>
            <a:r>
              <a:rPr lang="pt-BR" dirty="0" smtClean="0"/>
              <a:t>Facilitar comunicação entre </a:t>
            </a:r>
            <a:r>
              <a:rPr lang="pt-BR" dirty="0" err="1" smtClean="0"/>
              <a:t>stakeholders</a:t>
            </a:r>
            <a:r>
              <a:rPr lang="pt-BR" dirty="0" smtClean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Por que usar casos de uso?</a:t>
            </a:r>
          </a:p>
          <a:p>
            <a:pPr lvl="1"/>
            <a:r>
              <a:rPr lang="pt-BR" dirty="0" smtClean="0"/>
              <a:t>Saída principal da especificação de requisitos;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Principal entrada da etapa de análise;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Auxiliar na elaboração de casos de teste.</a:t>
            </a:r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Fluxo de eventos</a:t>
            </a:r>
          </a:p>
          <a:p>
            <a:pPr lvl="1"/>
            <a:r>
              <a:rPr lang="pt-BR" dirty="0" smtClean="0"/>
              <a:t>Especifica o comportamento de um caso de uso;</a:t>
            </a:r>
          </a:p>
          <a:p>
            <a:pPr lvl="1"/>
            <a:endParaRPr lang="pt-BR" dirty="0" smtClean="0"/>
          </a:p>
          <a:p>
            <a:pPr lvl="1"/>
            <a:r>
              <a:rPr lang="pt-BR" dirty="0" err="1" smtClean="0"/>
              <a:t>Sequência</a:t>
            </a:r>
            <a:r>
              <a:rPr lang="pt-BR" dirty="0" smtClean="0"/>
              <a:t> de “comandos” declarativos que expressam etapas de execução de um caso de uso.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Fluxo de eventos</a:t>
            </a:r>
          </a:p>
          <a:p>
            <a:endParaRPr lang="pt-BR" dirty="0" smtClean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pt-BR" dirty="0" smtClean="0"/>
              <a:t>É focado no domínio do problema, não na solução.</a:t>
            </a:r>
          </a:p>
          <a:p>
            <a:pPr marL="822960" lvl="3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pt-BR" dirty="0" smtClean="0">
                <a:solidFill>
                  <a:srgbClr val="FF0000"/>
                </a:solidFill>
              </a:rPr>
              <a:t>O que fazer!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Partes de um fluxo de eventos</a:t>
            </a:r>
          </a:p>
          <a:p>
            <a:pPr lvl="1"/>
            <a:r>
              <a:rPr lang="pt-BR" dirty="0" smtClean="0"/>
              <a:t>Fluxo principal</a:t>
            </a:r>
          </a:p>
          <a:p>
            <a:pPr lvl="2"/>
            <a:r>
              <a:rPr lang="pt-BR" dirty="0" smtClean="0"/>
              <a:t>Descreve a funcionalidade principal do caso de uso, quando não é feito algum desvio.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Casos de </a:t>
            </a:r>
            <a:r>
              <a:rPr lang="pt-BR" dirty="0" smtClean="0"/>
              <a:t>Uso</a:t>
            </a:r>
            <a:br>
              <a:rPr lang="pt-BR" dirty="0" smtClean="0"/>
            </a:br>
            <a:r>
              <a:rPr lang="pt-BR" dirty="0" smtClean="0"/>
              <a:t>(Fluxo Alternativo)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071678"/>
            <a:ext cx="7786742" cy="3686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Partes de um fluxo de eventos</a:t>
            </a:r>
          </a:p>
          <a:p>
            <a:pPr lvl="1"/>
            <a:r>
              <a:rPr lang="pt-BR" dirty="0" smtClean="0"/>
              <a:t>Fluxos alternativos</a:t>
            </a:r>
          </a:p>
          <a:p>
            <a:pPr lvl="2"/>
            <a:r>
              <a:rPr lang="pt-BR" dirty="0" smtClean="0"/>
              <a:t>Descrevem desvios pré-definidos do fluxo básico.</a:t>
            </a:r>
          </a:p>
          <a:p>
            <a:pPr lvl="3"/>
            <a:r>
              <a:rPr lang="pt-BR" dirty="0" smtClean="0"/>
              <a:t>São fluxos alternativos ao fluxo básico.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Fluxo excepcional</a:t>
            </a:r>
          </a:p>
          <a:p>
            <a:pPr lvl="1"/>
            <a:r>
              <a:rPr lang="pt-BR" dirty="0" smtClean="0"/>
              <a:t>Descrevem o que acontece quando algo “inesperado” acontecer (por exemplo, quando o usuário colocar uma entrada inválida).</a:t>
            </a:r>
          </a:p>
          <a:p>
            <a:endParaRPr lang="pt-BR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150</TotalTime>
  <Words>423</Words>
  <Application>Microsoft Office PowerPoint</Application>
  <PresentationFormat>Apresentação na tela (4:3)</PresentationFormat>
  <Paragraphs>82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Solstício</vt:lpstr>
      <vt:lpstr>Casos de Uso</vt:lpstr>
      <vt:lpstr>Casos de Uso</vt:lpstr>
      <vt:lpstr>Casos de Uso</vt:lpstr>
      <vt:lpstr>Casos de Uso</vt:lpstr>
      <vt:lpstr>Casos de Uso</vt:lpstr>
      <vt:lpstr>Casos de Uso</vt:lpstr>
      <vt:lpstr>Casos de Uso (Fluxo Alternativo)</vt:lpstr>
      <vt:lpstr>Casos de Uso</vt:lpstr>
      <vt:lpstr>Casos de Uso</vt:lpstr>
      <vt:lpstr>Casos de Uso</vt:lpstr>
      <vt:lpstr>Casos de Uso</vt:lpstr>
      <vt:lpstr>Casos de Uso</vt:lpstr>
      <vt:lpstr>Casos de Uso</vt:lpstr>
      <vt:lpstr>Casos de Uso</vt:lpstr>
      <vt:lpstr>Casos de Uso</vt:lpstr>
      <vt:lpstr>Casos de Uso</vt:lpstr>
    </vt:vector>
  </TitlesOfParts>
  <Company>comp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Casos de Uso</dc:title>
  <dc:creator>comp</dc:creator>
  <cp:lastModifiedBy>Comp</cp:lastModifiedBy>
  <cp:revision>40</cp:revision>
  <dcterms:created xsi:type="dcterms:W3CDTF">2010-04-15T20:39:27Z</dcterms:created>
  <dcterms:modified xsi:type="dcterms:W3CDTF">2014-10-06T22:18:13Z</dcterms:modified>
</cp:coreProperties>
</file>