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68" r:id="rId16"/>
    <p:sldId id="269" r:id="rId17"/>
    <p:sldId id="270" r:id="rId18"/>
    <p:sldId id="274" r:id="rId19"/>
    <p:sldId id="27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Inelástica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innerShdw blurRad="63500" dist="25400" dir="13500000">
                <a:srgbClr val="000000">
                  <a:alpha val="75000"/>
                </a:srgbClr>
              </a:inn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Plan1!$A$2:$A$3</c:f>
              <c:numCache>
                <c:formatCode>General</c:formatCode>
                <c:ptCount val="2"/>
              </c:numCache>
            </c:numRef>
          </c:cat>
          <c:val>
            <c:numRef>
              <c:f>Plan1!$B$2:$B$3</c:f>
              <c:numCache>
                <c:formatCode>General</c:formatCode>
                <c:ptCount val="2"/>
                <c:pt idx="0">
                  <c:v>10</c:v>
                </c:pt>
                <c:pt idx="1">
                  <c:v>1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69974696"/>
        <c:axId val="469972736"/>
      </c:lineChart>
      <c:catAx>
        <c:axId val="469974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9972736"/>
        <c:crosses val="autoZero"/>
        <c:auto val="1"/>
        <c:lblAlgn val="ctr"/>
        <c:lblOffset val="100"/>
        <c:noMultiLvlLbl val="0"/>
      </c:catAx>
      <c:valAx>
        <c:axId val="46997273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9974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elástica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innerShdw blurRad="63500" dist="25400" dir="13500000">
                <a:srgbClr val="000000">
                  <a:alpha val="75000"/>
                </a:srgbClr>
              </a:inn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Plan1!$A$2:$A$3</c:f>
              <c:numCache>
                <c:formatCode>General</c:formatCode>
                <c:ptCount val="2"/>
              </c:numCache>
            </c:numRef>
          </c:cat>
          <c:val>
            <c:numRef>
              <c:f>Plan1!$B$2:$B$3</c:f>
              <c:numCache>
                <c:formatCode>General</c:formatCode>
                <c:ptCount val="2"/>
                <c:pt idx="0">
                  <c:v>10</c:v>
                </c:pt>
                <c:pt idx="1">
                  <c:v>9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81870504"/>
        <c:axId val="481869720"/>
      </c:lineChart>
      <c:catAx>
        <c:axId val="481870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1869720"/>
        <c:crosses val="autoZero"/>
        <c:auto val="1"/>
        <c:lblAlgn val="ctr"/>
        <c:lblOffset val="100"/>
        <c:noMultiLvlLbl val="0"/>
      </c:catAx>
      <c:valAx>
        <c:axId val="4818697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1870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Plan1!$A$2:$A$3</c:f>
              <c:strCache>
                <c:ptCount val="2"/>
                <c:pt idx="0">
                  <c:v>Categoria 1</c:v>
                </c:pt>
                <c:pt idx="1">
                  <c:v>Categoria 2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10</c:v>
                </c:pt>
                <c:pt idx="1">
                  <c:v>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Plan1!$A$2:$A$3</c:f>
              <c:strCache>
                <c:ptCount val="2"/>
                <c:pt idx="0">
                  <c:v>Categoria 1</c:v>
                </c:pt>
                <c:pt idx="1">
                  <c:v>Categoria 2</c:v>
                </c:pt>
              </c:strCache>
            </c:strRef>
          </c:cat>
          <c:val>
            <c:numRef>
              <c:f>Plan1!$C$2:$C$3</c:f>
              <c:numCache>
                <c:formatCode>General</c:formatCode>
                <c:ptCount val="2"/>
                <c:pt idx="0">
                  <c:v>8</c:v>
                </c:pt>
                <c:pt idx="1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1879912"/>
        <c:axId val="481878736"/>
      </c:lineChart>
      <c:catAx>
        <c:axId val="481879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1878736"/>
        <c:crosses val="autoZero"/>
        <c:auto val="1"/>
        <c:lblAlgn val="ctr"/>
        <c:lblOffset val="100"/>
        <c:noMultiLvlLbl val="0"/>
      </c:catAx>
      <c:valAx>
        <c:axId val="48187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1879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Plan1!#REF!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Plan1!#REF!</c15:sqref>
                        </c15:formulaRef>
                      </c:ext>
                    </c:extLst>
                  </c:strRef>
                </c15:cat>
              </c15:filteredCategoryTitle>
            </c:ext>
          </c:extLst>
        </c:ser>
        <c:ser>
          <c:idx val="1"/>
          <c:order val="1"/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Plan1!#REF!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Plan1!#REF!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Plan1!#REF!</c15:sqref>
                        </c15:formulaRef>
                      </c:ext>
                    </c:extLst>
                  </c:strRef>
                </c15:cat>
              </c15:filteredCategoryTitle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4014808"/>
        <c:axId val="474013240"/>
      </c:lineChart>
      <c:catAx>
        <c:axId val="474014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4013240"/>
        <c:crosses val="autoZero"/>
        <c:auto val="1"/>
        <c:lblAlgn val="ctr"/>
        <c:lblOffset val="100"/>
        <c:noMultiLvlLbl val="0"/>
      </c:catAx>
      <c:valAx>
        <c:axId val="474013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401480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Semana 2</a:t>
            </a:r>
            <a:br>
              <a:rPr lang="pt-BR" dirty="0" smtClean="0"/>
            </a:br>
            <a:r>
              <a:rPr lang="pt-BR" dirty="0" smtClean="0"/>
              <a:t>Aula 02. Noções de Microeconomia- Demanda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Felipe Alves Reis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3733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QUE AFETAM A </a:t>
            </a:r>
            <a:r>
              <a:rPr lang="pt-BR" dirty="0" smtClean="0"/>
              <a:t>DEMANDA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13893" y="218131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 demanda de um bem ou serviço pode ser afetada por muitos fatores, tais como:</a:t>
            </a:r>
          </a:p>
          <a:p>
            <a:r>
              <a:rPr lang="pt-BR" dirty="0"/>
              <a:t>•  riqueza  (e  sua  distribuição);</a:t>
            </a:r>
          </a:p>
          <a:p>
            <a:r>
              <a:rPr lang="pt-BR" dirty="0"/>
              <a:t>•  renda  (e  sua  distribuição);</a:t>
            </a:r>
          </a:p>
          <a:p>
            <a:r>
              <a:rPr lang="pt-BR" dirty="0"/>
              <a:t>•  preço dos outros bens;</a:t>
            </a:r>
          </a:p>
          <a:p>
            <a:r>
              <a:rPr lang="pt-BR" dirty="0"/>
              <a:t>•  fatores  climáticos  e  sazonais;</a:t>
            </a:r>
          </a:p>
          <a:p>
            <a:r>
              <a:rPr lang="pt-BR" dirty="0"/>
              <a:t>•  propaganda;</a:t>
            </a:r>
          </a:p>
          <a:p>
            <a:r>
              <a:rPr lang="pt-BR" dirty="0"/>
              <a:t>•  hábitos,  gostos,  preferências  dos  consumidores;</a:t>
            </a:r>
          </a:p>
          <a:p>
            <a:r>
              <a:rPr lang="pt-BR" dirty="0"/>
              <a:t>•  expectativas  sobre  o  futuro;</a:t>
            </a:r>
          </a:p>
          <a:p>
            <a:r>
              <a:rPr lang="pt-BR" dirty="0"/>
              <a:t>•  facilidades de crédito  (disponibilidade,  taxa de juros,  prazos).</a:t>
            </a:r>
          </a:p>
        </p:txBody>
      </p:sp>
    </p:spTree>
    <p:extLst>
      <p:ext uri="{BB962C8B-B14F-4D97-AF65-F5344CB8AC3E}">
        <p14:creationId xmlns:p14="http://schemas.microsoft.com/office/powerpoint/2010/main" val="293835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entre a quantidade demandada e o preço do próprio </a:t>
            </a:r>
            <a:r>
              <a:rPr lang="pt-BR" dirty="0" smtClean="0"/>
              <a:t>bem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382074" y="2101282"/>
                <a:ext cx="11234670" cy="15893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smtClean="0"/>
                  <a:t>É a curva de demanda: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 </a:t>
                </a:r>
                <a:r>
                  <a:rPr lang="pt-BR" dirty="0"/>
                  <a:t>supondo </a:t>
                </a:r>
                <a:r>
                  <a:rPr lang="pt-BR" dirty="0" smtClean="0"/>
                  <a:t>que as outras variáveis </a:t>
                </a:r>
                <a:r>
                  <a:rPr lang="pt-BR" dirty="0"/>
                  <a:t>são </a:t>
                </a:r>
                <a:r>
                  <a:rPr lang="pt-BR" dirty="0" smtClean="0"/>
                  <a:t>constantes, </a:t>
                </a:r>
                <a:r>
                  <a:rPr lang="pt-BR" dirty="0"/>
                  <a:t>sendo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pt-B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num>
                      <m:den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que é a chamada </a:t>
                </a:r>
                <a:r>
                  <a:rPr lang="pt-BR" b="1" dirty="0"/>
                  <a:t>Lei Geral da Demanda</a:t>
                </a:r>
                <a:r>
                  <a:rPr lang="pt-BR" dirty="0"/>
                  <a:t>: a quantidade </a:t>
                </a:r>
                <a:r>
                  <a:rPr lang="pt-BR" dirty="0" smtClean="0"/>
                  <a:t>demandada </a:t>
                </a:r>
                <a:r>
                  <a:rPr lang="pt-BR" dirty="0"/>
                  <a:t>de um bem ou serviço varia na relação inversa de seu preço, </a:t>
                </a:r>
                <a:r>
                  <a:rPr lang="pt-BR" dirty="0" err="1"/>
                  <a:t>coeteris</a:t>
                </a:r>
                <a:r>
                  <a:rPr lang="pt-BR" dirty="0"/>
                  <a:t> </a:t>
                </a:r>
                <a:r>
                  <a:rPr lang="pt-BR" dirty="0" err="1"/>
                  <a:t>paribus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74" y="2101282"/>
                <a:ext cx="11234670" cy="1589346"/>
              </a:xfrm>
              <a:prstGeom prst="rect">
                <a:avLst/>
              </a:prstGeom>
              <a:blipFill rotWithShape="0">
                <a:blip r:embed="rId2"/>
                <a:stretch>
                  <a:fillRect l="-488" t="-2308" r="-651" b="-53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978794" y="4049160"/>
            <a:ext cx="10637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Pare e pense:</a:t>
            </a:r>
          </a:p>
          <a:p>
            <a:pPr algn="ctr"/>
            <a:r>
              <a:rPr lang="pt-BR" dirty="0" smtClean="0"/>
              <a:t>Por </a:t>
            </a:r>
            <a:r>
              <a:rPr lang="pt-BR" dirty="0"/>
              <a:t>que ocorre essa relação inversa entre o preço </a:t>
            </a:r>
            <a:r>
              <a:rPr lang="pt-BR" dirty="0" smtClean="0"/>
              <a:t>e a </a:t>
            </a:r>
            <a:r>
              <a:rPr lang="pt-BR" dirty="0"/>
              <a:t>quantidade </a:t>
            </a:r>
            <a:r>
              <a:rPr lang="pt-BR" dirty="0" smtClean="0"/>
              <a:t>demandada </a:t>
            </a:r>
            <a:r>
              <a:rPr lang="pt-BR" dirty="0"/>
              <a:t>de um bem ou serviço?</a:t>
            </a:r>
          </a:p>
        </p:txBody>
      </p:sp>
    </p:spTree>
    <p:extLst>
      <p:ext uri="{BB962C8B-B14F-4D97-AF65-F5344CB8AC3E}">
        <p14:creationId xmlns:p14="http://schemas.microsoft.com/office/powerpoint/2010/main" val="12688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12124" y="359259"/>
            <a:ext cx="11114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Assim,  a curva  convencional  da demanda  é  negativamente  </a:t>
            </a:r>
            <a:r>
              <a:rPr lang="pt-BR" dirty="0" smtClean="0"/>
              <a:t>inclinada. </a:t>
            </a:r>
            <a:r>
              <a:rPr lang="pt-BR" dirty="0"/>
              <a:t>Ela </a:t>
            </a:r>
            <a:r>
              <a:rPr lang="pt-BR" dirty="0" smtClean="0"/>
              <a:t>expressa </a:t>
            </a:r>
            <a:r>
              <a:rPr lang="pt-BR" dirty="0"/>
              <a:t>qual a escala de procura para o consumidor, ou seja, dados os preços, </a:t>
            </a:r>
            <a:r>
              <a:rPr lang="pt-BR" dirty="0" smtClean="0"/>
              <a:t>quanto  </a:t>
            </a:r>
            <a:r>
              <a:rPr lang="pt-BR" dirty="0"/>
              <a:t>o consumidor deseja  adquirir.  Por </a:t>
            </a:r>
            <a:r>
              <a:rPr lang="pt-BR" dirty="0" smtClean="0"/>
              <a:t>exemplo 1: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4" y="1639791"/>
            <a:ext cx="4726546" cy="384813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63" y="1565802"/>
            <a:ext cx="4744121" cy="39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4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Elasticidade da curva de demanda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76011" y="2200939"/>
            <a:ext cx="11505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Berkeley-Book"/>
              </a:rPr>
              <a:t>Um fator muito importante na curva de demanda é sua inclinação. Como a curva de demanda vem das</a:t>
            </a:r>
          </a:p>
          <a:p>
            <a:pPr algn="just"/>
            <a:r>
              <a:rPr lang="pt-BR" dirty="0">
                <a:latin typeface="Berkeley-Book"/>
              </a:rPr>
              <a:t>preferências individuais, sua inclinação por um certo produto depende basicamente de como os consumidores</a:t>
            </a:r>
          </a:p>
          <a:p>
            <a:pPr algn="just"/>
            <a:r>
              <a:rPr lang="pt-BR" dirty="0">
                <a:latin typeface="Berkeley-Book"/>
              </a:rPr>
              <a:t>reagem a mudanças no preço do produto.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6011" y="3124269"/>
            <a:ext cx="60187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Berkeley-Book"/>
              </a:rPr>
              <a:t>Diz-se que a demanda por um bem é </a:t>
            </a:r>
            <a:r>
              <a:rPr lang="pt-BR" i="1" dirty="0">
                <a:latin typeface="Berkeley-BookItalic"/>
              </a:rPr>
              <a:t>inelástica </a:t>
            </a:r>
            <a:r>
              <a:rPr lang="pt-BR" dirty="0">
                <a:latin typeface="Berkeley-Book"/>
              </a:rPr>
              <a:t>quando variações em seu preço levam a pequenas variações</a:t>
            </a:r>
          </a:p>
          <a:p>
            <a:r>
              <a:rPr lang="pt-BR" dirty="0">
                <a:latin typeface="Berkeley-Book"/>
              </a:rPr>
              <a:t>na quantidade demandada. Demandas inelásticas são representadas por curvas bastante inclinadas.</a:t>
            </a:r>
            <a:endParaRPr lang="pt-BR" dirty="0"/>
          </a:p>
        </p:txBody>
      </p:sp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1692050314"/>
              </p:ext>
            </p:extLst>
          </p:nvPr>
        </p:nvGraphicFramePr>
        <p:xfrm>
          <a:off x="7477079" y="2918933"/>
          <a:ext cx="2933014" cy="3482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tângulo 10"/>
          <p:cNvSpPr/>
          <p:nvPr/>
        </p:nvSpPr>
        <p:spPr>
          <a:xfrm>
            <a:off x="176011" y="4660229"/>
            <a:ext cx="37882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Berkeley-Book"/>
              </a:rPr>
              <a:t>Produtos com demanda </a:t>
            </a:r>
            <a:r>
              <a:rPr lang="pt-BR" dirty="0" smtClean="0">
                <a:latin typeface="Berkeley-Book"/>
              </a:rPr>
              <a:t>inelástica  </a:t>
            </a:r>
          </a:p>
          <a:p>
            <a:r>
              <a:rPr lang="pt-BR" dirty="0" smtClean="0">
                <a:latin typeface="Berkeley-Book"/>
              </a:rPr>
              <a:t>Sal</a:t>
            </a:r>
          </a:p>
          <a:p>
            <a:r>
              <a:rPr lang="pt-BR" dirty="0" smtClean="0">
                <a:latin typeface="Berkeley-Book"/>
              </a:rPr>
              <a:t>Gasolina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059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74485" y="2434952"/>
            <a:ext cx="60187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</a:t>
            </a:r>
            <a:r>
              <a:rPr lang="pt-BR" dirty="0" smtClean="0"/>
              <a:t>iz-se </a:t>
            </a:r>
            <a:r>
              <a:rPr lang="pt-BR" dirty="0"/>
              <a:t>que a demanda por um bem é </a:t>
            </a:r>
            <a:r>
              <a:rPr lang="pt-BR" i="1" dirty="0"/>
              <a:t>elástica </a:t>
            </a:r>
            <a:r>
              <a:rPr lang="pt-BR" dirty="0"/>
              <a:t>se os consumidores estão dispostos a </a:t>
            </a:r>
            <a:r>
              <a:rPr lang="pt-BR" dirty="0" smtClean="0"/>
              <a:t>comprar muito </a:t>
            </a:r>
            <a:r>
              <a:rPr lang="pt-BR" dirty="0"/>
              <a:t>mais dele se o preço abaixa um pouquinho. Demandas elásticas são representadas por curvas com</a:t>
            </a:r>
          </a:p>
          <a:p>
            <a:r>
              <a:rPr lang="pt-BR" dirty="0"/>
              <a:t>pequena inclinação.</a:t>
            </a:r>
            <a:endParaRPr lang="pt-BR" dirty="0"/>
          </a:p>
        </p:txBody>
      </p:sp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3441667425"/>
              </p:ext>
            </p:extLst>
          </p:nvPr>
        </p:nvGraphicFramePr>
        <p:xfrm>
          <a:off x="7477078" y="2918933"/>
          <a:ext cx="4325716" cy="3482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tângulo 10"/>
          <p:cNvSpPr/>
          <p:nvPr/>
        </p:nvSpPr>
        <p:spPr>
          <a:xfrm>
            <a:off x="176011" y="4660229"/>
            <a:ext cx="40687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Berkeley-Book"/>
              </a:rPr>
              <a:t>Produtos com demanda </a:t>
            </a:r>
            <a:r>
              <a:rPr lang="pt-BR" dirty="0" smtClean="0">
                <a:latin typeface="Berkeley-Book"/>
              </a:rPr>
              <a:t>elástica  </a:t>
            </a:r>
          </a:p>
          <a:p>
            <a:r>
              <a:rPr lang="pt-BR" dirty="0"/>
              <a:t>Uma certa marca de vinho </a:t>
            </a:r>
            <a:r>
              <a:rPr lang="pt-BR" dirty="0" smtClean="0"/>
              <a:t>barato</a:t>
            </a:r>
          </a:p>
          <a:p>
            <a:r>
              <a:rPr lang="pt-BR" dirty="0" smtClean="0"/>
              <a:t>Laranja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72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 entre  quantidade  demandada e preços  de </a:t>
            </a:r>
            <a:r>
              <a:rPr lang="pt-BR" dirty="0" smtClean="0"/>
              <a:t>outros </a:t>
            </a:r>
            <a:r>
              <a:rPr lang="pt-BR" dirty="0"/>
              <a:t>bens e serviços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10554574" cy="437169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Bens substitutos ou concorrentes: </a:t>
                </a:r>
                <a:r>
                  <a:rPr lang="pt-BR" dirty="0" smtClean="0"/>
                  <a:t>o consumo de um bem substitui o consumo </a:t>
                </a:r>
                <a:r>
                  <a:rPr lang="pt-BR" dirty="0"/>
                  <a:t>do  </a:t>
                </a:r>
                <a:r>
                  <a:rPr lang="pt-BR" dirty="0" smtClean="0"/>
                  <a:t>outro.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pt-BR" sz="2400" dirty="0" smtClean="0"/>
              </a:p>
              <a:p>
                <a:pPr marL="0" indent="0">
                  <a:buNone/>
                </a:pPr>
                <a:r>
                  <a:rPr lang="pt-BR" dirty="0"/>
                  <a:t>ou  seja,  há  uma  relação  direta  entre,  por exemplo,  uma  variação  no  consumo </a:t>
                </a:r>
              </a:p>
              <a:p>
                <a:pPr marL="0" indent="0">
                  <a:buNone/>
                </a:pPr>
                <a:r>
                  <a:rPr lang="pt-BR" dirty="0"/>
                  <a:t>de Coca-Cola e  uma variação  no preço  do guaraná,  </a:t>
                </a:r>
                <a:r>
                  <a:rPr lang="pt-BR" dirty="0" err="1"/>
                  <a:t>coeteris</a:t>
                </a:r>
                <a:r>
                  <a:rPr lang="pt-BR" dirty="0"/>
                  <a:t> </a:t>
                </a:r>
                <a:r>
                  <a:rPr lang="pt-BR" dirty="0" err="1"/>
                  <a:t>paribus</a:t>
                </a:r>
                <a:r>
                  <a:rPr lang="pt-BR" sz="2400" dirty="0" smtClean="0"/>
                  <a:t>.</a:t>
                </a:r>
              </a:p>
              <a:p>
                <a:r>
                  <a:rPr lang="pt-BR" dirty="0"/>
                  <a:t> </a:t>
                </a:r>
                <a:r>
                  <a:rPr lang="pt-BR" b="1" dirty="0"/>
                  <a:t>Bens  complementares:  </a:t>
                </a:r>
                <a:r>
                  <a:rPr lang="pt-BR" dirty="0"/>
                  <a:t>são  bens  consumidos  em  conjunto.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2400" dirty="0" smtClean="0"/>
              </a:p>
              <a:p>
                <a:pPr marL="0" indent="0">
                  <a:buNone/>
                </a:pPr>
                <a:r>
                  <a:rPr lang="pt-BR" dirty="0"/>
                  <a:t>Por exemplo, um aumento no preço dos automóveis deverá diminuir a </a:t>
                </a:r>
                <a:r>
                  <a:rPr lang="pt-BR" dirty="0" smtClean="0"/>
                  <a:t>procura  </a:t>
                </a:r>
                <a:r>
                  <a:rPr lang="pt-BR" dirty="0"/>
                  <a:t>de  gasolina,  </a:t>
                </a:r>
                <a:r>
                  <a:rPr lang="pt-BR" dirty="0" err="1"/>
                  <a:t>coeteris</a:t>
                </a:r>
                <a:r>
                  <a:rPr lang="pt-BR" dirty="0"/>
                  <a:t> </a:t>
                </a:r>
                <a:r>
                  <a:rPr lang="pt-BR" dirty="0" err="1"/>
                  <a:t>paribus</a:t>
                </a:r>
                <a:r>
                  <a:rPr lang="pt-BR" dirty="0"/>
                  <a:t>. </a:t>
                </a:r>
              </a:p>
              <a:p>
                <a:pPr marL="0" indent="0">
                  <a:buNone/>
                </a:pPr>
                <a:endParaRPr lang="pt-BR" sz="2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10554574" cy="437169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087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entre demanda de um bem e renda do </a:t>
            </a:r>
            <a:r>
              <a:rPr lang="pt-BR" dirty="0" smtClean="0"/>
              <a:t>consumidor </a:t>
            </a:r>
            <a:r>
              <a:rPr lang="pt-BR" dirty="0"/>
              <a:t>(R)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relação à  renda dos consumidores, podemos ter três situações distintas</a:t>
            </a:r>
            <a:r>
              <a:rPr lang="pt-BR" dirty="0" smtClean="0"/>
              <a:t>:</a:t>
            </a:r>
          </a:p>
          <a:p>
            <a:pPr>
              <a:buFont typeface="+mj-lt"/>
              <a:buAutoNum type="arabicPeriod"/>
            </a:pPr>
            <a:r>
              <a:rPr lang="pt-BR" b="1" dirty="0" smtClean="0"/>
              <a:t>BEM NORMAL</a:t>
            </a:r>
            <a:r>
              <a:rPr lang="pt-BR" dirty="0" smtClean="0"/>
              <a:t>: </a:t>
            </a:r>
            <a:r>
              <a:rPr lang="pt-BR" dirty="0"/>
              <a:t>aumentos da renda levam ao aumento da </a:t>
            </a:r>
            <a:r>
              <a:rPr lang="pt-BR" dirty="0" smtClean="0"/>
              <a:t>demanda </a:t>
            </a:r>
            <a:r>
              <a:rPr lang="pt-BR" dirty="0"/>
              <a:t>do bem;</a:t>
            </a:r>
          </a:p>
          <a:p>
            <a:pPr>
              <a:buFont typeface="+mj-lt"/>
              <a:buAutoNum type="arabicPeriod"/>
            </a:pPr>
            <a:r>
              <a:rPr lang="pt-BR" b="1" dirty="0" smtClean="0"/>
              <a:t>BEM INFERIOR:  </a:t>
            </a:r>
            <a:r>
              <a:rPr lang="pt-BR" dirty="0" smtClean="0"/>
              <a:t>aumentos </a:t>
            </a:r>
            <a:r>
              <a:rPr lang="pt-BR" dirty="0"/>
              <a:t>da renda levam à queda de </a:t>
            </a:r>
            <a:r>
              <a:rPr lang="pt-BR" dirty="0" smtClean="0"/>
              <a:t>demanda do  </a:t>
            </a:r>
            <a:r>
              <a:rPr lang="pt-BR" dirty="0"/>
              <a:t>bem:  carne de  segunda,  roupas  rústicas etc</a:t>
            </a:r>
            <a:r>
              <a:rPr lang="pt-BR" dirty="0" smtClean="0"/>
              <a:t>.;</a:t>
            </a:r>
          </a:p>
          <a:p>
            <a:pPr>
              <a:buFont typeface="+mj-lt"/>
              <a:buAutoNum type="arabicPeriod"/>
            </a:pPr>
            <a:r>
              <a:rPr lang="pt-BR" b="1" dirty="0" smtClean="0"/>
              <a:t>BEM DE CONSUMO SACIADO OU NEUTRO</a:t>
            </a:r>
            <a:r>
              <a:rPr lang="pt-BR" dirty="0" smtClean="0"/>
              <a:t>: </a:t>
            </a:r>
            <a:r>
              <a:rPr lang="pt-BR" dirty="0"/>
              <a:t>se aumentar a renda do </a:t>
            </a:r>
            <a:r>
              <a:rPr lang="pt-BR" dirty="0" smtClean="0"/>
              <a:t>consumidor</a:t>
            </a:r>
            <a:r>
              <a:rPr lang="pt-BR" dirty="0"/>
              <a:t>,  não  aumentará  a  demanda  do  bem.</a:t>
            </a:r>
          </a:p>
          <a:p>
            <a:pPr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265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Paradoxo de </a:t>
            </a:r>
            <a:r>
              <a:rPr lang="pt-BR" dirty="0" err="1" smtClean="0"/>
              <a:t>Giffen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Paradoxo ou Bem de </a:t>
            </a:r>
            <a:r>
              <a:rPr lang="pt-BR" dirty="0" err="1"/>
              <a:t>Giffen</a:t>
            </a:r>
            <a:r>
              <a:rPr lang="pt-BR" dirty="0"/>
              <a:t> é uma exceção à Lei Geral da Demanda, em </a:t>
            </a:r>
            <a:r>
              <a:rPr lang="pt-BR" dirty="0" smtClean="0"/>
              <a:t> que  </a:t>
            </a:r>
            <a:r>
              <a:rPr lang="pt-BR" dirty="0"/>
              <a:t>a  curva  de  demanda  é  positivamente  inclinada,  ou  seja,  há  uma  relação </a:t>
            </a:r>
            <a:r>
              <a:rPr lang="pt-BR" dirty="0" smtClean="0"/>
              <a:t>direta</a:t>
            </a:r>
            <a:r>
              <a:rPr lang="pt-BR" dirty="0"/>
              <a:t>,  e não inversa, como usual,  entre a quantidade demandada e o preço do </a:t>
            </a:r>
            <a:r>
              <a:rPr lang="pt-BR" dirty="0" smtClean="0"/>
              <a:t>bem</a:t>
            </a:r>
            <a:r>
              <a:rPr lang="pt-BR" dirty="0"/>
              <a:t>. O bem de </a:t>
            </a:r>
            <a:r>
              <a:rPr lang="pt-BR" dirty="0" err="1"/>
              <a:t>Giffen</a:t>
            </a:r>
            <a:r>
              <a:rPr lang="pt-BR" dirty="0"/>
              <a:t> é um caso especial de bem inferior.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589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OBSERVAÇÕES ADICIONAIS SOBRE A DEMANDA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34462" y="2225100"/>
            <a:ext cx="58427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BookmanOldStyle"/>
              </a:rPr>
              <a:t>As variações da demanda dizem respeito ao </a:t>
            </a:r>
            <a:r>
              <a:rPr lang="pt-BR" b="1" dirty="0">
                <a:solidFill>
                  <a:srgbClr val="FF0000"/>
                </a:solidFill>
                <a:latin typeface="BookmanOldStyle"/>
              </a:rPr>
              <a:t>deslocamento da curva </a:t>
            </a:r>
            <a:r>
              <a:rPr lang="pt-BR" b="1" dirty="0" smtClean="0">
                <a:solidFill>
                  <a:srgbClr val="FF0000"/>
                </a:solidFill>
                <a:latin typeface="BookmanOldStyle"/>
              </a:rPr>
              <a:t>da demanda</a:t>
            </a:r>
            <a:r>
              <a:rPr lang="pt-BR" dirty="0">
                <a:latin typeface="BookmanOldStyle"/>
              </a:rPr>
              <a:t>, em virtude de alterações em p., </a:t>
            </a:r>
            <a:r>
              <a:rPr lang="pt-BR" i="1" dirty="0">
                <a:latin typeface="BookmanOldStyle-Italic"/>
              </a:rPr>
              <a:t>p., R </a:t>
            </a:r>
            <a:r>
              <a:rPr lang="pt-BR" dirty="0">
                <a:latin typeface="BookmanOldStyle"/>
              </a:rPr>
              <a:t>ou </a:t>
            </a:r>
            <a:r>
              <a:rPr lang="pt-BR" i="1" dirty="0">
                <a:latin typeface="BookmanOldStyle-Italic"/>
              </a:rPr>
              <a:t>G </a:t>
            </a:r>
            <a:r>
              <a:rPr lang="pt-BR" dirty="0">
                <a:latin typeface="BookmanOldStyle"/>
              </a:rPr>
              <a:t>(ou seja, mudanças </a:t>
            </a:r>
            <a:r>
              <a:rPr lang="pt-BR" dirty="0" smtClean="0">
                <a:latin typeface="BookmanOldStyle"/>
              </a:rPr>
              <a:t>na condição </a:t>
            </a:r>
            <a:r>
              <a:rPr lang="pt-BR" i="1" dirty="0" err="1">
                <a:latin typeface="BookmanOldStyle-Italic"/>
              </a:rPr>
              <a:t>coeteris</a:t>
            </a:r>
            <a:r>
              <a:rPr lang="pt-BR" i="1" dirty="0">
                <a:latin typeface="BookmanOldStyle-Italic"/>
              </a:rPr>
              <a:t> </a:t>
            </a:r>
            <a:r>
              <a:rPr lang="pt-BR" i="1" dirty="0" err="1">
                <a:latin typeface="BookmanOldStyle-Italic"/>
              </a:rPr>
              <a:t>paribus</a:t>
            </a:r>
            <a:r>
              <a:rPr lang="pt-BR" dirty="0">
                <a:latin typeface="BookmanOldStyle"/>
              </a:rPr>
              <a:t>). Por exemplo, supondo um aumento da renda do </a:t>
            </a:r>
            <a:r>
              <a:rPr lang="pt-BR" dirty="0" err="1" smtClean="0">
                <a:latin typeface="BookmanOldStyle"/>
              </a:rPr>
              <a:t>comsumidor</a:t>
            </a:r>
            <a:r>
              <a:rPr lang="pt-BR" dirty="0">
                <a:latin typeface="BookmanOldStyle"/>
              </a:rPr>
              <a:t>, sendo um bem normal, ocorrerá um aumento da demanda (aos </a:t>
            </a:r>
            <a:r>
              <a:rPr lang="pt-BR" dirty="0" smtClean="0">
                <a:latin typeface="BookmanOldStyle"/>
              </a:rPr>
              <a:t>mesmos </a:t>
            </a:r>
            <a:r>
              <a:rPr lang="pt-BR" dirty="0">
                <a:latin typeface="BookmanOldStyle"/>
              </a:rPr>
              <a:t>preços anteriores, o consumidor poderá comprar mais do que </a:t>
            </a:r>
            <a:r>
              <a:rPr lang="pt-BR" dirty="0" smtClean="0">
                <a:latin typeface="BookmanOldStyle"/>
              </a:rPr>
              <a:t>comprava antes</a:t>
            </a:r>
            <a:r>
              <a:rPr lang="pt-BR" dirty="0">
                <a:latin typeface="BookmanOldStyle"/>
              </a:rPr>
              <a:t>)</a:t>
            </a:r>
            <a:endParaRPr lang="pt-BR" dirty="0"/>
          </a:p>
        </p:txBody>
      </p:sp>
      <p:graphicFrame>
        <p:nvGraphicFramePr>
          <p:cNvPr id="14" name="Gráfico 13"/>
          <p:cNvGraphicFramePr/>
          <p:nvPr>
            <p:extLst>
              <p:ext uri="{D42A27DB-BD31-4B8C-83A1-F6EECF244321}">
                <p14:modId xmlns:p14="http://schemas.microsoft.com/office/powerpoint/2010/main" val="445322840"/>
              </p:ext>
            </p:extLst>
          </p:nvPr>
        </p:nvGraphicFramePr>
        <p:xfrm>
          <a:off x="6077243" y="1716258"/>
          <a:ext cx="5916246" cy="4140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675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1920" y="42543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BookmanOldStyle"/>
              </a:rPr>
              <a:t>Variação na quantidade demandada</a:t>
            </a:r>
            <a:r>
              <a:rPr lang="pt-BR" dirty="0">
                <a:solidFill>
                  <a:srgbClr val="FF0000"/>
                </a:solidFill>
                <a:latin typeface="BookmanOldStyle"/>
              </a:rPr>
              <a:t> </a:t>
            </a:r>
            <a:r>
              <a:rPr lang="pt-BR" dirty="0">
                <a:latin typeface="BookmanOldStyle"/>
              </a:rPr>
              <a:t>refere-se ao movimento ao longo da </a:t>
            </a:r>
            <a:r>
              <a:rPr lang="pt-BR" dirty="0" smtClean="0">
                <a:latin typeface="BookmanOldStyle"/>
              </a:rPr>
              <a:t>própria </a:t>
            </a:r>
            <a:r>
              <a:rPr lang="pt-BR" dirty="0">
                <a:latin typeface="BookmanOldStyle"/>
              </a:rPr>
              <a:t>curva de demanda, em virtude da variação do preço do próprio bem p., </a:t>
            </a:r>
            <a:r>
              <a:rPr lang="pt-BR" dirty="0" err="1">
                <a:latin typeface="BookmanOldStyle"/>
              </a:rPr>
              <a:t>manten</a:t>
            </a:r>
            <a:endParaRPr lang="pt-BR" dirty="0">
              <a:latin typeface="BookmanOldStyle"/>
            </a:endParaRPr>
          </a:p>
          <a:p>
            <a:r>
              <a:rPr lang="pt-BR" dirty="0">
                <a:latin typeface="BookmanOldStyle"/>
              </a:rPr>
              <a:t>do as demais variáveis constantes </a:t>
            </a:r>
            <a:r>
              <a:rPr lang="pt-BR" i="1" dirty="0">
                <a:latin typeface="BookmanOldStyle-Italic"/>
              </a:rPr>
              <a:t>(</a:t>
            </a:r>
            <a:r>
              <a:rPr lang="pt-BR" i="1" dirty="0" err="1">
                <a:latin typeface="BookmanOldStyle-Italic"/>
              </a:rPr>
              <a:t>coeteris</a:t>
            </a:r>
            <a:r>
              <a:rPr lang="pt-BR" i="1" dirty="0">
                <a:latin typeface="BookmanOldStyle-Italic"/>
              </a:rPr>
              <a:t> </a:t>
            </a:r>
            <a:r>
              <a:rPr lang="pt-BR" i="1" dirty="0" err="1" smtClean="0">
                <a:latin typeface="BookmanOldStyle-Italic"/>
              </a:rPr>
              <a:t>paribus</a:t>
            </a:r>
            <a:r>
              <a:rPr lang="pt-BR" i="1" dirty="0" smtClean="0">
                <a:latin typeface="BookmanOldStyle-Italic"/>
              </a:rPr>
              <a:t>)</a:t>
            </a:r>
            <a:endParaRPr lang="pt-BR" dirty="0"/>
          </a:p>
        </p:txBody>
      </p:sp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3128009936"/>
              </p:ext>
            </p:extLst>
          </p:nvPr>
        </p:nvGraphicFramePr>
        <p:xfrm>
          <a:off x="6217920" y="168812"/>
          <a:ext cx="5409809" cy="3592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tângulo 8"/>
          <p:cNvSpPr/>
          <p:nvPr/>
        </p:nvSpPr>
        <p:spPr>
          <a:xfrm>
            <a:off x="121920" y="226319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BookmanOldStyle"/>
              </a:rPr>
              <a:t>O excedente do consumidor é o benefício líquido que o consumidor </a:t>
            </a:r>
            <a:r>
              <a:rPr lang="pt-BR" dirty="0" smtClean="0">
                <a:latin typeface="BookmanOldStyle"/>
              </a:rPr>
              <a:t>ganha </a:t>
            </a:r>
            <a:r>
              <a:rPr lang="pt-BR" dirty="0">
                <a:latin typeface="BookmanOldStyle"/>
              </a:rPr>
              <a:t>por ser capaz de comprar um bem ou serviço. É a diferença entre a </a:t>
            </a:r>
            <a:r>
              <a:rPr lang="pt-BR" dirty="0" smtClean="0">
                <a:latin typeface="BookmanOldStyle"/>
              </a:rPr>
              <a:t>disposição </a:t>
            </a:r>
            <a:r>
              <a:rPr lang="pt-BR" dirty="0">
                <a:latin typeface="BookmanOldStyle"/>
              </a:rPr>
              <a:t>máxima a pagar por parte do consumidor e o que ele efetivamente paga.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21920" y="346352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 smtClean="0">
                <a:latin typeface="BookmanOldStyle"/>
              </a:rPr>
              <a:t>Exemplo: Dado </a:t>
            </a:r>
            <a:r>
              <a:rPr lang="pt-BR" dirty="0">
                <a:latin typeface="BookmanOldStyle"/>
              </a:rPr>
              <a:t>um preço de mercado de $ 120, o </a:t>
            </a:r>
            <a:r>
              <a:rPr lang="pt-BR" dirty="0" smtClean="0">
                <a:latin typeface="BookmanOldStyle"/>
              </a:rPr>
              <a:t>consumidor estaria </a:t>
            </a:r>
            <a:r>
              <a:rPr lang="pt-BR" dirty="0">
                <a:latin typeface="BookmanOldStyle"/>
              </a:rPr>
              <a:t>disposto a pagar até $ 200, pela primeira unidade, até $ 180 pela </a:t>
            </a:r>
            <a:r>
              <a:rPr lang="pt-BR" dirty="0" smtClean="0">
                <a:latin typeface="BookmanOldStyle"/>
              </a:rPr>
              <a:t>segunda </a:t>
            </a:r>
            <a:r>
              <a:rPr lang="pt-BR" dirty="0">
                <a:latin typeface="BookmanOldStyle"/>
              </a:rPr>
              <a:t>unidade etc. No entanto, ele tem que pagar apenas o preço fixado </a:t>
            </a:r>
            <a:r>
              <a:rPr lang="pt-BR" dirty="0" smtClean="0">
                <a:latin typeface="BookmanOldStyle"/>
              </a:rPr>
              <a:t>pelo mercado</a:t>
            </a:r>
            <a:r>
              <a:rPr lang="pt-BR" dirty="0">
                <a:latin typeface="BookmanOldStyle"/>
              </a:rPr>
              <a:t>. Em outras palavras, está auferindo um benefício (uma </a:t>
            </a:r>
            <a:r>
              <a:rPr lang="pt-BR" dirty="0" smtClean="0">
                <a:latin typeface="BookmanOldStyle"/>
              </a:rPr>
              <a:t>utilidade marginal </a:t>
            </a:r>
            <a:r>
              <a:rPr lang="pt-BR" dirty="0">
                <a:latin typeface="BookmanOldStyle"/>
              </a:rPr>
              <a:t>ou adicional), acima do custo efetivo do produto, ganhando um “</a:t>
            </a:r>
            <a:r>
              <a:rPr lang="pt-BR" dirty="0" smtClean="0">
                <a:latin typeface="BookmanOldStyle"/>
              </a:rPr>
              <a:t>ex</a:t>
            </a:r>
            <a:r>
              <a:rPr lang="pt-BR" dirty="0"/>
              <a:t>cedente de utilidade” , que pode ser medido pela </a:t>
            </a:r>
            <a:r>
              <a:rPr lang="pt-BR" dirty="0" smtClean="0"/>
              <a:t>área </a:t>
            </a:r>
            <a:r>
              <a:rPr lang="pt-BR" dirty="0" err="1" smtClean="0"/>
              <a:t>hachurada</a:t>
            </a:r>
            <a:r>
              <a:rPr lang="pt-BR" dirty="0" smtClean="0"/>
              <a:t> </a:t>
            </a:r>
            <a:r>
              <a:rPr lang="pt-BR" dirty="0"/>
              <a:t>no </a:t>
            </a:r>
            <a:r>
              <a:rPr lang="pt-BR" dirty="0" smtClean="0"/>
              <a:t>diagrama 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72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da Microeconomia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A Microeconomia,  ou Teoria de Preços, é a parte da teoria econômica que </a:t>
            </a:r>
            <a:r>
              <a:rPr lang="pt-BR" dirty="0" smtClean="0"/>
              <a:t>estuda </a:t>
            </a:r>
            <a:r>
              <a:rPr lang="pt-BR" dirty="0"/>
              <a:t>o  comportamento  das  famílias  e  das  empresas  e os  mercados  nos quais </a:t>
            </a:r>
            <a:r>
              <a:rPr lang="pt-BR" dirty="0" smtClean="0"/>
              <a:t>operam.</a:t>
            </a:r>
          </a:p>
          <a:p>
            <a:pPr algn="just"/>
            <a:r>
              <a:rPr lang="pt-BR" dirty="0"/>
              <a:t>A  Microeconomia  preocupa-se  mais  com  a  análise  parcial,  com  as  </a:t>
            </a:r>
            <a:r>
              <a:rPr lang="pt-BR" dirty="0" smtClean="0"/>
              <a:t>unidades  </a:t>
            </a:r>
            <a:r>
              <a:rPr lang="pt-BR" dirty="0"/>
              <a:t>(consumidores,  firmas,  mercados  específicos),  enquanto  a  Macroeconomia </a:t>
            </a:r>
            <a:r>
              <a:rPr lang="pt-BR" dirty="0" smtClean="0"/>
              <a:t> estuda  </a:t>
            </a:r>
            <a:r>
              <a:rPr lang="pt-BR" dirty="0"/>
              <a:t>os  grandes  agregados  (Produto  Nacional,  Nível  Geral  de  Preços  etc.), </a:t>
            </a:r>
            <a:r>
              <a:rPr lang="pt-BR" dirty="0" smtClean="0"/>
              <a:t>dentro </a:t>
            </a:r>
            <a:r>
              <a:rPr lang="pt-BR" dirty="0"/>
              <a:t>de um enfoque de análise global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Deve  ser  observado  que  a  Microeconomia  não tem  seu  foco  específico  </a:t>
            </a:r>
            <a:r>
              <a:rPr lang="pt-BR" dirty="0" smtClean="0"/>
              <a:t>na empresa  </a:t>
            </a:r>
            <a:r>
              <a:rPr lang="pt-BR" dirty="0"/>
              <a:t>(não  deve  ser confundida  com Administração  de  Empresas),  mas  no </a:t>
            </a:r>
            <a:r>
              <a:rPr lang="pt-BR" dirty="0" smtClean="0"/>
              <a:t> mercado </a:t>
            </a:r>
            <a:r>
              <a:rPr lang="pt-BR" dirty="0"/>
              <a:t>no qual as empresas e consumidores interagem,  analisando os fatores </a:t>
            </a:r>
            <a:r>
              <a:rPr lang="pt-BR" dirty="0" smtClean="0"/>
              <a:t> econômicos  </a:t>
            </a:r>
            <a:r>
              <a:rPr lang="pt-BR" dirty="0"/>
              <a:t>que  determinam  tanto  o  comportamento  do  consumidor quanto  o </a:t>
            </a:r>
            <a:r>
              <a:rPr lang="pt-BR" dirty="0" smtClean="0"/>
              <a:t>comportamento  </a:t>
            </a:r>
            <a:r>
              <a:rPr lang="pt-BR" dirty="0"/>
              <a:t>da  empresa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Procurar definição de </a:t>
            </a:r>
            <a:r>
              <a:rPr lang="pt-BR" dirty="0" err="1"/>
              <a:t>Coeteris</a:t>
            </a:r>
            <a:r>
              <a:rPr lang="pt-BR" dirty="0"/>
              <a:t> </a:t>
            </a:r>
            <a:r>
              <a:rPr lang="pt-BR" dirty="0" err="1" smtClean="0"/>
              <a:t>paribus</a:t>
            </a:r>
            <a:r>
              <a:rPr lang="pt-BR" dirty="0" smtClean="0"/>
              <a:t> (livros)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2200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da curva de demanda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curva  de  demanda  pode  ser calculada  estatisticamente,  empiricamente, </a:t>
            </a:r>
            <a:r>
              <a:rPr lang="pt-BR" dirty="0" smtClean="0"/>
              <a:t> baseada  </a:t>
            </a:r>
            <a:r>
              <a:rPr lang="pt-BR" dirty="0"/>
              <a:t>em  dados  da  realidade.  Como já  observamos  anteriormente,  a </a:t>
            </a:r>
            <a:r>
              <a:rPr lang="pt-BR" dirty="0" smtClean="0"/>
              <a:t>metodologia  </a:t>
            </a:r>
            <a:r>
              <a:rPr lang="pt-BR" dirty="0"/>
              <a:t>para  estimá-la  é  detalhada  nos  cursos  de  Estatística  Econômica  e </a:t>
            </a:r>
            <a:r>
              <a:rPr lang="pt-BR" dirty="0" smtClean="0"/>
              <a:t>Econometria</a:t>
            </a:r>
            <a:r>
              <a:rPr lang="pt-BR" dirty="0"/>
              <a:t>.  Podemos ter funções do tipo  linear,  potência,  hiperbólica etc., de </a:t>
            </a:r>
            <a:r>
              <a:rPr lang="pt-BR" dirty="0" smtClean="0"/>
              <a:t>pendendo </a:t>
            </a:r>
            <a:r>
              <a:rPr lang="pt-BR" dirty="0"/>
              <a:t>dos  dados  numéricos coletados.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134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Divisão da microeconomia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1581538"/>
            <a:ext cx="9002332" cy="506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Análise da demanda de mercado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FUNDAMENTOS DA TEORIA DA DEMANDA</a:t>
            </a:r>
          </a:p>
          <a:p>
            <a:r>
              <a:rPr lang="pt-BR" dirty="0" smtClean="0"/>
              <a:t>Alicerces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Valor Utilidade ou bem-estar.</a:t>
            </a:r>
          </a:p>
          <a:p>
            <a:pPr marL="0" indent="0" algn="just">
              <a:buNone/>
            </a:pPr>
            <a:r>
              <a:rPr lang="pt-BR" dirty="0"/>
              <a:t> </a:t>
            </a:r>
            <a:r>
              <a:rPr lang="pt-BR" dirty="0" smtClean="0"/>
              <a:t>  A </a:t>
            </a:r>
            <a:r>
              <a:rPr lang="pt-BR" dirty="0"/>
              <a:t>utilidade  representa o grau  de  satisfação ou </a:t>
            </a:r>
            <a:r>
              <a:rPr lang="pt-BR" dirty="0" smtClean="0"/>
              <a:t> bem-estar </a:t>
            </a:r>
            <a:r>
              <a:rPr lang="pt-BR" dirty="0"/>
              <a:t>que os consumidores atribuem a bens e serviços que podem adquirir </a:t>
            </a:r>
            <a:r>
              <a:rPr lang="pt-BR" dirty="0" smtClean="0"/>
              <a:t> no  </a:t>
            </a:r>
            <a:r>
              <a:rPr lang="pt-BR" dirty="0"/>
              <a:t>mercado.</a:t>
            </a:r>
            <a:endParaRPr lang="pt-BR" dirty="0" smtClean="0"/>
          </a:p>
          <a:p>
            <a:pPr>
              <a:buFont typeface="+mj-lt"/>
              <a:buAutoNum type="arabicPeriod" startAt="2"/>
            </a:pPr>
            <a:r>
              <a:rPr lang="pt-BR" dirty="0" smtClean="0"/>
              <a:t> Valor Trabalho</a:t>
            </a:r>
          </a:p>
          <a:p>
            <a:pPr marL="0" indent="0">
              <a:buNone/>
            </a:pPr>
            <a:r>
              <a:rPr lang="pt-BR" dirty="0"/>
              <a:t>A Teoria do Valor Trabalho considera que o valor de um bem se forma do lado </a:t>
            </a:r>
            <a:r>
              <a:rPr lang="pt-BR" dirty="0" smtClean="0"/>
              <a:t>da  </a:t>
            </a:r>
            <a:r>
              <a:rPr lang="pt-BR" dirty="0"/>
              <a:t>oferta,  mediante  os  custos  do  trabalho  incorporado  ao  bem</a:t>
            </a:r>
            <a:r>
              <a:rPr lang="pt-BR" dirty="0" smtClean="0"/>
              <a:t>.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Valor de uso</a:t>
            </a:r>
          </a:p>
          <a:p>
            <a:pPr marL="0" indent="0">
              <a:buNone/>
            </a:pPr>
            <a:r>
              <a:rPr lang="pt-BR" dirty="0"/>
              <a:t> é  a </a:t>
            </a:r>
            <a:r>
              <a:rPr lang="pt-BR" dirty="0" smtClean="0"/>
              <a:t>utilidade  </a:t>
            </a:r>
            <a:r>
              <a:rPr lang="pt-BR" dirty="0"/>
              <a:t>ou  satisfação  que  o  bem  representa  para  o  consumidor.</a:t>
            </a:r>
            <a:endParaRPr lang="pt-BR" dirty="0" smtClean="0"/>
          </a:p>
          <a:p>
            <a:pPr>
              <a:buFont typeface="+mj-lt"/>
              <a:buAutoNum type="arabicPeriod" startAt="4"/>
            </a:pPr>
            <a:r>
              <a:rPr lang="pt-BR" dirty="0" smtClean="0"/>
              <a:t>Valor de troca</a:t>
            </a:r>
          </a:p>
          <a:p>
            <a:pPr marL="0" indent="0">
              <a:buNone/>
            </a:pPr>
            <a:r>
              <a:rPr lang="pt-BR" dirty="0"/>
              <a:t>O  valor  de </a:t>
            </a:r>
            <a:r>
              <a:rPr lang="pt-BR" dirty="0" smtClean="0"/>
              <a:t> troca  </a:t>
            </a:r>
            <a:r>
              <a:rPr lang="pt-BR" dirty="0"/>
              <a:t>forma-se  pelo  preço no  mercado,  pelo encontro da  oferta  e da  demanda </a:t>
            </a:r>
            <a:r>
              <a:rPr lang="pt-BR" dirty="0" smtClean="0"/>
              <a:t>do </a:t>
            </a:r>
            <a:r>
              <a:rPr lang="pt-BR" dirty="0"/>
              <a:t>bem ou serviço. 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Demanda  (ou  procura)  é  a  quantidade  de  determinado  bem  ou  serviço </a:t>
            </a:r>
            <a:r>
              <a:rPr lang="pt-BR" dirty="0" smtClean="0"/>
              <a:t>que </a:t>
            </a:r>
            <a:r>
              <a:rPr lang="pt-BR" dirty="0"/>
              <a:t>os consumidores desejam adquirir, num dado período, dada sua renda, seus </a:t>
            </a:r>
            <a:r>
              <a:rPr lang="pt-BR" dirty="0" smtClean="0"/>
              <a:t> gastos </a:t>
            </a:r>
            <a:r>
              <a:rPr lang="pt-BR" dirty="0"/>
              <a:t>e o preço de mercado.</a:t>
            </a:r>
          </a:p>
        </p:txBody>
      </p:sp>
    </p:spTree>
    <p:extLst>
      <p:ext uri="{BB962C8B-B14F-4D97-AF65-F5344CB8AC3E}">
        <p14:creationId xmlns:p14="http://schemas.microsoft.com/office/powerpoint/2010/main" val="248572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utilidade total e utilidade marginal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Utilidade Total  </a:t>
                </a:r>
                <a:r>
                  <a:rPr lang="pt-BR" dirty="0"/>
                  <a:t>tende  a  aumentar quanto  maior a  quantidade  </a:t>
                </a:r>
                <a:r>
                  <a:rPr lang="pt-BR" dirty="0" smtClean="0"/>
                  <a:t>consumida  </a:t>
                </a:r>
                <a:r>
                  <a:rPr lang="pt-BR" dirty="0"/>
                  <a:t>do  bem  ou  serviço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Entretanto,  a  </a:t>
                </a:r>
                <a:r>
                  <a:rPr lang="pt-BR" b="1" dirty="0"/>
                  <a:t>Utilidade  Marginal</a:t>
                </a:r>
                <a:r>
                  <a:rPr lang="pt-BR" dirty="0"/>
                  <a:t>,  que  é  a  satisfação </a:t>
                </a:r>
                <a:r>
                  <a:rPr lang="pt-BR" dirty="0" smtClean="0"/>
                  <a:t> adicional  </a:t>
                </a:r>
                <a:r>
                  <a:rPr lang="pt-BR" dirty="0"/>
                  <a:t>(na  margem)  obtida  pelo  consumo  de  mais  uma  unidade  do  bem,  é </a:t>
                </a:r>
                <a:r>
                  <a:rPr lang="pt-BR" dirty="0" smtClean="0"/>
                  <a:t>decrescente</a:t>
                </a:r>
                <a:r>
                  <a:rPr lang="pt-BR" dirty="0"/>
                  <a:t>,  porque  o  consumidor vai  saturando-se  desse  bem,  </a:t>
                </a:r>
                <a:r>
                  <a:rPr lang="pt-BR" dirty="0" smtClean="0"/>
                  <a:t>quanto  </a:t>
                </a:r>
                <a:r>
                  <a:rPr lang="pt-BR" dirty="0"/>
                  <a:t>mais  o </a:t>
                </a:r>
                <a:r>
                  <a:rPr lang="pt-BR" dirty="0" smtClean="0"/>
                  <a:t>consome</a:t>
                </a:r>
                <a:r>
                  <a:rPr lang="pt-BR" dirty="0"/>
                  <a:t>. </a:t>
                </a:r>
                <a:r>
                  <a:rPr lang="pt-BR" b="1" dirty="0"/>
                  <a:t>Lei  da  Utilidade  Marginal  Decrescente</a:t>
                </a:r>
                <a:r>
                  <a:rPr lang="pt-BR" b="1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𝑼𝒎𝒈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𝑼𝒕</m:t>
                          </m:r>
                        </m:num>
                        <m:den>
                          <m: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</m:oMath>
                  </m:oMathPara>
                </a14:m>
                <a:endParaRPr lang="pt-BR" b="1" dirty="0" smtClean="0"/>
              </a:p>
              <a:p>
                <a:pPr marL="0" indent="0">
                  <a:buNone/>
                </a:pPr>
                <a:r>
                  <a:rPr lang="pt-BR" dirty="0" smtClean="0"/>
                  <a:t>Isto é, utilidade marginal é a variação da utilidade total sobre a variação da quantidade.</a:t>
                </a:r>
              </a:p>
              <a:p>
                <a:pPr marL="0" indent="0">
                  <a:buNone/>
                </a:pPr>
                <a:endParaRPr lang="pt-BR" b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96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Curva de Indiferença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 curva  de  indiferença  (C l)  é  um  instrumental  gráfico  que  serve  para </a:t>
            </a:r>
            <a:r>
              <a:rPr lang="pt-BR" dirty="0" smtClean="0"/>
              <a:t> ilustrar </a:t>
            </a:r>
            <a:r>
              <a:rPr lang="pt-BR" dirty="0"/>
              <a:t>as  preferências do consumidor. E o lugar geométrico de  pontos que </a:t>
            </a:r>
            <a:r>
              <a:rPr lang="pt-BR" dirty="0" smtClean="0"/>
              <a:t>representam  </a:t>
            </a:r>
            <a:r>
              <a:rPr lang="pt-BR" dirty="0"/>
              <a:t>diferentes  combinações  de  bens  que  dão  ao  consumidor  o  mesmo </a:t>
            </a:r>
            <a:r>
              <a:rPr lang="pt-BR" dirty="0" smtClean="0"/>
              <a:t>nível  </a:t>
            </a:r>
            <a:r>
              <a:rPr lang="pt-BR" dirty="0"/>
              <a:t>de  utilidade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65" y="3503054"/>
            <a:ext cx="6490951" cy="316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6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da Curva </a:t>
            </a:r>
            <a:r>
              <a:rPr lang="pt-BR" dirty="0"/>
              <a:t>de </a:t>
            </a:r>
            <a:r>
              <a:rPr lang="pt-BR" dirty="0" smtClean="0"/>
              <a:t>Indiferença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BR" dirty="0"/>
              <a:t>Inclinação </a:t>
            </a:r>
            <a:r>
              <a:rPr lang="pt-BR" dirty="0" smtClean="0"/>
              <a:t>negativa.</a:t>
            </a:r>
          </a:p>
          <a:p>
            <a:pPr>
              <a:buFont typeface="+mj-lt"/>
              <a:buAutoNum type="arabicPeriod"/>
            </a:pPr>
            <a:r>
              <a:rPr lang="pt-BR" dirty="0"/>
              <a:t>Convexidade em relação à </a:t>
            </a:r>
            <a:r>
              <a:rPr lang="pt-BR" dirty="0" smtClean="0"/>
              <a:t>origem.</a:t>
            </a:r>
          </a:p>
          <a:p>
            <a:pPr marL="0" indent="0">
              <a:buNone/>
            </a:pPr>
            <a:r>
              <a:rPr lang="pt-BR" dirty="0"/>
              <a:t>Cada curva representa  determinado nível de  utilidade.  Quanto  mais  alta a </a:t>
            </a:r>
            <a:r>
              <a:rPr lang="pt-BR" dirty="0" smtClean="0"/>
              <a:t>Cl</a:t>
            </a:r>
            <a:r>
              <a:rPr lang="pt-BR" dirty="0"/>
              <a:t>,  maior a satisfação que o consumidor pode obter no consumo dos dois bens. </a:t>
            </a:r>
            <a:r>
              <a:rPr lang="pt-BR" dirty="0" smtClean="0"/>
              <a:t> Tem-se  </a:t>
            </a:r>
            <a:r>
              <a:rPr lang="pt-BR" dirty="0"/>
              <a:t>então  um  mapa  de  indiferença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51" y="3631843"/>
            <a:ext cx="7199289" cy="32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2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Restrição </a:t>
            </a:r>
            <a:r>
              <a:rPr lang="pt-BR" dirty="0" smtClean="0"/>
              <a:t>orçamentária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restrição orçamentária é o montante de  renda  disponível  do  consumi </a:t>
            </a:r>
            <a:r>
              <a:rPr lang="pt-BR" dirty="0" smtClean="0"/>
              <a:t> dor</a:t>
            </a:r>
            <a:r>
              <a:rPr lang="pt-BR" dirty="0"/>
              <a:t>,  em  dado  período  de  tempo.  Ela  limita  as  possibilidades  de  consumo, </a:t>
            </a:r>
            <a:r>
              <a:rPr lang="pt-BR" dirty="0" smtClean="0"/>
              <a:t>condicionando  </a:t>
            </a:r>
            <a:r>
              <a:rPr lang="pt-BR" dirty="0"/>
              <a:t>quanto  ele  pode  gastar</a:t>
            </a:r>
            <a:r>
              <a:rPr lang="pt-BR" dirty="0" smtClean="0"/>
              <a:t>.</a:t>
            </a:r>
          </a:p>
          <a:p>
            <a:r>
              <a:rPr lang="pt-BR" dirty="0"/>
              <a:t>Nesse  sentido,  define-se  linha  de  preços  ou  reta  orçamentária  como  as </a:t>
            </a:r>
            <a:r>
              <a:rPr lang="pt-BR" dirty="0" smtClean="0"/>
              <a:t>combinações  </a:t>
            </a:r>
            <a:r>
              <a:rPr lang="pt-BR" dirty="0"/>
              <a:t>máximas  possíveis  de  bens,  dados  a  renda  do  consumidor  e  os </a:t>
            </a:r>
            <a:r>
              <a:rPr lang="pt-BR" dirty="0" smtClean="0"/>
              <a:t>preços </a:t>
            </a:r>
            <a:r>
              <a:rPr lang="pt-BR" dirty="0"/>
              <a:t>dos bens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656" y="3902299"/>
            <a:ext cx="5718220" cy="27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9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07075" y="156160"/>
            <a:ext cx="112475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Assim,  se  o  consumidor  deseja  maximizar  seu  nível  de  utilidade  deverá </a:t>
            </a:r>
            <a:r>
              <a:rPr lang="pt-BR" dirty="0" smtClean="0"/>
              <a:t> procurar </a:t>
            </a:r>
            <a:r>
              <a:rPr lang="pt-BR" dirty="0"/>
              <a:t>alcançar, dada sua restrição orçamentária, a curva de indiferença  mais </a:t>
            </a:r>
            <a:r>
              <a:rPr lang="pt-BR" dirty="0" smtClean="0"/>
              <a:t> alta  </a:t>
            </a:r>
            <a:r>
              <a:rPr lang="pt-BR" dirty="0"/>
              <a:t>que  for possível  (que  representa o  maior nível  de bem-estar que  pode  ser </a:t>
            </a:r>
            <a:r>
              <a:rPr lang="pt-BR" dirty="0" smtClean="0"/>
              <a:t> alcançado</a:t>
            </a:r>
            <a:r>
              <a:rPr lang="pt-BR" dirty="0"/>
              <a:t>).  Ou  seja,  o  consumidor  estará  maximizando  sua  utilidade  quando </a:t>
            </a:r>
            <a:r>
              <a:rPr lang="pt-BR" dirty="0" smtClean="0"/>
              <a:t> sua  </a:t>
            </a:r>
            <a:r>
              <a:rPr lang="pt-BR" dirty="0"/>
              <a:t>reta  orçamentária  tangenciar sua  curva  de  indiferença,  como  se  segue</a:t>
            </a:r>
            <a:r>
              <a:rPr lang="pt-BR" dirty="0" smtClean="0"/>
              <a:t>: </a:t>
            </a:r>
            <a:r>
              <a:rPr lang="pt-BR" b="1" dirty="0" smtClean="0"/>
              <a:t>Observe que é a reunião da curva de utilidade com a restrição orçamentaria do consumidor.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902" y="1910486"/>
            <a:ext cx="5671265" cy="3193189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71339" y="5103674"/>
            <a:ext cx="121190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Equilíbrio  </a:t>
            </a:r>
            <a:r>
              <a:rPr lang="pt-BR" b="1" dirty="0"/>
              <a:t>do  consumidor</a:t>
            </a:r>
            <a:r>
              <a:rPr lang="pt-BR" dirty="0"/>
              <a:t>,  no </a:t>
            </a:r>
            <a:r>
              <a:rPr lang="pt-BR" dirty="0" smtClean="0"/>
              <a:t> sentido </a:t>
            </a:r>
            <a:r>
              <a:rPr lang="pt-BR" dirty="0"/>
              <a:t>de que,  uma vez alcançado esse ponto,  não haverá  incentivos para que </a:t>
            </a:r>
            <a:r>
              <a:rPr lang="pt-BR" dirty="0" smtClean="0"/>
              <a:t> ele  </a:t>
            </a:r>
            <a:r>
              <a:rPr lang="pt-BR" dirty="0"/>
              <a:t>realize  uma realocação de sua  renda gasta no consumo dos dois  bens.  Em </a:t>
            </a:r>
            <a:r>
              <a:rPr lang="pt-BR" dirty="0" smtClean="0"/>
              <a:t> outras  </a:t>
            </a:r>
            <a:r>
              <a:rPr lang="pt-BR" dirty="0"/>
              <a:t>palavras,  se  o  consumidor  realocasse  sua  renda,  reduzindo  o  consumo </a:t>
            </a:r>
            <a:r>
              <a:rPr lang="pt-BR" dirty="0" smtClean="0"/>
              <a:t> de  </a:t>
            </a:r>
            <a:r>
              <a:rPr lang="pt-BR" dirty="0"/>
              <a:t>um  dos  bens  e  aumentando  o  consumo  do  outro,  o  aumento  de  bem-estar </a:t>
            </a:r>
            <a:r>
              <a:rPr lang="pt-BR" dirty="0" smtClean="0"/>
              <a:t> gerado </a:t>
            </a:r>
            <a:r>
              <a:rPr lang="pt-BR" dirty="0"/>
              <a:t>pelo maior consumo seria exatamente compensado pela redução do bem- </a:t>
            </a:r>
            <a:r>
              <a:rPr lang="pt-BR" dirty="0" smtClean="0"/>
              <a:t> estar </a:t>
            </a:r>
            <a:r>
              <a:rPr lang="pt-BR" dirty="0"/>
              <a:t>decorrente da  diminuição do consumo do  primeiro </a:t>
            </a:r>
            <a:r>
              <a:rPr lang="pt-BR" dirty="0" smtClean="0"/>
              <a:t>bem.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507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288</TotalTime>
  <Words>1466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Berkeley-Book</vt:lpstr>
      <vt:lpstr>Berkeley-BookItalic</vt:lpstr>
      <vt:lpstr>BookmanOldStyle</vt:lpstr>
      <vt:lpstr>BookmanOldStyle-Italic</vt:lpstr>
      <vt:lpstr>Cambria Math</vt:lpstr>
      <vt:lpstr>Century Gothic</vt:lpstr>
      <vt:lpstr>Wingdings 2</vt:lpstr>
      <vt:lpstr>Citável</vt:lpstr>
      <vt:lpstr>Semana 2 Aula 02. Noções de Microeconomia- Demanda</vt:lpstr>
      <vt:lpstr>Fundamentos da Microeconomia</vt:lpstr>
      <vt:lpstr>Divisão da microeconomia</vt:lpstr>
      <vt:lpstr>Análise da demanda de mercado</vt:lpstr>
      <vt:lpstr>Conceitos de utilidade total e utilidade marginal</vt:lpstr>
      <vt:lpstr>Curva de Indiferença</vt:lpstr>
      <vt:lpstr>Características da Curva de Indiferença</vt:lpstr>
      <vt:lpstr>Restrição orçamentária</vt:lpstr>
      <vt:lpstr>Apresentação do PowerPoint</vt:lpstr>
      <vt:lpstr>VARIÁVEIS QUE AFETAM A DEMANDA</vt:lpstr>
      <vt:lpstr>Relação entre a quantidade demandada e o preço do próprio bem</vt:lpstr>
      <vt:lpstr>Apresentação do PowerPoint</vt:lpstr>
      <vt:lpstr>Elasticidade da curva de demanda</vt:lpstr>
      <vt:lpstr>Apresentação do PowerPoint</vt:lpstr>
      <vt:lpstr>Relação  entre  quantidade  demandada e preços  de outros bens e serviços</vt:lpstr>
      <vt:lpstr>Relação entre demanda de um bem e renda do consumidor (R)</vt:lpstr>
      <vt:lpstr>Paradoxo de Giffen</vt:lpstr>
      <vt:lpstr>OBSERVAÇÕES ADICIONAIS SOBRE A DEMANDA</vt:lpstr>
      <vt:lpstr>Apresentação do PowerPoint</vt:lpstr>
      <vt:lpstr>Formato da curva de demanda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2 Aula 02. Noções de Microeconomia</dc:title>
  <dc:creator>Felipe Reis</dc:creator>
  <cp:lastModifiedBy>Felipe Reis</cp:lastModifiedBy>
  <cp:revision>17</cp:revision>
  <dcterms:created xsi:type="dcterms:W3CDTF">2020-08-24T12:30:59Z</dcterms:created>
  <dcterms:modified xsi:type="dcterms:W3CDTF">2021-04-22T12:49:18Z</dcterms:modified>
</cp:coreProperties>
</file>