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6" r:id="rId7"/>
    <p:sldId id="263" r:id="rId8"/>
    <p:sldId id="264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Aula de oferta e equilíbrio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Prof</a:t>
            </a:r>
            <a:r>
              <a:rPr lang="pt-BR" dirty="0" smtClean="0"/>
              <a:t>: </a:t>
            </a:r>
            <a:r>
              <a:rPr lang="pt-BR" dirty="0"/>
              <a:t>F</a:t>
            </a:r>
            <a:r>
              <a:rPr lang="pt-BR" dirty="0" smtClean="0"/>
              <a:t>elipe Alves Reis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2873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SOBRE EQUILÍBRIO DE MERCADO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353292" y="2018483"/>
            <a:ext cx="113364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BookmanOldStyle"/>
              </a:rPr>
              <a:t>1. Dados </a:t>
            </a:r>
            <a:r>
              <a:rPr lang="pt-BR" i="1" dirty="0">
                <a:latin typeface="BookmanOldStyle-Italic"/>
              </a:rPr>
              <a:t>D </a:t>
            </a:r>
            <a:r>
              <a:rPr lang="pt-BR" dirty="0">
                <a:latin typeface="BookmanOldStyle"/>
              </a:rPr>
              <a:t>= 22 - 3p (função demanda) </a:t>
            </a:r>
            <a:r>
              <a:rPr lang="pt-BR" i="1" dirty="0">
                <a:latin typeface="BookmanOldStyle-Italic"/>
              </a:rPr>
              <a:t>S </a:t>
            </a:r>
            <a:r>
              <a:rPr lang="pt-BR" dirty="0">
                <a:latin typeface="BookmanOldStyle"/>
              </a:rPr>
              <a:t>= 10 + </a:t>
            </a:r>
            <a:r>
              <a:rPr lang="pt-BR" dirty="0" smtClean="0">
                <a:latin typeface="BookmanOldStyle"/>
              </a:rPr>
              <a:t>p </a:t>
            </a:r>
            <a:r>
              <a:rPr lang="pt-BR" dirty="0">
                <a:latin typeface="BookmanOldStyle"/>
              </a:rPr>
              <a:t>(função oferta)</a:t>
            </a:r>
          </a:p>
          <a:p>
            <a:r>
              <a:rPr lang="pt-BR" dirty="0">
                <a:latin typeface="BookmanOldStyle"/>
              </a:rPr>
              <a:t>a) Determinar o preço de equilíbrio e a respectiva quantidade.</a:t>
            </a:r>
          </a:p>
          <a:p>
            <a:r>
              <a:rPr lang="pt-BR" dirty="0">
                <a:latin typeface="BookmanOldStyle"/>
              </a:rPr>
              <a:t>b) Se o preço for $ 4,00, existe excesso de oferta ou de demanda? Qual a </a:t>
            </a:r>
            <a:r>
              <a:rPr lang="pt-BR" dirty="0" smtClean="0">
                <a:latin typeface="BookmanOldStyle"/>
              </a:rPr>
              <a:t>magnitude </a:t>
            </a:r>
            <a:r>
              <a:rPr lang="pt-BR" dirty="0">
                <a:latin typeface="BookmanOldStyle"/>
              </a:rPr>
              <a:t>desse excesso?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8438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SOBRE EQUILÍBRIO DE MERCADO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/>
              <p:cNvSpPr/>
              <p:nvPr/>
            </p:nvSpPr>
            <p:spPr>
              <a:xfrm>
                <a:off x="252846" y="1993796"/>
                <a:ext cx="8465127" cy="9282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 smtClean="0">
                    <a:latin typeface="BookmanOldStyle"/>
                  </a:rPr>
                  <a:t>Dados:        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m:rPr>
                        <m:nor/>
                      </m:rPr>
                      <a:rPr lang="pt-BR" i="1" dirty="0">
                        <a:latin typeface="BookmanOldStyle-Italic"/>
                      </a:rPr>
                      <m:t>= 2 − </m:t>
                    </m:r>
                    <m:r>
                      <m:rPr>
                        <m:nor/>
                      </m:rPr>
                      <a:rPr lang="pt-BR" dirty="0">
                        <a:latin typeface="BookmanOldStyle"/>
                      </a:rPr>
                      <m:t>0,2</m:t>
                    </m:r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m:rPr>
                        <m:nor/>
                      </m:rPr>
                      <a:rPr lang="pt-BR" i="1" dirty="0">
                        <a:latin typeface="BookmanOldStyle-Italic"/>
                      </a:rPr>
                      <m:t> + </m:t>
                    </m:r>
                    <m:r>
                      <m:rPr>
                        <m:nor/>
                      </m:rPr>
                      <a:rPr lang="pt-BR" dirty="0">
                        <a:latin typeface="BookmanOldStyle"/>
                      </a:rPr>
                      <m:t>0,03 </m:t>
                    </m:r>
                    <m:r>
                      <m:rPr>
                        <m:nor/>
                      </m:rPr>
                      <a:rPr lang="pt-BR" i="1" dirty="0">
                        <a:latin typeface="BookmanOldStyle-Italic"/>
                      </a:rPr>
                      <m:t>R</m:t>
                    </m:r>
                  </m:oMath>
                </a14:m>
                <a:endParaRPr lang="pt-BR" i="1" dirty="0" smtClean="0">
                  <a:latin typeface="BookmanOldStyle-Italic"/>
                </a:endParaRPr>
              </a:p>
              <a:p>
                <a:r>
                  <a:rPr lang="pt-BR" dirty="0" smtClean="0"/>
                  <a:t>                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pt-BR" b="0" i="0" dirty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pt-BR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bSup>
                    <m:r>
                      <a:rPr lang="pt-BR" i="0" dirty="0">
                        <a:latin typeface="Cambria Math" panose="02040503050406030204" pitchFamily="18" charset="0"/>
                      </a:rPr>
                      <m:t> = 2 + 0,1 </m:t>
                    </m:r>
                    <m:sSub>
                      <m:sSubPr>
                        <m:ctrlPr>
                          <a:rPr lang="pt-BR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b="0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endParaRPr lang="pt-BR" dirty="0">
                  <a:latin typeface="BookmanOldStyle-Italic"/>
                </a:endParaRPr>
              </a:p>
              <a:p>
                <a:r>
                  <a:rPr lang="pt-BR" dirty="0">
                    <a:latin typeface="BookmanOldStyle"/>
                  </a:rPr>
                  <a:t>e supondo a renda </a:t>
                </a:r>
                <a:r>
                  <a:rPr lang="pt-BR" i="1" dirty="0">
                    <a:latin typeface="BookmanOldStyle-Italic"/>
                  </a:rPr>
                  <a:t>R =</a:t>
                </a:r>
                <a:r>
                  <a:rPr lang="pt-BR" dirty="0" smtClean="0">
                    <a:latin typeface="BookmanOldStyle"/>
                  </a:rPr>
                  <a:t>100</a:t>
                </a:r>
                <a:r>
                  <a:rPr lang="pt-BR" dirty="0">
                    <a:latin typeface="BookmanOldStyle"/>
                  </a:rPr>
                  <a:t>,</a:t>
                </a:r>
                <a:endParaRPr lang="pt-BR" dirty="0"/>
              </a:p>
            </p:txBody>
          </p:sp>
        </mc:Choice>
        <mc:Fallback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6" y="1993796"/>
                <a:ext cx="8465127" cy="928267"/>
              </a:xfrm>
              <a:prstGeom prst="rect">
                <a:avLst/>
              </a:prstGeom>
              <a:blipFill rotWithShape="0">
                <a:blip r:embed="rId2"/>
                <a:stretch>
                  <a:fillRect l="-576" t="-2632" b="-98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252845" y="2922063"/>
            <a:ext cx="105225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BookmanOldStyle"/>
              </a:rPr>
              <a:t>pede-se:</a:t>
            </a:r>
          </a:p>
          <a:p>
            <a:r>
              <a:rPr lang="pt-BR" dirty="0">
                <a:latin typeface="BookmanOldStyle"/>
              </a:rPr>
              <a:t>a) Preço e quantidade de equilíbrio do bem </a:t>
            </a:r>
            <a:r>
              <a:rPr lang="pt-BR" i="1" dirty="0">
                <a:latin typeface="BookmanOldStyle-Italic"/>
              </a:rPr>
              <a:t>x.</a:t>
            </a:r>
          </a:p>
          <a:p>
            <a:r>
              <a:rPr lang="pt-BR" dirty="0">
                <a:latin typeface="BookmanOldStyle"/>
              </a:rPr>
              <a:t>b) Supondo um aumento de 20% da renda, determinar o novo preço e </a:t>
            </a:r>
            <a:r>
              <a:rPr lang="pt-BR">
                <a:latin typeface="BookmanOldStyle"/>
              </a:rPr>
              <a:t>a </a:t>
            </a:r>
            <a:r>
              <a:rPr lang="pt-BR" smtClean="0">
                <a:latin typeface="BookmanOldStyle"/>
              </a:rPr>
              <a:t>quantidade </a:t>
            </a:r>
            <a:r>
              <a:rPr lang="pt-BR" dirty="0">
                <a:latin typeface="BookmanOldStyle"/>
              </a:rPr>
              <a:t>de equilíbrio do bem </a:t>
            </a:r>
            <a:r>
              <a:rPr lang="pt-BR" i="1" dirty="0">
                <a:latin typeface="BookmanOldStyle-Italic"/>
              </a:rPr>
              <a:t>x.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544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OFERTA DE MERCADO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80304" y="2336873"/>
                <a:ext cx="11912957" cy="3599316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pt-BR" dirty="0" smtClean="0">
                    <a:solidFill>
                      <a:schemeClr val="bg1"/>
                    </a:solidFill>
                  </a:rPr>
                  <a:t>Oferta</a:t>
                </a:r>
                <a:r>
                  <a:rPr lang="pt-BR" dirty="0" smtClean="0"/>
                  <a:t> é a quantidade de determinado bem ou serviço que os produtores e vendedores </a:t>
                </a:r>
                <a:r>
                  <a:rPr lang="pt-BR" dirty="0"/>
                  <a:t>desejam vender em determinado período.</a:t>
                </a:r>
              </a:p>
              <a:p>
                <a:r>
                  <a:rPr lang="pt-BR" dirty="0"/>
                  <a:t>É a chamada função geral da oferta, </a:t>
                </a: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pt-BR" sz="4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num>
                      <m:den>
                        <m:r>
                          <a:rPr lang="pt-BR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pt-BR" sz="4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pt-BR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pt-BR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sz="4000" dirty="0"/>
                  <a:t>: </a:t>
                </a:r>
                <a:r>
                  <a:rPr lang="pt-BR" sz="2600" dirty="0"/>
                  <a:t>se  o  preço  do  bem </a:t>
                </a:r>
                <a:r>
                  <a:rPr lang="pt-BR" sz="2600" dirty="0" smtClean="0"/>
                  <a:t> aumenta</a:t>
                </a:r>
                <a:r>
                  <a:rPr lang="pt-BR" sz="2600" dirty="0"/>
                  <a:t>,  estimula  as  empresas  a  produzirem </a:t>
                </a:r>
                <a:r>
                  <a:rPr lang="pt-BR" sz="2600" dirty="0" smtClean="0"/>
                  <a:t>mais</a:t>
                </a:r>
                <a:r>
                  <a:rPr lang="pt-BR" sz="2600" dirty="0"/>
                  <a:t>, coeteris paribus,  pois  a  receita e o  lucro aumentam</a:t>
                </a:r>
                <a:r>
                  <a:rPr lang="pt-BR" sz="2600" dirty="0" smtClean="0"/>
                  <a:t>.</a:t>
                </a:r>
              </a:p>
              <a:p>
                <a:r>
                  <a:rPr lang="pt-BR" sz="2600" dirty="0"/>
                  <a:t>Assim,  como definimos uma escala de procura, tem-se também  uma  </a:t>
                </a:r>
                <a:r>
                  <a:rPr lang="pt-BR" sz="2600" dirty="0" smtClean="0"/>
                  <a:t>escala </a:t>
                </a:r>
                <a:r>
                  <a:rPr lang="pt-BR" sz="2600" dirty="0"/>
                  <a:t>de oferta, que mostra como os empresários reagem, quando se altera o preço </a:t>
                </a:r>
                <a:r>
                  <a:rPr lang="pt-BR" sz="2600" dirty="0" smtClean="0"/>
                  <a:t>do </a:t>
                </a:r>
                <a:r>
                  <a:rPr lang="pt-BR" sz="2600" dirty="0"/>
                  <a:t>bem ou serviço, </a:t>
                </a:r>
                <a:r>
                  <a:rPr lang="pt-BR" sz="2600" dirty="0" err="1">
                    <a:solidFill>
                      <a:schemeClr val="bg1"/>
                    </a:solidFill>
                  </a:rPr>
                  <a:t>coeteris</a:t>
                </a:r>
                <a:r>
                  <a:rPr lang="pt-BR" sz="2600" dirty="0">
                    <a:solidFill>
                      <a:schemeClr val="bg1"/>
                    </a:solidFill>
                  </a:rPr>
                  <a:t> </a:t>
                </a:r>
                <a:r>
                  <a:rPr lang="pt-BR" sz="2600" dirty="0" err="1">
                    <a:solidFill>
                      <a:schemeClr val="bg1"/>
                    </a:solidFill>
                  </a:rPr>
                  <a:t>paribus</a:t>
                </a:r>
                <a:r>
                  <a:rPr lang="pt-BR" sz="2600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304" y="2336873"/>
                <a:ext cx="11912957" cy="3599316"/>
              </a:xfrm>
              <a:blipFill rotWithShape="0">
                <a:blip r:embed="rId2"/>
                <a:stretch>
                  <a:fillRect l="-2303" t="-6261" r="-3531" b="-3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67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0321" y="2096685"/>
            <a:ext cx="3940935" cy="2769915"/>
          </a:xfrm>
          <a:prstGeom prst="rect">
            <a:avLst/>
          </a:prstGeom>
        </p:spPr>
      </p:pic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97768" y="2069152"/>
            <a:ext cx="3606085" cy="2797448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21972" y="5383531"/>
            <a:ext cx="113720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Tal  como  a  demanda,  a  curva  de  oferta  pode  ser  interpretada  sob  duas </a:t>
            </a:r>
            <a:r>
              <a:rPr lang="pt-BR" dirty="0" smtClean="0"/>
              <a:t> perspectivas</a:t>
            </a:r>
            <a:r>
              <a:rPr lang="pt-BR" dirty="0"/>
              <a:t>:  </a:t>
            </a: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</a:t>
            </a:r>
            <a:r>
              <a:rPr lang="pt-BR" dirty="0" smtClean="0"/>
              <a:t>ado </a:t>
            </a:r>
            <a:r>
              <a:rPr lang="pt-BR" dirty="0"/>
              <a:t>o preço, a  quantidade máxima que  o  produtor estará  </a:t>
            </a:r>
            <a:r>
              <a:rPr lang="pt-BR" dirty="0" smtClean="0"/>
              <a:t>disposto </a:t>
            </a:r>
            <a:r>
              <a:rPr lang="pt-BR" dirty="0"/>
              <a:t>a ofertar, ou</a:t>
            </a:r>
            <a:r>
              <a:rPr lang="pt-BR" dirty="0" smtClean="0"/>
              <a:t>,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Dada </a:t>
            </a:r>
            <a:r>
              <a:rPr lang="pt-BR" dirty="0"/>
              <a:t>a quantidade, o preço mínimo que </a:t>
            </a:r>
            <a:r>
              <a:rPr lang="pt-BR" dirty="0" smtClean="0"/>
              <a:t>o </a:t>
            </a:r>
            <a:r>
              <a:rPr lang="pt-BR" dirty="0"/>
              <a:t>produtor estará disposto a  receber por essa  quantidade.</a:t>
            </a:r>
          </a:p>
        </p:txBody>
      </p:sp>
    </p:spTree>
    <p:extLst>
      <p:ext uri="{BB962C8B-B14F-4D97-AF65-F5344CB8AC3E}">
        <p14:creationId xmlns:p14="http://schemas.microsoft.com/office/powerpoint/2010/main" val="99676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DESLOCAMENTO DA CURVA DE OFERTA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" y="1990305"/>
            <a:ext cx="5378676" cy="69313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 </a:t>
            </a:r>
            <a:r>
              <a:rPr lang="pt-BR" dirty="0" smtClean="0">
                <a:solidFill>
                  <a:schemeClr val="bg1"/>
                </a:solidFill>
              </a:rPr>
              <a:t>Aumento </a:t>
            </a:r>
            <a:r>
              <a:rPr lang="pt-BR" dirty="0">
                <a:solidFill>
                  <a:schemeClr val="bg1"/>
                </a:solidFill>
              </a:rPr>
              <a:t>no preço de  um fator de produção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3032" y="2683440"/>
            <a:ext cx="5275646" cy="4174560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 smtClean="0"/>
              <a:t>Se</a:t>
            </a:r>
            <a:r>
              <a:rPr lang="pt-BR" dirty="0"/>
              <a:t>,  por exemplo,  o preço do fator terra aumenta,  diminui  a oferta </a:t>
            </a:r>
            <a:r>
              <a:rPr lang="pt-BR" dirty="0" smtClean="0"/>
              <a:t>de café </a:t>
            </a:r>
            <a:r>
              <a:rPr lang="pt-BR" dirty="0"/>
              <a:t>,  </a:t>
            </a:r>
            <a:r>
              <a:rPr lang="pt-BR" dirty="0" err="1" smtClean="0"/>
              <a:t>coeteris</a:t>
            </a:r>
            <a:r>
              <a:rPr lang="pt-BR" dirty="0" smtClean="0"/>
              <a:t> </a:t>
            </a:r>
            <a:r>
              <a:rPr lang="pt-BR" dirty="0" err="1"/>
              <a:t>paribus</a:t>
            </a:r>
            <a:r>
              <a:rPr lang="pt-BR" dirty="0"/>
              <a:t> (desloca-se em virtude do aumento de preço </a:t>
            </a:r>
            <a:r>
              <a:rPr lang="pt-BR" dirty="0" smtClean="0"/>
              <a:t>da  </a:t>
            </a:r>
            <a:r>
              <a:rPr lang="pt-BR" dirty="0"/>
              <a:t>terra),  como  mostra  a  Figura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731098" y="1991364"/>
            <a:ext cx="5640946" cy="692076"/>
          </a:xfrm>
        </p:spPr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Aumento </a:t>
            </a:r>
            <a:r>
              <a:rPr lang="pt-BR" dirty="0">
                <a:solidFill>
                  <a:schemeClr val="bg1"/>
                </a:solidFill>
              </a:rPr>
              <a:t>no preço de um bem substituto na produção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594123" y="2683440"/>
            <a:ext cx="6035500" cy="4102353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 smtClean="0"/>
              <a:t>Se</a:t>
            </a:r>
            <a:r>
              <a:rPr lang="pt-BR" dirty="0"/>
              <a:t>, por exemplo, o preço da cana-de-açúcar aumentar, e dado o </a:t>
            </a:r>
            <a:r>
              <a:rPr lang="pt-BR" dirty="0" smtClean="0"/>
              <a:t>preço </a:t>
            </a:r>
            <a:r>
              <a:rPr lang="pt-BR" dirty="0"/>
              <a:t>do arroz, os produtores diminuirão a produção de arroz para </a:t>
            </a:r>
            <a:r>
              <a:rPr lang="pt-BR" dirty="0" smtClean="0"/>
              <a:t>produzir  </a:t>
            </a:r>
            <a:r>
              <a:rPr lang="pt-BR" dirty="0"/>
              <a:t>mais  cana-de-açúcar,  </a:t>
            </a:r>
            <a:r>
              <a:rPr lang="pt-BR" dirty="0" err="1"/>
              <a:t>coeteris</a:t>
            </a:r>
            <a:r>
              <a:rPr lang="pt-BR" dirty="0"/>
              <a:t> </a:t>
            </a:r>
            <a:r>
              <a:rPr lang="pt-BR" dirty="0" err="1"/>
              <a:t>paribus</a:t>
            </a:r>
            <a:r>
              <a:rPr lang="pt-BR" dirty="0"/>
              <a:t>,  como  mostra  a  Figura </a:t>
            </a:r>
            <a:r>
              <a:rPr lang="pt-BR" dirty="0" smtClean="0"/>
              <a:t>Arroz  </a:t>
            </a:r>
            <a:r>
              <a:rPr lang="pt-BR" dirty="0"/>
              <a:t>e  cana-de-açúcar são </a:t>
            </a:r>
            <a:r>
              <a:rPr lang="pt-BR" dirty="0">
                <a:solidFill>
                  <a:schemeClr val="bg1"/>
                </a:solidFill>
              </a:rPr>
              <a:t>bens substitutos</a:t>
            </a:r>
            <a:r>
              <a:rPr lang="pt-BR" dirty="0"/>
              <a:t> na produção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2" y="4134585"/>
            <a:ext cx="4108360" cy="265120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123" y="4388775"/>
            <a:ext cx="3768818" cy="246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1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53228"/>
            <a:ext cx="10457646" cy="1080938"/>
          </a:xfrm>
        </p:spPr>
        <p:txBody>
          <a:bodyPr/>
          <a:lstStyle/>
          <a:p>
            <a:r>
              <a:rPr lang="pt-BR" dirty="0"/>
              <a:t> OBSERVAÇÕES SOBRE A OFERTA DE UM BEM OU SERVIÇO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5909" y="2336873"/>
            <a:ext cx="3840115" cy="576262"/>
          </a:xfrm>
        </p:spPr>
        <p:txBody>
          <a:bodyPr/>
          <a:lstStyle/>
          <a:p>
            <a:r>
              <a:rPr lang="pt-BR" sz="2000" dirty="0">
                <a:solidFill>
                  <a:schemeClr val="bg1"/>
                </a:solidFill>
              </a:rPr>
              <a:t>Variação da oferta x variação da quantidade ofertada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115909" y="3005932"/>
            <a:ext cx="3412902" cy="2913513"/>
          </a:xfrm>
        </p:spPr>
        <p:txBody>
          <a:bodyPr/>
          <a:lstStyle/>
          <a:p>
            <a:pPr algn="just"/>
            <a:r>
              <a:rPr lang="pt-BR" dirty="0"/>
              <a:t>Como já  tínhamos  assinalado  na  função  demanda,  também  há  uma  </a:t>
            </a:r>
            <a:r>
              <a:rPr lang="pt-BR" dirty="0" smtClean="0"/>
              <a:t>diferença  </a:t>
            </a:r>
            <a:r>
              <a:rPr lang="pt-BR" dirty="0"/>
              <a:t>entre  uma  variação  da oferta  e  uma </a:t>
            </a:r>
            <a:r>
              <a:rPr lang="pt-BR" dirty="0" smtClean="0"/>
              <a:t>variação  </a:t>
            </a:r>
            <a:r>
              <a:rPr lang="pt-BR" dirty="0"/>
              <a:t>da  quantidade  </a:t>
            </a:r>
            <a:r>
              <a:rPr lang="pt-BR" dirty="0" smtClean="0"/>
              <a:t>ofertada:</a:t>
            </a:r>
          </a:p>
          <a:p>
            <a:pPr algn="just"/>
            <a:r>
              <a:rPr lang="pt-BR" dirty="0"/>
              <a:t> </a:t>
            </a:r>
            <a:r>
              <a:rPr lang="pt-BR" dirty="0" smtClean="0"/>
              <a:t>1. </a:t>
            </a:r>
            <a:r>
              <a:rPr lang="pt-BR" dirty="0" smtClean="0">
                <a:solidFill>
                  <a:schemeClr val="bg1"/>
                </a:solidFill>
              </a:rPr>
              <a:t>Variação </a:t>
            </a:r>
            <a:r>
              <a:rPr lang="pt-BR" dirty="0">
                <a:solidFill>
                  <a:schemeClr val="bg1"/>
                </a:solidFill>
              </a:rPr>
              <a:t>da oferta</a:t>
            </a:r>
            <a:r>
              <a:rPr lang="pt-BR" dirty="0"/>
              <a:t>: deslocamento da </a:t>
            </a:r>
            <a:r>
              <a:rPr lang="pt-BR" dirty="0" smtClean="0"/>
              <a:t>curva</a:t>
            </a:r>
          </a:p>
          <a:p>
            <a:pPr algn="just"/>
            <a:r>
              <a:rPr lang="pt-BR" dirty="0"/>
              <a:t>2. </a:t>
            </a:r>
            <a:r>
              <a:rPr lang="pt-BR" dirty="0">
                <a:solidFill>
                  <a:schemeClr val="bg1"/>
                </a:solidFill>
              </a:rPr>
              <a:t>Variação da quantidade ofertada</a:t>
            </a:r>
            <a:r>
              <a:rPr lang="pt-BR" dirty="0"/>
              <a:t>: movimento ao longo da curva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747752" y="2336873"/>
            <a:ext cx="3271513" cy="576262"/>
          </a:xfrm>
        </p:spPr>
        <p:txBody>
          <a:bodyPr/>
          <a:lstStyle/>
          <a:p>
            <a:r>
              <a:rPr lang="pt-BR" sz="2000" dirty="0">
                <a:solidFill>
                  <a:schemeClr val="bg1"/>
                </a:solidFill>
              </a:rPr>
              <a:t>Formato da curva de oferta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16"/>
          </p:nvPr>
        </p:nvSpPr>
        <p:spPr>
          <a:xfrm>
            <a:off x="3657600" y="3022673"/>
            <a:ext cx="3351110" cy="2913513"/>
          </a:xfrm>
        </p:spPr>
        <p:txBody>
          <a:bodyPr>
            <a:normAutofit fontScale="92500"/>
          </a:bodyPr>
          <a:lstStyle/>
          <a:p>
            <a:pPr algn="just"/>
            <a:r>
              <a:rPr lang="pt-BR" dirty="0"/>
              <a:t>Também como a demanda, a curva de oferta pode ter um formato linear, ou </a:t>
            </a:r>
            <a:r>
              <a:rPr lang="pt-BR" dirty="0" smtClean="0"/>
              <a:t>potencial</a:t>
            </a:r>
            <a:r>
              <a:rPr lang="pt-BR" dirty="0"/>
              <a:t>, ou </a:t>
            </a:r>
            <a:r>
              <a:rPr lang="pt-BR" dirty="0" err="1"/>
              <a:t>exponendal</a:t>
            </a:r>
            <a:r>
              <a:rPr lang="pt-BR" dirty="0"/>
              <a:t>, dependendo de como os dados estatísticos se apresentarem</a:t>
            </a:r>
            <a:r>
              <a:rPr lang="pt-BR" dirty="0" smtClean="0"/>
              <a:t>.</a:t>
            </a:r>
          </a:p>
          <a:p>
            <a:pPr algn="just"/>
            <a:r>
              <a:rPr lang="pt-BR" dirty="0"/>
              <a:t>Na  maior  parte  dos  estudos  empíricos,  observamos  que  a  oferta  depende </a:t>
            </a:r>
            <a:r>
              <a:rPr lang="pt-BR" dirty="0" smtClean="0"/>
              <a:t>mais  </a:t>
            </a:r>
            <a:r>
              <a:rPr lang="pt-BR" dirty="0"/>
              <a:t>do  preço  no  período  </a:t>
            </a:r>
            <a:r>
              <a:rPr lang="pt-BR" dirty="0" smtClean="0"/>
              <a:t>anterior,  </a:t>
            </a:r>
            <a:r>
              <a:rPr lang="pt-BR" dirty="0"/>
              <a:t>do  que  do  preço  no  próprio  </a:t>
            </a:r>
            <a:r>
              <a:rPr lang="pt-BR" dirty="0" smtClean="0"/>
              <a:t>período, dado  </a:t>
            </a:r>
            <a:r>
              <a:rPr lang="pt-BR" dirty="0"/>
              <a:t>que  as  decisões  de  alterar a  produção  não  são  tomadas  de  imediato,  de </a:t>
            </a:r>
            <a:r>
              <a:rPr lang="pt-BR" dirty="0" smtClean="0"/>
              <a:t>mandando  </a:t>
            </a:r>
            <a:r>
              <a:rPr lang="pt-BR" dirty="0"/>
              <a:t>um  certo  período  de  tempo  para  as  empresas  ajustarem  sua  planta </a:t>
            </a:r>
            <a:r>
              <a:rPr lang="pt-BR" dirty="0" smtClean="0"/>
              <a:t>de </a:t>
            </a:r>
            <a:r>
              <a:rPr lang="pt-BR" dirty="0"/>
              <a:t>produção aos novos preços.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864554" cy="576262"/>
          </a:xfrm>
        </p:spPr>
        <p:txBody>
          <a:bodyPr/>
          <a:lstStyle/>
          <a:p>
            <a:r>
              <a:rPr lang="pt-BR" sz="2000" dirty="0">
                <a:solidFill>
                  <a:schemeClr val="bg1"/>
                </a:solidFill>
              </a:rPr>
              <a:t>O conceito de excedente do produtor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pt-BR" dirty="0"/>
              <a:t>O excedente do produtor é o ganho em bem-estar pelo fato de o produtor </a:t>
            </a:r>
            <a:r>
              <a:rPr lang="pt-BR" dirty="0" smtClean="0"/>
              <a:t>receber </a:t>
            </a:r>
            <a:r>
              <a:rPr lang="pt-BR" dirty="0"/>
              <a:t>no mercado um preço maior que aquele mínimo que viabilizaria sua produção</a:t>
            </a:r>
          </a:p>
        </p:txBody>
      </p:sp>
    </p:spTree>
    <p:extLst>
      <p:ext uri="{BB962C8B-B14F-4D97-AF65-F5344CB8AC3E}">
        <p14:creationId xmlns:p14="http://schemas.microsoft.com/office/powerpoint/2010/main" val="404039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606135" y="211274"/>
            <a:ext cx="46682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latin typeface="BookmanOldStyle-Bold"/>
              </a:rPr>
              <a:t>Excedente </a:t>
            </a:r>
            <a:r>
              <a:rPr lang="pt-BR" sz="3200" b="1" dirty="0">
                <a:solidFill>
                  <a:schemeClr val="bg1"/>
                </a:solidFill>
                <a:latin typeface="BookmanOldStyle-Bold"/>
              </a:rPr>
              <a:t>do produtor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606135" y="796049"/>
            <a:ext cx="98990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BookmanOldStyle"/>
              </a:rPr>
              <a:t>Como pode ser visualizado na Figura </a:t>
            </a:r>
            <a:r>
              <a:rPr lang="pt-BR" dirty="0" smtClean="0">
                <a:latin typeface="BookmanOldStyle"/>
              </a:rPr>
              <a:t>, </a:t>
            </a:r>
            <a:r>
              <a:rPr lang="pt-BR" dirty="0">
                <a:latin typeface="BookmanOldStyle"/>
              </a:rPr>
              <a:t>dado um preço de mercado de </a:t>
            </a:r>
            <a:r>
              <a:rPr lang="pt-BR" dirty="0" smtClean="0">
                <a:latin typeface="BookmanOldStyle"/>
              </a:rPr>
              <a:t>$ 120, </a:t>
            </a:r>
            <a:r>
              <a:rPr lang="pt-BR" dirty="0">
                <a:latin typeface="BookmanOldStyle"/>
              </a:rPr>
              <a:t>o produtor estaria disposto a receber, para produzir a primeira unidade, </a:t>
            </a:r>
            <a:r>
              <a:rPr lang="pt-BR" dirty="0" smtClean="0">
                <a:latin typeface="BookmanOldStyle"/>
              </a:rPr>
              <a:t>um preço </a:t>
            </a:r>
            <a:r>
              <a:rPr lang="pt-BR" dirty="0">
                <a:latin typeface="BookmanOldStyle"/>
              </a:rPr>
              <a:t>mínimo de $ 60, $ 70 pela segunda etc. Contudo, na prática, ele recebe </a:t>
            </a:r>
            <a:r>
              <a:rPr lang="pt-BR" dirty="0" smtClean="0">
                <a:latin typeface="BookmanOldStyle"/>
              </a:rPr>
              <a:t>o preço </a:t>
            </a:r>
            <a:r>
              <a:rPr lang="pt-BR" dirty="0">
                <a:latin typeface="BookmanOldStyle"/>
              </a:rPr>
              <a:t>de mercado, ganhando a diferença entre o preço de mercado e sua </a:t>
            </a:r>
            <a:r>
              <a:rPr lang="pt-BR" dirty="0" smtClean="0">
                <a:latin typeface="BookmanOldStyle"/>
              </a:rPr>
              <a:t>disposição </a:t>
            </a:r>
            <a:r>
              <a:rPr lang="pt-BR" dirty="0">
                <a:latin typeface="BookmanOldStyle"/>
              </a:rPr>
              <a:t>mínima a receber. O excedente do produtor, portanto, está </a:t>
            </a:r>
            <a:r>
              <a:rPr lang="pt-BR" dirty="0" smtClean="0">
                <a:latin typeface="BookmanOldStyle"/>
              </a:rPr>
              <a:t>representado pela </a:t>
            </a:r>
            <a:r>
              <a:rPr lang="pt-BR" dirty="0">
                <a:latin typeface="BookmanOldStyle"/>
              </a:rPr>
              <a:t>área </a:t>
            </a:r>
            <a:r>
              <a:rPr lang="pt-BR" dirty="0" err="1">
                <a:latin typeface="BookmanOldStyle"/>
              </a:rPr>
              <a:t>hachurada</a:t>
            </a:r>
            <a:r>
              <a:rPr lang="pt-BR" dirty="0">
                <a:latin typeface="BookmanOldStyle"/>
              </a:rPr>
              <a:t>.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646" y="2858152"/>
            <a:ext cx="6069053" cy="299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50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EQUILÍBRIO DE </a:t>
            </a:r>
            <a:r>
              <a:rPr lang="pt-BR" dirty="0" smtClean="0"/>
              <a:t>MERCADO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136648"/>
          </a:xfrm>
        </p:spPr>
        <p:txBody>
          <a:bodyPr>
            <a:normAutofit/>
          </a:bodyPr>
          <a:lstStyle/>
          <a:p>
            <a:pPr algn="just"/>
            <a:r>
              <a:rPr lang="pt-BR" smtClean="0"/>
              <a:t>O  preço  em  uma  economia  de  mercado  é  determinado  tanto  pela  oferta como pela procura.  Colocando em  um  único gráfico  (Figura ao lado)  as curvas de oferta e de procura de um bem ou serviço qualquer, a intersecção das curvas é o ponto de equilíbrio E, ao qual correspondem o preço p0 e a quantidade q0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98331" y="2336872"/>
            <a:ext cx="4357815" cy="3033617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553792" y="5370489"/>
            <a:ext cx="103159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Este  ponto é  </a:t>
            </a:r>
            <a:r>
              <a:rPr lang="pt-BR" b="1" dirty="0">
                <a:solidFill>
                  <a:schemeClr val="bg1"/>
                </a:solidFill>
              </a:rPr>
              <a:t>único</a:t>
            </a:r>
            <a:r>
              <a:rPr lang="pt-BR" dirty="0"/>
              <a:t>:  a quantidade  que os consumidores desejam  comprar </a:t>
            </a:r>
            <a:r>
              <a:rPr lang="pt-BR" dirty="0" smtClean="0"/>
              <a:t>é  </a:t>
            </a:r>
            <a:r>
              <a:rPr lang="pt-BR" dirty="0"/>
              <a:t>exatamente  igual  à  quantidade  que  os  produtores  desejam  vender.  Ou  seja, </a:t>
            </a:r>
            <a:r>
              <a:rPr lang="pt-BR" dirty="0" smtClean="0"/>
              <a:t>não </a:t>
            </a:r>
            <a:r>
              <a:rPr lang="pt-BR" dirty="0"/>
              <a:t>há excesso ou  escassez de oferta ou de demanda.  Existe </a:t>
            </a:r>
            <a:r>
              <a:rPr lang="pt-BR" dirty="0">
                <a:solidFill>
                  <a:schemeClr val="bg1"/>
                </a:solidFill>
              </a:rPr>
              <a:t>coincidência de </a:t>
            </a:r>
            <a:r>
              <a:rPr lang="pt-BR" dirty="0" smtClean="0">
                <a:solidFill>
                  <a:schemeClr val="bg1"/>
                </a:solidFill>
              </a:rPr>
              <a:t>desejos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5250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DA OFERTA E DA PROCURA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68197" y="206540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dirty="0"/>
              <a:t>No gráfico </a:t>
            </a:r>
            <a:r>
              <a:rPr lang="pt-BR" dirty="0" smtClean="0"/>
              <a:t>ao lado, </a:t>
            </a:r>
            <a:r>
              <a:rPr lang="pt-BR" dirty="0"/>
              <a:t>para qualquer preço superior a p0,  (como p’ ), a </a:t>
            </a:r>
            <a:r>
              <a:rPr lang="pt-BR" dirty="0" smtClean="0"/>
              <a:t>quantidade  </a:t>
            </a:r>
            <a:r>
              <a:rPr lang="pt-BR" dirty="0"/>
              <a:t>que  os  ofertantes  desejam  vender  é  muito  maior  do  que  a  que  os </a:t>
            </a:r>
            <a:r>
              <a:rPr lang="pt-BR" dirty="0" smtClean="0"/>
              <a:t>consumidores </a:t>
            </a:r>
            <a:r>
              <a:rPr lang="pt-BR" dirty="0"/>
              <a:t>desejam comprar.  Existe um excesso de oferta  (</a:t>
            </a:r>
            <a:r>
              <a:rPr lang="pt-BR" dirty="0" err="1"/>
              <a:t>qs</a:t>
            </a:r>
            <a:r>
              <a:rPr lang="pt-BR" dirty="0"/>
              <a:t> -  </a:t>
            </a:r>
            <a:r>
              <a:rPr lang="pt-BR" dirty="0" err="1"/>
              <a:t>qd</a:t>
            </a:r>
            <a:r>
              <a:rPr lang="pt-BR" dirty="0"/>
              <a:t>’).  De outra </a:t>
            </a:r>
            <a:r>
              <a:rPr lang="pt-BR" dirty="0" smtClean="0"/>
              <a:t>parte</a:t>
            </a:r>
            <a:r>
              <a:rPr lang="pt-BR" dirty="0"/>
              <a:t>, com qualquer preço inferior a p0, surgirá um excesso de demanda  (</a:t>
            </a:r>
            <a:r>
              <a:rPr lang="pt-BR" dirty="0" err="1"/>
              <a:t>qd</a:t>
            </a:r>
            <a:r>
              <a:rPr lang="pt-BR" dirty="0"/>
              <a:t>” - </a:t>
            </a:r>
            <a:r>
              <a:rPr lang="pt-BR" dirty="0" err="1" smtClean="0"/>
              <a:t>qs</a:t>
            </a:r>
            <a:r>
              <a:rPr lang="pt-BR" dirty="0"/>
              <a:t>”).  </a:t>
            </a:r>
            <a:r>
              <a:rPr lang="pt-BR" dirty="0" smtClean="0"/>
              <a:t>Em qualquer </a:t>
            </a:r>
            <a:r>
              <a:rPr lang="pt-BR" dirty="0"/>
              <a:t>dessas situações,  não existe compatibilidade de desejos entre </a:t>
            </a:r>
            <a:r>
              <a:rPr lang="pt-BR" dirty="0" smtClean="0"/>
              <a:t>ofertantes  </a:t>
            </a:r>
            <a:r>
              <a:rPr lang="pt-BR" dirty="0"/>
              <a:t>e  consumidores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Como se observa, os agentes de mercado, isto é, consumidores e empresas, </a:t>
            </a:r>
            <a:r>
              <a:rPr lang="pt-BR" dirty="0" smtClean="0"/>
              <a:t>sem </a:t>
            </a:r>
            <a:r>
              <a:rPr lang="pt-BR" dirty="0"/>
              <a:t>qualquer interferência do governo, tendem a encontrar sozinhos uma </a:t>
            </a:r>
            <a:r>
              <a:rPr lang="pt-BR" dirty="0" smtClean="0"/>
              <a:t>posição </a:t>
            </a:r>
            <a:r>
              <a:rPr lang="pt-BR" dirty="0"/>
              <a:t>de  equilíbrio,  mediante o  mecanismo de  preços,  ou  seja,  da  lei  da  oferta  e </a:t>
            </a:r>
            <a:r>
              <a:rPr lang="pt-BR" dirty="0" smtClean="0"/>
              <a:t>procura</a:t>
            </a:r>
            <a:r>
              <a:rPr lang="pt-BR" dirty="0"/>
              <a:t>.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940" y="2065402"/>
            <a:ext cx="5419823" cy="369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54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MUDANÇAS NO PONTO DE EQUILÍBRIO, EM VIRTUDE DE </a:t>
            </a:r>
            <a:r>
              <a:rPr lang="pt-BR" dirty="0" smtClean="0"/>
              <a:t>DESLOCAMENTOS </a:t>
            </a:r>
            <a:r>
              <a:rPr lang="pt-BR" dirty="0"/>
              <a:t>DA OFERTA E DA </a:t>
            </a:r>
            <a:r>
              <a:rPr lang="pt-BR" dirty="0" smtClean="0"/>
              <a:t>DEMANDA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" y="2125014"/>
            <a:ext cx="3730024" cy="788121"/>
          </a:xfrm>
        </p:spPr>
        <p:txBody>
          <a:bodyPr/>
          <a:lstStyle/>
          <a:p>
            <a:r>
              <a:rPr lang="pt-BR" sz="1800" dirty="0">
                <a:solidFill>
                  <a:schemeClr val="bg1"/>
                </a:solidFill>
              </a:rPr>
              <a:t>Mudança  no ponto  de equilíbrio devido a  deslocamentos da  demanda</a:t>
            </a:r>
            <a:r>
              <a:rPr lang="pt-BR" dirty="0"/>
              <a:t>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3983"/>
            <a:ext cx="3215541" cy="2274407"/>
          </a:xfrm>
          <a:prstGeom prst="rect">
            <a:avLst/>
          </a:prstGeom>
        </p:spPr>
      </p:pic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618962" y="2336873"/>
            <a:ext cx="3812147" cy="576262"/>
          </a:xfrm>
        </p:spPr>
        <p:txBody>
          <a:bodyPr/>
          <a:lstStyle/>
          <a:p>
            <a:r>
              <a:rPr lang="pt-BR" sz="1800" dirty="0">
                <a:solidFill>
                  <a:schemeClr val="bg1"/>
                </a:solidFill>
              </a:rPr>
              <a:t>Mudança  no ponto  de equilíbrio  devido  a  deslocamentos da  oferta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7431109" y="2336873"/>
            <a:ext cx="4275787" cy="576262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Deslocamento conjunto da  demanda  e  da  oferta</a:t>
            </a:r>
            <a:r>
              <a:rPr lang="pt-BR" dirty="0" smtClean="0">
                <a:solidFill>
                  <a:schemeClr val="bg1"/>
                </a:solidFill>
              </a:rPr>
              <a:t>.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025" y="3203982"/>
            <a:ext cx="3235424" cy="227440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5905" y="3203981"/>
            <a:ext cx="3327993" cy="227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1958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71</TotalTime>
  <Words>866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BookmanOldStyle</vt:lpstr>
      <vt:lpstr>BookmanOldStyle-Bold</vt:lpstr>
      <vt:lpstr>BookmanOldStyle-Italic</vt:lpstr>
      <vt:lpstr>Cambria Math</vt:lpstr>
      <vt:lpstr>Trebuchet MS</vt:lpstr>
      <vt:lpstr>Berlim</vt:lpstr>
      <vt:lpstr>Aula de oferta e equilíbrio </vt:lpstr>
      <vt:lpstr>OFERTA DE MERCADO</vt:lpstr>
      <vt:lpstr>Exemplo:</vt:lpstr>
      <vt:lpstr>DESLOCAMENTO DA CURVA DE OFERTA</vt:lpstr>
      <vt:lpstr> OBSERVAÇÕES SOBRE A OFERTA DE UM BEM OU SERVIÇO</vt:lpstr>
      <vt:lpstr>Apresentação do PowerPoint</vt:lpstr>
      <vt:lpstr>EQUILÍBRIO DE MERCADO</vt:lpstr>
      <vt:lpstr>LEI DA OFERTA E DA PROCURA</vt:lpstr>
      <vt:lpstr>MUDANÇAS NO PONTO DE EQUILÍBRIO, EM VIRTUDE DE DESLOCAMENTOS DA OFERTA E DA DEMANDA</vt:lpstr>
      <vt:lpstr>EXERCÍCIOS SOBRE EQUILÍBRIO DE MERCADO</vt:lpstr>
      <vt:lpstr>EXERCÍCIOS SOBRE EQUILÍBRIO DE MERCADO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de oferta e equilíbrio</dc:title>
  <dc:creator>Felipe Reis</dc:creator>
  <cp:lastModifiedBy>Felipe Reis</cp:lastModifiedBy>
  <cp:revision>9</cp:revision>
  <dcterms:created xsi:type="dcterms:W3CDTF">2020-09-03T13:05:24Z</dcterms:created>
  <dcterms:modified xsi:type="dcterms:W3CDTF">2021-04-27T12:46:54Z</dcterms:modified>
</cp:coreProperties>
</file>