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84bfda6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84bfda6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84bfda6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84bfda6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84bb61b1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84bb61b1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4bfda6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4bfda6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4bb61b1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84bb61b1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84bb61b1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84bb61b1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84bb61b1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84bb61b1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84bb61b1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84bb61b1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84bb61b1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84bb61b1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84bb61b1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84bb61b1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84bb61b1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84bb61b1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84bb61b1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84bb61b1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84bb61b1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84bb61b1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84bb61b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84bb61b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84bb61b1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84bb61b1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84bb61b1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84bb61b1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61175" y="7981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N°6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1175" y="1878550"/>
            <a:ext cx="6400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Simulación – Envió de notificaciones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50" y="175850"/>
            <a:ext cx="2746050" cy="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Tiempo de procesamiento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38" y="1292850"/>
            <a:ext cx="6005925" cy="38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Resultados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34775" y="1583125"/>
            <a:ext cx="30300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0000"/>
                </a:solidFill>
              </a:rPr>
              <a:t>NH = 1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34343"/>
                </a:solidFill>
              </a:rPr>
              <a:t>PEC = 5661,09s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34343"/>
                </a:solidFill>
              </a:rPr>
              <a:t>PBC = 100,0%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434343"/>
                </a:solidFill>
              </a:rPr>
              <a:t>PEA = 0,0s</a:t>
            </a:r>
            <a:endParaRPr b="1" sz="2200">
              <a:solidFill>
                <a:srgbClr val="434343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825" y="1278450"/>
            <a:ext cx="5802175" cy="3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Resultados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481400"/>
            <a:ext cx="8380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8095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2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779,75s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99,86%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983,14s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35375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3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3,88s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54,69%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2976,67s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4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2,43s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27,21%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4388,96s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72420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5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2,09s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9,73%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5596,53s</a:t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Resultados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481400"/>
            <a:ext cx="8380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8095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8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</a:t>
            </a:r>
            <a:r>
              <a:rPr b="1" lang="es" sz="2000">
                <a:solidFill>
                  <a:srgbClr val="434343"/>
                </a:solidFill>
              </a:rPr>
              <a:t>1,96</a:t>
            </a:r>
            <a:r>
              <a:rPr b="1" lang="es" sz="2000">
                <a:solidFill>
                  <a:srgbClr val="434343"/>
                </a:solidFill>
              </a:rPr>
              <a:t>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29,08%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</a:t>
            </a:r>
            <a:r>
              <a:rPr b="1" lang="es" sz="2000">
                <a:solidFill>
                  <a:srgbClr val="434343"/>
                </a:solidFill>
              </a:rPr>
              <a:t>7232,56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35375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12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</a:t>
            </a:r>
            <a:r>
              <a:rPr b="1" lang="es" sz="2000">
                <a:solidFill>
                  <a:srgbClr val="434343"/>
                </a:solidFill>
              </a:rPr>
              <a:t>1,99s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0,0%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8163,3s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200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20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</a:t>
            </a:r>
            <a:r>
              <a:rPr b="1" lang="es" sz="2000">
                <a:solidFill>
                  <a:srgbClr val="434343"/>
                </a:solidFill>
              </a:rPr>
              <a:t>1,94s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0,0%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</a:t>
            </a:r>
            <a:r>
              <a:rPr b="1" lang="es" sz="2000">
                <a:solidFill>
                  <a:srgbClr val="434343"/>
                </a:solidFill>
              </a:rPr>
              <a:t>8884,35s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724200" y="1583125"/>
            <a:ext cx="2419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NH = 50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PEC = </a:t>
            </a:r>
            <a:r>
              <a:rPr b="1" lang="es" sz="2000">
                <a:solidFill>
                  <a:srgbClr val="434343"/>
                </a:solidFill>
              </a:rPr>
              <a:t>1,95</a:t>
            </a:r>
            <a:r>
              <a:rPr b="1" lang="es" sz="2000">
                <a:solidFill>
                  <a:srgbClr val="434343"/>
                </a:solidFill>
              </a:rPr>
              <a:t>s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PBC = 0,0%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434343"/>
                </a:solidFill>
              </a:rPr>
              <a:t>PEA = 9548,04s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7200" y="2543850"/>
            <a:ext cx="8380800" cy="623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Resultados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508575" y="1583125"/>
            <a:ext cx="36255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0000"/>
                </a:solidFill>
              </a:rPr>
              <a:t>NH = 3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434343"/>
                </a:solidFill>
              </a:rPr>
              <a:t>PEC = 3,88s</a:t>
            </a:r>
            <a:endParaRPr b="1" sz="2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434343"/>
                </a:solidFill>
              </a:rPr>
              <a:t>PBC = 54,69%</a:t>
            </a:r>
            <a:endParaRPr b="1" sz="2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434343"/>
                </a:solidFill>
              </a:rPr>
              <a:t>PEA = 2976,67s</a:t>
            </a:r>
            <a:endParaRPr b="1" sz="2500">
              <a:solidFill>
                <a:srgbClr val="434343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250275"/>
            <a:ext cx="4888904" cy="36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50" y="1250275"/>
            <a:ext cx="5333258" cy="3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308300" y="2771375"/>
            <a:ext cx="6527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Conclusiones</a:t>
            </a:r>
            <a:endParaRPr sz="760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25" y="479275"/>
            <a:ext cx="16859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1551900" y="1073700"/>
            <a:ext cx="6040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¿Consultas?</a:t>
            </a:r>
            <a:endParaRPr sz="76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75" y="2389150"/>
            <a:ext cx="1960376" cy="23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38" y="1066175"/>
            <a:ext cx="8531533" cy="25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4600" y="3057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Grupo 5</a:t>
            </a:r>
            <a:endParaRPr sz="7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84600" y="2150975"/>
            <a:ext cx="8127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" sz="4000"/>
              <a:t>Thiago</a:t>
            </a:r>
            <a:r>
              <a:rPr lang="es" sz="4000"/>
              <a:t> Martín Cabrera Lavezzi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" sz="4000"/>
              <a:t>Damian Ariel Masi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21850" y="1359875"/>
            <a:ext cx="37065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Contexto para la </a:t>
            </a:r>
            <a:r>
              <a:rPr lang="es" sz="4000"/>
              <a:t>simulación</a:t>
            </a:r>
            <a:endParaRPr sz="43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75000" y="885100"/>
            <a:ext cx="41664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rgbClr val="434343"/>
                </a:solidFill>
              </a:rPr>
              <a:t>Como base de nuestra problemática en este trabajo decidimos elegir una empresa de envió de paquetes, la cual ofrece la posibilidad de informar a las empresas que consumen su servicio de entrega el estado en el que </a:t>
            </a:r>
            <a:r>
              <a:rPr lang="es" sz="2200">
                <a:solidFill>
                  <a:srgbClr val="434343"/>
                </a:solidFill>
              </a:rPr>
              <a:t>están</a:t>
            </a:r>
            <a:r>
              <a:rPr lang="es" sz="2200">
                <a:solidFill>
                  <a:srgbClr val="434343"/>
                </a:solidFill>
              </a:rPr>
              <a:t> los </a:t>
            </a:r>
            <a:r>
              <a:rPr lang="es" sz="2200">
                <a:solidFill>
                  <a:srgbClr val="434343"/>
                </a:solidFill>
              </a:rPr>
              <a:t>envíos</a:t>
            </a:r>
            <a:r>
              <a:rPr lang="es" sz="2200">
                <a:solidFill>
                  <a:srgbClr val="434343"/>
                </a:solidFill>
              </a:rPr>
              <a:t> en tiempo real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21850" y="1359875"/>
            <a:ext cx="37065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Contexto para la simulación</a:t>
            </a:r>
            <a:endParaRPr sz="43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05300" y="839625"/>
            <a:ext cx="41664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rgbClr val="434343"/>
                </a:solidFill>
              </a:rPr>
              <a:t>Para entregar la </a:t>
            </a:r>
            <a:r>
              <a:rPr lang="es" sz="2500">
                <a:solidFill>
                  <a:srgbClr val="434343"/>
                </a:solidFill>
              </a:rPr>
              <a:t>información</a:t>
            </a:r>
            <a:r>
              <a:rPr lang="es" sz="2500">
                <a:solidFill>
                  <a:srgbClr val="434343"/>
                </a:solidFill>
              </a:rPr>
              <a:t> de estos estados, a los que llamaremos novedades, la empresa cuenta con una aplicacion que envia la informacion a el sistema del cliente</a:t>
            </a:r>
            <a:endParaRPr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21850" y="1359875"/>
            <a:ext cx="37065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Contexto para la simulación</a:t>
            </a:r>
            <a:endParaRPr sz="43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05300" y="839625"/>
            <a:ext cx="41664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rgbClr val="434343"/>
                </a:solidFill>
              </a:rPr>
              <a:t>La </a:t>
            </a:r>
            <a:r>
              <a:rPr lang="es" sz="2500">
                <a:solidFill>
                  <a:srgbClr val="434343"/>
                </a:solidFill>
              </a:rPr>
              <a:t>aplicación</a:t>
            </a:r>
            <a:r>
              <a:rPr lang="es" sz="2500">
                <a:solidFill>
                  <a:srgbClr val="434343"/>
                </a:solidFill>
              </a:rPr>
              <a:t> consta de dos componentes, una cola de espera y un servicio que se encarga de procesar las novedades en bloques en </a:t>
            </a:r>
            <a:r>
              <a:rPr lang="es" sz="2500">
                <a:solidFill>
                  <a:srgbClr val="434343"/>
                </a:solidFill>
              </a:rPr>
              <a:t>función</a:t>
            </a:r>
            <a:r>
              <a:rPr lang="es" sz="2500">
                <a:solidFill>
                  <a:srgbClr val="434343"/>
                </a:solidFill>
              </a:rPr>
              <a:t> de los hilos que tenga configurado</a:t>
            </a:r>
            <a:endParaRPr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21850" y="1359875"/>
            <a:ext cx="37065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Objetivos de la </a:t>
            </a:r>
            <a:r>
              <a:rPr lang="es" sz="4000"/>
              <a:t>simulación</a:t>
            </a:r>
            <a:endParaRPr sz="43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35600" y="707225"/>
            <a:ext cx="41664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</a:rPr>
              <a:t>Lo que nos interesa averiguar con la simulación es la cantidad de hilos que debe tener configurado el sistema para que en una hora pico de funcionamiento:</a:t>
            </a:r>
            <a:endParaRPr sz="16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Minimice la espera en cola de las notificaciones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Maximice el promedio de la cantidad de veces que el procesador tomó bloques de notificaciones completos por sobre el total de bloques procesados.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Minimice el promedio de espera activa de los hilos.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Análisis previo</a:t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33900"/>
            <a:ext cx="8380800" cy="3076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</a:rPr>
              <a:t>Metodología</a:t>
            </a:r>
            <a:r>
              <a:rPr lang="es" sz="1800">
                <a:solidFill>
                  <a:srgbClr val="434343"/>
                </a:solidFill>
              </a:rPr>
              <a:t>: Evento a Evento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</a:rPr>
              <a:t>Variables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50" y="2359525"/>
            <a:ext cx="744591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Análisis previo</a:t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81400"/>
            <a:ext cx="8380800" cy="366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</a:rPr>
              <a:t>Tabla de eventos independientes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</a:rPr>
              <a:t>Tabla de eventos futuros</a:t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" sz="1800">
                <a:solidFill>
                  <a:srgbClr val="434343"/>
                </a:solidFill>
              </a:rPr>
              <a:t>TPLL Tiempo de próxima llegada,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" sz="1800">
                <a:solidFill>
                  <a:srgbClr val="434343"/>
                </a:solidFill>
              </a:rPr>
              <a:t>TPS Tiempo de próxima salida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969700"/>
            <a:ext cx="68961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Intervalo entre arribos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20" y="1321900"/>
            <a:ext cx="5700529" cy="3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