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  <p:sldMasterId id="2147483732" r:id="rId2"/>
  </p:sldMasterIdLst>
  <p:sldIdLst>
    <p:sldId id="256" r:id="rId3"/>
    <p:sldId id="261" r:id="rId4"/>
    <p:sldId id="263" r:id="rId5"/>
    <p:sldId id="262" r:id="rId6"/>
    <p:sldId id="257" r:id="rId7"/>
    <p:sldId id="258" r:id="rId8"/>
    <p:sldId id="259" r:id="rId9"/>
    <p:sldId id="265" r:id="rId10"/>
    <p:sldId id="321" r:id="rId11"/>
    <p:sldId id="264" r:id="rId12"/>
    <p:sldId id="266" r:id="rId13"/>
    <p:sldId id="267" r:id="rId14"/>
    <p:sldId id="269" r:id="rId15"/>
    <p:sldId id="270" r:id="rId16"/>
    <p:sldId id="317" r:id="rId17"/>
    <p:sldId id="318" r:id="rId18"/>
    <p:sldId id="271" r:id="rId19"/>
    <p:sldId id="272" r:id="rId20"/>
    <p:sldId id="273" r:id="rId21"/>
    <p:sldId id="322" r:id="rId22"/>
    <p:sldId id="274" r:id="rId23"/>
    <p:sldId id="275" r:id="rId24"/>
    <p:sldId id="276" r:id="rId25"/>
    <p:sldId id="277" r:id="rId26"/>
    <p:sldId id="278" r:id="rId27"/>
    <p:sldId id="279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13" r:id="rId49"/>
    <p:sldId id="314" r:id="rId50"/>
    <p:sldId id="315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6" r:id="rId59"/>
    <p:sldId id="312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35B1"/>
    <a:srgbClr val="B62865"/>
    <a:srgbClr val="A6245C"/>
    <a:srgbClr val="58267E"/>
    <a:srgbClr val="8A3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0" autoAdjust="0"/>
    <p:restoredTop sz="94660"/>
  </p:normalViewPr>
  <p:slideViewPr>
    <p:cSldViewPr snapToGrid="0">
      <p:cViewPr>
        <p:scale>
          <a:sx n="90" d="100"/>
          <a:sy n="90" d="100"/>
        </p:scale>
        <p:origin x="336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7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3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80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28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437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87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40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05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26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67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1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2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0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28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40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478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79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813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903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8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9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3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7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8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5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5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0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4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6E879EC-18B6-4AC5-AC2B-AE1A2609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415" y="4372111"/>
            <a:ext cx="9105953" cy="1320800"/>
          </a:xfrm>
        </p:spPr>
        <p:txBody>
          <a:bodyPr>
            <a:normAutofit fontScale="90000"/>
          </a:bodyPr>
          <a:lstStyle/>
          <a:p>
            <a:r>
              <a:rPr lang="pt-BR" sz="3100" b="1" dirty="0">
                <a:solidFill>
                  <a:schemeClr val="bg1">
                    <a:lumMod val="50000"/>
                  </a:schemeClr>
                </a:solidFill>
              </a:rPr>
              <a:t>Elvis Ribeiro</a:t>
            </a:r>
            <a:br>
              <a:rPr lang="pt-BR" sz="31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3100" b="1" dirty="0">
                <a:solidFill>
                  <a:schemeClr val="bg1">
                    <a:lumMod val="50000"/>
                  </a:schemeClr>
                </a:solidFill>
              </a:rPr>
              <a:t>Leonardo Pimentel</a:t>
            </a:r>
            <a:br>
              <a:rPr lang="pt-BR" sz="31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3100" b="1" dirty="0">
                <a:solidFill>
                  <a:schemeClr val="bg1">
                    <a:lumMod val="50000"/>
                  </a:schemeClr>
                </a:solidFill>
              </a:rPr>
              <a:t>Thiago Lopes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92FD255-FB91-44B1-800C-E00B55BC8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586" y="1885847"/>
            <a:ext cx="3881437" cy="3881437"/>
          </a:xfrm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1C230971-762F-487D-A9B7-F4729093DEB3}"/>
              </a:ext>
            </a:extLst>
          </p:cNvPr>
          <p:cNvSpPr txBox="1">
            <a:spLocks/>
          </p:cNvSpPr>
          <p:nvPr/>
        </p:nvSpPr>
        <p:spPr>
          <a:xfrm>
            <a:off x="3625796" y="1428366"/>
            <a:ext cx="5709036" cy="10575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b="1" dirty="0">
                <a:solidFill>
                  <a:schemeClr val="tx1"/>
                </a:solidFill>
              </a:rPr>
              <a:t>Estruturas de Dados I</a:t>
            </a:r>
            <a:r>
              <a:rPr lang="pt-BR" sz="3200" dirty="0"/>
              <a:t/>
            </a:r>
            <a:br>
              <a:rPr lang="pt-BR" sz="3200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9307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3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B243595-9B66-43E7-AFC6-D4D7CAC7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108"/>
            <a:ext cx="12252960" cy="6871757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7830355" y="5143500"/>
            <a:ext cx="3739165" cy="1168400"/>
          </a:xfrm>
          <a:prstGeom prst="roundRect">
            <a:avLst/>
          </a:prstGeom>
          <a:noFill/>
          <a:ln w="57150">
            <a:solidFill>
              <a:srgbClr val="7C35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14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0AE62-1053-48DC-BAEB-4CC966FF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6B3200-E1E3-4FB6-AC0F-2533F118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C7922F-E951-4D66-B70C-80E614331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00"/>
            <a:ext cx="12191999" cy="6946900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114300" y="838200"/>
            <a:ext cx="3556179" cy="1441450"/>
          </a:xfrm>
          <a:prstGeom prst="roundRect">
            <a:avLst/>
          </a:prstGeom>
          <a:noFill/>
          <a:ln w="57150">
            <a:solidFill>
              <a:srgbClr val="B62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Angulado 6"/>
          <p:cNvCxnSpPr/>
          <p:nvPr/>
        </p:nvCxnSpPr>
        <p:spPr>
          <a:xfrm>
            <a:off x="3796811" y="1600201"/>
            <a:ext cx="1058779" cy="757990"/>
          </a:xfrm>
          <a:prstGeom prst="bentConnector3">
            <a:avLst/>
          </a:prstGeom>
          <a:ln w="38100">
            <a:solidFill>
              <a:srgbClr val="B628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B16A9BE-6408-4819-BCA4-63F55293A0FB}"/>
              </a:ext>
            </a:extLst>
          </p:cNvPr>
          <p:cNvSpPr txBox="1">
            <a:spLocks/>
          </p:cNvSpPr>
          <p:nvPr/>
        </p:nvSpPr>
        <p:spPr>
          <a:xfrm>
            <a:off x="4957858" y="1979196"/>
            <a:ext cx="6442063" cy="197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</a:rPr>
              <a:t>Modelos que usei recentemente.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</a:rPr>
              <a:t>Neste pequeno guia usaremos os modelos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pt-BR" sz="2800" dirty="0" smtClean="0">
                <a:solidFill>
                  <a:srgbClr val="B62865"/>
                </a:solidFill>
              </a:rPr>
              <a:t>Aplicativo do Console</a:t>
            </a: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</a:rPr>
              <a:t>” e “</a:t>
            </a:r>
            <a:r>
              <a:rPr lang="pt-BR" sz="2800" dirty="0" smtClean="0">
                <a:solidFill>
                  <a:srgbClr val="B62865"/>
                </a:solidFill>
              </a:rPr>
              <a:t>Setup </a:t>
            </a:r>
            <a:r>
              <a:rPr lang="pt-BR" sz="2800" dirty="0" err="1" smtClean="0">
                <a:solidFill>
                  <a:srgbClr val="B62865"/>
                </a:solidFill>
              </a:rPr>
              <a:t>Wizard</a:t>
            </a: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</a:rPr>
              <a:t>”.</a:t>
            </a:r>
            <a:endParaRPr lang="pt-BR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2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87124-FFAE-4A70-AD30-BD4CBB6F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AD8D9A-A0A1-42AA-BF30-2C8910B70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995A8C-3337-4689-B71B-56C1EE17E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563" y="-1"/>
            <a:ext cx="12285663" cy="6919695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333375" y="1924050"/>
            <a:ext cx="3105150" cy="314325"/>
          </a:xfrm>
          <a:prstGeom prst="roundRect">
            <a:avLst/>
          </a:prstGeom>
          <a:noFill/>
          <a:ln w="57150">
            <a:solidFill>
              <a:srgbClr val="7C35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1097966" y="6262084"/>
            <a:ext cx="735446" cy="314325"/>
          </a:xfrm>
          <a:prstGeom prst="roundRect">
            <a:avLst/>
          </a:prstGeom>
          <a:noFill/>
          <a:ln w="57150">
            <a:solidFill>
              <a:srgbClr val="7C35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 flipH="1">
            <a:off x="3777918" y="2105526"/>
            <a:ext cx="1515979" cy="0"/>
          </a:xfrm>
          <a:prstGeom prst="straightConnector1">
            <a:avLst/>
          </a:prstGeom>
          <a:ln w="38100">
            <a:solidFill>
              <a:srgbClr val="7C35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6B16A9BE-6408-4819-BCA4-63F55293A0FB}"/>
              </a:ext>
            </a:extLst>
          </p:cNvPr>
          <p:cNvSpPr txBox="1">
            <a:spLocks/>
          </p:cNvSpPr>
          <p:nvPr/>
        </p:nvSpPr>
        <p:spPr>
          <a:xfrm>
            <a:off x="5570122" y="1775495"/>
            <a:ext cx="5716284" cy="197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 smtClean="0">
                <a:solidFill>
                  <a:srgbClr val="7C35B1"/>
                </a:solidFill>
              </a:rPr>
              <a:t>Vamos começar criando o Aplicativo do Console.</a:t>
            </a:r>
            <a:endParaRPr lang="pt-BR" sz="2800" dirty="0">
              <a:solidFill>
                <a:srgbClr val="7C35B1"/>
              </a:solidFill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1949116" y="2586789"/>
            <a:ext cx="0" cy="1359569"/>
          </a:xfrm>
          <a:prstGeom prst="straightConnector1">
            <a:avLst/>
          </a:prstGeom>
          <a:ln w="38100">
            <a:solidFill>
              <a:srgbClr val="7C35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6B16A9BE-6408-4819-BCA4-63F55293A0FB}"/>
              </a:ext>
            </a:extLst>
          </p:cNvPr>
          <p:cNvSpPr txBox="1">
            <a:spLocks/>
          </p:cNvSpPr>
          <p:nvPr/>
        </p:nvSpPr>
        <p:spPr>
          <a:xfrm>
            <a:off x="609600" y="4223618"/>
            <a:ext cx="5716284" cy="197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 smtClean="0">
                <a:solidFill>
                  <a:srgbClr val="7C35B1"/>
                </a:solidFill>
              </a:rPr>
              <a:t>Selecione “Aplicativo do Console” e depois clique em “Próximo” para continuar.</a:t>
            </a:r>
            <a:endParaRPr lang="pt-BR" sz="2800" dirty="0">
              <a:solidFill>
                <a:srgbClr val="7C35B1"/>
              </a:solidFill>
            </a:endParaRPr>
          </a:p>
        </p:txBody>
      </p:sp>
      <p:cxnSp>
        <p:nvCxnSpPr>
          <p:cNvPr id="16" name="Conector reto 15"/>
          <p:cNvCxnSpPr/>
          <p:nvPr/>
        </p:nvCxnSpPr>
        <p:spPr>
          <a:xfrm>
            <a:off x="6096000" y="4728411"/>
            <a:ext cx="5369689" cy="0"/>
          </a:xfrm>
          <a:prstGeom prst="line">
            <a:avLst/>
          </a:prstGeom>
          <a:ln w="38100">
            <a:solidFill>
              <a:srgbClr val="7C3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1465689" y="4728411"/>
            <a:ext cx="0" cy="1227221"/>
          </a:xfrm>
          <a:prstGeom prst="straightConnector1">
            <a:avLst/>
          </a:prstGeom>
          <a:ln w="38100">
            <a:solidFill>
              <a:srgbClr val="7C35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35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4F765-8B65-4661-A253-FAA1A668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6FE19B-72F0-4515-8320-D2542B42C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850C48-0CAC-4000-A168-357D1C6C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63" y="-12700"/>
            <a:ext cx="12209463" cy="6870700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384757" y="1416676"/>
            <a:ext cx="4406184" cy="270456"/>
          </a:xfrm>
          <a:prstGeom prst="roundRect">
            <a:avLst/>
          </a:prstGeom>
          <a:noFill/>
          <a:ln w="57150">
            <a:solidFill>
              <a:srgbClr val="B62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84757" y="2638022"/>
            <a:ext cx="4406184" cy="270456"/>
          </a:xfrm>
          <a:prstGeom prst="roundRect">
            <a:avLst/>
          </a:prstGeom>
          <a:noFill/>
          <a:ln w="57150">
            <a:solidFill>
              <a:srgbClr val="B62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1097966" y="6236326"/>
            <a:ext cx="735446" cy="314325"/>
          </a:xfrm>
          <a:prstGeom prst="roundRect">
            <a:avLst/>
          </a:prstGeom>
          <a:noFill/>
          <a:ln w="57150">
            <a:solidFill>
              <a:srgbClr val="7C35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>
            <a:off x="4899991" y="1540565"/>
            <a:ext cx="1083366" cy="0"/>
          </a:xfrm>
          <a:prstGeom prst="straightConnector1">
            <a:avLst/>
          </a:prstGeom>
          <a:ln w="38100">
            <a:solidFill>
              <a:srgbClr val="B628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4909930" y="2766391"/>
            <a:ext cx="1083366" cy="0"/>
          </a:xfrm>
          <a:prstGeom prst="straightConnector1">
            <a:avLst/>
          </a:prstGeom>
          <a:ln w="38100">
            <a:solidFill>
              <a:srgbClr val="B628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3">
            <a:extLst>
              <a:ext uri="{FF2B5EF4-FFF2-40B4-BE49-F238E27FC236}">
                <a16:creationId xmlns:a16="http://schemas.microsoft.com/office/drawing/2014/main" id="{A8BC749B-E582-44D5-86D3-4674349DB3D2}"/>
              </a:ext>
            </a:extLst>
          </p:cNvPr>
          <p:cNvSpPr txBox="1">
            <a:spLocks/>
          </p:cNvSpPr>
          <p:nvPr/>
        </p:nvSpPr>
        <p:spPr>
          <a:xfrm>
            <a:off x="5957571" y="1527800"/>
            <a:ext cx="5624829" cy="979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Projeto e a Solução, por padrão, tem o mesmo nome. Dê o nome de sua preferência e clique em “Criar”.</a:t>
            </a:r>
            <a:endParaRPr lang="pt-BR" sz="2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120316" y="2126245"/>
            <a:ext cx="264441" cy="0"/>
          </a:xfrm>
          <a:prstGeom prst="line">
            <a:avLst/>
          </a:prstGeom>
          <a:ln w="38100">
            <a:solidFill>
              <a:srgbClr val="B62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137005" y="2115529"/>
            <a:ext cx="0" cy="2808010"/>
          </a:xfrm>
          <a:prstGeom prst="line">
            <a:avLst/>
          </a:prstGeom>
          <a:ln w="38100">
            <a:solidFill>
              <a:srgbClr val="B62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25632" y="4908791"/>
            <a:ext cx="1094873" cy="0"/>
          </a:xfrm>
          <a:prstGeom prst="straightConnector1">
            <a:avLst/>
          </a:prstGeom>
          <a:ln w="38100">
            <a:solidFill>
              <a:srgbClr val="B628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ítulo 3">
            <a:extLst>
              <a:ext uri="{FF2B5EF4-FFF2-40B4-BE49-F238E27FC236}">
                <a16:creationId xmlns:a16="http://schemas.microsoft.com/office/drawing/2014/main" id="{A8BC749B-E582-44D5-86D3-4674349DB3D2}"/>
              </a:ext>
            </a:extLst>
          </p:cNvPr>
          <p:cNvSpPr txBox="1">
            <a:spLocks/>
          </p:cNvSpPr>
          <p:nvPr/>
        </p:nvSpPr>
        <p:spPr>
          <a:xfrm>
            <a:off x="471171" y="4320141"/>
            <a:ext cx="5624829" cy="979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onde o projeto ficará.</a:t>
            </a:r>
          </a:p>
          <a:p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Usarei o padrão. </a:t>
            </a:r>
            <a:endParaRPr lang="pt-BR" sz="2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ector reto 22"/>
          <p:cNvCxnSpPr/>
          <p:nvPr/>
        </p:nvCxnSpPr>
        <p:spPr>
          <a:xfrm flipH="1">
            <a:off x="8574505" y="4893166"/>
            <a:ext cx="2891184" cy="0"/>
          </a:xfrm>
          <a:prstGeom prst="line">
            <a:avLst/>
          </a:prstGeom>
          <a:ln w="38100">
            <a:solidFill>
              <a:srgbClr val="7C3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8591194" y="2894616"/>
            <a:ext cx="0" cy="2014175"/>
          </a:xfrm>
          <a:prstGeom prst="line">
            <a:avLst/>
          </a:prstGeom>
          <a:ln w="38100">
            <a:solidFill>
              <a:srgbClr val="7C3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11465689" y="4877041"/>
            <a:ext cx="0" cy="1217373"/>
          </a:xfrm>
          <a:prstGeom prst="straightConnector1">
            <a:avLst/>
          </a:prstGeom>
          <a:ln w="38100">
            <a:solidFill>
              <a:srgbClr val="7C35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91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1B4EB-1EDF-4444-952B-6E58242B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5FD22-4B99-49F6-B4F0-70D2F80F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CA9F2E-B2E4-4EF0-8732-9CD105C7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63500"/>
            <a:ext cx="12204700" cy="6959600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204453" y="852956"/>
            <a:ext cx="4406184" cy="1439483"/>
          </a:xfrm>
          <a:prstGeom prst="roundRect">
            <a:avLst/>
          </a:prstGeom>
          <a:noFill/>
          <a:ln w="57150">
            <a:solidFill>
              <a:srgbClr val="B62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Angulado 7"/>
          <p:cNvCxnSpPr/>
          <p:nvPr/>
        </p:nvCxnSpPr>
        <p:spPr>
          <a:xfrm>
            <a:off x="4740442" y="1528008"/>
            <a:ext cx="1347537" cy="1239253"/>
          </a:xfrm>
          <a:prstGeom prst="bentConnector3">
            <a:avLst/>
          </a:prstGeom>
          <a:ln w="38100">
            <a:solidFill>
              <a:srgbClr val="B628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3">
            <a:extLst>
              <a:ext uri="{FF2B5EF4-FFF2-40B4-BE49-F238E27FC236}">
                <a16:creationId xmlns:a16="http://schemas.microsoft.com/office/drawing/2014/main" id="{A8BC749B-E582-44D5-86D3-4674349DB3D2}"/>
              </a:ext>
            </a:extLst>
          </p:cNvPr>
          <p:cNvSpPr txBox="1">
            <a:spLocks/>
          </p:cNvSpPr>
          <p:nvPr/>
        </p:nvSpPr>
        <p:spPr>
          <a:xfrm>
            <a:off x="5892367" y="2292439"/>
            <a:ext cx="5624829" cy="979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projeto já é criado com este trecho de código.</a:t>
            </a:r>
            <a:endParaRPr lang="pt-BR" sz="2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54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1B4EB-1EDF-4444-952B-6E58242B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5FD22-4B99-49F6-B4F0-70D2F80F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CA9F2E-B2E4-4EF0-8732-9CD105C7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109"/>
            <a:ext cx="26648229" cy="15195869"/>
          </a:xfrm>
          <a:prstGeom prst="rect">
            <a:avLst/>
          </a:prstGeom>
        </p:spPr>
      </p:pic>
      <p:sp>
        <p:nvSpPr>
          <p:cNvPr id="8" name="Título 3">
            <a:extLst>
              <a:ext uri="{FF2B5EF4-FFF2-40B4-BE49-F238E27FC236}">
                <a16:creationId xmlns:a16="http://schemas.microsoft.com/office/drawing/2014/main" id="{A8BC749B-E582-44D5-86D3-4674349DB3D2}"/>
              </a:ext>
            </a:extLst>
          </p:cNvPr>
          <p:cNvSpPr txBox="1">
            <a:spLocks/>
          </p:cNvSpPr>
          <p:nvPr/>
        </p:nvSpPr>
        <p:spPr>
          <a:xfrm>
            <a:off x="1921945" y="5146268"/>
            <a:ext cx="5624829" cy="979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código é bem simples. Só escreve “</a:t>
            </a:r>
            <a:r>
              <a:rPr lang="pt-BR" sz="28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World!” no console, como veremos adiante.</a:t>
            </a:r>
            <a:endParaRPr lang="pt-BR" sz="2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26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1B4EB-1EDF-4444-952B-6E58242B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5FD22-4B99-49F6-B4F0-70D2F80F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CA9F2E-B2E4-4EF0-8732-9CD105C7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63500"/>
            <a:ext cx="12204700" cy="6959600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11965756" y="1123413"/>
            <a:ext cx="183862" cy="1169027"/>
          </a:xfrm>
          <a:prstGeom prst="roundRect">
            <a:avLst/>
          </a:prstGeom>
          <a:noFill/>
          <a:ln w="57150">
            <a:solidFill>
              <a:srgbClr val="7C35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A8BC749B-E582-44D5-86D3-4674349DB3D2}"/>
              </a:ext>
            </a:extLst>
          </p:cNvPr>
          <p:cNvSpPr txBox="1">
            <a:spLocks/>
          </p:cNvSpPr>
          <p:nvPr/>
        </p:nvSpPr>
        <p:spPr>
          <a:xfrm>
            <a:off x="4154807" y="1425576"/>
            <a:ext cx="5624829" cy="979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canto direito ficam duas grandes funcionalidades do MVS, Gerenciador de Soluções e Propriedades.</a:t>
            </a:r>
            <a:endParaRPr lang="pt-BR" sz="2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9820275" y="1914525"/>
            <a:ext cx="1895475" cy="0"/>
          </a:xfrm>
          <a:prstGeom prst="straightConnector1">
            <a:avLst/>
          </a:prstGeom>
          <a:ln w="38100">
            <a:solidFill>
              <a:srgbClr val="7C35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94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DAA26-58FA-4B31-8692-82AE27F2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407FA6-10ED-460E-B40C-FE09CADB6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F5DA23-A2D9-4A25-85C6-F5662DCBA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955064"/>
          </a:xfrm>
          <a:prstGeom prst="rect">
            <a:avLst/>
          </a:prstGeom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A8BC749B-E582-44D5-86D3-4674349DB3D2}"/>
              </a:ext>
            </a:extLst>
          </p:cNvPr>
          <p:cNvSpPr txBox="1">
            <a:spLocks/>
          </p:cNvSpPr>
          <p:nvPr/>
        </p:nvSpPr>
        <p:spPr>
          <a:xfrm>
            <a:off x="3727425" y="1342141"/>
            <a:ext cx="5624829" cy="979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compilar o programa vamos até a pasta onde o executável ficará armazenado.</a:t>
            </a:r>
            <a:endParaRPr lang="pt-BR" sz="2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91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E5C0E-872E-4B78-99B6-87549F3A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5AFAF6-E2CB-4505-981B-F47B8361D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79749A-5190-4DD2-BD50-B235BA835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800"/>
            <a:ext cx="12192000" cy="6947768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863747" y="431175"/>
            <a:ext cx="4175392" cy="204930"/>
          </a:xfrm>
          <a:prstGeom prst="roundRect">
            <a:avLst/>
          </a:prstGeom>
          <a:noFill/>
          <a:ln w="57150">
            <a:solidFill>
              <a:srgbClr val="B62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4"/>
          <p:cNvSpPr/>
          <p:nvPr/>
        </p:nvSpPr>
        <p:spPr>
          <a:xfrm>
            <a:off x="1443530" y="1090470"/>
            <a:ext cx="4175392" cy="204930"/>
          </a:xfrm>
          <a:prstGeom prst="roundRect">
            <a:avLst/>
          </a:prstGeom>
          <a:noFill/>
          <a:ln w="57150">
            <a:solidFill>
              <a:srgbClr val="7C35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10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D3297-5194-46AE-B946-7E48140E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CA818F-8939-449A-90B0-98CF5A7D1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7DA579-382B-4E7D-B748-EA0A68CE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368"/>
            <a:ext cx="12192000" cy="6922368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823991" y="421236"/>
            <a:ext cx="7286340" cy="224808"/>
          </a:xfrm>
          <a:prstGeom prst="roundRect">
            <a:avLst/>
          </a:prstGeom>
          <a:noFill/>
          <a:ln w="57150">
            <a:solidFill>
              <a:srgbClr val="7C35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A8BC749B-E582-44D5-86D3-4674349DB3D2}"/>
              </a:ext>
            </a:extLst>
          </p:cNvPr>
          <p:cNvSpPr txBox="1">
            <a:spLocks/>
          </p:cNvSpPr>
          <p:nvPr/>
        </p:nvSpPr>
        <p:spPr>
          <a:xfrm>
            <a:off x="2614242" y="3049680"/>
            <a:ext cx="8050444" cy="979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rgbClr val="B62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pasta está vazia porque a aplicação ainda não foi compilada.</a:t>
            </a:r>
            <a:endParaRPr lang="pt-BR" sz="2800" dirty="0">
              <a:solidFill>
                <a:srgbClr val="B628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4"/>
          <p:cNvSpPr/>
          <p:nvPr/>
        </p:nvSpPr>
        <p:spPr>
          <a:xfrm>
            <a:off x="6221897" y="978934"/>
            <a:ext cx="1123123" cy="193884"/>
          </a:xfrm>
          <a:prstGeom prst="roundRect">
            <a:avLst/>
          </a:prstGeom>
          <a:noFill/>
          <a:ln w="57150">
            <a:solidFill>
              <a:srgbClr val="B62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485036" y="1600201"/>
            <a:ext cx="80106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rgbClr val="7C35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Basta seguir o caminho acima para chegar na pasta “netcoreapp3.0”.</a:t>
            </a:r>
            <a:endParaRPr lang="pt-BR" sz="2800" dirty="0">
              <a:solidFill>
                <a:srgbClr val="7C35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60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BA461-6227-4735-95EA-3C83D6EA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Sobre C#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16A9BE-6408-4819-BCA4-63F55293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16487"/>
            <a:ext cx="8596668" cy="1970506"/>
          </a:xfrm>
        </p:spPr>
        <p:txBody>
          <a:bodyPr>
            <a:noAutofit/>
          </a:bodyPr>
          <a:lstStyle/>
          <a:p>
            <a:r>
              <a:rPr lang="pt-BR" sz="2800" dirty="0"/>
              <a:t>Criada pela Microsoft como parte do framework .NET.</a:t>
            </a:r>
          </a:p>
          <a:p>
            <a:r>
              <a:rPr lang="pt-BR" sz="2800" dirty="0"/>
              <a:t>Linguagem de programação multiparadigma de tipagem forte;</a:t>
            </a:r>
          </a:p>
          <a:p>
            <a:r>
              <a:rPr lang="pt-BR" sz="2800" dirty="0"/>
              <a:t>Principal linguagem da plataforma .NET;</a:t>
            </a:r>
          </a:p>
        </p:txBody>
      </p:sp>
    </p:spTree>
    <p:extLst>
      <p:ext uri="{BB962C8B-B14F-4D97-AF65-F5344CB8AC3E}">
        <p14:creationId xmlns:p14="http://schemas.microsoft.com/office/powerpoint/2010/main" val="41145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F5DA23-A2D9-4A25-85C6-F5662DCBA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955064"/>
          </a:xfrm>
          <a:prstGeom prst="rect">
            <a:avLst/>
          </a:prstGeom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A8BC749B-E582-44D5-86D3-4674349DB3D2}"/>
              </a:ext>
            </a:extLst>
          </p:cNvPr>
          <p:cNvSpPr txBox="1">
            <a:spLocks/>
          </p:cNvSpPr>
          <p:nvPr/>
        </p:nvSpPr>
        <p:spPr>
          <a:xfrm>
            <a:off x="3578569" y="1342141"/>
            <a:ext cx="5624829" cy="979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Vamos compilar o programa agora através do atalho </a:t>
            </a:r>
            <a:r>
              <a:rPr lang="pt-BR" sz="28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F5.</a:t>
            </a:r>
            <a:endParaRPr lang="pt-BR" sz="2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71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2E0CF-D6F6-40E6-8534-4DB8F243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D834DE-3D61-4F5E-8B69-7B332AA2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6616D0-E7C3-431E-858C-0945F9FB9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-25400"/>
            <a:ext cx="12248230" cy="6946900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0" y="4104167"/>
            <a:ext cx="12192000" cy="2604977"/>
          </a:xfrm>
          <a:prstGeom prst="roundRect">
            <a:avLst/>
          </a:prstGeom>
          <a:noFill/>
          <a:ln w="57150">
            <a:solidFill>
              <a:srgbClr val="B62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A8BC749B-E582-44D5-86D3-4674349DB3D2}"/>
              </a:ext>
            </a:extLst>
          </p:cNvPr>
          <p:cNvSpPr txBox="1">
            <a:spLocks/>
          </p:cNvSpPr>
          <p:nvPr/>
        </p:nvSpPr>
        <p:spPr>
          <a:xfrm>
            <a:off x="2929983" y="4947810"/>
            <a:ext cx="5624829" cy="979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rgbClr val="B62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Aqui fica a lista de erros. Não é necessário recompilar o programa para que erros apareçam</a:t>
            </a:r>
            <a:endParaRPr lang="pt-BR" sz="2800" dirty="0">
              <a:solidFill>
                <a:srgbClr val="B628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4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79A61-08A1-4BE4-BE97-771DA428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BE0424-4A63-4B81-80E0-E14732B28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931733-3B2E-4E27-B597-272B1B93F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800"/>
            <a:ext cx="12204700" cy="6959600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823991" y="421236"/>
            <a:ext cx="7286340" cy="224808"/>
          </a:xfrm>
          <a:prstGeom prst="roundRect">
            <a:avLst/>
          </a:prstGeom>
          <a:noFill/>
          <a:ln w="57150">
            <a:solidFill>
              <a:srgbClr val="B62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A8BC749B-E582-44D5-86D3-4674349DB3D2}"/>
              </a:ext>
            </a:extLst>
          </p:cNvPr>
          <p:cNvSpPr txBox="1">
            <a:spLocks/>
          </p:cNvSpPr>
          <p:nvPr/>
        </p:nvSpPr>
        <p:spPr>
          <a:xfrm>
            <a:off x="3283585" y="2883286"/>
            <a:ext cx="5624829" cy="979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rgbClr val="B62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Agora que o programa já foi compilado o executável e os demais arquivos foram inseridos na pasta automaticamente.</a:t>
            </a:r>
            <a:endParaRPr lang="pt-BR" sz="2800" dirty="0">
              <a:solidFill>
                <a:srgbClr val="B628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81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06780-C0BD-4658-A758-3F8A9837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9CB713-64C5-4DA5-A1C4-6CD2EA4E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A0354E-AB98-4AC6-BE16-0DB90287A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A8BC749B-E582-44D5-86D3-4674349DB3D2}"/>
              </a:ext>
            </a:extLst>
          </p:cNvPr>
          <p:cNvSpPr txBox="1">
            <a:spLocks/>
          </p:cNvSpPr>
          <p:nvPr/>
        </p:nvSpPr>
        <p:spPr>
          <a:xfrm>
            <a:off x="0" y="3055215"/>
            <a:ext cx="5624829" cy="979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rgbClr val="B62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Aplicativo do Console que usaremos de exemplo já está pronto. Agora vamos criar o seu instalador.</a:t>
            </a:r>
            <a:endParaRPr lang="pt-BR" sz="2800" dirty="0">
              <a:solidFill>
                <a:srgbClr val="B628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de cantos arredondados 4"/>
          <p:cNvSpPr/>
          <p:nvPr/>
        </p:nvSpPr>
        <p:spPr>
          <a:xfrm>
            <a:off x="7963786" y="1150443"/>
            <a:ext cx="847060" cy="167994"/>
          </a:xfrm>
          <a:prstGeom prst="roundRect">
            <a:avLst/>
          </a:prstGeom>
          <a:noFill/>
          <a:ln w="57150">
            <a:solidFill>
              <a:srgbClr val="7C35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4"/>
          <p:cNvSpPr/>
          <p:nvPr/>
        </p:nvSpPr>
        <p:spPr>
          <a:xfrm>
            <a:off x="8722242" y="3057024"/>
            <a:ext cx="3469758" cy="228436"/>
          </a:xfrm>
          <a:prstGeom prst="roundRect">
            <a:avLst/>
          </a:prstGeom>
          <a:noFill/>
          <a:ln w="57150">
            <a:solidFill>
              <a:srgbClr val="7C35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4"/>
          <p:cNvSpPr/>
          <p:nvPr/>
        </p:nvSpPr>
        <p:spPr>
          <a:xfrm>
            <a:off x="5975498" y="3078289"/>
            <a:ext cx="882502" cy="207171"/>
          </a:xfrm>
          <a:prstGeom prst="roundRect">
            <a:avLst/>
          </a:prstGeom>
          <a:noFill/>
          <a:ln w="57150">
            <a:solidFill>
              <a:srgbClr val="7C35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71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A280E-7DF8-4922-91D7-25F3AC10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925806-0E5F-4FBE-808F-0AB5F259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6FE68C-7490-4CE9-831D-EDC54EBA4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" y="0"/>
            <a:ext cx="12190532" cy="6959600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350874" y="1610336"/>
            <a:ext cx="3083441" cy="367323"/>
          </a:xfrm>
          <a:prstGeom prst="roundRect">
            <a:avLst/>
          </a:prstGeom>
          <a:noFill/>
          <a:ln w="57150">
            <a:solidFill>
              <a:srgbClr val="7C35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1097966" y="6325882"/>
            <a:ext cx="735446" cy="314325"/>
          </a:xfrm>
          <a:prstGeom prst="roundRect">
            <a:avLst/>
          </a:prstGeom>
          <a:noFill/>
          <a:ln w="57150">
            <a:solidFill>
              <a:srgbClr val="7C35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3528669" y="1797184"/>
            <a:ext cx="352212" cy="0"/>
          </a:xfrm>
          <a:prstGeom prst="straightConnector1">
            <a:avLst/>
          </a:prstGeom>
          <a:ln w="38100">
            <a:solidFill>
              <a:srgbClr val="7C35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B16A9BE-6408-4819-BCA4-63F55293A0FB}"/>
              </a:ext>
            </a:extLst>
          </p:cNvPr>
          <p:cNvSpPr txBox="1">
            <a:spLocks/>
          </p:cNvSpPr>
          <p:nvPr/>
        </p:nvSpPr>
        <p:spPr>
          <a:xfrm>
            <a:off x="3528669" y="1088067"/>
            <a:ext cx="3276168" cy="183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 smtClean="0">
                <a:solidFill>
                  <a:srgbClr val="7C35B1"/>
                </a:solidFill>
              </a:rPr>
              <a:t>Selecionamos o modelo “Setup </a:t>
            </a:r>
            <a:r>
              <a:rPr lang="pt-BR" sz="2800" dirty="0" err="1" smtClean="0">
                <a:solidFill>
                  <a:srgbClr val="7C35B1"/>
                </a:solidFill>
              </a:rPr>
              <a:t>Wizard</a:t>
            </a:r>
            <a:r>
              <a:rPr lang="pt-BR" sz="2800" dirty="0" smtClean="0">
                <a:solidFill>
                  <a:srgbClr val="7C35B1"/>
                </a:solidFill>
              </a:rPr>
              <a:t>” e depois clicamos em “Próximo”.</a:t>
            </a:r>
            <a:endParaRPr lang="pt-BR" sz="2800" dirty="0">
              <a:solidFill>
                <a:srgbClr val="7C35B1"/>
              </a:solidFill>
            </a:endParaRPr>
          </a:p>
        </p:txBody>
      </p:sp>
      <p:cxnSp>
        <p:nvCxnSpPr>
          <p:cNvPr id="13" name="Conector Angulado 12"/>
          <p:cNvCxnSpPr/>
          <p:nvPr/>
        </p:nvCxnSpPr>
        <p:spPr>
          <a:xfrm>
            <a:off x="6570921" y="2615609"/>
            <a:ext cx="4125432" cy="3803637"/>
          </a:xfrm>
          <a:prstGeom prst="bentConnector3">
            <a:avLst>
              <a:gd name="adj1" fmla="val 50000"/>
            </a:avLst>
          </a:prstGeom>
          <a:ln w="38100">
            <a:solidFill>
              <a:srgbClr val="7C35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2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7A2AC7-89C9-434A-B652-D1DD81C0F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1" y="-25400"/>
            <a:ext cx="12214577" cy="6972300"/>
          </a:xfrm>
          <a:prstGeom prst="rect">
            <a:avLst/>
          </a:prstGeom>
        </p:spPr>
      </p:pic>
      <p:sp>
        <p:nvSpPr>
          <p:cNvPr id="3" name="Retângulo de cantos arredondados 4"/>
          <p:cNvSpPr/>
          <p:nvPr/>
        </p:nvSpPr>
        <p:spPr>
          <a:xfrm>
            <a:off x="384757" y="1416676"/>
            <a:ext cx="4406184" cy="270456"/>
          </a:xfrm>
          <a:prstGeom prst="roundRect">
            <a:avLst/>
          </a:prstGeom>
          <a:noFill/>
          <a:ln w="57150">
            <a:solidFill>
              <a:srgbClr val="B62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5"/>
          <p:cNvSpPr/>
          <p:nvPr/>
        </p:nvSpPr>
        <p:spPr>
          <a:xfrm>
            <a:off x="384757" y="2010701"/>
            <a:ext cx="4406184" cy="270456"/>
          </a:xfrm>
          <a:prstGeom prst="roundRect">
            <a:avLst/>
          </a:prstGeom>
          <a:noFill/>
          <a:ln w="57150">
            <a:solidFill>
              <a:srgbClr val="B62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4998521" y="1817011"/>
            <a:ext cx="1083366" cy="0"/>
          </a:xfrm>
          <a:prstGeom prst="straightConnector1">
            <a:avLst/>
          </a:prstGeom>
          <a:ln w="38100">
            <a:solidFill>
              <a:srgbClr val="B628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B16A9BE-6408-4819-BCA4-63F55293A0FB}"/>
              </a:ext>
            </a:extLst>
          </p:cNvPr>
          <p:cNvSpPr txBox="1">
            <a:spLocks/>
          </p:cNvSpPr>
          <p:nvPr/>
        </p:nvSpPr>
        <p:spPr>
          <a:xfrm>
            <a:off x="6081887" y="1092758"/>
            <a:ext cx="5817350" cy="183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 smtClean="0">
                <a:solidFill>
                  <a:srgbClr val="B62865"/>
                </a:solidFill>
              </a:rPr>
              <a:t>Fique a vontade para alterar o nome do projeto e o local da pasta de Setup.</a:t>
            </a:r>
            <a:endParaRPr lang="pt-BR" sz="2800" dirty="0">
              <a:solidFill>
                <a:srgbClr val="B62865"/>
              </a:solidFill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6B16A9BE-6408-4819-BCA4-63F55293A0FB}"/>
              </a:ext>
            </a:extLst>
          </p:cNvPr>
          <p:cNvSpPr txBox="1">
            <a:spLocks/>
          </p:cNvSpPr>
          <p:nvPr/>
        </p:nvSpPr>
        <p:spPr>
          <a:xfrm>
            <a:off x="5284763" y="3471383"/>
            <a:ext cx="5817350" cy="183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 smtClean="0">
                <a:solidFill>
                  <a:srgbClr val="7C35B1"/>
                </a:solidFill>
              </a:rPr>
              <a:t>Depois de configurar clique em “Criar”.</a:t>
            </a:r>
            <a:endParaRPr lang="pt-BR" sz="2800" dirty="0">
              <a:solidFill>
                <a:srgbClr val="7C35B1"/>
              </a:solidFill>
            </a:endParaRPr>
          </a:p>
        </p:txBody>
      </p:sp>
      <p:sp>
        <p:nvSpPr>
          <p:cNvPr id="12" name="Retângulo de cantos arredondados 5"/>
          <p:cNvSpPr/>
          <p:nvPr/>
        </p:nvSpPr>
        <p:spPr>
          <a:xfrm>
            <a:off x="11102112" y="6320431"/>
            <a:ext cx="721293" cy="282388"/>
          </a:xfrm>
          <a:prstGeom prst="roundRect">
            <a:avLst/>
          </a:prstGeom>
          <a:noFill/>
          <a:ln w="57150">
            <a:solidFill>
              <a:srgbClr val="7C35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Angulado 13"/>
          <p:cNvCxnSpPr/>
          <p:nvPr/>
        </p:nvCxnSpPr>
        <p:spPr>
          <a:xfrm>
            <a:off x="8952614" y="4266232"/>
            <a:ext cx="2477386" cy="19291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8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/>
      <p:bldP spid="9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1E3A6E7-540D-4FA6-99E7-877D14D4D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521" y="0"/>
            <a:ext cx="4434492" cy="343927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827A3FA-A300-4171-97AC-C3201D726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0"/>
            <a:ext cx="4450021" cy="34392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BF90A43-5813-44AC-A2B6-7EE2DCE50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3373291"/>
            <a:ext cx="4450021" cy="348470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7C6F648-128D-469E-AD8A-EBC63017B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521" y="3389302"/>
            <a:ext cx="4434492" cy="346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52B9946-B3E5-4330-BCC3-3D690214B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6AB162A-F40D-4803-B65E-38597267D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004887"/>
            <a:ext cx="62865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0A70285-8BCA-49CA-8AD7-B0E344A8D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1000125"/>
            <a:ext cx="62007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D092CD74-F4CE-4967-8996-5AA21F126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99" y="3637436"/>
            <a:ext cx="1134233" cy="142678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3AF2EFC-0777-4E24-9DE2-6591A67F8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726" y="3743419"/>
            <a:ext cx="1320800" cy="13208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B69CC8-E906-40CC-9E2E-00D2AD34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b="1" dirty="0"/>
              <a:t>Origem do nome “C#”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31E1D4D-0C8C-4072-A27A-9F5C97445C0C}"/>
              </a:ext>
            </a:extLst>
          </p:cNvPr>
          <p:cNvSpPr/>
          <p:nvPr/>
        </p:nvSpPr>
        <p:spPr>
          <a:xfrm>
            <a:off x="1686482" y="1930400"/>
            <a:ext cx="168507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++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92F9C46-0F23-4582-A92F-4075B9E591EA}"/>
              </a:ext>
            </a:extLst>
          </p:cNvPr>
          <p:cNvSpPr/>
          <p:nvPr/>
        </p:nvSpPr>
        <p:spPr>
          <a:xfrm>
            <a:off x="1658793" y="2853730"/>
            <a:ext cx="226055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C++++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11F76DA-D4CD-4A81-8879-66A464C15DFF}"/>
              </a:ext>
            </a:extLst>
          </p:cNvPr>
          <p:cNvSpPr/>
          <p:nvPr/>
        </p:nvSpPr>
        <p:spPr>
          <a:xfrm>
            <a:off x="1708047" y="3777060"/>
            <a:ext cx="64472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6138022-E8E1-447A-B339-74B85C478B9D}"/>
              </a:ext>
            </a:extLst>
          </p:cNvPr>
          <p:cNvSpPr/>
          <p:nvPr/>
        </p:nvSpPr>
        <p:spPr>
          <a:xfrm>
            <a:off x="2214879" y="3512477"/>
            <a:ext cx="99257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E6EB8A5-87D9-4F83-AE2F-C1521877EF05}"/>
              </a:ext>
            </a:extLst>
          </p:cNvPr>
          <p:cNvSpPr/>
          <p:nvPr/>
        </p:nvSpPr>
        <p:spPr>
          <a:xfrm>
            <a:off x="2222499" y="3921649"/>
            <a:ext cx="99257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6D332FB-EF33-40B1-81E9-5D94EA7E1155}"/>
              </a:ext>
            </a:extLst>
          </p:cNvPr>
          <p:cNvSpPr/>
          <p:nvPr/>
        </p:nvSpPr>
        <p:spPr>
          <a:xfrm>
            <a:off x="1737290" y="4700390"/>
            <a:ext cx="64472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9086525-BBD6-4E20-9CDC-AE8D4248FC46}"/>
              </a:ext>
            </a:extLst>
          </p:cNvPr>
          <p:cNvSpPr/>
          <p:nvPr/>
        </p:nvSpPr>
        <p:spPr>
          <a:xfrm>
            <a:off x="2155541" y="4519356"/>
            <a:ext cx="58862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718AE3-9A64-4217-868F-72CDCA5379D5}"/>
              </a:ext>
            </a:extLst>
          </p:cNvPr>
          <p:cNvSpPr/>
          <p:nvPr/>
        </p:nvSpPr>
        <p:spPr>
          <a:xfrm>
            <a:off x="2398065" y="4519356"/>
            <a:ext cx="58862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CC494CF-57B2-4283-999E-7A97DC008658}"/>
              </a:ext>
            </a:extLst>
          </p:cNvPr>
          <p:cNvSpPr/>
          <p:nvPr/>
        </p:nvSpPr>
        <p:spPr>
          <a:xfrm>
            <a:off x="2155541" y="4765062"/>
            <a:ext cx="58862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05B54BF-79CC-4DF0-8D5F-FD6DCB9B59C1}"/>
              </a:ext>
            </a:extLst>
          </p:cNvPr>
          <p:cNvSpPr/>
          <p:nvPr/>
        </p:nvSpPr>
        <p:spPr>
          <a:xfrm>
            <a:off x="2398065" y="4765062"/>
            <a:ext cx="58862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4E5F875-FC29-40E3-8B98-BDC34361D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227" y="2554031"/>
            <a:ext cx="1589899" cy="1930400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9B3E3BEF-D028-4E30-A66D-943541140F56}"/>
              </a:ext>
            </a:extLst>
          </p:cNvPr>
          <p:cNvSpPr/>
          <p:nvPr/>
        </p:nvSpPr>
        <p:spPr>
          <a:xfrm>
            <a:off x="6632870" y="4403819"/>
            <a:ext cx="19159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Sharp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414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D97B5-10FF-4A8A-A739-40B43231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A014A1-032F-4251-AB5E-99BD1F0C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008260-7417-4CCC-93BE-8EC6B6C6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71" y="0"/>
            <a:ext cx="12208571" cy="687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7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A4BD8-D9C5-49E7-8B00-C3814C72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FE70BB-B5C7-4BBE-8306-4C1AF9E4A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F9EA73-7C08-4554-95AF-2C9C8EC43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D0A17-1F2A-4385-9BFE-796151EF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099281-AFFB-470B-A2C1-45249ACEA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E55E56-8F0C-4C09-96DD-F67CB1B2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-127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9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68CD4-D34E-4AD4-A2C1-E17ABF56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5118F6-F9C8-45C8-8470-E2724AADA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ACE78F-0896-402B-98C9-0C79A915F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" y="0"/>
            <a:ext cx="12158447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2E2BC63-81C6-4DC1-B218-F4055F550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00" y="-3505"/>
            <a:ext cx="12293600" cy="683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4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91B47-2E0F-453D-9198-AB2FFD23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7D4485-DA80-4194-8D57-DAD0C0EE8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B11D68-4DA3-4EA7-AAD8-9DBCB0A36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0"/>
            <a:ext cx="1220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D99AE-5323-4DA8-857E-80522B7D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D7E7BA-8739-420D-AA8E-4099F3DED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0CB31B-3F02-45E7-AF9C-05DF4F2D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351" y="-76200"/>
            <a:ext cx="12260151" cy="69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37D0C-AFBE-4282-9E33-5A41F6D2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AFA597-A0BD-49D6-908F-91C417648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BA1CAA-5345-4F41-BCB0-5B5FB0926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145"/>
            <a:ext cx="12280900" cy="690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8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87E56-80A3-4EE0-BA3C-546FE5AB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AB75FC-2E53-4F68-8666-0664F79AA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8AF2CA-2CEF-4948-A63B-84B8539BD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88" y="-63500"/>
            <a:ext cx="12301802" cy="694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4544E-A9A9-42A5-A106-915286E4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10046E-8BB8-4BDD-86F6-6F474F6E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27E6E1-36C5-41BA-860C-084829A8A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" y="0"/>
            <a:ext cx="12182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C69C4-AEBF-4192-AD50-B79B36E7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AF9ECE-75FE-41EE-A3BE-9E52F162C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58FE82-AF57-4947-850F-07E76AE5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1995"/>
            <a:ext cx="12280900" cy="685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B6287-C9F3-4827-A03E-63291C25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Sobre o framework .NET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AD9DCB-0CB1-46E4-A772-CF5BB7A01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13830"/>
            <a:ext cx="8596668" cy="3753015"/>
          </a:xfrm>
        </p:spPr>
        <p:txBody>
          <a:bodyPr>
            <a:normAutofit/>
          </a:bodyPr>
          <a:lstStyle/>
          <a:p>
            <a:r>
              <a:rPr lang="pt-BR" sz="2800" dirty="0"/>
              <a:t>Criado pela Microsoft</a:t>
            </a:r>
          </a:p>
          <a:p>
            <a:r>
              <a:rPr lang="pt-BR" sz="2800" dirty="0"/>
              <a:t>Gratuito</a:t>
            </a:r>
          </a:p>
          <a:p>
            <a:r>
              <a:rPr lang="pt-BR" sz="2800" dirty="0"/>
              <a:t>Multiplataforma</a:t>
            </a:r>
          </a:p>
          <a:p>
            <a:r>
              <a:rPr lang="pt-BR" sz="2800" dirty="0"/>
              <a:t>Open </a:t>
            </a:r>
            <a:r>
              <a:rPr lang="pt-BR" sz="2800" dirty="0" err="1"/>
              <a:t>source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133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C3D3A-8C99-4EC7-9506-47FFD4BF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37437F-4FAB-4237-B506-A6AA592AB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C31C71-132E-49C6-BA8D-9662CDB2A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746"/>
            <a:ext cx="12204700" cy="685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01203-D581-482B-ADB6-271425F2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2088B-9C1B-471E-A44C-3C36B3D6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250936-DAD1-4680-8362-0F8B92CBC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0" y="-63500"/>
            <a:ext cx="12280900" cy="694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CFB0D-631E-476E-B8FA-C4CC82B1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DB10AE-7E48-41BA-9E87-3CBDC3FAA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6E338A-05E2-4AB4-9F16-37F927244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187"/>
            <a:ext cx="12192000" cy="68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206B1-1092-49DC-AE47-DF517225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F0E51B-7BA9-4156-9E24-C8DC1C23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AB14B9-356A-42DC-AB59-F7F66F287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"/>
            <a:ext cx="12192000" cy="685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AE51E-7C1C-4B48-BAAE-0AD6CABC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E5EFCE-C9EC-4C69-B466-435D3286D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40669F-B489-4C58-9FAA-F6DB80371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17400" cy="68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BAEE1-2F58-46B4-A397-44A00632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FD4BEE-2D97-4F24-80DA-C57FDD560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BC0E9B-8BAF-457D-B0C0-BFA15788A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29314-49C1-4C57-92EB-EC5FAD63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3E7238-7B3B-4F21-BCE4-721CCA16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FE127F-2089-4C72-9DF6-470686F69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400"/>
            <a:ext cx="12230100" cy="694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1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513FA-32FD-4D64-814F-1F29B643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064083-AE60-47E9-956A-B06E58414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591371-5784-43EB-9638-F05A41E91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3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CF1F9-971B-4726-B4B8-F0B88655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318D73-F5D0-4801-8066-46213E8F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C2D959-C297-4424-B490-6BAB7A750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0" y="-5474"/>
            <a:ext cx="12280900" cy="686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8AC99-3139-47DD-83B6-AA95AE4D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0D75C3-B1CD-4E1B-A5DB-58A600FF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D8A359-C93D-4717-94F8-56F5872EA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7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8BC749B-E582-44D5-86D3-4674349D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83" y="225632"/>
            <a:ext cx="4025295" cy="979896"/>
          </a:xfrm>
        </p:spPr>
        <p:txBody>
          <a:bodyPr>
            <a:no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Anders </a:t>
            </a:r>
            <a:r>
              <a:rPr lang="pt-B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Hejlsberg</a:t>
            </a: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pbs.twimg.com/profile_images/1042861196653735937/RMAqOS_0_400x400.jpg">
            <a:extLst>
              <a:ext uri="{FF2B5EF4-FFF2-40B4-BE49-F238E27FC236}">
                <a16:creationId xmlns:a16="http://schemas.microsoft.com/office/drawing/2014/main" id="{1ED7CA87-587E-4F7E-95E2-B7E8CB004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942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B16A9BE-6408-4819-BCA4-63F55293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97" y="1524000"/>
            <a:ext cx="4899608" cy="1970506"/>
          </a:xfrm>
        </p:spPr>
        <p:txBody>
          <a:bodyPr>
            <a:noAutofit/>
          </a:bodyPr>
          <a:lstStyle/>
          <a:p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Designer de C#, Delphi e Turbo Pascal</a:t>
            </a:r>
            <a:r>
              <a:rPr lang="pt-BR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Trabalhou na Borland de 1989 até 1996, desenvolveu o Turbo Pascal e Delphi nesse tempo</a:t>
            </a:r>
            <a:r>
              <a:rPr lang="pt-BR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Migrou para a Microsoft em 1996. Atualmente atua como </a:t>
            </a:r>
            <a:r>
              <a:rPr lang="pt-BR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Fellow</a:t>
            </a: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562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6C8E7-FD6E-48D5-98B0-034A0C1F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19F8B-317E-4E2E-B132-AA23943B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581B90-1299-4311-AC5E-2F8A19763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0" y="0"/>
            <a:ext cx="12280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D893A-1CAB-4B54-A745-9ACA735F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E21722-D416-4BD5-9562-36FF4DD63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C89903-0F1B-459B-84D9-B26F0D378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0" y="0"/>
            <a:ext cx="12293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7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01383AE-5DCA-4EA0-847D-53BF10CE5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2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68915CD-A3B2-4F6B-B417-F13169897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7" y="1476375"/>
            <a:ext cx="47720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5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571BF5F-474B-4612-9332-E9A93E3B7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1466850"/>
            <a:ext cx="47339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1585EB6-A77C-4C80-8891-46C2A41EB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476375"/>
            <a:ext cx="47625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CB89EB-F7A0-4706-83CC-FA4AED22D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1476375"/>
            <a:ext cx="47910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E9191A1-5381-435D-BD1C-E5F182506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385762"/>
            <a:ext cx="101822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CB3CA0D-C936-4FD3-8403-5738F1C7F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976312"/>
            <a:ext cx="93726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0FCC306-8A3B-4709-9479-58978560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310" y="609600"/>
            <a:ext cx="6898384" cy="861391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Um por todos e todos por um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311D5D1-FB34-4613-BBF1-18C39C1AB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1271C38B-2482-4D01-A29D-F0476A215A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7214" y="1776411"/>
            <a:ext cx="2842165" cy="3305175"/>
          </a:xfrm>
        </p:spPr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2D36F4D-B2CC-4618-A2F1-EFA87B9B2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2C4C3EA1-40EA-4D7F-9203-05B85FFB5A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289400" y="1630017"/>
            <a:ext cx="3597965" cy="3597965"/>
          </a:xfr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F3F28F1-72E5-4E51-BDCF-013FBB3A1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289" y="1560658"/>
            <a:ext cx="3597965" cy="35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D90ED8B-4008-49E3-A22C-9A0E94FE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Popularidade: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AB71B649-5CA7-4523-A27C-582DB74FA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554" y="1930400"/>
            <a:ext cx="5044158" cy="3881437"/>
          </a:xfrm>
        </p:spPr>
      </p:pic>
    </p:spTree>
    <p:extLst>
      <p:ext uri="{BB962C8B-B14F-4D97-AF65-F5344CB8AC3E}">
        <p14:creationId xmlns:p14="http://schemas.microsoft.com/office/powerpoint/2010/main" val="355770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43447-8951-4541-AE98-673F426B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9C5ECE-ED9D-4EC4-AA2F-1BCF0AFEE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456" y="1668652"/>
            <a:ext cx="7084724" cy="352069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DAFBA461-6227-4735-95EA-3C83D6EABFAB}"/>
              </a:ext>
            </a:extLst>
          </p:cNvPr>
          <p:cNvSpPr txBox="1">
            <a:spLocks/>
          </p:cNvSpPr>
          <p:nvPr/>
        </p:nvSpPr>
        <p:spPr>
          <a:xfrm>
            <a:off x="2432871" y="5189348"/>
            <a:ext cx="63892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Microsoft Visual Studio (MVS)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1532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BA461-6227-4735-95EA-3C83D6EA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Primeira aplicação em</a:t>
            </a:r>
            <a:r>
              <a:rPr lang="pt-BR" b="1" dirty="0" smtClean="0"/>
              <a:t> </a:t>
            </a:r>
            <a:r>
              <a:rPr lang="pt-BR" b="1" dirty="0"/>
              <a:t>C#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16A9BE-6408-4819-BCA4-63F55293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16487"/>
            <a:ext cx="8596668" cy="1970506"/>
          </a:xfrm>
        </p:spPr>
        <p:txBody>
          <a:bodyPr>
            <a:normAutofit/>
          </a:bodyPr>
          <a:lstStyle/>
          <a:p>
            <a:r>
              <a:rPr lang="pt-BR" sz="2800" dirty="0" smtClean="0"/>
              <a:t>Como criar um projeto Console </a:t>
            </a:r>
            <a:r>
              <a:rPr lang="pt-BR" sz="2800" dirty="0" err="1" smtClean="0"/>
              <a:t>Application</a:t>
            </a:r>
            <a:r>
              <a:rPr lang="pt-BR" sz="2800" dirty="0" smtClean="0"/>
              <a:t>;</a:t>
            </a:r>
            <a:endParaRPr lang="pt-BR" sz="2800" dirty="0"/>
          </a:p>
          <a:p>
            <a:r>
              <a:rPr lang="pt-BR" sz="2800" dirty="0" smtClean="0"/>
              <a:t>Como criar um instalador para a aplicação.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985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rgbClr val="F2F2F2"/>
      </a:lt1>
      <a:dk2>
        <a:srgbClr val="2C3C43"/>
      </a:dk2>
      <a:lt2>
        <a:srgbClr val="EBEBEB"/>
      </a:lt2>
      <a:accent1>
        <a:srgbClr val="7030A0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1763</TotalTime>
  <Words>392</Words>
  <Application>Microsoft Office PowerPoint</Application>
  <PresentationFormat>Widescreen</PresentationFormat>
  <Paragraphs>59</Paragraphs>
  <Slides>58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58</vt:i4>
      </vt:variant>
    </vt:vector>
  </HeadingPairs>
  <TitlesOfParts>
    <vt:vector size="64" baseType="lpstr">
      <vt:lpstr>Arial</vt:lpstr>
      <vt:lpstr>Calibri</vt:lpstr>
      <vt:lpstr>Trebuchet MS</vt:lpstr>
      <vt:lpstr>Wingdings 3</vt:lpstr>
      <vt:lpstr>Facetado</vt:lpstr>
      <vt:lpstr>Tema do Office</vt:lpstr>
      <vt:lpstr>Elvis Ribeiro Leonardo Pimentel Thiago Lopes </vt:lpstr>
      <vt:lpstr>Sobre C#</vt:lpstr>
      <vt:lpstr>Origem do nome “C#”</vt:lpstr>
      <vt:lpstr>Sobre o framework .NET</vt:lpstr>
      <vt:lpstr>Anders Hejlsberg</vt:lpstr>
      <vt:lpstr>Um por todos e todos por um</vt:lpstr>
      <vt:lpstr>Popularidade:</vt:lpstr>
      <vt:lpstr>IDE:</vt:lpstr>
      <vt:lpstr>Primeira aplicação em C#</vt:lpstr>
      <vt:lpstr>Apresentação do PowerPoint</vt:lpstr>
      <vt:lpstr>Apresentação do PowerPoint</vt:lpstr>
      <vt:lpstr>Apresentação do PowerPoint</vt:lpstr>
      <vt:lpstr>Apresentação do PowerPoint</vt:lpstr>
      <vt:lpstr>1</vt:lpstr>
      <vt:lpstr>1</vt:lpstr>
      <vt:lpstr>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elvisribeirovulcan@hotmail.com</dc:creator>
  <cp:lastModifiedBy>Aluno</cp:lastModifiedBy>
  <cp:revision>109</cp:revision>
  <dcterms:created xsi:type="dcterms:W3CDTF">2019-10-15T14:37:44Z</dcterms:created>
  <dcterms:modified xsi:type="dcterms:W3CDTF">2019-10-28T23:28:07Z</dcterms:modified>
</cp:coreProperties>
</file>