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8" r:id="rId5"/>
    <p:sldId id="264" r:id="rId6"/>
    <p:sldId id="265" r:id="rId7"/>
    <p:sldId id="262" r:id="rId8"/>
    <p:sldId id="260" r:id="rId9"/>
    <p:sldId id="266" r:id="rId1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24" autoAdjust="0"/>
  </p:normalViewPr>
  <p:slideViewPr>
    <p:cSldViewPr>
      <p:cViewPr varScale="1">
        <p:scale>
          <a:sx n="108" d="100"/>
          <a:sy n="108" d="100"/>
        </p:scale>
        <p:origin x="1710" y="1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A5E68-D8A6-470C-A484-65D86B4A0B68}" type="datetimeFigureOut">
              <a:rPr lang="pt-BR" smtClean="0"/>
              <a:pPr/>
              <a:t>06/11/2018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A703B-3673-4620-A81B-2191CF5815D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2786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A5E68-D8A6-470C-A484-65D86B4A0B68}" type="datetimeFigureOut">
              <a:rPr lang="pt-BR" smtClean="0"/>
              <a:pPr/>
              <a:t>06/11/2018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A703B-3673-4620-A81B-2191CF5815D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824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A5E68-D8A6-470C-A484-65D86B4A0B68}" type="datetimeFigureOut">
              <a:rPr lang="pt-BR" smtClean="0"/>
              <a:pPr/>
              <a:t>06/11/2018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A703B-3673-4620-A81B-2191CF5815D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3869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A5E68-D8A6-470C-A484-65D86B4A0B68}" type="datetimeFigureOut">
              <a:rPr lang="pt-BR" smtClean="0"/>
              <a:pPr/>
              <a:t>06/11/2018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A703B-3673-4620-A81B-2191CF5815D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3225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A5E68-D8A6-470C-A484-65D86B4A0B68}" type="datetimeFigureOut">
              <a:rPr lang="pt-BR" smtClean="0"/>
              <a:pPr/>
              <a:t>06/11/2018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A703B-3673-4620-A81B-2191CF5815D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7131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A5E68-D8A6-470C-A484-65D86B4A0B68}" type="datetimeFigureOut">
              <a:rPr lang="pt-BR" smtClean="0"/>
              <a:pPr/>
              <a:t>06/11/2018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A703B-3673-4620-A81B-2191CF5815D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3881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A5E68-D8A6-470C-A484-65D86B4A0B68}" type="datetimeFigureOut">
              <a:rPr lang="pt-BR" smtClean="0"/>
              <a:pPr/>
              <a:t>06/11/2018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A703B-3673-4620-A81B-2191CF5815D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6178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A5E68-D8A6-470C-A484-65D86B4A0B68}" type="datetimeFigureOut">
              <a:rPr lang="pt-BR" smtClean="0"/>
              <a:pPr/>
              <a:t>06/11/2018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A703B-3673-4620-A81B-2191CF5815D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7732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A5E68-D8A6-470C-A484-65D86B4A0B68}" type="datetimeFigureOut">
              <a:rPr lang="pt-BR" smtClean="0"/>
              <a:pPr/>
              <a:t>06/11/2018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A703B-3673-4620-A81B-2191CF5815D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487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A5E68-D8A6-470C-A484-65D86B4A0B68}" type="datetimeFigureOut">
              <a:rPr lang="pt-BR" smtClean="0"/>
              <a:pPr/>
              <a:t>06/11/2018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A703B-3673-4620-A81B-2191CF5815D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1438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A5E68-D8A6-470C-A484-65D86B4A0B68}" type="datetimeFigureOut">
              <a:rPr lang="pt-BR" smtClean="0"/>
              <a:pPr/>
              <a:t>06/11/2018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A703B-3673-4620-A81B-2191CF5815D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2681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4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BA5E68-D8A6-470C-A484-65D86B4A0B68}" type="datetimeFigureOut">
              <a:rPr lang="pt-BR" smtClean="0"/>
              <a:pPr/>
              <a:t>06/11/2018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9A703B-3673-4620-A81B-2191CF5815D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5366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85786" y="458777"/>
            <a:ext cx="7715304" cy="1612901"/>
          </a:xfrm>
        </p:spPr>
        <p:txBody>
          <a:bodyPr>
            <a:normAutofit fontScale="90000"/>
          </a:bodyPr>
          <a:lstStyle/>
          <a:p>
            <a:r>
              <a:rPr lang="pt-BR" sz="89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ura" pitchFamily="2" charset="0"/>
              </a:rPr>
              <a:t>2Safe</a:t>
            </a:r>
            <a:r>
              <a:rPr lang="pt-BR" sz="5300" dirty="0">
                <a:solidFill>
                  <a:schemeClr val="tx2"/>
                </a:solidFill>
                <a:latin typeface="Jura"/>
              </a:rPr>
              <a:t> </a:t>
            </a:r>
            <a:r>
              <a:rPr lang="pt-BR" sz="5300" dirty="0"/>
              <a:t> </a:t>
            </a:r>
            <a:br>
              <a:rPr lang="pt-BR" dirty="0"/>
            </a:br>
            <a:r>
              <a:rPr lang="pt-BR" dirty="0"/>
              <a:t>Projeto Integrador 2018.2</a:t>
            </a:r>
            <a:br>
              <a:rPr lang="pt-BR" dirty="0"/>
            </a:br>
            <a:r>
              <a:rPr lang="pt-BR" dirty="0"/>
              <a:t>UBTech-TI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57290" y="2571744"/>
            <a:ext cx="6429420" cy="3214710"/>
          </a:xfrm>
        </p:spPr>
        <p:txBody>
          <a:bodyPr>
            <a:normAutofit fontScale="92500" lnSpcReduction="20000"/>
          </a:bodyPr>
          <a:lstStyle/>
          <a:p>
            <a:r>
              <a:rPr lang="pt-BR" b="1" dirty="0">
                <a:solidFill>
                  <a:schemeClr val="tx1"/>
                </a:solidFill>
              </a:rPr>
              <a:t>CIÊNCIA DA COMPUTAÇÃO</a:t>
            </a:r>
          </a:p>
          <a:p>
            <a:r>
              <a:rPr lang="pt-BR" b="1" dirty="0">
                <a:solidFill>
                  <a:schemeClr val="tx1"/>
                </a:solidFill>
              </a:rPr>
              <a:t>P4</a:t>
            </a:r>
          </a:p>
          <a:p>
            <a:endParaRPr lang="pt-BR" dirty="0"/>
          </a:p>
          <a:p>
            <a:r>
              <a:rPr lang="pt-BR" dirty="0">
                <a:solidFill>
                  <a:schemeClr val="tx1"/>
                </a:solidFill>
              </a:rPr>
              <a:t>Alexandre Bruno Pereira Dias</a:t>
            </a:r>
          </a:p>
          <a:p>
            <a:r>
              <a:rPr lang="pt-BR" dirty="0">
                <a:solidFill>
                  <a:schemeClr val="tx1"/>
                </a:solidFill>
              </a:rPr>
              <a:t>Francisco Gabriel Gomes Andrade da Cunha</a:t>
            </a:r>
          </a:p>
          <a:p>
            <a:r>
              <a:rPr lang="pt-BR" dirty="0">
                <a:solidFill>
                  <a:schemeClr val="tx1"/>
                </a:solidFill>
              </a:rPr>
              <a:t>Thiago Dantas Sousa de Azevedo</a:t>
            </a:r>
          </a:p>
          <a:p>
            <a:endParaRPr lang="pt-BR" dirty="0">
              <a:solidFill>
                <a:schemeClr val="tx1"/>
              </a:solidFill>
            </a:endParaRPr>
          </a:p>
          <a:p>
            <a:endParaRPr lang="pt-BR" dirty="0">
              <a:solidFill>
                <a:schemeClr val="tx1"/>
              </a:solidFill>
            </a:endParaRPr>
          </a:p>
          <a:p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4" name="Picture 18" descr="bar.gif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29"/>
          <a:stretch>
            <a:fillRect/>
          </a:stretch>
        </p:blipFill>
        <p:spPr bwMode="auto">
          <a:xfrm>
            <a:off x="0" y="6683375"/>
            <a:ext cx="9144000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 descr="C:\Users\NEVES\Desktop\Unipe\lp_logo_unip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72330" y="5500702"/>
            <a:ext cx="1643074" cy="82525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39652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>
            <a:normAutofit/>
          </a:bodyPr>
          <a:lstStyle/>
          <a:p>
            <a:r>
              <a:rPr lang="pt-BR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Mini-canvas</a:t>
            </a:r>
          </a:p>
        </p:txBody>
      </p:sp>
      <p:pic>
        <p:nvPicPr>
          <p:cNvPr id="5" name="Picture 18" descr="bar.gif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29"/>
          <a:stretch>
            <a:fillRect/>
          </a:stretch>
        </p:blipFill>
        <p:spPr bwMode="auto">
          <a:xfrm rot="5400000">
            <a:off x="-3214702" y="3214702"/>
            <a:ext cx="6858000" cy="428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a 4"/>
          <p:cNvGraphicFramePr>
            <a:graphicFrameLocks noGrp="1"/>
          </p:cNvGraphicFramePr>
          <p:nvPr/>
        </p:nvGraphicFramePr>
        <p:xfrm>
          <a:off x="0" y="0"/>
          <a:ext cx="9144000" cy="6858000"/>
        </p:xfrm>
        <a:graphic>
          <a:graphicData uri="http://schemas.openxmlformats.org/drawingml/2006/table">
            <a:tbl>
              <a:tblPr/>
              <a:tblGrid>
                <a:gridCol w="2285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13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166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25255">
                <a:tc row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chemeClr val="bg1"/>
                          </a:solidFill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Problema </a:t>
                      </a:r>
                      <a:endParaRPr lang="pt-BR" sz="1600" dirty="0">
                        <a:solidFill>
                          <a:schemeClr val="bg1"/>
                        </a:solidFill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  <a:p>
                      <a:pPr marL="342900" lvl="0" indent="-34290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Wingdings"/>
                        <a:buChar char=""/>
                      </a:pPr>
                      <a:r>
                        <a:rPr lang="pt-BR" sz="1400" dirty="0">
                          <a:solidFill>
                            <a:schemeClr val="bg1"/>
                          </a:solidFill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Ineficiência da segurança pública;</a:t>
                      </a:r>
                    </a:p>
                    <a:p>
                      <a:pPr marL="342900" lvl="0" indent="-34290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Wingdings"/>
                        <a:buChar char=""/>
                      </a:pPr>
                      <a:r>
                        <a:rPr lang="pt-BR" sz="1400" dirty="0">
                          <a:solidFill>
                            <a:schemeClr val="bg1"/>
                          </a:solidFill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Dificuldade de acesso a informação sobre ocorrência de Delitos;</a:t>
                      </a:r>
                    </a:p>
                    <a:p>
                      <a:pPr marL="342900" lvl="0" indent="-34290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Wingdings"/>
                        <a:buChar char=""/>
                      </a:pPr>
                      <a:r>
                        <a:rPr lang="pt-BR" sz="1400" dirty="0">
                          <a:solidFill>
                            <a:schemeClr val="bg1"/>
                          </a:solidFill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Deficiência na Agilidade das autoridades competentes para com o atendimento ao delito.</a:t>
                      </a:r>
                    </a:p>
                  </a:txBody>
                  <a:tcPr marL="46548" marR="4654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B1B2F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chemeClr val="bg1"/>
                          </a:solidFill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Publico Alvo</a:t>
                      </a:r>
                      <a:endParaRPr lang="pt-BR" sz="1600" dirty="0">
                        <a:solidFill>
                          <a:schemeClr val="bg1"/>
                        </a:solidFill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  <a:p>
                      <a:pPr marL="342900" lvl="0" indent="-34290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Wingdings"/>
                        <a:buChar char=""/>
                      </a:pPr>
                      <a:r>
                        <a:rPr lang="pt-BR" sz="1400" dirty="0">
                          <a:solidFill>
                            <a:schemeClr val="bg1"/>
                          </a:solidFill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Administração Pública; </a:t>
                      </a:r>
                    </a:p>
                    <a:p>
                      <a:pPr marL="342900" lvl="0" indent="-34290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Wingdings"/>
                        <a:buChar char=""/>
                      </a:pPr>
                      <a:r>
                        <a:rPr lang="pt-BR" sz="1400" dirty="0">
                          <a:solidFill>
                            <a:schemeClr val="bg1"/>
                          </a:solidFill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População.</a:t>
                      </a:r>
                    </a:p>
                  </a:txBody>
                  <a:tcPr marL="46548" marR="4654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F243E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rgbClr val="FFFFFF"/>
                          </a:solidFill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Solução</a:t>
                      </a:r>
                      <a:endParaRPr lang="pt-BR" sz="1600" dirty="0"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  <a:p>
                      <a:pPr marL="342900" lvl="0" indent="-34290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Wingdings"/>
                        <a:buChar char=""/>
                      </a:pPr>
                      <a:r>
                        <a:rPr lang="pt-BR" sz="1300" dirty="0">
                          <a:solidFill>
                            <a:srgbClr val="FFFFFF"/>
                          </a:solidFill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Implantação de um sistema que interligue a comunicação da população e autoridades competentes, sistema esse responsável pela agilização no atendimento de ocorrências. No sistema será solicitada a ação policial, será possível a visualização de atendimento a ocorrências do delito em tempo real e também o mapa de zona de segurança com o local, e tipo de delito que vem ocorrendo. O Mapa de zonas de seguranças servirá para que a população fique ciente e a Administração Pública tome suas medidas.</a:t>
                      </a:r>
                      <a:endParaRPr lang="pt-BR" sz="1300" dirty="0"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46548" marR="4654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3A5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rgbClr val="FFFFFF"/>
                          </a:solidFill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Fontes de Receita</a:t>
                      </a:r>
                      <a:endParaRPr lang="pt-BR" sz="1600" dirty="0"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Wingdings"/>
                        <a:buChar char=""/>
                      </a:pPr>
                      <a:r>
                        <a:rPr lang="pt-BR" sz="1400" dirty="0">
                          <a:solidFill>
                            <a:srgbClr val="FFFFFF"/>
                          </a:solidFill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Através da Venda do sistema para a administração Pública.</a:t>
                      </a:r>
                      <a:endParaRPr lang="pt-BR" sz="1400" dirty="0"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Wingdings"/>
                        <a:buChar char=""/>
                      </a:pPr>
                      <a:r>
                        <a:rPr lang="pt-BR" sz="1400" dirty="0">
                          <a:solidFill>
                            <a:srgbClr val="FFFFFF"/>
                          </a:solidFill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Utilização dos espaços do site e aplicativo para anúncio e propaganda.</a:t>
                      </a:r>
                      <a:endParaRPr lang="pt-BR" sz="1400" dirty="0"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46548" marR="4654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4A7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32745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rgbClr val="FFFFFF"/>
                          </a:solidFill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Custo </a:t>
                      </a:r>
                      <a:endParaRPr lang="pt-BR" sz="1200" dirty="0"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Wingdings"/>
                        <a:buChar char=""/>
                      </a:pPr>
                      <a:r>
                        <a:rPr lang="pt-BR" sz="1200" dirty="0">
                          <a:solidFill>
                            <a:srgbClr val="FFFFFF"/>
                          </a:solidFill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 Contratação  de</a:t>
                      </a:r>
                      <a:r>
                        <a:rPr lang="pt-BR" sz="1200" baseline="0" dirty="0">
                          <a:solidFill>
                            <a:srgbClr val="FFFFFF"/>
                          </a:solidFill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 </a:t>
                      </a:r>
                      <a:r>
                        <a:rPr lang="pt-BR" sz="1200" dirty="0">
                          <a:solidFill>
                            <a:srgbClr val="FFFFFF"/>
                          </a:solidFill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Pessoal;</a:t>
                      </a:r>
                      <a:endParaRPr lang="pt-BR" sz="1200" dirty="0"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Wingdings"/>
                        <a:buChar char=""/>
                      </a:pPr>
                      <a:r>
                        <a:rPr lang="pt-BR" sz="1200" dirty="0">
                          <a:solidFill>
                            <a:srgbClr val="FFFFFF"/>
                          </a:solidFill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Infraestrutura Física;</a:t>
                      </a:r>
                      <a:endParaRPr lang="pt-BR" sz="1200" dirty="0"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Wingdings"/>
                        <a:buChar char=""/>
                      </a:pPr>
                      <a:r>
                        <a:rPr lang="pt-BR" sz="1200" dirty="0">
                          <a:solidFill>
                            <a:srgbClr val="FFFFFF"/>
                          </a:solidFill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Web site;</a:t>
                      </a:r>
                      <a:endParaRPr lang="pt-BR" sz="1200" dirty="0"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Wingdings"/>
                        <a:buChar char=""/>
                      </a:pPr>
                      <a:r>
                        <a:rPr lang="pt-BR" sz="1200" dirty="0">
                          <a:solidFill>
                            <a:srgbClr val="FFFFFF"/>
                          </a:solidFill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Sistema;</a:t>
                      </a:r>
                      <a:endParaRPr lang="pt-BR" sz="1200" dirty="0"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Wingdings"/>
                        <a:buChar char=""/>
                      </a:pPr>
                      <a:r>
                        <a:rPr lang="pt-BR" sz="1200" dirty="0">
                          <a:solidFill>
                            <a:srgbClr val="FFFFFF"/>
                          </a:solidFill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Aplicativo.</a:t>
                      </a:r>
                      <a:endParaRPr lang="pt-BR" sz="1200" dirty="0"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46548" marR="4654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5A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097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5331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28596" y="21429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pt-BR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Mockups</a:t>
            </a:r>
          </a:p>
        </p:txBody>
      </p:sp>
      <p:pic>
        <p:nvPicPr>
          <p:cNvPr id="6" name="Espaço Reservado para Conteúdo 5" descr="C:\Users\NEVES\Downloads\WhatsApp Image 2017-05-06 at 00.43.57.jpeg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09123" y="1500174"/>
            <a:ext cx="227712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Imagem 6" descr="C:\Users\NEVES\Downloads\WhatsApp Image 2017-05-06 at 00.55.55 (1).jpe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43504" y="1500175"/>
            <a:ext cx="2286016" cy="4500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8" descr="bar.gif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29"/>
          <a:stretch>
            <a:fillRect/>
          </a:stretch>
        </p:blipFill>
        <p:spPr bwMode="auto">
          <a:xfrm rot="5400000">
            <a:off x="-3286140" y="3286140"/>
            <a:ext cx="6858000" cy="285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5" name="Rectangle 1"/>
          <p:cNvSpPr>
            <a:spLocks noChangeArrowheads="1"/>
          </p:cNvSpPr>
          <p:nvPr/>
        </p:nvSpPr>
        <p:spPr bwMode="auto">
          <a:xfrm>
            <a:off x="1714480" y="6274378"/>
            <a:ext cx="621504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pt-B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(Tela de Login)                        </a:t>
            </a:r>
            <a:r>
              <a:rPr lang="pt-BR" dirty="0"/>
              <a:t>(Tela de Navegação)</a:t>
            </a:r>
          </a:p>
        </p:txBody>
      </p:sp>
    </p:spTree>
    <p:extLst>
      <p:ext uri="{BB962C8B-B14F-4D97-AF65-F5344CB8AC3E}">
        <p14:creationId xmlns:p14="http://schemas.microsoft.com/office/powerpoint/2010/main" val="278738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C:\Users\NEVES\Downloads\WhatsApp Image 2017-05-06 at 00.55.55 (1).jpe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728" y="714356"/>
            <a:ext cx="1370363" cy="2766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Imagem 9" descr="C:\Users\NEVES\Downloads\WhatsApp Image 2017-05-06 at 00.55.55 (1).jpeg"/>
          <p:cNvPicPr/>
          <p:nvPr/>
        </p:nvPicPr>
        <p:blipFill>
          <a:blip r:embed="rId3" cstate="print"/>
          <a:srcRect t="9287" r="1543" b="75132"/>
          <a:stretch>
            <a:fillRect/>
          </a:stretch>
        </p:blipFill>
        <p:spPr bwMode="auto">
          <a:xfrm>
            <a:off x="1643042" y="2928934"/>
            <a:ext cx="5597978" cy="1341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0" name="Oval 2"/>
          <p:cNvSpPr>
            <a:spLocks noChangeArrowheads="1"/>
          </p:cNvSpPr>
          <p:nvPr/>
        </p:nvSpPr>
        <p:spPr bwMode="auto">
          <a:xfrm>
            <a:off x="1285852" y="928670"/>
            <a:ext cx="1582737" cy="450850"/>
          </a:xfrm>
          <a:prstGeom prst="ellipse">
            <a:avLst/>
          </a:prstGeom>
          <a:noFill/>
          <a:ln w="57150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cxnSp>
        <p:nvCxnSpPr>
          <p:cNvPr id="2051" name="AutoShape 3"/>
          <p:cNvCxnSpPr>
            <a:cxnSpLocks noChangeShapeType="1"/>
          </p:cNvCxnSpPr>
          <p:nvPr/>
        </p:nvCxnSpPr>
        <p:spPr bwMode="auto">
          <a:xfrm>
            <a:off x="2143108" y="1357298"/>
            <a:ext cx="1500198" cy="1357322"/>
          </a:xfrm>
          <a:prstGeom prst="straightConnector1">
            <a:avLst/>
          </a:prstGeom>
          <a:noFill/>
          <a:ln w="31750">
            <a:solidFill>
              <a:srgbClr val="000000"/>
            </a:solidFill>
            <a:round/>
            <a:headEnd/>
            <a:tailEnd type="triangle" w="med" len="med"/>
          </a:ln>
          <a:effectLst/>
        </p:spPr>
      </p:cxnSp>
      <p:sp>
        <p:nvSpPr>
          <p:cNvPr id="2052" name="AutoShape 4"/>
          <p:cNvSpPr>
            <a:spLocks noChangeArrowheads="1"/>
          </p:cNvSpPr>
          <p:nvPr/>
        </p:nvSpPr>
        <p:spPr bwMode="auto">
          <a:xfrm>
            <a:off x="1571604" y="2928934"/>
            <a:ext cx="5745162" cy="1347787"/>
          </a:xfrm>
          <a:prstGeom prst="roundRect">
            <a:avLst>
              <a:gd name="adj" fmla="val 16667"/>
            </a:avLst>
          </a:prstGeom>
          <a:noFill/>
          <a:ln w="76200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2" name="Picture 18" descr="bar.gif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29"/>
          <a:stretch>
            <a:fillRect/>
          </a:stretch>
        </p:blipFill>
        <p:spPr bwMode="auto">
          <a:xfrm rot="5400000">
            <a:off x="-3286140" y="3286140"/>
            <a:ext cx="6858000" cy="285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etângulo 15"/>
          <p:cNvSpPr/>
          <p:nvPr/>
        </p:nvSpPr>
        <p:spPr>
          <a:xfrm>
            <a:off x="2671672" y="6072206"/>
            <a:ext cx="38006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(Menu superior da tela de navegação)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C:\Users\NEVES\Downloads\WhatsApp Image 2017-05-06 at 00.55.55 (1).jpeg"/>
          <p:cNvPicPr/>
          <p:nvPr/>
        </p:nvPicPr>
        <p:blipFill>
          <a:blip r:embed="rId2" cstate="print"/>
          <a:srcRect t="78865" b="8213"/>
          <a:stretch>
            <a:fillRect/>
          </a:stretch>
        </p:blipFill>
        <p:spPr bwMode="auto">
          <a:xfrm>
            <a:off x="4357686" y="2786058"/>
            <a:ext cx="4429156" cy="1571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18" descr="bar.gif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29"/>
          <a:stretch>
            <a:fillRect/>
          </a:stretch>
        </p:blipFill>
        <p:spPr bwMode="auto">
          <a:xfrm rot="5400000">
            <a:off x="-3286140" y="3286140"/>
            <a:ext cx="6858000" cy="285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Imagem 4" descr="C:\Users\NEVES\Downloads\WhatsApp Image 2017-05-06 at 00.55.55 (1).jpe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14414" y="1071546"/>
            <a:ext cx="2047257" cy="4120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06" name="Oval 2"/>
          <p:cNvSpPr>
            <a:spLocks noChangeArrowheads="1"/>
          </p:cNvSpPr>
          <p:nvPr/>
        </p:nvSpPr>
        <p:spPr bwMode="auto">
          <a:xfrm>
            <a:off x="1371589" y="4214818"/>
            <a:ext cx="1700213" cy="573087"/>
          </a:xfrm>
          <a:prstGeom prst="ellipse">
            <a:avLst/>
          </a:prstGeom>
          <a:noFill/>
          <a:ln w="57150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cxnSp>
        <p:nvCxnSpPr>
          <p:cNvPr id="21507" name="AutoShape 3"/>
          <p:cNvCxnSpPr>
            <a:cxnSpLocks noChangeShapeType="1"/>
          </p:cNvCxnSpPr>
          <p:nvPr/>
        </p:nvCxnSpPr>
        <p:spPr bwMode="auto">
          <a:xfrm flipV="1">
            <a:off x="3071802" y="4071942"/>
            <a:ext cx="1071570" cy="407986"/>
          </a:xfrm>
          <a:prstGeom prst="straightConnector1">
            <a:avLst/>
          </a:prstGeom>
          <a:noFill/>
          <a:ln w="31750">
            <a:solidFill>
              <a:srgbClr val="000000"/>
            </a:solidFill>
            <a:round/>
            <a:headEnd/>
            <a:tailEnd type="triangle" w="med" len="med"/>
          </a:ln>
          <a:effectLst/>
        </p:spPr>
      </p:cxnSp>
      <p:sp>
        <p:nvSpPr>
          <p:cNvPr id="21508" name="AutoShape 4"/>
          <p:cNvSpPr>
            <a:spLocks noChangeArrowheads="1"/>
          </p:cNvSpPr>
          <p:nvPr/>
        </p:nvSpPr>
        <p:spPr bwMode="auto">
          <a:xfrm>
            <a:off x="4286248" y="2786058"/>
            <a:ext cx="4572032" cy="1571636"/>
          </a:xfrm>
          <a:prstGeom prst="roundRect">
            <a:avLst>
              <a:gd name="adj" fmla="val 16667"/>
            </a:avLst>
          </a:prstGeom>
          <a:noFill/>
          <a:ln w="76200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1509" name="Rectangle 5"/>
          <p:cNvSpPr>
            <a:spLocks noChangeArrowheads="1"/>
          </p:cNvSpPr>
          <p:nvPr/>
        </p:nvSpPr>
        <p:spPr bwMode="auto">
          <a:xfrm>
            <a:off x="3143240" y="5857892"/>
            <a:ext cx="300039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(Atalhos de acesso rápido)</a:t>
            </a:r>
            <a:endParaRPr kumimoji="0" lang="pt-B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Aplicação</a:t>
            </a:r>
            <a:r>
              <a:rPr lang="pt-BR" dirty="0"/>
              <a:t> </a:t>
            </a:r>
          </a:p>
        </p:txBody>
      </p:sp>
      <p:pic>
        <p:nvPicPr>
          <p:cNvPr id="4" name="Picture 18" descr="bar.gif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29"/>
          <a:stretch>
            <a:fillRect/>
          </a:stretch>
        </p:blipFill>
        <p:spPr bwMode="auto">
          <a:xfrm>
            <a:off x="0" y="6683375"/>
            <a:ext cx="9144000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1" name="Picture 1" descr="C:\Users\NEVES\Desktop\Unipe\WhatsApp Image 2017-06-03 at 15.17.11 (3).jpe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720" y="1571612"/>
            <a:ext cx="1928826" cy="3429024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</p:pic>
      <p:pic>
        <p:nvPicPr>
          <p:cNvPr id="5122" name="Picture 2" descr="C:\Users\NEVES\Desktop\Unipe\WhatsApp Image 2017-06-03 at 15.17.11 (2).jpe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00298" y="1571612"/>
            <a:ext cx="1928827" cy="3429024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</p:pic>
      <p:pic>
        <p:nvPicPr>
          <p:cNvPr id="5123" name="Picture 3" descr="C:\Users\NEVES\Desktop\Unipe\WhatsApp Image 2017-06-03 at 15.17.11 (1).jpe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714876" y="1571612"/>
            <a:ext cx="1928826" cy="3429024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</p:pic>
      <p:pic>
        <p:nvPicPr>
          <p:cNvPr id="5124" name="Picture 4" descr="C:\Users\NEVES\Desktop\Unipe\WhatsApp Image 2017-06-03 at 15.17.11.jpe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929454" y="1571612"/>
            <a:ext cx="1928826" cy="3429024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084744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Referências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>
              <a:buFont typeface="Wingdings" pitchFamily="2" charset="2"/>
              <a:buChar char="q"/>
            </a:pPr>
            <a:r>
              <a:rPr lang="pt-BR" b="1" dirty="0"/>
              <a:t>MARQUES,</a:t>
            </a:r>
            <a:r>
              <a:rPr lang="pt-BR" b="1" dirty="0" err="1"/>
              <a:t>archimesdes</a:t>
            </a:r>
            <a:r>
              <a:rPr lang="pt-BR" b="1" dirty="0"/>
              <a:t>(</a:t>
            </a:r>
            <a:r>
              <a:rPr lang="pt-BR" dirty="0"/>
              <a:t>delegado de Policia no Estado de Sergipe. Pós-Graduado em Gestão Estratégica de Segurança Pública pela UFS)  -  https://nova-criminologia.jusbrasil.com.br/noticias/2699637/o-campeao-brasileiro-de-trotes-contra-a-policia. </a:t>
            </a:r>
            <a:r>
              <a:rPr lang="pt-BR" u="sng" dirty="0"/>
              <a:t>28/04/2017 - 15:13</a:t>
            </a:r>
            <a:r>
              <a:rPr lang="pt-BR" dirty="0"/>
              <a:t>.</a:t>
            </a:r>
          </a:p>
          <a:p>
            <a:pPr>
              <a:buNone/>
            </a:pPr>
            <a:endParaRPr lang="pt-BR" dirty="0"/>
          </a:p>
          <a:p>
            <a:pPr>
              <a:buFont typeface="Wingdings" pitchFamily="2" charset="2"/>
              <a:buChar char="q"/>
            </a:pPr>
            <a:r>
              <a:rPr lang="pt-BR" b="1" dirty="0"/>
              <a:t>Criminologia Critica </a:t>
            </a:r>
            <a:r>
              <a:rPr lang="pt-BR" dirty="0"/>
              <a:t>http://www.criminologiacritica.com.br/arquivos/1334185950.pdf</a:t>
            </a:r>
          </a:p>
          <a:p>
            <a:pPr>
              <a:buNone/>
            </a:pPr>
            <a:r>
              <a:rPr lang="pt-BR" dirty="0"/>
              <a:t>	. </a:t>
            </a:r>
            <a:r>
              <a:rPr lang="pt-BR" u="sng" dirty="0"/>
              <a:t>01/05/2017 - 10:49.</a:t>
            </a:r>
            <a:endParaRPr lang="pt-BR" dirty="0"/>
          </a:p>
          <a:p>
            <a:pPr>
              <a:buNone/>
            </a:pPr>
            <a:r>
              <a:rPr lang="pt-BR" dirty="0"/>
              <a:t> </a:t>
            </a:r>
          </a:p>
          <a:p>
            <a:pPr>
              <a:buFont typeface="Wingdings" pitchFamily="2" charset="2"/>
              <a:buChar char="q"/>
            </a:pPr>
            <a:r>
              <a:rPr lang="pt-BR" b="1" dirty="0"/>
              <a:t>TV BRASIL</a:t>
            </a:r>
            <a:r>
              <a:rPr lang="pt-BR" dirty="0"/>
              <a:t> - http://www.ebc.com.br/noticias/2016/03/trotes-servicos-de-emergencia-causam-r-1bi-de-prejuizo. </a:t>
            </a:r>
            <a:r>
              <a:rPr lang="en-US" u="sng" dirty="0"/>
              <a:t>01/05/2017 - 15:23.</a:t>
            </a:r>
            <a:endParaRPr lang="pt-BR" dirty="0"/>
          </a:p>
          <a:p>
            <a:pPr>
              <a:buNone/>
            </a:pPr>
            <a:endParaRPr lang="pt-BR" dirty="0"/>
          </a:p>
          <a:p>
            <a:pPr>
              <a:buFont typeface="Wingdings" pitchFamily="2" charset="2"/>
              <a:buChar char="q"/>
            </a:pPr>
            <a:r>
              <a:rPr lang="en-US" b="1" dirty="0"/>
              <a:t>G</a:t>
            </a:r>
            <a:r>
              <a:rPr lang="en-US" dirty="0"/>
              <a:t>1 - http://g1.globo.com/mundo/noticia/2016/01/brasil-tem-21-cidades-em-ranking-das-50-mais-violentas-do-mundo.html . </a:t>
            </a:r>
            <a:r>
              <a:rPr lang="en-US" u="sng" dirty="0"/>
              <a:t>01/05/2017 - 12:40</a:t>
            </a:r>
            <a:r>
              <a:rPr lang="en-US" dirty="0"/>
              <a:t>.</a:t>
            </a:r>
            <a:endParaRPr lang="pt-BR" dirty="0"/>
          </a:p>
          <a:p>
            <a:pPr>
              <a:buNone/>
            </a:pPr>
            <a:endParaRPr lang="pt-BR" dirty="0"/>
          </a:p>
          <a:p>
            <a:pPr>
              <a:buFont typeface="Wingdings" pitchFamily="2" charset="2"/>
              <a:buChar char="q"/>
            </a:pPr>
            <a:r>
              <a:rPr lang="pt-BR" b="1" dirty="0"/>
              <a:t>Ti Especialistas -</a:t>
            </a:r>
            <a:r>
              <a:rPr lang="pt-BR" dirty="0"/>
              <a:t> https://www.tiespecialistas.com.br/2015/01/tecnologia-tera-impacto-na-seguranca-publica-em-2015/.   </a:t>
            </a:r>
            <a:r>
              <a:rPr lang="en-US" u="sng" dirty="0"/>
              <a:t>01/05/2017 – 13:32.</a:t>
            </a:r>
            <a:endParaRPr lang="pt-BR" dirty="0"/>
          </a:p>
          <a:p>
            <a:pPr>
              <a:buNone/>
            </a:pPr>
            <a:endParaRPr lang="pt-BR" dirty="0"/>
          </a:p>
          <a:p>
            <a:pPr>
              <a:buFont typeface="Wingdings" pitchFamily="2" charset="2"/>
              <a:buChar char="q"/>
            </a:pPr>
            <a:r>
              <a:rPr lang="en-US" b="1" dirty="0"/>
              <a:t>IDGNOW</a:t>
            </a:r>
            <a:r>
              <a:rPr lang="en-US" dirty="0"/>
              <a:t> - http://idgnow.com.br/blog/circuito/2013/12/13/novas-tecnologias-ajudam-a-promover-a-seguranca/. </a:t>
            </a:r>
            <a:r>
              <a:rPr lang="en-US" u="sng" dirty="0"/>
              <a:t>01/05/2017 – 13:58.</a:t>
            </a:r>
            <a:endParaRPr lang="pt-BR" dirty="0"/>
          </a:p>
          <a:p>
            <a:pPr>
              <a:buNone/>
            </a:pPr>
            <a:endParaRPr lang="pt-BR" dirty="0"/>
          </a:p>
          <a:p>
            <a:pPr>
              <a:buFont typeface="Wingdings" pitchFamily="2" charset="2"/>
              <a:buChar char="q"/>
            </a:pPr>
            <a:r>
              <a:rPr lang="en-US" b="1" dirty="0"/>
              <a:t>SCIELO</a:t>
            </a:r>
            <a:r>
              <a:rPr lang="en-US" dirty="0"/>
              <a:t> - http://www.scielo.br/scielo.php?script=sci_arttext&amp;pid=S0100-19652011000100001. </a:t>
            </a:r>
            <a:r>
              <a:rPr lang="en-US" u="sng" dirty="0"/>
              <a:t>01/05/2017 – 16:00.</a:t>
            </a:r>
            <a:endParaRPr lang="pt-BR" dirty="0"/>
          </a:p>
          <a:p>
            <a:pPr>
              <a:buFont typeface="Wingdings" pitchFamily="2" charset="2"/>
              <a:buChar char="q"/>
            </a:pPr>
            <a:endParaRPr lang="pt-BR" dirty="0"/>
          </a:p>
        </p:txBody>
      </p:sp>
      <p:pic>
        <p:nvPicPr>
          <p:cNvPr id="4" name="Picture 18" descr="bar.gif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29"/>
          <a:stretch>
            <a:fillRect/>
          </a:stretch>
        </p:blipFill>
        <p:spPr bwMode="auto">
          <a:xfrm>
            <a:off x="0" y="6683375"/>
            <a:ext cx="9144000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2234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 descr="C:\Users\NEVES\Desktop\Unipe\WhatsApp Image 2017-05-01 at 3.56.34 PM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"/>
            <a:ext cx="9144000" cy="6858001"/>
          </a:xfrm>
          <a:prstGeom prst="rect">
            <a:avLst/>
          </a:prstGeom>
          <a:noFill/>
        </p:spPr>
      </p:pic>
      <p:pic>
        <p:nvPicPr>
          <p:cNvPr id="22531" name="Picture 3" descr="C:\Users\NEVES\Desktop\Unipe\WhatsAppImage2017-05-01at10.33.24AM.jpeg"/>
          <p:cNvPicPr>
            <a:picLocks noChangeAspect="1" noChangeArrowheads="1"/>
          </p:cNvPicPr>
          <p:nvPr/>
        </p:nvPicPr>
        <p:blipFill>
          <a:blip r:embed="rId3" cstate="print"/>
          <a:srcRect l="26209" t="26499" r="25117" b="28075"/>
          <a:stretch>
            <a:fillRect/>
          </a:stretch>
        </p:blipFill>
        <p:spPr bwMode="auto">
          <a:xfrm>
            <a:off x="285720" y="5357826"/>
            <a:ext cx="1416854" cy="13078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</p:pic>
      <p:pic>
        <p:nvPicPr>
          <p:cNvPr id="7" name="Picture 2" descr="C:\Users\NEVES\Desktop\Unipe\lp_logo_unip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72264" y="5429264"/>
            <a:ext cx="2212003" cy="1111008"/>
          </a:xfrm>
          <a:prstGeom prst="rect">
            <a:avLst/>
          </a:prstGeom>
          <a:noFill/>
        </p:spPr>
      </p:pic>
      <p:sp>
        <p:nvSpPr>
          <p:cNvPr id="10" name="CaixaDeTexto 9"/>
          <p:cNvSpPr txBox="1"/>
          <p:nvPr/>
        </p:nvSpPr>
        <p:spPr>
          <a:xfrm>
            <a:off x="2214546" y="444981"/>
            <a:ext cx="47149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pt-B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Para maiores informações acesse :</a:t>
            </a:r>
          </a:p>
          <a:p>
            <a:pPr>
              <a:spcBef>
                <a:spcPct val="0"/>
              </a:spcBef>
            </a:pPr>
            <a:r>
              <a:rPr lang="pt-B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https://draghm.wixsite.com/2safe</a:t>
            </a:r>
          </a:p>
        </p:txBody>
      </p:sp>
      <p:pic>
        <p:nvPicPr>
          <p:cNvPr id="22533" name="Picture 5" descr="C:\Users\NEVES\Downloads\2safe web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161124" y="1539000"/>
            <a:ext cx="4821752" cy="378000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1108</TotalTime>
  <Words>286</Words>
  <Application>Microsoft Office PowerPoint</Application>
  <PresentationFormat>Apresentação na tela (4:3)</PresentationFormat>
  <Paragraphs>49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6" baseType="lpstr">
      <vt:lpstr>Arial</vt:lpstr>
      <vt:lpstr>Arial Unicode MS</vt:lpstr>
      <vt:lpstr>Calibri</vt:lpstr>
      <vt:lpstr>Jura</vt:lpstr>
      <vt:lpstr>Times New Roman</vt:lpstr>
      <vt:lpstr>Wingdings</vt:lpstr>
      <vt:lpstr>Tema do Office</vt:lpstr>
      <vt:lpstr>2Safe   Projeto Integrador 2018.2 UBTech-TI</vt:lpstr>
      <vt:lpstr>Mini-canvas</vt:lpstr>
      <vt:lpstr>Apresentação do PowerPoint</vt:lpstr>
      <vt:lpstr>Mockups</vt:lpstr>
      <vt:lpstr>Apresentação do PowerPoint</vt:lpstr>
      <vt:lpstr>Apresentação do PowerPoint</vt:lpstr>
      <vt:lpstr>Aplicação </vt:lpstr>
      <vt:lpstr>Referências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Startup Projeto Integrador 2016.2</dc:title>
  <dc:creator>FELIPE SOARES DE OLIVEIRA</dc:creator>
  <cp:lastModifiedBy>THIAGO AZEVEDO</cp:lastModifiedBy>
  <cp:revision>46</cp:revision>
  <dcterms:created xsi:type="dcterms:W3CDTF">2016-10-31T23:56:43Z</dcterms:created>
  <dcterms:modified xsi:type="dcterms:W3CDTF">2018-11-06T11:07:34Z</dcterms:modified>
</cp:coreProperties>
</file>