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63" r:id="rId4"/>
    <p:sldId id="258" r:id="rId5"/>
    <p:sldId id="261" r:id="rId6"/>
    <p:sldId id="259" r:id="rId7"/>
    <p:sldId id="260" r:id="rId8"/>
    <p:sldId id="262" r:id="rId9"/>
    <p:sldId id="265" r:id="rId10"/>
    <p:sldId id="266" r:id="rId11"/>
    <p:sldId id="264"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5" d="100"/>
          <a:sy n="105" d="100"/>
        </p:scale>
        <p:origin x="138"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9/9/2025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FAB73BC-B049-4115-A692-8D63A059BFB8}" type="slidenum">
              <a:rPr lang="en-US" smtClean="0"/>
              <a:pPr/>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4636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2210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1683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02045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C6F822A4-8DA6-4447-9B1F-C5DB58435268}" type="datetimeFigureOut">
              <a:rPr lang="en-US" smtClean="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119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9248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9/9/2025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608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9/9/2025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286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9/9/2025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628588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MX"/>
              <a:t>Haz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DA16AA21-1863-4931-97CB-99D0A168701B}" type="datetimeFigureOut">
              <a:rPr lang="en-US" smtClean="0"/>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0513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772C379-9A7C-4C87-A116-CBE9F58B04C5}" type="datetimeFigureOut">
              <a:rPr lang="en-US" smtClean="0"/>
              <a:t>9/9/2025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3823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664C608-40B1-4030-A28D-5B74BC98ADCE}" type="datetimeFigureOut">
              <a:rPr lang="en-US" smtClean="0"/>
              <a:t>9/9/2025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FAB73BC-B049-4115-A692-8D63A059BFB8}" type="slidenum">
              <a:rPr lang="en-US" smtClean="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197826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A57EED-E4CD-4503-B98E-8BCB85992996}"/>
              </a:ext>
            </a:extLst>
          </p:cNvPr>
          <p:cNvSpPr>
            <a:spLocks noGrp="1"/>
          </p:cNvSpPr>
          <p:nvPr>
            <p:ph type="ctrTitle"/>
          </p:nvPr>
        </p:nvSpPr>
        <p:spPr/>
        <p:txBody>
          <a:bodyPr>
            <a:normAutofit fontScale="90000"/>
          </a:bodyPr>
          <a:lstStyle/>
          <a:p>
            <a:r>
              <a:rPr lang="es-CO" dirty="0"/>
              <a:t>Sistemas de control de propiedades</a:t>
            </a:r>
          </a:p>
        </p:txBody>
      </p:sp>
      <p:sp>
        <p:nvSpPr>
          <p:cNvPr id="3" name="Subtítulo 2">
            <a:extLst>
              <a:ext uri="{FF2B5EF4-FFF2-40B4-BE49-F238E27FC236}">
                <a16:creationId xmlns:a16="http://schemas.microsoft.com/office/drawing/2014/main" id="{AFB09FD9-B705-48E7-8D00-060142E2D1BE}"/>
              </a:ext>
            </a:extLst>
          </p:cNvPr>
          <p:cNvSpPr>
            <a:spLocks noGrp="1"/>
          </p:cNvSpPr>
          <p:nvPr>
            <p:ph type="subTitle" idx="1"/>
          </p:nvPr>
        </p:nvSpPr>
        <p:spPr/>
        <p:txBody>
          <a:bodyPr>
            <a:normAutofit fontScale="62500" lnSpcReduction="20000"/>
          </a:bodyPr>
          <a:lstStyle/>
          <a:p>
            <a:r>
              <a:rPr lang="es-CO" dirty="0">
                <a:solidFill>
                  <a:srgbClr val="FF0000"/>
                </a:solidFill>
              </a:rPr>
              <a:t>Integrantes:</a:t>
            </a:r>
          </a:p>
          <a:p>
            <a:pPr algn="l"/>
            <a:r>
              <a:rPr lang="es-CO" b="0" i="0" dirty="0" err="1">
                <a:solidFill>
                  <a:srgbClr val="000000"/>
                </a:solidFill>
                <a:effectLst/>
                <a:latin typeface="Times New Roman" panose="02020603050405020304" pitchFamily="18" charset="0"/>
              </a:rPr>
              <a:t>Hitter</a:t>
            </a:r>
            <a:r>
              <a:rPr lang="es-CO" b="0" i="0" dirty="0">
                <a:solidFill>
                  <a:srgbClr val="000000"/>
                </a:solidFill>
                <a:effectLst/>
                <a:latin typeface="Times New Roman" panose="02020603050405020304" pitchFamily="18" charset="0"/>
              </a:rPr>
              <a:t> Andres Ortuño Santana – 1215797- Thiago Agustín Rosas – 1219755-Pedro Rebollo 1166436</a:t>
            </a:r>
          </a:p>
          <a:p>
            <a:pPr algn="l"/>
            <a:r>
              <a:rPr lang="es-CO" b="0" i="0" dirty="0">
                <a:solidFill>
                  <a:srgbClr val="000000"/>
                </a:solidFill>
                <a:effectLst/>
                <a:latin typeface="Times New Roman" panose="02020603050405020304" pitchFamily="18" charset="0"/>
              </a:rPr>
              <a:t> Thiago Ezequiel Brito – 1136906-Juan Pablo </a:t>
            </a:r>
            <a:r>
              <a:rPr lang="es-CO" b="0" i="0" dirty="0" err="1">
                <a:solidFill>
                  <a:srgbClr val="000000"/>
                </a:solidFill>
                <a:effectLst/>
                <a:latin typeface="Times New Roman" panose="02020603050405020304" pitchFamily="18" charset="0"/>
              </a:rPr>
              <a:t>Santillan</a:t>
            </a:r>
            <a:r>
              <a:rPr lang="es-CO" b="0" i="0" dirty="0">
                <a:solidFill>
                  <a:srgbClr val="000000"/>
                </a:solidFill>
                <a:effectLst/>
                <a:latin typeface="Times New Roman" panose="02020603050405020304" pitchFamily="18" charset="0"/>
              </a:rPr>
              <a:t> – 1204288</a:t>
            </a:r>
          </a:p>
          <a:p>
            <a:endParaRPr lang="es-CO" dirty="0"/>
          </a:p>
        </p:txBody>
      </p:sp>
    </p:spTree>
    <p:extLst>
      <p:ext uri="{BB962C8B-B14F-4D97-AF65-F5344CB8AC3E}">
        <p14:creationId xmlns:p14="http://schemas.microsoft.com/office/powerpoint/2010/main" val="4206266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68D126-EB96-4D57-A8B0-1C05FA5D7D92}"/>
              </a:ext>
            </a:extLst>
          </p:cNvPr>
          <p:cNvSpPr>
            <a:spLocks noGrp="1"/>
          </p:cNvSpPr>
          <p:nvPr>
            <p:ph type="title"/>
          </p:nvPr>
        </p:nvSpPr>
        <p:spPr/>
        <p:txBody>
          <a:bodyPr/>
          <a:lstStyle/>
          <a:p>
            <a:pPr algn="ctr"/>
            <a:r>
              <a:rPr lang="es-CO" dirty="0">
                <a:solidFill>
                  <a:srgbClr val="FF0000"/>
                </a:solidFill>
              </a:rPr>
              <a:t>Funcionamiento del código</a:t>
            </a:r>
          </a:p>
        </p:txBody>
      </p:sp>
      <p:pic>
        <p:nvPicPr>
          <p:cNvPr id="5" name="Marcador de contenido 4">
            <a:extLst>
              <a:ext uri="{FF2B5EF4-FFF2-40B4-BE49-F238E27FC236}">
                <a16:creationId xmlns:a16="http://schemas.microsoft.com/office/drawing/2014/main" id="{2F943852-9D42-4D11-A077-ECD4886B5F40}"/>
              </a:ext>
            </a:extLst>
          </p:cNvPr>
          <p:cNvPicPr>
            <a:picLocks noGrp="1"/>
          </p:cNvPicPr>
          <p:nvPr>
            <p:ph sz="half" idx="1"/>
          </p:nvPr>
        </p:nvPicPr>
        <p:blipFill rotWithShape="1">
          <a:blip r:embed="rId2">
            <a:extLst>
              <a:ext uri="{28A0092B-C50C-407E-A947-70E740481C1C}">
                <a14:useLocalDpi xmlns:a14="http://schemas.microsoft.com/office/drawing/2010/main" val="0"/>
              </a:ext>
            </a:extLst>
          </a:blip>
          <a:srcRect l="445" t="3417" r="58211" b="60902"/>
          <a:stretch/>
        </p:blipFill>
        <p:spPr bwMode="auto">
          <a:xfrm>
            <a:off x="1280159" y="2795451"/>
            <a:ext cx="4336943" cy="2612812"/>
          </a:xfrm>
          <a:prstGeom prst="rect">
            <a:avLst/>
          </a:prstGeom>
          <a:noFill/>
          <a:ln>
            <a:noFill/>
          </a:ln>
          <a:extLst>
            <a:ext uri="{53640926-AAD7-44D8-BBD7-CCE9431645EC}">
              <a14:shadowObscured xmlns:a14="http://schemas.microsoft.com/office/drawing/2010/main"/>
            </a:ext>
          </a:extLst>
        </p:spPr>
      </p:pic>
      <p:sp>
        <p:nvSpPr>
          <p:cNvPr id="6" name="Rectangle 1">
            <a:extLst>
              <a:ext uri="{FF2B5EF4-FFF2-40B4-BE49-F238E27FC236}">
                <a16:creationId xmlns:a16="http://schemas.microsoft.com/office/drawing/2014/main" id="{B2D083C3-52F8-437A-9FA7-B811CEDE9628}"/>
              </a:ext>
            </a:extLst>
          </p:cNvPr>
          <p:cNvSpPr>
            <a:spLocks noGrp="1" noChangeArrowheads="1"/>
          </p:cNvSpPr>
          <p:nvPr>
            <p:ph sz="half" idx="2"/>
          </p:nvPr>
        </p:nvSpPr>
        <p:spPr bwMode="auto">
          <a:xfrm>
            <a:off x="6364225" y="3583218"/>
            <a:ext cx="53374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1" i="0" u="none" strike="noStrike" cap="none" normalizeH="0" baseline="0" dirty="0" err="1">
                <a:ln>
                  <a:noFill/>
                </a:ln>
                <a:solidFill>
                  <a:schemeClr val="tx1"/>
                </a:solidFill>
                <a:effectLst/>
                <a:latin typeface="Arial Unicode MS"/>
              </a:rPr>
              <a:t>operacion_maxima_por_zona</a:t>
            </a:r>
            <a:r>
              <a:rPr kumimoji="0" lang="es-CO" altLang="es-CO" sz="1800" b="0" i="0" u="none" strike="noStrike" cap="none" normalizeH="0" baseline="0" dirty="0">
                <a:ln>
                  <a:noFill/>
                </a:ln>
                <a:solidFill>
                  <a:schemeClr val="tx1"/>
                </a:solidFill>
                <a:effectLst/>
              </a:rPr>
              <a:t> → devuelve el valor más alto de cada fila (zona).</a:t>
            </a:r>
            <a:endParaRPr kumimoji="0" lang="es-CO" altLang="es-CO"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1" i="0" u="none" strike="noStrike" cap="none" normalizeH="0" baseline="0" dirty="0" err="1">
                <a:ln>
                  <a:noFill/>
                </a:ln>
                <a:solidFill>
                  <a:schemeClr val="tx1"/>
                </a:solidFill>
                <a:effectLst/>
                <a:latin typeface="Arial Unicode MS"/>
              </a:rPr>
              <a:t>operacion_minima_por_zona</a:t>
            </a:r>
            <a:r>
              <a:rPr kumimoji="0" lang="es-CO" altLang="es-CO" sz="1800" b="0" i="0" u="none" strike="noStrike" cap="none" normalizeH="0" baseline="0" dirty="0">
                <a:ln>
                  <a:noFill/>
                </a:ln>
                <a:solidFill>
                  <a:schemeClr val="tx1"/>
                </a:solidFill>
                <a:effectLst/>
              </a:rPr>
              <a:t> → devuelve el valor más bajo de cada fila</a:t>
            </a: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3656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E80E32-1077-4947-AC0D-82E1308E055E}"/>
              </a:ext>
            </a:extLst>
          </p:cNvPr>
          <p:cNvSpPr>
            <a:spLocks noGrp="1"/>
          </p:cNvSpPr>
          <p:nvPr>
            <p:ph type="title"/>
          </p:nvPr>
        </p:nvSpPr>
        <p:spPr/>
        <p:txBody>
          <a:bodyPr/>
          <a:lstStyle/>
          <a:p>
            <a:pPr algn="ctr"/>
            <a:r>
              <a:rPr lang="es-CO" dirty="0">
                <a:solidFill>
                  <a:srgbClr val="FF0000"/>
                </a:solidFill>
              </a:rPr>
              <a:t>Funcionamiento del código</a:t>
            </a:r>
            <a:endParaRPr lang="es-CO" dirty="0"/>
          </a:p>
        </p:txBody>
      </p:sp>
      <p:pic>
        <p:nvPicPr>
          <p:cNvPr id="8" name="Marcador de contenido 7">
            <a:extLst>
              <a:ext uri="{FF2B5EF4-FFF2-40B4-BE49-F238E27FC236}">
                <a16:creationId xmlns:a16="http://schemas.microsoft.com/office/drawing/2014/main" id="{5CA5796B-E10B-4C55-BD59-34CCCC7974B5}"/>
              </a:ext>
            </a:extLst>
          </p:cNvPr>
          <p:cNvPicPr>
            <a:picLocks noGrp="1"/>
          </p:cNvPicPr>
          <p:nvPr>
            <p:ph sz="half" idx="1"/>
          </p:nvPr>
        </p:nvPicPr>
        <p:blipFill rotWithShape="1">
          <a:blip r:embed="rId2">
            <a:extLst>
              <a:ext uri="{28A0092B-C50C-407E-A947-70E740481C1C}">
                <a14:useLocalDpi xmlns:a14="http://schemas.microsoft.com/office/drawing/2010/main" val="0"/>
              </a:ext>
            </a:extLst>
          </a:blip>
          <a:srcRect l="445" t="39098" r="16997" b="50080"/>
          <a:stretch/>
        </p:blipFill>
        <p:spPr bwMode="auto">
          <a:xfrm>
            <a:off x="1207008" y="3004926"/>
            <a:ext cx="4754563" cy="1609344"/>
          </a:xfrm>
          <a:prstGeom prst="rect">
            <a:avLst/>
          </a:prstGeom>
          <a:noFill/>
          <a:ln>
            <a:noFill/>
          </a:ln>
          <a:extLst>
            <a:ext uri="{53640926-AAD7-44D8-BBD7-CCE9431645EC}">
              <a14:shadowObscured xmlns:a14="http://schemas.microsoft.com/office/drawing/2010/main"/>
            </a:ext>
          </a:extLst>
        </p:spPr>
      </p:pic>
      <p:sp>
        <p:nvSpPr>
          <p:cNvPr id="9" name="Rectangle 1">
            <a:extLst>
              <a:ext uri="{FF2B5EF4-FFF2-40B4-BE49-F238E27FC236}">
                <a16:creationId xmlns:a16="http://schemas.microsoft.com/office/drawing/2014/main" id="{F8C28104-2994-4826-8DFF-CA72840D6A14}"/>
              </a:ext>
            </a:extLst>
          </p:cNvPr>
          <p:cNvSpPr>
            <a:spLocks noGrp="1" noChangeArrowheads="1"/>
          </p:cNvSpPr>
          <p:nvPr>
            <p:ph sz="half" idx="2"/>
          </p:nvPr>
        </p:nvSpPr>
        <p:spPr bwMode="auto">
          <a:xfrm>
            <a:off x="6391655" y="3430728"/>
            <a:ext cx="564131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1" i="0" u="none" strike="noStrike" cap="none" normalizeH="0" baseline="0" dirty="0" err="1">
                <a:ln>
                  <a:noFill/>
                </a:ln>
                <a:solidFill>
                  <a:schemeClr val="tx1"/>
                </a:solidFill>
                <a:effectLst/>
                <a:latin typeface="Arial Unicode MS"/>
              </a:rPr>
              <a:t>suma_zonas</a:t>
            </a:r>
            <a:r>
              <a:rPr kumimoji="0" lang="es-CO" altLang="es-CO" sz="1400" b="0" i="0" u="none" strike="noStrike" cap="none" normalizeH="0" baseline="0" dirty="0">
                <a:ln>
                  <a:noFill/>
                </a:ln>
                <a:solidFill>
                  <a:schemeClr val="tx1"/>
                </a:solidFill>
                <a:effectLst/>
              </a:rPr>
              <a:t> → suma los inmuebles por zona (fila).</a:t>
            </a:r>
            <a:endParaRPr kumimoji="0" lang="es-CO" altLang="es-CO" sz="4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1" i="0" u="none" strike="noStrike" cap="none" normalizeH="0" baseline="0" dirty="0" err="1">
                <a:ln>
                  <a:noFill/>
                </a:ln>
                <a:solidFill>
                  <a:schemeClr val="tx1"/>
                </a:solidFill>
                <a:effectLst/>
                <a:latin typeface="Arial Unicode MS"/>
              </a:rPr>
              <a:t>suma_operaciones</a:t>
            </a:r>
            <a:r>
              <a:rPr kumimoji="0" lang="es-CO" altLang="es-CO" sz="1400" b="0" i="0" u="none" strike="noStrike" cap="none" normalizeH="0" baseline="0" dirty="0">
                <a:ln>
                  <a:noFill/>
                </a:ln>
                <a:solidFill>
                  <a:schemeClr val="tx1"/>
                </a:solidFill>
                <a:effectLst/>
              </a:rPr>
              <a:t> → suma los inmuebles por operación (columna).</a:t>
            </a:r>
            <a:endParaRPr kumimoji="0" lang="es-CO" altLang="es-CO"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8144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E0C7BA-4B31-4E53-B84A-095CEB204508}"/>
              </a:ext>
            </a:extLst>
          </p:cNvPr>
          <p:cNvSpPr>
            <a:spLocks noGrp="1"/>
          </p:cNvSpPr>
          <p:nvPr>
            <p:ph type="title"/>
          </p:nvPr>
        </p:nvSpPr>
        <p:spPr/>
        <p:txBody>
          <a:bodyPr/>
          <a:lstStyle/>
          <a:p>
            <a:pPr algn="ctr"/>
            <a:r>
              <a:rPr lang="es-CO" dirty="0">
                <a:solidFill>
                  <a:srgbClr val="FF0000"/>
                </a:solidFill>
              </a:rPr>
              <a:t>Funcionamiento del código</a:t>
            </a:r>
            <a:endParaRPr lang="es-CO" dirty="0"/>
          </a:p>
        </p:txBody>
      </p:sp>
      <p:sp>
        <p:nvSpPr>
          <p:cNvPr id="7" name="Rectangle 1">
            <a:extLst>
              <a:ext uri="{FF2B5EF4-FFF2-40B4-BE49-F238E27FC236}">
                <a16:creationId xmlns:a16="http://schemas.microsoft.com/office/drawing/2014/main" id="{1195EE92-F144-4858-B19B-754F05ACF8F0}"/>
              </a:ext>
            </a:extLst>
          </p:cNvPr>
          <p:cNvSpPr>
            <a:spLocks noGrp="1" noChangeArrowheads="1"/>
          </p:cNvSpPr>
          <p:nvPr>
            <p:ph sz="half" idx="1"/>
          </p:nvPr>
        </p:nvSpPr>
        <p:spPr bwMode="auto">
          <a:xfrm>
            <a:off x="6364225" y="3521664"/>
            <a:ext cx="512211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b="1" i="0" u="none" strike="noStrike" cap="none" normalizeH="0" baseline="0" dirty="0">
                <a:ln>
                  <a:noFill/>
                </a:ln>
                <a:solidFill>
                  <a:schemeClr val="tx1"/>
                </a:solidFill>
                <a:effectLst/>
                <a:latin typeface="Arial Unicode MS"/>
              </a:rPr>
              <a:t>precio_promedio_por_zona</a:t>
            </a:r>
            <a:r>
              <a:rPr kumimoji="0" lang="es-CO" altLang="es-CO" b="0" i="0" u="none" strike="noStrike" cap="none" normalizeH="0" baseline="0" dirty="0">
                <a:ln>
                  <a:noFill/>
                </a:ln>
                <a:solidFill>
                  <a:schemeClr val="tx1"/>
                </a:solidFill>
                <a:effectLst/>
              </a:rPr>
              <a:t> → promedio de precios por cada zona.</a:t>
            </a:r>
            <a:endParaRPr kumimoji="0" lang="es-CO" altLang="es-CO"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b="1" i="0" u="none" strike="noStrike" cap="none" normalizeH="0" baseline="0" dirty="0">
                <a:ln>
                  <a:noFill/>
                </a:ln>
                <a:solidFill>
                  <a:schemeClr val="tx1"/>
                </a:solidFill>
                <a:effectLst/>
                <a:latin typeface="Arial Unicode MS"/>
              </a:rPr>
              <a:t>precio_promedio_por_operaciones</a:t>
            </a:r>
            <a:r>
              <a:rPr kumimoji="0" lang="es-CO" altLang="es-CO" b="0" i="0" u="none" strike="noStrike" cap="none" normalizeH="0" baseline="0" dirty="0">
                <a:ln>
                  <a:noFill/>
                </a:ln>
                <a:solidFill>
                  <a:schemeClr val="tx1"/>
                </a:solidFill>
                <a:effectLst/>
              </a:rPr>
              <a:t> → promedio de precios por cada operación.</a:t>
            </a:r>
            <a:endParaRPr kumimoji="0" lang="es-CO" altLang="es-CO" b="0" i="0" u="none" strike="noStrike" cap="none" normalizeH="0" baseline="0" dirty="0">
              <a:ln>
                <a:noFill/>
              </a:ln>
              <a:solidFill>
                <a:schemeClr val="tx1"/>
              </a:solidFill>
              <a:effectLst/>
              <a:latin typeface="Arial" panose="020B0604020202020204" pitchFamily="34" charset="0"/>
            </a:endParaRPr>
          </a:p>
        </p:txBody>
      </p:sp>
      <p:pic>
        <p:nvPicPr>
          <p:cNvPr id="6" name="Imagen 5">
            <a:extLst>
              <a:ext uri="{FF2B5EF4-FFF2-40B4-BE49-F238E27FC236}">
                <a16:creationId xmlns:a16="http://schemas.microsoft.com/office/drawing/2014/main" id="{37402D99-8B58-49A1-BF55-0D0F1E08018E}"/>
              </a:ext>
            </a:extLst>
          </p:cNvPr>
          <p:cNvPicPr/>
          <p:nvPr/>
        </p:nvPicPr>
        <p:blipFill rotWithShape="1">
          <a:blip r:embed="rId2">
            <a:extLst>
              <a:ext uri="{28A0092B-C50C-407E-A947-70E740481C1C}">
                <a14:useLocalDpi xmlns:a14="http://schemas.microsoft.com/office/drawing/2010/main" val="0"/>
              </a:ext>
            </a:extLst>
          </a:blip>
          <a:srcRect l="445" t="48604" r="36248" b="-1540"/>
          <a:stretch/>
        </p:blipFill>
        <p:spPr bwMode="auto">
          <a:xfrm>
            <a:off x="957458" y="2567314"/>
            <a:ext cx="4667250" cy="34480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81054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054EC4-E7D0-4053-9BD2-44064816D8FD}"/>
              </a:ext>
            </a:extLst>
          </p:cNvPr>
          <p:cNvSpPr>
            <a:spLocks noGrp="1"/>
          </p:cNvSpPr>
          <p:nvPr>
            <p:ph type="title"/>
          </p:nvPr>
        </p:nvSpPr>
        <p:spPr/>
        <p:txBody>
          <a:bodyPr/>
          <a:lstStyle/>
          <a:p>
            <a:pPr algn="ctr"/>
            <a:r>
              <a:rPr lang="es-CO" dirty="0">
                <a:solidFill>
                  <a:srgbClr val="FF0000"/>
                </a:solidFill>
              </a:rPr>
              <a:t>Funcionamiento del código</a:t>
            </a:r>
            <a:endParaRPr lang="es-CO" dirty="0"/>
          </a:p>
        </p:txBody>
      </p:sp>
      <p:sp>
        <p:nvSpPr>
          <p:cNvPr id="6" name="Rectangle 1">
            <a:extLst>
              <a:ext uri="{FF2B5EF4-FFF2-40B4-BE49-F238E27FC236}">
                <a16:creationId xmlns:a16="http://schemas.microsoft.com/office/drawing/2014/main" id="{5CF07249-C93E-4C56-937A-C69EA9793F23}"/>
              </a:ext>
            </a:extLst>
          </p:cNvPr>
          <p:cNvSpPr>
            <a:spLocks noGrp="1" noChangeArrowheads="1"/>
          </p:cNvSpPr>
          <p:nvPr>
            <p:ph sz="half" idx="1"/>
          </p:nvPr>
        </p:nvSpPr>
        <p:spPr bwMode="auto">
          <a:xfrm>
            <a:off x="6364223" y="3823755"/>
            <a:ext cx="650363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1" i="0" u="none" strike="noStrike" cap="none" normalizeH="0" baseline="0" dirty="0">
                <a:ln>
                  <a:noFill/>
                </a:ln>
                <a:solidFill>
                  <a:schemeClr val="tx1"/>
                </a:solidFill>
                <a:effectLst/>
                <a:latin typeface="Arial" panose="020B0604020202020204" pitchFamily="34" charset="0"/>
              </a:rPr>
              <a:t>Ordena las zonas según sus valores máximos o mínimos.</a:t>
            </a:r>
            <a:endParaRPr kumimoji="0" lang="es-CO" altLang="es-CO"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a:ln>
                  <a:noFill/>
                </a:ln>
                <a:solidFill>
                  <a:schemeClr val="tx1"/>
                </a:solidFill>
                <a:effectLst/>
                <a:latin typeface="Arial" panose="020B0604020202020204" pitchFamily="34" charset="0"/>
              </a:rPr>
              <a:t>Devuelve una lista organizada de mayor a menor.</a:t>
            </a:r>
          </a:p>
        </p:txBody>
      </p:sp>
      <p:pic>
        <p:nvPicPr>
          <p:cNvPr id="5" name="Imagen 4">
            <a:extLst>
              <a:ext uri="{FF2B5EF4-FFF2-40B4-BE49-F238E27FC236}">
                <a16:creationId xmlns:a16="http://schemas.microsoft.com/office/drawing/2014/main" id="{AF0195A3-F0EC-45E4-B920-CB947DA62A16}"/>
              </a:ext>
            </a:extLst>
          </p:cNvPr>
          <p:cNvPicPr/>
          <p:nvPr/>
        </p:nvPicPr>
        <p:blipFill rotWithShape="1">
          <a:blip r:embed="rId2">
            <a:extLst>
              <a:ext uri="{28A0092B-C50C-407E-A947-70E740481C1C}">
                <a14:useLocalDpi xmlns:a14="http://schemas.microsoft.com/office/drawing/2010/main" val="0"/>
              </a:ext>
            </a:extLst>
          </a:blip>
          <a:srcRect l="2292" r="17628"/>
          <a:stretch/>
        </p:blipFill>
        <p:spPr bwMode="auto">
          <a:xfrm>
            <a:off x="1069848" y="2609884"/>
            <a:ext cx="4860369" cy="337930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72351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AF18DC-D062-4F32-BE42-4F11A8BB8CD7}"/>
              </a:ext>
            </a:extLst>
          </p:cNvPr>
          <p:cNvSpPr>
            <a:spLocks noGrp="1"/>
          </p:cNvSpPr>
          <p:nvPr>
            <p:ph type="title"/>
          </p:nvPr>
        </p:nvSpPr>
        <p:spPr/>
        <p:txBody>
          <a:bodyPr/>
          <a:lstStyle/>
          <a:p>
            <a:pPr algn="ctr"/>
            <a:r>
              <a:rPr lang="es-CO" dirty="0">
                <a:solidFill>
                  <a:srgbClr val="FF0000"/>
                </a:solidFill>
              </a:rPr>
              <a:t>Funcionamiento del código</a:t>
            </a:r>
            <a:endParaRPr lang="es-CO" dirty="0"/>
          </a:p>
        </p:txBody>
      </p:sp>
      <p:pic>
        <p:nvPicPr>
          <p:cNvPr id="8" name="Marcador de contenido 7">
            <a:extLst>
              <a:ext uri="{FF2B5EF4-FFF2-40B4-BE49-F238E27FC236}">
                <a16:creationId xmlns:a16="http://schemas.microsoft.com/office/drawing/2014/main" id="{5AC93C8C-71A1-46F8-99CC-2DD365E2E1DB}"/>
              </a:ext>
            </a:extLst>
          </p:cNvPr>
          <p:cNvPicPr>
            <a:picLocks noGrp="1" noChangeAspect="1"/>
          </p:cNvPicPr>
          <p:nvPr>
            <p:ph sz="half" idx="1"/>
          </p:nvPr>
        </p:nvPicPr>
        <p:blipFill>
          <a:blip r:embed="rId2"/>
          <a:stretch>
            <a:fillRect/>
          </a:stretch>
        </p:blipFill>
        <p:spPr>
          <a:xfrm>
            <a:off x="595715" y="2770985"/>
            <a:ext cx="5429992" cy="2212614"/>
          </a:xfrm>
        </p:spPr>
      </p:pic>
      <p:sp>
        <p:nvSpPr>
          <p:cNvPr id="11" name="Rectangle 1">
            <a:extLst>
              <a:ext uri="{FF2B5EF4-FFF2-40B4-BE49-F238E27FC236}">
                <a16:creationId xmlns:a16="http://schemas.microsoft.com/office/drawing/2014/main" id="{5F3DEB45-2179-4EF6-9F40-A3EF67AAE6AA}"/>
              </a:ext>
            </a:extLst>
          </p:cNvPr>
          <p:cNvSpPr>
            <a:spLocks noGrp="1" noChangeArrowheads="1"/>
          </p:cNvSpPr>
          <p:nvPr>
            <p:ph sz="half" idx="2"/>
          </p:nvPr>
        </p:nvSpPr>
        <p:spPr bwMode="auto">
          <a:xfrm>
            <a:off x="6272785" y="3159192"/>
            <a:ext cx="576019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600" b="0" i="0" u="none" strike="noStrike" cap="none" normalizeH="0" baseline="0" dirty="0">
                <a:ln>
                  <a:noFill/>
                </a:ln>
                <a:solidFill>
                  <a:schemeClr val="tx1"/>
                </a:solidFill>
                <a:effectLst/>
                <a:latin typeface="Arial" panose="020B0604020202020204" pitchFamily="34" charset="0"/>
              </a:rPr>
              <a:t>Llena la matriz </a:t>
            </a:r>
            <a:r>
              <a:rPr kumimoji="0" lang="es-CO" altLang="es-CO" sz="1600" b="0" i="0" u="none" strike="noStrike" cap="none" normalizeH="0" baseline="0" dirty="0">
                <a:ln>
                  <a:noFill/>
                </a:ln>
                <a:solidFill>
                  <a:schemeClr val="tx1"/>
                </a:solidFill>
                <a:effectLst/>
                <a:latin typeface="Arial Unicode MS"/>
              </a:rPr>
              <a:t>matriz_cantidad</a:t>
            </a:r>
            <a:r>
              <a:rPr kumimoji="0" lang="es-CO" altLang="es-CO" sz="1600" b="0" i="0" u="none" strike="noStrike" cap="none" normalizeH="0" baseline="0" dirty="0">
                <a:ln>
                  <a:noFill/>
                </a:ln>
                <a:solidFill>
                  <a:schemeClr val="tx1"/>
                </a:solidFill>
                <a:effectLst/>
              </a:rPr>
              <a:t> con </a:t>
            </a:r>
            <a:r>
              <a:rPr kumimoji="0" lang="es-CO" altLang="es-CO" sz="1600" b="1" i="0" u="none" strike="noStrike" cap="none" normalizeH="0" baseline="0" dirty="0">
                <a:ln>
                  <a:noFill/>
                </a:ln>
                <a:solidFill>
                  <a:schemeClr val="tx1"/>
                </a:solidFill>
                <a:effectLst/>
                <a:latin typeface="Arial" panose="020B0604020202020204" pitchFamily="34" charset="0"/>
              </a:rPr>
              <a:t>números aleatorios entre 1 y 99</a:t>
            </a:r>
            <a:r>
              <a:rPr kumimoji="0" lang="es-CO" altLang="es-CO"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600" b="0" i="0" u="none" strike="noStrike" cap="none" normalizeH="0" baseline="0" dirty="0">
                <a:ln>
                  <a:noFill/>
                </a:ln>
                <a:solidFill>
                  <a:schemeClr val="tx1"/>
                </a:solidFill>
                <a:effectLst/>
                <a:latin typeface="Arial" panose="020B0604020202020204" pitchFamily="34" charset="0"/>
              </a:rPr>
              <a:t>Se asegura de que </a:t>
            </a:r>
            <a:r>
              <a:rPr kumimoji="0" lang="es-CO" altLang="es-CO" sz="1600" b="1" i="0" u="none" strike="noStrike" cap="none" normalizeH="0" baseline="0" dirty="0">
                <a:ln>
                  <a:noFill/>
                </a:ln>
                <a:solidFill>
                  <a:schemeClr val="tx1"/>
                </a:solidFill>
                <a:effectLst/>
                <a:latin typeface="Arial" panose="020B0604020202020204" pitchFamily="34" charset="0"/>
              </a:rPr>
              <a:t>no se repitan dentro de la misma fila</a:t>
            </a:r>
            <a:r>
              <a:rPr kumimoji="0" lang="es-CO" altLang="es-CO" sz="1600" b="0" i="0" u="none" strike="noStrike" cap="none" normalizeH="0" baseline="0" dirty="0">
                <a:ln>
                  <a:noFill/>
                </a:ln>
                <a:solidFill>
                  <a:schemeClr val="tx1"/>
                </a:solidFill>
                <a:effectLst/>
                <a:latin typeface="Arial" panose="020B0604020202020204" pitchFamily="34" charset="0"/>
              </a:rPr>
              <a:t> (zona).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600" b="0" i="0" u="none" strike="noStrike" cap="none" normalizeH="0" baseline="0" dirty="0">
                <a:ln>
                  <a:noFill/>
                </a:ln>
                <a:solidFill>
                  <a:schemeClr val="tx1"/>
                </a:solidFill>
                <a:effectLst/>
                <a:latin typeface="Arial" panose="020B0604020202020204" pitchFamily="34" charset="0"/>
              </a:rPr>
              <a:t>Representa la </a:t>
            </a:r>
            <a:r>
              <a:rPr kumimoji="0" lang="es-CO" altLang="es-CO" sz="1600" b="1" i="0" u="none" strike="noStrike" cap="none" normalizeH="0" baseline="0" dirty="0">
                <a:ln>
                  <a:noFill/>
                </a:ln>
                <a:solidFill>
                  <a:schemeClr val="tx1"/>
                </a:solidFill>
                <a:effectLst/>
                <a:latin typeface="Arial" panose="020B0604020202020204" pitchFamily="34" charset="0"/>
              </a:rPr>
              <a:t>cantidad de inmuebles por zona y tipo de operación</a:t>
            </a:r>
            <a:r>
              <a:rPr kumimoji="0" lang="es-CO" altLang="es-CO"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43119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A127AB-3394-497E-9DD0-6F30FB1B2FC5}"/>
              </a:ext>
            </a:extLst>
          </p:cNvPr>
          <p:cNvSpPr>
            <a:spLocks noGrp="1"/>
          </p:cNvSpPr>
          <p:nvPr>
            <p:ph type="title"/>
          </p:nvPr>
        </p:nvSpPr>
        <p:spPr/>
        <p:txBody>
          <a:bodyPr/>
          <a:lstStyle/>
          <a:p>
            <a:pPr algn="ctr"/>
            <a:r>
              <a:rPr lang="es-CO" dirty="0">
                <a:solidFill>
                  <a:srgbClr val="FF0000"/>
                </a:solidFill>
              </a:rPr>
              <a:t>Funcionamiento del código</a:t>
            </a:r>
            <a:endParaRPr lang="es-CO" dirty="0"/>
          </a:p>
        </p:txBody>
      </p:sp>
      <p:pic>
        <p:nvPicPr>
          <p:cNvPr id="6" name="Marcador de contenido 5">
            <a:extLst>
              <a:ext uri="{FF2B5EF4-FFF2-40B4-BE49-F238E27FC236}">
                <a16:creationId xmlns:a16="http://schemas.microsoft.com/office/drawing/2014/main" id="{843BF0E9-7CFE-40DD-BB18-9C0FC2483A29}"/>
              </a:ext>
            </a:extLst>
          </p:cNvPr>
          <p:cNvPicPr>
            <a:picLocks noGrp="1" noChangeAspect="1"/>
          </p:cNvPicPr>
          <p:nvPr>
            <p:ph sz="half" idx="1"/>
          </p:nvPr>
        </p:nvPicPr>
        <p:blipFill>
          <a:blip r:embed="rId2"/>
          <a:stretch>
            <a:fillRect/>
          </a:stretch>
        </p:blipFill>
        <p:spPr>
          <a:xfrm>
            <a:off x="779453" y="2599719"/>
            <a:ext cx="5246253" cy="2394088"/>
          </a:xfrm>
        </p:spPr>
      </p:pic>
      <p:sp>
        <p:nvSpPr>
          <p:cNvPr id="7" name="Rectangle 1">
            <a:extLst>
              <a:ext uri="{FF2B5EF4-FFF2-40B4-BE49-F238E27FC236}">
                <a16:creationId xmlns:a16="http://schemas.microsoft.com/office/drawing/2014/main" id="{307EB766-27AA-45C9-AB16-525F42E58EC2}"/>
              </a:ext>
            </a:extLst>
          </p:cNvPr>
          <p:cNvSpPr>
            <a:spLocks noGrp="1" noChangeArrowheads="1"/>
          </p:cNvSpPr>
          <p:nvPr>
            <p:ph sz="half" idx="2"/>
          </p:nvPr>
        </p:nvSpPr>
        <p:spPr bwMode="auto">
          <a:xfrm>
            <a:off x="6364223" y="2659886"/>
            <a:ext cx="536395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1" i="0" u="none" strike="noStrike" cap="none" normalizeH="0" baseline="0" dirty="0" err="1">
                <a:ln>
                  <a:noFill/>
                </a:ln>
                <a:solidFill>
                  <a:schemeClr val="tx1"/>
                </a:solidFill>
                <a:effectLst/>
                <a:latin typeface="Arial Unicode MS"/>
              </a:rPr>
              <a:t>mostrar_zonas</a:t>
            </a:r>
            <a:r>
              <a:rPr kumimoji="0" lang="es-CO" altLang="es-CO" sz="2400" b="0" i="0" u="none" strike="noStrike" cap="none" normalizeH="0" baseline="0" dirty="0">
                <a:ln>
                  <a:noFill/>
                </a:ln>
                <a:solidFill>
                  <a:schemeClr val="tx1"/>
                </a:solidFill>
                <a:effectLst/>
              </a:rPr>
              <a:t>: imprime una lista numerada de zonas geográficas.</a:t>
            </a:r>
            <a:endParaRPr kumimoji="0" lang="es-CO" altLang="es-CO"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1" i="0" u="none" strike="noStrike" cap="none" normalizeH="0" baseline="0" dirty="0" err="1">
                <a:ln>
                  <a:noFill/>
                </a:ln>
                <a:solidFill>
                  <a:schemeClr val="tx1"/>
                </a:solidFill>
                <a:effectLst/>
                <a:latin typeface="Arial Unicode MS"/>
              </a:rPr>
              <a:t>mostrar_operacion</a:t>
            </a:r>
            <a:r>
              <a:rPr kumimoji="0" lang="es-CO" altLang="es-CO" sz="2400" b="0" i="0" u="none" strike="noStrike" cap="none" normalizeH="0" baseline="0" dirty="0">
                <a:ln>
                  <a:noFill/>
                </a:ln>
                <a:solidFill>
                  <a:schemeClr val="tx1"/>
                </a:solidFill>
                <a:effectLst/>
              </a:rPr>
              <a:t>: imprime una lista numerada de tipos de operación (alquiler, venta, </a:t>
            </a:r>
            <a:r>
              <a:rPr kumimoji="0" lang="es-CO" altLang="es-CO" sz="2400" b="0" i="0" u="none" strike="noStrike" cap="none" normalizeH="0" baseline="0" dirty="0" err="1">
                <a:ln>
                  <a:noFill/>
                </a:ln>
                <a:solidFill>
                  <a:schemeClr val="tx1"/>
                </a:solidFill>
                <a:effectLst/>
              </a:rPr>
              <a:t>etc</a:t>
            </a:r>
            <a:r>
              <a:rPr kumimoji="0" lang="es-CO" altLang="es-CO" sz="2400" b="0" i="0" u="none" strike="noStrike" cap="none" normalizeH="0" baseline="0" dirty="0">
                <a:ln>
                  <a:noFill/>
                </a:ln>
                <a:solidFill>
                  <a:schemeClr val="tx1"/>
                </a:solidFill>
                <a:effectLst/>
              </a:rPr>
              <a:t>).</a:t>
            </a:r>
            <a:endParaRPr kumimoji="0" lang="es-CO" altLang="es-CO"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a:ln>
                  <a:noFill/>
                </a:ln>
                <a:solidFill>
                  <a:schemeClr val="tx1"/>
                </a:solidFill>
                <a:effectLst/>
                <a:latin typeface="Arial" panose="020B0604020202020204" pitchFamily="34" charset="0"/>
              </a:rPr>
              <a:t>Sirven para que el usuario sepa </a:t>
            </a:r>
            <a:r>
              <a:rPr kumimoji="0" lang="es-CO" altLang="es-CO" sz="2400" b="1" i="0" u="none" strike="noStrike" cap="none" normalizeH="0" baseline="0" dirty="0">
                <a:ln>
                  <a:noFill/>
                </a:ln>
                <a:solidFill>
                  <a:schemeClr val="tx1"/>
                </a:solidFill>
                <a:effectLst/>
                <a:latin typeface="Arial" panose="020B0604020202020204" pitchFamily="34" charset="0"/>
              </a:rPr>
              <a:t>qué número corresponde a cada zona u operación</a:t>
            </a:r>
            <a:r>
              <a:rPr kumimoji="0" lang="es-CO" altLang="es-CO"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694283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790251-923F-405C-82C1-4D31240240FB}"/>
              </a:ext>
            </a:extLst>
          </p:cNvPr>
          <p:cNvSpPr>
            <a:spLocks noGrp="1"/>
          </p:cNvSpPr>
          <p:nvPr>
            <p:ph type="title"/>
          </p:nvPr>
        </p:nvSpPr>
        <p:spPr/>
        <p:txBody>
          <a:bodyPr/>
          <a:lstStyle/>
          <a:p>
            <a:pPr algn="ctr"/>
            <a:r>
              <a:rPr lang="es-CO" dirty="0">
                <a:solidFill>
                  <a:srgbClr val="FF0000"/>
                </a:solidFill>
              </a:rPr>
              <a:t>Funcionamiento del código</a:t>
            </a:r>
            <a:endParaRPr lang="es-CO" dirty="0"/>
          </a:p>
        </p:txBody>
      </p:sp>
      <p:pic>
        <p:nvPicPr>
          <p:cNvPr id="6" name="Marcador de contenido 5">
            <a:extLst>
              <a:ext uri="{FF2B5EF4-FFF2-40B4-BE49-F238E27FC236}">
                <a16:creationId xmlns:a16="http://schemas.microsoft.com/office/drawing/2014/main" id="{FD12E54A-6F38-4EB5-995D-8816B05EB05C}"/>
              </a:ext>
            </a:extLst>
          </p:cNvPr>
          <p:cNvPicPr>
            <a:picLocks noGrp="1" noChangeAspect="1"/>
          </p:cNvPicPr>
          <p:nvPr>
            <p:ph sz="half" idx="1"/>
          </p:nvPr>
        </p:nvPicPr>
        <p:blipFill>
          <a:blip r:embed="rId2"/>
          <a:stretch>
            <a:fillRect/>
          </a:stretch>
        </p:blipFill>
        <p:spPr>
          <a:xfrm>
            <a:off x="426386" y="3054096"/>
            <a:ext cx="5666439" cy="1563624"/>
          </a:xfrm>
        </p:spPr>
      </p:pic>
      <p:sp>
        <p:nvSpPr>
          <p:cNvPr id="7" name="Rectangle 1">
            <a:extLst>
              <a:ext uri="{FF2B5EF4-FFF2-40B4-BE49-F238E27FC236}">
                <a16:creationId xmlns:a16="http://schemas.microsoft.com/office/drawing/2014/main" id="{FF1EE611-202A-46F7-94F7-9CE1882481D9}"/>
              </a:ext>
            </a:extLst>
          </p:cNvPr>
          <p:cNvSpPr>
            <a:spLocks noGrp="1" noChangeArrowheads="1"/>
          </p:cNvSpPr>
          <p:nvPr>
            <p:ph sz="half" idx="2"/>
          </p:nvPr>
        </p:nvSpPr>
        <p:spPr bwMode="auto">
          <a:xfrm>
            <a:off x="6409944" y="2882976"/>
            <a:ext cx="519896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a:ln>
                  <a:noFill/>
                </a:ln>
                <a:solidFill>
                  <a:schemeClr val="tx1"/>
                </a:solidFill>
                <a:effectLst/>
                <a:latin typeface="Arial" panose="020B0604020202020204" pitchFamily="34" charset="0"/>
              </a:rPr>
              <a:t>Pide al </a:t>
            </a:r>
            <a:r>
              <a:rPr kumimoji="0" lang="es-CO" altLang="es-CO" sz="1800" b="1" i="0" u="none" strike="noStrike" cap="none" normalizeH="0" baseline="0" dirty="0">
                <a:ln>
                  <a:noFill/>
                </a:ln>
                <a:solidFill>
                  <a:schemeClr val="tx1"/>
                </a:solidFill>
                <a:effectLst/>
                <a:latin typeface="Arial" panose="020B0604020202020204" pitchFamily="34" charset="0"/>
              </a:rPr>
              <a:t>usuario que ingrese un precio promedio</a:t>
            </a:r>
            <a:r>
              <a:rPr kumimoji="0" lang="es-CO" altLang="es-CO" sz="1800" b="0" i="0" u="none" strike="noStrike" cap="none" normalizeH="0" baseline="0" dirty="0">
                <a:ln>
                  <a:noFill/>
                </a:ln>
                <a:solidFill>
                  <a:schemeClr val="tx1"/>
                </a:solidFill>
                <a:effectLst/>
                <a:latin typeface="Arial" panose="020B0604020202020204" pitchFamily="34" charset="0"/>
              </a:rPr>
              <a:t> (entero y positivo).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a:ln>
                  <a:noFill/>
                </a:ln>
                <a:solidFill>
                  <a:schemeClr val="tx1"/>
                </a:solidFill>
                <a:effectLst/>
                <a:latin typeface="Arial" panose="020B0604020202020204" pitchFamily="34" charset="0"/>
              </a:rPr>
              <a:t>Lo solicita para </a:t>
            </a:r>
            <a:r>
              <a:rPr kumimoji="0" lang="es-CO" altLang="es-CO" sz="1800" b="1" i="0" u="none" strike="noStrike" cap="none" normalizeH="0" baseline="0" dirty="0">
                <a:ln>
                  <a:noFill/>
                </a:ln>
                <a:solidFill>
                  <a:schemeClr val="tx1"/>
                </a:solidFill>
                <a:effectLst/>
                <a:latin typeface="Arial" panose="020B0604020202020204" pitchFamily="34" charset="0"/>
              </a:rPr>
              <a:t>cada combinación de zona y operación</a:t>
            </a:r>
            <a:r>
              <a:rPr kumimoji="0" lang="es-CO" altLang="es-CO"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a:ln>
                  <a:noFill/>
                </a:ln>
                <a:solidFill>
                  <a:schemeClr val="tx1"/>
                </a:solidFill>
                <a:effectLst/>
                <a:latin typeface="Arial" panose="020B0604020202020204" pitchFamily="34" charset="0"/>
              </a:rPr>
              <a:t>Guarda esos precios en la matriz </a:t>
            </a:r>
            <a:r>
              <a:rPr kumimoji="0" lang="es-CO" altLang="es-CO" sz="1800" b="0" i="0" u="none" strike="noStrike" cap="none" normalizeH="0" baseline="0" dirty="0" err="1">
                <a:ln>
                  <a:noFill/>
                </a:ln>
                <a:solidFill>
                  <a:schemeClr val="tx1"/>
                </a:solidFill>
                <a:effectLst/>
                <a:latin typeface="Arial Unicode MS"/>
              </a:rPr>
              <a:t>precio_inmueble</a:t>
            </a:r>
            <a:r>
              <a:rPr kumimoji="0" lang="es-CO" altLang="es-CO" sz="1800" b="0" i="0" u="none" strike="noStrike" cap="none" normalizeH="0" baseline="0" dirty="0">
                <a:ln>
                  <a:noFill/>
                </a:ln>
                <a:solidFill>
                  <a:schemeClr val="tx1"/>
                </a:solidFill>
                <a:effectLst/>
              </a:rPr>
              <a:t>.</a:t>
            </a: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0115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F2F1BA-9B51-4D6D-80F2-20083A9E4295}"/>
              </a:ext>
            </a:extLst>
          </p:cNvPr>
          <p:cNvSpPr>
            <a:spLocks noGrp="1"/>
          </p:cNvSpPr>
          <p:nvPr>
            <p:ph type="title"/>
          </p:nvPr>
        </p:nvSpPr>
        <p:spPr/>
        <p:txBody>
          <a:bodyPr/>
          <a:lstStyle/>
          <a:p>
            <a:pPr algn="ctr"/>
            <a:r>
              <a:rPr lang="es-CO" dirty="0">
                <a:solidFill>
                  <a:srgbClr val="FF0000"/>
                </a:solidFill>
              </a:rPr>
              <a:t>Funcionamiento del código</a:t>
            </a:r>
            <a:endParaRPr lang="es-CO" dirty="0"/>
          </a:p>
        </p:txBody>
      </p:sp>
      <p:pic>
        <p:nvPicPr>
          <p:cNvPr id="6" name="Marcador de contenido 5">
            <a:extLst>
              <a:ext uri="{FF2B5EF4-FFF2-40B4-BE49-F238E27FC236}">
                <a16:creationId xmlns:a16="http://schemas.microsoft.com/office/drawing/2014/main" id="{8A7D34AE-B62D-481E-9F1D-BA89DC24CB2E}"/>
              </a:ext>
            </a:extLst>
          </p:cNvPr>
          <p:cNvPicPr>
            <a:picLocks noGrp="1" noChangeAspect="1"/>
          </p:cNvPicPr>
          <p:nvPr>
            <p:ph sz="half" idx="1"/>
          </p:nvPr>
        </p:nvPicPr>
        <p:blipFill>
          <a:blip r:embed="rId2"/>
          <a:stretch>
            <a:fillRect/>
          </a:stretch>
        </p:blipFill>
        <p:spPr>
          <a:xfrm>
            <a:off x="1449217" y="2938510"/>
            <a:ext cx="4648200" cy="1539288"/>
          </a:xfrm>
        </p:spPr>
      </p:pic>
      <p:sp>
        <p:nvSpPr>
          <p:cNvPr id="7" name="Rectangle 1">
            <a:extLst>
              <a:ext uri="{FF2B5EF4-FFF2-40B4-BE49-F238E27FC236}">
                <a16:creationId xmlns:a16="http://schemas.microsoft.com/office/drawing/2014/main" id="{56C2F2BB-9947-44F2-9D25-DB6F4DC2C748}"/>
              </a:ext>
            </a:extLst>
          </p:cNvPr>
          <p:cNvSpPr>
            <a:spLocks noGrp="1" noChangeArrowheads="1"/>
          </p:cNvSpPr>
          <p:nvPr>
            <p:ph sz="half" idx="2"/>
          </p:nvPr>
        </p:nvSpPr>
        <p:spPr bwMode="auto">
          <a:xfrm>
            <a:off x="6565392" y="2938510"/>
            <a:ext cx="479172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a:ln>
                  <a:noFill/>
                </a:ln>
                <a:solidFill>
                  <a:schemeClr val="tx1"/>
                </a:solidFill>
                <a:effectLst/>
                <a:latin typeface="Arial" panose="020B0604020202020204" pitchFamily="34" charset="0"/>
              </a:rPr>
              <a:t>Crea dos matrices vacías con ceros: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err="1">
                <a:ln>
                  <a:noFill/>
                </a:ln>
                <a:solidFill>
                  <a:schemeClr val="tx1"/>
                </a:solidFill>
                <a:effectLst/>
                <a:latin typeface="Arial Unicode MS"/>
              </a:rPr>
              <a:t>cant_inmuebles</a:t>
            </a:r>
            <a:r>
              <a:rPr kumimoji="0" lang="es-CO" altLang="es-CO" sz="1800" b="0" i="0" u="none" strike="noStrike" cap="none" normalizeH="0" baseline="0" dirty="0">
                <a:ln>
                  <a:noFill/>
                </a:ln>
                <a:solidFill>
                  <a:schemeClr val="tx1"/>
                </a:solidFill>
                <a:effectLst/>
              </a:rPr>
              <a:t>: cantidades de inmuebles.</a:t>
            </a:r>
            <a:endParaRPr kumimoji="0" lang="es-CO" altLang="es-CO"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a:ln>
                  <a:noFill/>
                </a:ln>
                <a:solidFill>
                  <a:schemeClr val="tx1"/>
                </a:solidFill>
                <a:effectLst/>
                <a:latin typeface="Arial Unicode MS"/>
              </a:rPr>
              <a:t>precios</a:t>
            </a:r>
            <a:r>
              <a:rPr kumimoji="0" lang="es-CO" altLang="es-CO" sz="1800" b="0" i="0" u="none" strike="noStrike" cap="none" normalizeH="0" baseline="0" dirty="0">
                <a:ln>
                  <a:noFill/>
                </a:ln>
                <a:solidFill>
                  <a:schemeClr val="tx1"/>
                </a:solidFill>
                <a:effectLst/>
              </a:rPr>
              <a:t>: precios promedio.</a:t>
            </a:r>
            <a:endParaRPr kumimoji="0" lang="es-CO" altLang="es-CO"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a:ln>
                  <a:noFill/>
                </a:ln>
                <a:solidFill>
                  <a:schemeClr val="tx1"/>
                </a:solidFill>
                <a:effectLst/>
                <a:latin typeface="Arial" panose="020B0604020202020204" pitchFamily="34" charset="0"/>
              </a:rPr>
              <a:t>Se inicializan con tantas filas como zonas y tantas columnas como operaciones.</a:t>
            </a:r>
          </a:p>
        </p:txBody>
      </p:sp>
    </p:spTree>
    <p:extLst>
      <p:ext uri="{BB962C8B-B14F-4D97-AF65-F5344CB8AC3E}">
        <p14:creationId xmlns:p14="http://schemas.microsoft.com/office/powerpoint/2010/main" val="1784504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A91312-FBB0-4DB4-A163-40713703502E}"/>
              </a:ext>
            </a:extLst>
          </p:cNvPr>
          <p:cNvSpPr>
            <a:spLocks noGrp="1"/>
          </p:cNvSpPr>
          <p:nvPr>
            <p:ph type="title"/>
          </p:nvPr>
        </p:nvSpPr>
        <p:spPr/>
        <p:txBody>
          <a:bodyPr/>
          <a:lstStyle/>
          <a:p>
            <a:pPr algn="ctr"/>
            <a:r>
              <a:rPr lang="es-CO" dirty="0">
                <a:solidFill>
                  <a:srgbClr val="FF0000"/>
                </a:solidFill>
              </a:rPr>
              <a:t>Funcionamiento del código</a:t>
            </a:r>
            <a:endParaRPr lang="es-CO" dirty="0"/>
          </a:p>
        </p:txBody>
      </p:sp>
      <p:pic>
        <p:nvPicPr>
          <p:cNvPr id="6" name="Marcador de contenido 5">
            <a:extLst>
              <a:ext uri="{FF2B5EF4-FFF2-40B4-BE49-F238E27FC236}">
                <a16:creationId xmlns:a16="http://schemas.microsoft.com/office/drawing/2014/main" id="{80544491-8B88-4464-8615-63C6A06A4B59}"/>
              </a:ext>
            </a:extLst>
          </p:cNvPr>
          <p:cNvPicPr>
            <a:picLocks noGrp="1" noChangeAspect="1"/>
          </p:cNvPicPr>
          <p:nvPr>
            <p:ph sz="half" idx="1"/>
          </p:nvPr>
        </p:nvPicPr>
        <p:blipFill>
          <a:blip r:embed="rId2"/>
          <a:stretch>
            <a:fillRect/>
          </a:stretch>
        </p:blipFill>
        <p:spPr>
          <a:xfrm>
            <a:off x="449381" y="3161212"/>
            <a:ext cx="5646619" cy="2116183"/>
          </a:xfrm>
        </p:spPr>
      </p:pic>
      <p:sp>
        <p:nvSpPr>
          <p:cNvPr id="7" name="Rectangle 1">
            <a:extLst>
              <a:ext uri="{FF2B5EF4-FFF2-40B4-BE49-F238E27FC236}">
                <a16:creationId xmlns:a16="http://schemas.microsoft.com/office/drawing/2014/main" id="{95CED053-D814-4176-893D-40E084A67FD3}"/>
              </a:ext>
            </a:extLst>
          </p:cNvPr>
          <p:cNvSpPr>
            <a:spLocks noGrp="1" noChangeArrowheads="1"/>
          </p:cNvSpPr>
          <p:nvPr>
            <p:ph sz="half" idx="2"/>
          </p:nvPr>
        </p:nvSpPr>
        <p:spPr bwMode="auto">
          <a:xfrm>
            <a:off x="6364224" y="3583216"/>
            <a:ext cx="537839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a:ln>
                  <a:noFill/>
                </a:ln>
                <a:solidFill>
                  <a:schemeClr val="tx1"/>
                </a:solidFill>
                <a:effectLst/>
                <a:latin typeface="Arial" panose="020B0604020202020204" pitchFamily="34" charset="0"/>
              </a:rPr>
              <a:t>Muestra en pantalla las zonas y operaciones disponibles.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a:ln>
                  <a:noFill/>
                </a:ln>
                <a:solidFill>
                  <a:schemeClr val="tx1"/>
                </a:solidFill>
                <a:effectLst/>
                <a:latin typeface="Arial" panose="020B0604020202020204" pitchFamily="34" charset="0"/>
              </a:rPr>
              <a:t>Ayuda a que el usuario entienda el menú y cómo ingresar datos.</a:t>
            </a:r>
          </a:p>
        </p:txBody>
      </p:sp>
    </p:spTree>
    <p:extLst>
      <p:ext uri="{BB962C8B-B14F-4D97-AF65-F5344CB8AC3E}">
        <p14:creationId xmlns:p14="http://schemas.microsoft.com/office/powerpoint/2010/main" val="3524164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49EE1D-B638-4298-94EF-34EEC0A60893}"/>
              </a:ext>
            </a:extLst>
          </p:cNvPr>
          <p:cNvSpPr>
            <a:spLocks noGrp="1"/>
          </p:cNvSpPr>
          <p:nvPr>
            <p:ph type="title"/>
          </p:nvPr>
        </p:nvSpPr>
        <p:spPr/>
        <p:txBody>
          <a:bodyPr/>
          <a:lstStyle/>
          <a:p>
            <a:pPr algn="ctr"/>
            <a:r>
              <a:rPr lang="es-CO" dirty="0">
                <a:solidFill>
                  <a:srgbClr val="FF0000"/>
                </a:solidFill>
              </a:rPr>
              <a:t>Funcionamiento del código</a:t>
            </a:r>
            <a:endParaRPr lang="es-CO" dirty="0"/>
          </a:p>
        </p:txBody>
      </p:sp>
      <p:pic>
        <p:nvPicPr>
          <p:cNvPr id="6" name="Marcador de contenido 5">
            <a:extLst>
              <a:ext uri="{FF2B5EF4-FFF2-40B4-BE49-F238E27FC236}">
                <a16:creationId xmlns:a16="http://schemas.microsoft.com/office/drawing/2014/main" id="{33570BA0-B91F-4F21-AD38-B9633BE75BD9}"/>
              </a:ext>
            </a:extLst>
          </p:cNvPr>
          <p:cNvPicPr>
            <a:picLocks noGrp="1" noChangeAspect="1"/>
          </p:cNvPicPr>
          <p:nvPr>
            <p:ph sz="half" idx="1"/>
          </p:nvPr>
        </p:nvPicPr>
        <p:blipFill>
          <a:blip r:embed="rId2"/>
          <a:stretch>
            <a:fillRect/>
          </a:stretch>
        </p:blipFill>
        <p:spPr>
          <a:xfrm>
            <a:off x="1225423" y="2383971"/>
            <a:ext cx="4754563" cy="2899955"/>
          </a:xfrm>
        </p:spPr>
      </p:pic>
      <p:sp>
        <p:nvSpPr>
          <p:cNvPr id="7" name="Rectangle 1">
            <a:extLst>
              <a:ext uri="{FF2B5EF4-FFF2-40B4-BE49-F238E27FC236}">
                <a16:creationId xmlns:a16="http://schemas.microsoft.com/office/drawing/2014/main" id="{07B1F823-A296-4C5E-BD24-3533EC6473FC}"/>
              </a:ext>
            </a:extLst>
          </p:cNvPr>
          <p:cNvSpPr>
            <a:spLocks noGrp="1" noChangeArrowheads="1"/>
          </p:cNvSpPr>
          <p:nvPr>
            <p:ph sz="half" idx="2"/>
          </p:nvPr>
        </p:nvSpPr>
        <p:spPr bwMode="auto">
          <a:xfrm>
            <a:off x="6364223" y="2890719"/>
            <a:ext cx="493988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a:ln>
                  <a:noFill/>
                </a:ln>
                <a:solidFill>
                  <a:schemeClr val="tx1"/>
                </a:solidFill>
                <a:effectLst/>
                <a:latin typeface="Arial" panose="020B0604020202020204" pitchFamily="34" charset="0"/>
              </a:rPr>
              <a:t>Permite al usuario </a:t>
            </a:r>
            <a:r>
              <a:rPr kumimoji="0" lang="es-CO" altLang="es-CO" sz="1800" b="1" i="0" u="none" strike="noStrike" cap="none" normalizeH="0" baseline="0" dirty="0">
                <a:ln>
                  <a:noFill/>
                </a:ln>
                <a:solidFill>
                  <a:schemeClr val="tx1"/>
                </a:solidFill>
                <a:effectLst/>
                <a:latin typeface="Arial" panose="020B0604020202020204" pitchFamily="34" charset="0"/>
              </a:rPr>
              <a:t>consultar información interactiva</a:t>
            </a:r>
            <a:r>
              <a:rPr kumimoji="0" lang="es-CO" altLang="es-CO"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a:ln>
                  <a:noFill/>
                </a:ln>
                <a:solidFill>
                  <a:schemeClr val="tx1"/>
                </a:solidFill>
                <a:effectLst/>
                <a:latin typeface="Arial" panose="020B0604020202020204" pitchFamily="34" charset="0"/>
              </a:rPr>
              <a:t>El usuario puede ingresar una </a:t>
            </a:r>
            <a:r>
              <a:rPr kumimoji="0" lang="es-CO" altLang="es-CO" sz="1800" b="1" i="0" u="none" strike="noStrike" cap="none" normalizeH="0" baseline="0" dirty="0">
                <a:ln>
                  <a:noFill/>
                </a:ln>
                <a:solidFill>
                  <a:schemeClr val="tx1"/>
                </a:solidFill>
                <a:effectLst/>
                <a:latin typeface="Arial" panose="020B0604020202020204" pitchFamily="34" charset="0"/>
              </a:rPr>
              <a:t>zona y operación</a:t>
            </a:r>
            <a:r>
              <a:rPr kumimoji="0" lang="es-CO" altLang="es-CO" sz="1800" b="0" i="0" u="none" strike="noStrike" cap="none" normalizeH="0" baseline="0" dirty="0">
                <a:ln>
                  <a:noFill/>
                </a:ln>
                <a:solidFill>
                  <a:schemeClr val="tx1"/>
                </a:solidFill>
                <a:effectLst/>
                <a:latin typeface="Arial" panose="020B0604020202020204" pitchFamily="34" charset="0"/>
              </a:rPr>
              <a:t> para 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a:ln>
                  <a:noFill/>
                </a:ln>
                <a:solidFill>
                  <a:schemeClr val="tx1"/>
                </a:solidFill>
                <a:effectLst/>
                <a:latin typeface="Arial" panose="020B0604020202020204" pitchFamily="34" charset="0"/>
              </a:rPr>
              <a:t>Cantidad de inmuebles.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a:ln>
                  <a:noFill/>
                </a:ln>
                <a:solidFill>
                  <a:schemeClr val="tx1"/>
                </a:solidFill>
                <a:effectLst/>
                <a:latin typeface="Arial" panose="020B0604020202020204" pitchFamily="34" charset="0"/>
              </a:rPr>
              <a:t>Precio promedio de esa zona y operación.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a:ln>
                  <a:noFill/>
                </a:ln>
                <a:solidFill>
                  <a:schemeClr val="tx1"/>
                </a:solidFill>
                <a:effectLst/>
                <a:latin typeface="Arial" panose="020B0604020202020204" pitchFamily="34" charset="0"/>
              </a:rPr>
              <a:t>Totales por zona y por operación.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a:ln>
                  <a:noFill/>
                </a:ln>
                <a:solidFill>
                  <a:schemeClr val="tx1"/>
                </a:solidFill>
                <a:effectLst/>
                <a:latin typeface="Arial" panose="020B0604020202020204" pitchFamily="34" charset="0"/>
              </a:rPr>
              <a:t>Se repite hasta que el usuario escriba </a:t>
            </a:r>
            <a:r>
              <a:rPr kumimoji="0" lang="es-CO" altLang="es-CO" sz="1800" b="1" i="0" u="none" strike="noStrike" cap="none" normalizeH="0" baseline="0" dirty="0">
                <a:ln>
                  <a:noFill/>
                </a:ln>
                <a:solidFill>
                  <a:schemeClr val="tx1"/>
                </a:solidFill>
                <a:effectLst/>
                <a:latin typeface="Arial" panose="020B0604020202020204" pitchFamily="34" charset="0"/>
              </a:rPr>
              <a:t>-1 para salir</a:t>
            </a:r>
            <a:r>
              <a:rPr kumimoji="0" lang="es-CO" altLang="es-CO"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65315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CC42D8-9C8B-42A2-8DB0-C4ECC62AE518}"/>
              </a:ext>
            </a:extLst>
          </p:cNvPr>
          <p:cNvSpPr>
            <a:spLocks noGrp="1"/>
          </p:cNvSpPr>
          <p:nvPr>
            <p:ph type="title"/>
          </p:nvPr>
        </p:nvSpPr>
        <p:spPr/>
        <p:txBody>
          <a:bodyPr/>
          <a:lstStyle/>
          <a:p>
            <a:r>
              <a:rPr lang="es-CO" dirty="0">
                <a:solidFill>
                  <a:schemeClr val="accent1"/>
                </a:solidFill>
              </a:rPr>
              <a:t>Objetivos del programa</a:t>
            </a:r>
          </a:p>
        </p:txBody>
      </p:sp>
      <p:sp>
        <p:nvSpPr>
          <p:cNvPr id="3" name="Marcador de contenido 2">
            <a:extLst>
              <a:ext uri="{FF2B5EF4-FFF2-40B4-BE49-F238E27FC236}">
                <a16:creationId xmlns:a16="http://schemas.microsoft.com/office/drawing/2014/main" id="{09D91F4E-ED37-4DC4-A143-F0E6B8CCF031}"/>
              </a:ext>
            </a:extLst>
          </p:cNvPr>
          <p:cNvSpPr>
            <a:spLocks noGrp="1"/>
          </p:cNvSpPr>
          <p:nvPr>
            <p:ph idx="1"/>
          </p:nvPr>
        </p:nvSpPr>
        <p:spPr/>
        <p:style>
          <a:lnRef idx="2">
            <a:schemeClr val="accent6">
              <a:shade val="50000"/>
            </a:schemeClr>
          </a:lnRef>
          <a:fillRef idx="1">
            <a:schemeClr val="accent6"/>
          </a:fillRef>
          <a:effectRef idx="0">
            <a:schemeClr val="accent6"/>
          </a:effectRef>
          <a:fontRef idx="minor">
            <a:schemeClr val="lt1"/>
          </a:fontRef>
        </p:style>
        <p:txBody>
          <a:bodyPr>
            <a:normAutofit lnSpcReduction="10000"/>
          </a:bodyPr>
          <a:lstStyle/>
          <a:p>
            <a:r>
              <a:rPr lang="es-CO" dirty="0"/>
              <a:t>Este programa tiene como objetivo :</a:t>
            </a:r>
          </a:p>
          <a:p>
            <a:r>
              <a:rPr lang="es-CO" dirty="0"/>
              <a:t>Utilizar el programa Python para ayudar a las agencias en un sector inmobiliario de formas estructuradas y la calidad de inmuebles</a:t>
            </a:r>
          </a:p>
          <a:p>
            <a:r>
              <a:rPr lang="es-CO" dirty="0"/>
              <a:t>Clasificando por su zona de inmuebles </a:t>
            </a:r>
          </a:p>
          <a:p>
            <a:r>
              <a:rPr lang="es-CO" dirty="0"/>
              <a:t>Su zona geográfica</a:t>
            </a:r>
          </a:p>
          <a:p>
            <a:r>
              <a:rPr lang="es-CO" dirty="0"/>
              <a:t>El tipo de operación (alquiler ,venta ,permuta )</a:t>
            </a:r>
          </a:p>
          <a:p>
            <a:r>
              <a:rPr lang="es-CO" dirty="0"/>
              <a:t>Y todo esto atreves de una matriz  donde el usuario tendrá la oportunidad de obtener reportes según su conveniencia </a:t>
            </a:r>
          </a:p>
        </p:txBody>
      </p:sp>
    </p:spTree>
    <p:extLst>
      <p:ext uri="{BB962C8B-B14F-4D97-AF65-F5344CB8AC3E}">
        <p14:creationId xmlns:p14="http://schemas.microsoft.com/office/powerpoint/2010/main" val="2822350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A73AD-DDF0-4D5C-B7DD-716AFB9CBF6F}"/>
              </a:ext>
            </a:extLst>
          </p:cNvPr>
          <p:cNvSpPr>
            <a:spLocks noGrp="1"/>
          </p:cNvSpPr>
          <p:nvPr>
            <p:ph type="title"/>
          </p:nvPr>
        </p:nvSpPr>
        <p:spPr/>
        <p:txBody>
          <a:bodyPr/>
          <a:lstStyle/>
          <a:p>
            <a:pPr algn="ctr"/>
            <a:r>
              <a:rPr lang="es-CO" dirty="0">
                <a:solidFill>
                  <a:srgbClr val="FF0000"/>
                </a:solidFill>
              </a:rPr>
              <a:t>Funcionamiento del código</a:t>
            </a:r>
            <a:endParaRPr lang="es-CO" dirty="0"/>
          </a:p>
        </p:txBody>
      </p:sp>
      <p:pic>
        <p:nvPicPr>
          <p:cNvPr id="6" name="Marcador de contenido 5">
            <a:extLst>
              <a:ext uri="{FF2B5EF4-FFF2-40B4-BE49-F238E27FC236}">
                <a16:creationId xmlns:a16="http://schemas.microsoft.com/office/drawing/2014/main" id="{69416EB2-858E-46FE-9950-77CFB59A66AE}"/>
              </a:ext>
            </a:extLst>
          </p:cNvPr>
          <p:cNvPicPr>
            <a:picLocks noGrp="1" noChangeAspect="1"/>
          </p:cNvPicPr>
          <p:nvPr>
            <p:ph sz="half" idx="1"/>
          </p:nvPr>
        </p:nvPicPr>
        <p:blipFill>
          <a:blip r:embed="rId2"/>
          <a:stretch>
            <a:fillRect/>
          </a:stretch>
        </p:blipFill>
        <p:spPr>
          <a:xfrm>
            <a:off x="512395" y="2604080"/>
            <a:ext cx="5739639" cy="2847703"/>
          </a:xfrm>
        </p:spPr>
      </p:pic>
      <p:sp>
        <p:nvSpPr>
          <p:cNvPr id="7" name="Rectangle 1">
            <a:extLst>
              <a:ext uri="{FF2B5EF4-FFF2-40B4-BE49-F238E27FC236}">
                <a16:creationId xmlns:a16="http://schemas.microsoft.com/office/drawing/2014/main" id="{730F0035-BF60-4D5E-B6AE-A52C4864C908}"/>
              </a:ext>
            </a:extLst>
          </p:cNvPr>
          <p:cNvSpPr>
            <a:spLocks noGrp="1" noChangeArrowheads="1"/>
          </p:cNvSpPr>
          <p:nvPr>
            <p:ph sz="half" idx="2"/>
          </p:nvPr>
        </p:nvSpPr>
        <p:spPr bwMode="auto">
          <a:xfrm>
            <a:off x="6364223" y="3444716"/>
            <a:ext cx="476402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a:ln>
                  <a:noFill/>
                </a:ln>
                <a:solidFill>
                  <a:schemeClr val="tx1"/>
                </a:solidFill>
                <a:effectLst/>
                <a:latin typeface="Arial" panose="020B0604020202020204" pitchFamily="34" charset="0"/>
              </a:rPr>
              <a:t>Muestra una </a:t>
            </a:r>
            <a:r>
              <a:rPr kumimoji="0" lang="es-CO" altLang="es-CO" sz="1800" b="1" i="0" u="none" strike="noStrike" cap="none" normalizeH="0" baseline="0" dirty="0">
                <a:ln>
                  <a:noFill/>
                </a:ln>
                <a:solidFill>
                  <a:schemeClr val="tx1"/>
                </a:solidFill>
                <a:effectLst/>
                <a:latin typeface="Arial" panose="020B0604020202020204" pitchFamily="34" charset="0"/>
              </a:rPr>
              <a:t>tabla con la cantidad de departamentos</a:t>
            </a:r>
            <a:r>
              <a:rPr kumimoji="0" lang="es-CO" altLang="es-CO" sz="1800" b="0" i="0" u="none" strike="noStrike" cap="none" normalizeH="0" baseline="0" dirty="0">
                <a:ln>
                  <a:noFill/>
                </a:ln>
                <a:solidFill>
                  <a:schemeClr val="tx1"/>
                </a:solidFill>
                <a:effectLst/>
                <a:latin typeface="Arial" panose="020B0604020202020204" pitchFamily="34" charset="0"/>
              </a:rPr>
              <a:t> por zona y tipo de operación.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a:ln>
                  <a:noFill/>
                </a:ln>
                <a:solidFill>
                  <a:schemeClr val="tx1"/>
                </a:solidFill>
                <a:effectLst/>
                <a:latin typeface="Arial" panose="020B0604020202020204" pitchFamily="34" charset="0"/>
              </a:rPr>
              <a:t>Ejemplo: cuántos inmuebles hay en la zona Norte para Alquiler, Venta, etc.</a:t>
            </a:r>
          </a:p>
        </p:txBody>
      </p:sp>
    </p:spTree>
    <p:extLst>
      <p:ext uri="{BB962C8B-B14F-4D97-AF65-F5344CB8AC3E}">
        <p14:creationId xmlns:p14="http://schemas.microsoft.com/office/powerpoint/2010/main" val="1984766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00B6C8-2EC8-4AC5-8F3C-7C6D0436DDD6}"/>
              </a:ext>
            </a:extLst>
          </p:cNvPr>
          <p:cNvSpPr>
            <a:spLocks noGrp="1"/>
          </p:cNvSpPr>
          <p:nvPr>
            <p:ph type="title"/>
          </p:nvPr>
        </p:nvSpPr>
        <p:spPr/>
        <p:txBody>
          <a:bodyPr/>
          <a:lstStyle/>
          <a:p>
            <a:pPr algn="ctr"/>
            <a:r>
              <a:rPr lang="es-CO" dirty="0">
                <a:solidFill>
                  <a:srgbClr val="FF0000"/>
                </a:solidFill>
              </a:rPr>
              <a:t>Funcionamiento del código</a:t>
            </a:r>
            <a:endParaRPr lang="es-CO" dirty="0"/>
          </a:p>
        </p:txBody>
      </p:sp>
      <p:pic>
        <p:nvPicPr>
          <p:cNvPr id="6" name="Marcador de contenido 5">
            <a:extLst>
              <a:ext uri="{FF2B5EF4-FFF2-40B4-BE49-F238E27FC236}">
                <a16:creationId xmlns:a16="http://schemas.microsoft.com/office/drawing/2014/main" id="{238BC1CF-2D8F-447D-B300-58D1C5DE3895}"/>
              </a:ext>
            </a:extLst>
          </p:cNvPr>
          <p:cNvPicPr>
            <a:picLocks noGrp="1" noChangeAspect="1"/>
          </p:cNvPicPr>
          <p:nvPr>
            <p:ph sz="half" idx="1"/>
          </p:nvPr>
        </p:nvPicPr>
        <p:blipFill>
          <a:blip r:embed="rId2"/>
          <a:stretch>
            <a:fillRect/>
          </a:stretch>
        </p:blipFill>
        <p:spPr>
          <a:xfrm>
            <a:off x="812984" y="2811892"/>
            <a:ext cx="5283016" cy="2293471"/>
          </a:xfrm>
        </p:spPr>
      </p:pic>
      <p:sp>
        <p:nvSpPr>
          <p:cNvPr id="4" name="Marcador de contenido 3">
            <a:extLst>
              <a:ext uri="{FF2B5EF4-FFF2-40B4-BE49-F238E27FC236}">
                <a16:creationId xmlns:a16="http://schemas.microsoft.com/office/drawing/2014/main" id="{85248242-2406-4DA2-923C-F579B9D39AE2}"/>
              </a:ext>
            </a:extLst>
          </p:cNvPr>
          <p:cNvSpPr>
            <a:spLocks noGrp="1"/>
          </p:cNvSpPr>
          <p:nvPr>
            <p:ph sz="half" idx="2"/>
          </p:nvPr>
        </p:nvSpPr>
        <p:spPr>
          <a:xfrm>
            <a:off x="6364224" y="2811892"/>
            <a:ext cx="4754880" cy="2629903"/>
          </a:xfrm>
        </p:spPr>
        <p:txBody>
          <a:bodyPr/>
          <a:lstStyle/>
          <a:p>
            <a:pPr marL="0" indent="0">
              <a:buNone/>
            </a:pPr>
            <a:endParaRPr lang="es-ES" dirty="0"/>
          </a:p>
          <a:p>
            <a:pPr>
              <a:buFont typeface="Arial" panose="020B0604020202020204" pitchFamily="34" charset="0"/>
              <a:buChar char="•"/>
            </a:pPr>
            <a:r>
              <a:rPr lang="es-ES" dirty="0"/>
              <a:t>Muestra una </a:t>
            </a:r>
            <a:r>
              <a:rPr lang="es-ES" b="1" dirty="0"/>
              <a:t>tabla con los precios promedio</a:t>
            </a:r>
            <a:r>
              <a:rPr lang="es-ES" dirty="0"/>
              <a:t> por zona y tipo de operación.</a:t>
            </a:r>
          </a:p>
          <a:p>
            <a:endParaRPr lang="es-CO" dirty="0"/>
          </a:p>
        </p:txBody>
      </p:sp>
    </p:spTree>
    <p:extLst>
      <p:ext uri="{BB962C8B-B14F-4D97-AF65-F5344CB8AC3E}">
        <p14:creationId xmlns:p14="http://schemas.microsoft.com/office/powerpoint/2010/main" val="646431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7464DA-4DF9-4BC8-9736-7947496EA7EA}"/>
              </a:ext>
            </a:extLst>
          </p:cNvPr>
          <p:cNvSpPr>
            <a:spLocks noGrp="1"/>
          </p:cNvSpPr>
          <p:nvPr>
            <p:ph type="title"/>
          </p:nvPr>
        </p:nvSpPr>
        <p:spPr/>
        <p:txBody>
          <a:bodyPr/>
          <a:lstStyle/>
          <a:p>
            <a:pPr algn="ctr"/>
            <a:r>
              <a:rPr lang="es-CO" dirty="0">
                <a:solidFill>
                  <a:srgbClr val="FF0000"/>
                </a:solidFill>
              </a:rPr>
              <a:t>Funcionamiento del código</a:t>
            </a:r>
            <a:endParaRPr lang="es-CO" dirty="0"/>
          </a:p>
        </p:txBody>
      </p:sp>
      <p:pic>
        <p:nvPicPr>
          <p:cNvPr id="6" name="Marcador de contenido 5">
            <a:extLst>
              <a:ext uri="{FF2B5EF4-FFF2-40B4-BE49-F238E27FC236}">
                <a16:creationId xmlns:a16="http://schemas.microsoft.com/office/drawing/2014/main" id="{FF87BC87-FEC6-48BF-861F-F36A9B16474F}"/>
              </a:ext>
            </a:extLst>
          </p:cNvPr>
          <p:cNvPicPr>
            <a:picLocks noGrp="1" noChangeAspect="1"/>
          </p:cNvPicPr>
          <p:nvPr>
            <p:ph sz="half" idx="1"/>
          </p:nvPr>
        </p:nvPicPr>
        <p:blipFill>
          <a:blip r:embed="rId2"/>
          <a:stretch>
            <a:fillRect/>
          </a:stretch>
        </p:blipFill>
        <p:spPr>
          <a:xfrm>
            <a:off x="157849" y="2794153"/>
            <a:ext cx="6014351" cy="1832711"/>
          </a:xfrm>
        </p:spPr>
      </p:pic>
      <p:sp>
        <p:nvSpPr>
          <p:cNvPr id="7" name="Rectangle 1">
            <a:extLst>
              <a:ext uri="{FF2B5EF4-FFF2-40B4-BE49-F238E27FC236}">
                <a16:creationId xmlns:a16="http://schemas.microsoft.com/office/drawing/2014/main" id="{34FA4E51-7BC9-4A3F-BF6F-A66925C4ACD2}"/>
              </a:ext>
            </a:extLst>
          </p:cNvPr>
          <p:cNvSpPr>
            <a:spLocks noGrp="1" noChangeArrowheads="1"/>
          </p:cNvSpPr>
          <p:nvPr>
            <p:ph sz="half" idx="2"/>
          </p:nvPr>
        </p:nvSpPr>
        <p:spPr bwMode="auto">
          <a:xfrm>
            <a:off x="6336792" y="2946984"/>
            <a:ext cx="507492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a:ln>
                  <a:noFill/>
                </a:ln>
                <a:solidFill>
                  <a:schemeClr val="tx1"/>
                </a:solidFill>
                <a:effectLst/>
                <a:latin typeface="Arial" panose="020B0604020202020204" pitchFamily="34" charset="0"/>
              </a:rPr>
              <a:t>Calcula y muestra los </a:t>
            </a:r>
            <a:r>
              <a:rPr kumimoji="0" lang="es-CO" altLang="es-CO" sz="1800" b="1" i="0" u="none" strike="noStrike" cap="none" normalizeH="0" baseline="0" dirty="0">
                <a:ln>
                  <a:noFill/>
                </a:ln>
                <a:solidFill>
                  <a:schemeClr val="tx1"/>
                </a:solidFill>
                <a:effectLst/>
                <a:latin typeface="Arial" panose="020B0604020202020204" pitchFamily="34" charset="0"/>
              </a:rPr>
              <a:t>totales por operación</a:t>
            </a:r>
            <a:r>
              <a:rPr kumimoji="0" lang="es-CO" altLang="es-CO" sz="1800" b="0" i="0" u="none" strike="noStrike" cap="none" normalizeH="0" baseline="0" dirty="0">
                <a:ln>
                  <a:noFill/>
                </a:ln>
                <a:solidFill>
                  <a:schemeClr val="tx1"/>
                </a:solidFill>
                <a:effectLst/>
                <a:latin typeface="Arial" panose="020B0604020202020204" pitchFamily="34" charset="0"/>
              </a:rPr>
              <a:t> (ejemplo: cuántos inmuebles en total hay en alquiler).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dirty="0">
                <a:ln>
                  <a:noFill/>
                </a:ln>
                <a:solidFill>
                  <a:schemeClr val="tx1"/>
                </a:solidFill>
                <a:effectLst/>
                <a:latin typeface="Arial" panose="020B0604020202020204" pitchFamily="34" charset="0"/>
              </a:rPr>
              <a:t>Calcula y muestra los </a:t>
            </a:r>
            <a:r>
              <a:rPr kumimoji="0" lang="es-CO" altLang="es-CO" sz="1800" b="1" i="0" u="none" strike="noStrike" cap="none" normalizeH="0" baseline="0" dirty="0">
                <a:ln>
                  <a:noFill/>
                </a:ln>
                <a:solidFill>
                  <a:schemeClr val="tx1"/>
                </a:solidFill>
                <a:effectLst/>
                <a:latin typeface="Arial" panose="020B0604020202020204" pitchFamily="34" charset="0"/>
              </a:rPr>
              <a:t>totales por zona</a:t>
            </a:r>
            <a:r>
              <a:rPr kumimoji="0" lang="es-CO" altLang="es-CO" sz="1800" b="0" i="0" u="none" strike="noStrike" cap="none" normalizeH="0" baseline="0" dirty="0">
                <a:ln>
                  <a:noFill/>
                </a:ln>
                <a:solidFill>
                  <a:schemeClr val="tx1"/>
                </a:solidFill>
                <a:effectLst/>
                <a:latin typeface="Arial" panose="020B0604020202020204" pitchFamily="34" charset="0"/>
              </a:rPr>
              <a:t> (ejemplo: cuántos inmuebles hay en la zona Norte en general)</a:t>
            </a:r>
          </a:p>
        </p:txBody>
      </p:sp>
    </p:spTree>
    <p:extLst>
      <p:ext uri="{BB962C8B-B14F-4D97-AF65-F5344CB8AC3E}">
        <p14:creationId xmlns:p14="http://schemas.microsoft.com/office/powerpoint/2010/main" val="1287032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F3CA32-BEC7-4E7B-9872-FC5D6D6B1142}"/>
              </a:ext>
            </a:extLst>
          </p:cNvPr>
          <p:cNvSpPr>
            <a:spLocks noGrp="1"/>
          </p:cNvSpPr>
          <p:nvPr>
            <p:ph type="title"/>
          </p:nvPr>
        </p:nvSpPr>
        <p:spPr/>
        <p:txBody>
          <a:bodyPr/>
          <a:lstStyle/>
          <a:p>
            <a:pPr algn="ctr"/>
            <a:r>
              <a:rPr lang="es-CO" dirty="0">
                <a:solidFill>
                  <a:srgbClr val="FF0000"/>
                </a:solidFill>
              </a:rPr>
              <a:t>Funcionamiento del código</a:t>
            </a:r>
            <a:endParaRPr lang="es-CO" dirty="0"/>
          </a:p>
        </p:txBody>
      </p:sp>
      <p:pic>
        <p:nvPicPr>
          <p:cNvPr id="6" name="Marcador de contenido 5">
            <a:extLst>
              <a:ext uri="{FF2B5EF4-FFF2-40B4-BE49-F238E27FC236}">
                <a16:creationId xmlns:a16="http://schemas.microsoft.com/office/drawing/2014/main" id="{097C4180-2666-467B-8848-7946DDD07982}"/>
              </a:ext>
            </a:extLst>
          </p:cNvPr>
          <p:cNvPicPr>
            <a:picLocks noGrp="1" noChangeAspect="1"/>
          </p:cNvPicPr>
          <p:nvPr>
            <p:ph sz="half" idx="1"/>
          </p:nvPr>
        </p:nvPicPr>
        <p:blipFill>
          <a:blip r:embed="rId2"/>
          <a:stretch>
            <a:fillRect/>
          </a:stretch>
        </p:blipFill>
        <p:spPr>
          <a:xfrm>
            <a:off x="844963" y="2520399"/>
            <a:ext cx="5407071" cy="2927846"/>
          </a:xfrm>
        </p:spPr>
      </p:pic>
      <p:sp>
        <p:nvSpPr>
          <p:cNvPr id="7" name="Rectangle 1">
            <a:extLst>
              <a:ext uri="{FF2B5EF4-FFF2-40B4-BE49-F238E27FC236}">
                <a16:creationId xmlns:a16="http://schemas.microsoft.com/office/drawing/2014/main" id="{8EDA84A5-9F22-4299-989C-60CB8C7F757A}"/>
              </a:ext>
            </a:extLst>
          </p:cNvPr>
          <p:cNvSpPr>
            <a:spLocks noGrp="1" noChangeArrowheads="1"/>
          </p:cNvSpPr>
          <p:nvPr>
            <p:ph sz="half" idx="2"/>
          </p:nvPr>
        </p:nvSpPr>
        <p:spPr bwMode="auto">
          <a:xfrm>
            <a:off x="6364224" y="3583215"/>
            <a:ext cx="492081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1" i="0" u="none" strike="noStrike" cap="none" normalizeH="0" baseline="0">
                <a:ln>
                  <a:noFill/>
                </a:ln>
                <a:solidFill>
                  <a:schemeClr val="tx1"/>
                </a:solidFill>
                <a:effectLst/>
                <a:latin typeface="Arial" panose="020B0604020202020204" pitchFamily="34" charset="0"/>
              </a:rPr>
              <a:t>Operación más frecuente</a:t>
            </a:r>
            <a:r>
              <a:rPr kumimoji="0" lang="es-CO" altLang="es-CO" sz="1800" b="0" i="0" u="none" strike="noStrike" cap="none" normalizeH="0" baseline="0">
                <a:ln>
                  <a:noFill/>
                </a:ln>
                <a:solidFill>
                  <a:schemeClr val="tx1"/>
                </a:solidFill>
                <a:effectLst/>
                <a:latin typeface="Arial" panose="020B0604020202020204" pitchFamily="34" charset="0"/>
              </a:rPr>
              <a:t> por zona.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1" i="0" u="none" strike="noStrike" cap="none" normalizeH="0" baseline="0">
                <a:ln>
                  <a:noFill/>
                </a:ln>
                <a:solidFill>
                  <a:schemeClr val="tx1"/>
                </a:solidFill>
                <a:effectLst/>
                <a:latin typeface="Arial" panose="020B0604020202020204" pitchFamily="34" charset="0"/>
              </a:rPr>
              <a:t>Operación menos frecuente</a:t>
            </a:r>
            <a:r>
              <a:rPr kumimoji="0" lang="es-CO" altLang="es-CO" sz="1800" b="0" i="0" u="none" strike="noStrike" cap="none" normalizeH="0" baseline="0">
                <a:ln>
                  <a:noFill/>
                </a:ln>
                <a:solidFill>
                  <a:schemeClr val="tx1"/>
                </a:solidFill>
                <a:effectLst/>
                <a:latin typeface="Arial" panose="020B0604020202020204" pitchFamily="34" charset="0"/>
              </a:rPr>
              <a:t> por zona.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1800" b="0" i="0" u="none" strike="noStrike" cap="none" normalizeH="0" baseline="0">
                <a:ln>
                  <a:noFill/>
                </a:ln>
                <a:solidFill>
                  <a:schemeClr val="tx1"/>
                </a:solidFill>
                <a:effectLst/>
                <a:latin typeface="Arial" panose="020B0604020202020204" pitchFamily="34" charset="0"/>
              </a:rPr>
              <a:t>Muestra la operación con más y con menos inmuebles para cada zona.</a:t>
            </a:r>
          </a:p>
        </p:txBody>
      </p:sp>
    </p:spTree>
    <p:extLst>
      <p:ext uri="{BB962C8B-B14F-4D97-AF65-F5344CB8AC3E}">
        <p14:creationId xmlns:p14="http://schemas.microsoft.com/office/powerpoint/2010/main" val="2451056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4D177-4F24-46BB-8A9A-48A1CC193398}"/>
              </a:ext>
            </a:extLst>
          </p:cNvPr>
          <p:cNvSpPr>
            <a:spLocks noGrp="1"/>
          </p:cNvSpPr>
          <p:nvPr>
            <p:ph type="title"/>
          </p:nvPr>
        </p:nvSpPr>
        <p:spPr/>
        <p:txBody>
          <a:bodyPr/>
          <a:lstStyle/>
          <a:p>
            <a:pPr algn="ctr"/>
            <a:r>
              <a:rPr lang="es-CO" dirty="0">
                <a:solidFill>
                  <a:srgbClr val="FF0000"/>
                </a:solidFill>
              </a:rPr>
              <a:t>Funcionamiento del código</a:t>
            </a:r>
            <a:endParaRPr lang="es-CO" dirty="0"/>
          </a:p>
        </p:txBody>
      </p:sp>
      <p:pic>
        <p:nvPicPr>
          <p:cNvPr id="6" name="Marcador de contenido 5">
            <a:extLst>
              <a:ext uri="{FF2B5EF4-FFF2-40B4-BE49-F238E27FC236}">
                <a16:creationId xmlns:a16="http://schemas.microsoft.com/office/drawing/2014/main" id="{A4FC5244-DD09-4DF6-B44F-4F5CB5D69086}"/>
              </a:ext>
            </a:extLst>
          </p:cNvPr>
          <p:cNvPicPr>
            <a:picLocks noGrp="1" noChangeAspect="1"/>
          </p:cNvPicPr>
          <p:nvPr>
            <p:ph sz="half" idx="1"/>
          </p:nvPr>
        </p:nvPicPr>
        <p:blipFill>
          <a:blip r:embed="rId2"/>
          <a:stretch>
            <a:fillRect/>
          </a:stretch>
        </p:blipFill>
        <p:spPr>
          <a:xfrm>
            <a:off x="1447800" y="2255356"/>
            <a:ext cx="4645025" cy="2960064"/>
          </a:xfrm>
        </p:spPr>
      </p:pic>
      <p:sp>
        <p:nvSpPr>
          <p:cNvPr id="4" name="Marcador de contenido 3">
            <a:extLst>
              <a:ext uri="{FF2B5EF4-FFF2-40B4-BE49-F238E27FC236}">
                <a16:creationId xmlns:a16="http://schemas.microsoft.com/office/drawing/2014/main" id="{05A8C89A-02BC-470B-8726-AF075D414B72}"/>
              </a:ext>
            </a:extLst>
          </p:cNvPr>
          <p:cNvSpPr>
            <a:spLocks noGrp="1"/>
          </p:cNvSpPr>
          <p:nvPr>
            <p:ph sz="half" idx="2"/>
          </p:nvPr>
        </p:nvSpPr>
        <p:spPr>
          <a:xfrm>
            <a:off x="6364224" y="2971800"/>
            <a:ext cx="4754880" cy="1508760"/>
          </a:xfrm>
        </p:spPr>
        <p:txBody>
          <a:bodyPr/>
          <a:lstStyle/>
          <a:p>
            <a:r>
              <a:rPr lang="es-CO" dirty="0"/>
              <a:t>Al utilizar todas las funciones antes explicada podemos ves como el programa comienza a ejecutar el programa</a:t>
            </a:r>
          </a:p>
        </p:txBody>
      </p:sp>
    </p:spTree>
    <p:extLst>
      <p:ext uri="{BB962C8B-B14F-4D97-AF65-F5344CB8AC3E}">
        <p14:creationId xmlns:p14="http://schemas.microsoft.com/office/powerpoint/2010/main" val="27109469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F901A4-2697-4933-894B-F90EABE76784}"/>
              </a:ext>
            </a:extLst>
          </p:cNvPr>
          <p:cNvSpPr>
            <a:spLocks noGrp="1"/>
          </p:cNvSpPr>
          <p:nvPr>
            <p:ph type="title"/>
          </p:nvPr>
        </p:nvSpPr>
        <p:spPr/>
        <p:txBody>
          <a:bodyPr/>
          <a:lstStyle/>
          <a:p>
            <a:pPr algn="ctr"/>
            <a:r>
              <a:rPr lang="es-CO" dirty="0">
                <a:solidFill>
                  <a:srgbClr val="FF0000"/>
                </a:solidFill>
              </a:rPr>
              <a:t>Resultados del código</a:t>
            </a:r>
          </a:p>
        </p:txBody>
      </p:sp>
      <p:pic>
        <p:nvPicPr>
          <p:cNvPr id="6" name="Marcador de contenido 5">
            <a:extLst>
              <a:ext uri="{FF2B5EF4-FFF2-40B4-BE49-F238E27FC236}">
                <a16:creationId xmlns:a16="http://schemas.microsoft.com/office/drawing/2014/main" id="{C76C75EB-9D79-4F93-9AF2-3E644D3EA31E}"/>
              </a:ext>
            </a:extLst>
          </p:cNvPr>
          <p:cNvPicPr>
            <a:picLocks noGrp="1" noChangeAspect="1"/>
          </p:cNvPicPr>
          <p:nvPr>
            <p:ph sz="half" idx="1"/>
          </p:nvPr>
        </p:nvPicPr>
        <p:blipFill>
          <a:blip r:embed="rId2"/>
          <a:stretch>
            <a:fillRect/>
          </a:stretch>
        </p:blipFill>
        <p:spPr>
          <a:xfrm>
            <a:off x="2443739" y="2112264"/>
            <a:ext cx="6980614" cy="3170235"/>
          </a:xfrm>
        </p:spPr>
      </p:pic>
    </p:spTree>
    <p:extLst>
      <p:ext uri="{BB962C8B-B14F-4D97-AF65-F5344CB8AC3E}">
        <p14:creationId xmlns:p14="http://schemas.microsoft.com/office/powerpoint/2010/main" val="1754173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40D78B-A05F-4A82-B085-A3858F36D7CB}"/>
              </a:ext>
            </a:extLst>
          </p:cNvPr>
          <p:cNvSpPr>
            <a:spLocks noGrp="1"/>
          </p:cNvSpPr>
          <p:nvPr>
            <p:ph type="title"/>
          </p:nvPr>
        </p:nvSpPr>
        <p:spPr/>
        <p:txBody>
          <a:bodyPr/>
          <a:lstStyle/>
          <a:p>
            <a:pPr algn="ctr"/>
            <a:r>
              <a:rPr lang="es-CO" dirty="0">
                <a:solidFill>
                  <a:srgbClr val="FF0000"/>
                </a:solidFill>
              </a:rPr>
              <a:t>Resultados del código</a:t>
            </a:r>
            <a:endParaRPr lang="es-CO" dirty="0"/>
          </a:p>
        </p:txBody>
      </p:sp>
      <p:pic>
        <p:nvPicPr>
          <p:cNvPr id="6" name="Marcador de contenido 5">
            <a:extLst>
              <a:ext uri="{FF2B5EF4-FFF2-40B4-BE49-F238E27FC236}">
                <a16:creationId xmlns:a16="http://schemas.microsoft.com/office/drawing/2014/main" id="{424C2676-A8D0-4E82-9BD7-78BCD967C4DE}"/>
              </a:ext>
            </a:extLst>
          </p:cNvPr>
          <p:cNvPicPr>
            <a:picLocks noGrp="1" noChangeAspect="1"/>
          </p:cNvPicPr>
          <p:nvPr>
            <p:ph sz="half" idx="1"/>
          </p:nvPr>
        </p:nvPicPr>
        <p:blipFill>
          <a:blip r:embed="rId2"/>
          <a:stretch>
            <a:fillRect/>
          </a:stretch>
        </p:blipFill>
        <p:spPr>
          <a:xfrm>
            <a:off x="2734056" y="2011680"/>
            <a:ext cx="6559984" cy="3648333"/>
          </a:xfrm>
        </p:spPr>
      </p:pic>
    </p:spTree>
    <p:extLst>
      <p:ext uri="{BB962C8B-B14F-4D97-AF65-F5344CB8AC3E}">
        <p14:creationId xmlns:p14="http://schemas.microsoft.com/office/powerpoint/2010/main" val="1363045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6F3B33-1EBE-4E6E-98C4-3A14C8BE9A52}"/>
              </a:ext>
            </a:extLst>
          </p:cNvPr>
          <p:cNvSpPr>
            <a:spLocks noGrp="1"/>
          </p:cNvSpPr>
          <p:nvPr>
            <p:ph type="title"/>
          </p:nvPr>
        </p:nvSpPr>
        <p:spPr/>
        <p:txBody>
          <a:bodyPr/>
          <a:lstStyle/>
          <a:p>
            <a:pPr algn="ctr"/>
            <a:r>
              <a:rPr lang="es-CO" dirty="0">
                <a:solidFill>
                  <a:srgbClr val="FF0000"/>
                </a:solidFill>
              </a:rPr>
              <a:t>Resultados del código</a:t>
            </a:r>
            <a:endParaRPr lang="es-CO" dirty="0"/>
          </a:p>
        </p:txBody>
      </p:sp>
      <p:pic>
        <p:nvPicPr>
          <p:cNvPr id="6" name="Marcador de contenido 5">
            <a:extLst>
              <a:ext uri="{FF2B5EF4-FFF2-40B4-BE49-F238E27FC236}">
                <a16:creationId xmlns:a16="http://schemas.microsoft.com/office/drawing/2014/main" id="{9DD3DF05-2681-4D88-96EE-C663264DD0A8}"/>
              </a:ext>
            </a:extLst>
          </p:cNvPr>
          <p:cNvPicPr>
            <a:picLocks noGrp="1" noChangeAspect="1"/>
          </p:cNvPicPr>
          <p:nvPr>
            <p:ph sz="half" idx="1"/>
          </p:nvPr>
        </p:nvPicPr>
        <p:blipFill>
          <a:blip r:embed="rId2"/>
          <a:stretch>
            <a:fillRect/>
          </a:stretch>
        </p:blipFill>
        <p:spPr>
          <a:xfrm>
            <a:off x="2203021" y="1994338"/>
            <a:ext cx="7480553" cy="3327469"/>
          </a:xfrm>
        </p:spPr>
      </p:pic>
    </p:spTree>
    <p:extLst>
      <p:ext uri="{BB962C8B-B14F-4D97-AF65-F5344CB8AC3E}">
        <p14:creationId xmlns:p14="http://schemas.microsoft.com/office/powerpoint/2010/main" val="529224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D89AF5-AF3E-4475-B992-A5BC48F38446}"/>
              </a:ext>
            </a:extLst>
          </p:cNvPr>
          <p:cNvSpPr>
            <a:spLocks noGrp="1"/>
          </p:cNvSpPr>
          <p:nvPr>
            <p:ph type="title"/>
          </p:nvPr>
        </p:nvSpPr>
        <p:spPr/>
        <p:txBody>
          <a:bodyPr/>
          <a:lstStyle/>
          <a:p>
            <a:pPr algn="ctr"/>
            <a:r>
              <a:rPr lang="es-CO" dirty="0">
                <a:solidFill>
                  <a:srgbClr val="FF0000"/>
                </a:solidFill>
              </a:rPr>
              <a:t>Resultados del código</a:t>
            </a:r>
            <a:endParaRPr lang="es-CO" dirty="0"/>
          </a:p>
        </p:txBody>
      </p:sp>
      <p:pic>
        <p:nvPicPr>
          <p:cNvPr id="6" name="Marcador de contenido 5">
            <a:extLst>
              <a:ext uri="{FF2B5EF4-FFF2-40B4-BE49-F238E27FC236}">
                <a16:creationId xmlns:a16="http://schemas.microsoft.com/office/drawing/2014/main" id="{FE6355C4-D686-4653-848C-822E0777D905}"/>
              </a:ext>
            </a:extLst>
          </p:cNvPr>
          <p:cNvPicPr>
            <a:picLocks noGrp="1" noChangeAspect="1"/>
          </p:cNvPicPr>
          <p:nvPr>
            <p:ph sz="half" idx="1"/>
          </p:nvPr>
        </p:nvPicPr>
        <p:blipFill>
          <a:blip r:embed="rId2"/>
          <a:stretch>
            <a:fillRect/>
          </a:stretch>
        </p:blipFill>
        <p:spPr>
          <a:xfrm>
            <a:off x="1978152" y="1985771"/>
            <a:ext cx="7696200" cy="3921035"/>
          </a:xfrm>
        </p:spPr>
      </p:pic>
    </p:spTree>
    <p:extLst>
      <p:ext uri="{BB962C8B-B14F-4D97-AF65-F5344CB8AC3E}">
        <p14:creationId xmlns:p14="http://schemas.microsoft.com/office/powerpoint/2010/main" val="1879168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69DD2-DA3F-4681-AC37-223128952D97}"/>
              </a:ext>
            </a:extLst>
          </p:cNvPr>
          <p:cNvSpPr>
            <a:spLocks noGrp="1"/>
          </p:cNvSpPr>
          <p:nvPr>
            <p:ph type="title"/>
          </p:nvPr>
        </p:nvSpPr>
        <p:spPr/>
        <p:style>
          <a:lnRef idx="2">
            <a:schemeClr val="accent2"/>
          </a:lnRef>
          <a:fillRef idx="1">
            <a:schemeClr val="lt1"/>
          </a:fillRef>
          <a:effectRef idx="0">
            <a:schemeClr val="accent2"/>
          </a:effectRef>
          <a:fontRef idx="minor">
            <a:schemeClr val="dk1"/>
          </a:fontRef>
        </p:style>
        <p:txBody>
          <a:bodyPr/>
          <a:lstStyle/>
          <a:p>
            <a:pPr algn="ctr"/>
            <a:r>
              <a:rPr lang="es-CO">
                <a:solidFill>
                  <a:srgbClr val="FF0000"/>
                </a:solidFill>
              </a:rPr>
              <a:t>Los beneficios </a:t>
            </a:r>
            <a:r>
              <a:rPr lang="es-CO" dirty="0">
                <a:solidFill>
                  <a:srgbClr val="FF0000"/>
                </a:solidFill>
              </a:rPr>
              <a:t>del sistema</a:t>
            </a:r>
          </a:p>
        </p:txBody>
      </p:sp>
      <p:sp>
        <p:nvSpPr>
          <p:cNvPr id="3" name="Marcador de contenido 2">
            <a:extLst>
              <a:ext uri="{FF2B5EF4-FFF2-40B4-BE49-F238E27FC236}">
                <a16:creationId xmlns:a16="http://schemas.microsoft.com/office/drawing/2014/main" id="{5C01E55F-8CC4-4552-9A99-27ED00992CF4}"/>
              </a:ext>
            </a:extLst>
          </p:cNvPr>
          <p:cNvSpPr>
            <a:spLocks noGrp="1"/>
          </p:cNvSpPr>
          <p:nvPr>
            <p:ph idx="1"/>
          </p:nvPr>
        </p:nvSpPr>
        <p:spPr>
          <a:xfrm>
            <a:off x="1069848" y="2121408"/>
            <a:ext cx="10058400" cy="2819560"/>
          </a:xfrm>
        </p:spPr>
        <p:style>
          <a:lnRef idx="1">
            <a:schemeClr val="accent3"/>
          </a:lnRef>
          <a:fillRef idx="2">
            <a:schemeClr val="accent3"/>
          </a:fillRef>
          <a:effectRef idx="1">
            <a:schemeClr val="accent3"/>
          </a:effectRef>
          <a:fontRef idx="minor">
            <a:schemeClr val="dk1"/>
          </a:fontRef>
        </p:style>
        <p:txBody>
          <a:bodyPr>
            <a:normAutofit fontScale="85000" lnSpcReduction="20000"/>
          </a:bodyPr>
          <a:lstStyle/>
          <a:p>
            <a:r>
              <a:rPr lang="es-CO" sz="2800" dirty="0"/>
              <a:t>Este proyecto va ir dirigido para las agencias las cuales no cuenten con un programa que mantenga el control permanente de las vetas que se han realizado como su precios actualizados a tiempo real </a:t>
            </a:r>
          </a:p>
          <a:p>
            <a:r>
              <a:rPr lang="es-CO" sz="2800" dirty="0"/>
              <a:t>Con este sistema un posible vendedor o cliente que desea conocer unos determinados inmuebles ingresara los datos solicitados por el sistema para visualizar  posibles inmuebles con todas sus características como su geografía su tipo de operación y sus posibles precios</a:t>
            </a:r>
          </a:p>
        </p:txBody>
      </p:sp>
      <p:pic>
        <p:nvPicPr>
          <p:cNvPr id="5" name="Imagen 4">
            <a:extLst>
              <a:ext uri="{FF2B5EF4-FFF2-40B4-BE49-F238E27FC236}">
                <a16:creationId xmlns:a16="http://schemas.microsoft.com/office/drawing/2014/main" id="{D61807BD-8CD2-49C6-8432-39B7387E465D}"/>
              </a:ext>
            </a:extLst>
          </p:cNvPr>
          <p:cNvPicPr>
            <a:picLocks noChangeAspect="1"/>
          </p:cNvPicPr>
          <p:nvPr/>
        </p:nvPicPr>
        <p:blipFill rotWithShape="1">
          <a:blip r:embed="rId2"/>
          <a:srcRect l="13364" t="12627" r="12522" b="33770"/>
          <a:stretch/>
        </p:blipFill>
        <p:spPr>
          <a:xfrm>
            <a:off x="4852737" y="4968400"/>
            <a:ext cx="2486526" cy="1798352"/>
          </a:xfrm>
          <a:prstGeom prst="rect">
            <a:avLst/>
          </a:prstGeom>
        </p:spPr>
      </p:pic>
    </p:spTree>
    <p:extLst>
      <p:ext uri="{BB962C8B-B14F-4D97-AF65-F5344CB8AC3E}">
        <p14:creationId xmlns:p14="http://schemas.microsoft.com/office/powerpoint/2010/main" val="1808788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1CEA5B-764C-4193-83C4-3A264BC9A617}"/>
              </a:ext>
            </a:extLst>
          </p:cNvPr>
          <p:cNvSpPr>
            <a:spLocks noGrp="1"/>
          </p:cNvSpPr>
          <p:nvPr>
            <p:ph type="title"/>
          </p:nvPr>
        </p:nvSpPr>
        <p:spPr/>
        <p:txBody>
          <a:bodyPr>
            <a:normAutofit fontScale="90000"/>
          </a:bodyPr>
          <a:lstStyle/>
          <a:p>
            <a:pPr algn="ctr"/>
            <a:r>
              <a:rPr lang="es-CO" dirty="0">
                <a:solidFill>
                  <a:schemeClr val="accent1"/>
                </a:solidFill>
              </a:rPr>
              <a:t>Clasificación de propiedades </a:t>
            </a:r>
            <a:br>
              <a:rPr lang="es-CO" dirty="0">
                <a:solidFill>
                  <a:schemeClr val="accent1"/>
                </a:solidFill>
              </a:rPr>
            </a:br>
            <a:r>
              <a:rPr lang="es-CO" sz="2400" dirty="0">
                <a:solidFill>
                  <a:schemeClr val="tx1"/>
                </a:solidFill>
              </a:rPr>
              <a:t>Esto filtrara las diferentes propiedades  que cuenta el usuario</a:t>
            </a:r>
            <a:endParaRPr lang="es-CO" dirty="0">
              <a:solidFill>
                <a:schemeClr val="tx1"/>
              </a:solidFill>
            </a:endParaRPr>
          </a:p>
        </p:txBody>
      </p:sp>
      <p:sp>
        <p:nvSpPr>
          <p:cNvPr id="3" name="Marcador de contenido 2">
            <a:extLst>
              <a:ext uri="{FF2B5EF4-FFF2-40B4-BE49-F238E27FC236}">
                <a16:creationId xmlns:a16="http://schemas.microsoft.com/office/drawing/2014/main" id="{27AE4099-DD5C-437E-864D-0056943ACDA7}"/>
              </a:ext>
            </a:extLst>
          </p:cNvPr>
          <p:cNvSpPr>
            <a:spLocks noGrp="1"/>
          </p:cNvSpPr>
          <p:nvPr>
            <p:ph sz="half" idx="1"/>
          </p:nvPr>
        </p:nvSpPr>
        <p:spPr>
          <a:ln/>
        </p:spPr>
        <p:style>
          <a:lnRef idx="2">
            <a:schemeClr val="accent6">
              <a:shade val="50000"/>
            </a:schemeClr>
          </a:lnRef>
          <a:fillRef idx="1">
            <a:schemeClr val="accent6"/>
          </a:fillRef>
          <a:effectRef idx="0">
            <a:schemeClr val="accent6"/>
          </a:effectRef>
          <a:fontRef idx="minor">
            <a:schemeClr val="lt1"/>
          </a:fontRef>
        </p:style>
        <p:txBody>
          <a:bodyPr/>
          <a:lstStyle/>
          <a:p>
            <a:r>
              <a:rPr lang="es-CO" dirty="0">
                <a:solidFill>
                  <a:srgbClr val="92D050"/>
                </a:solidFill>
              </a:rPr>
              <a:t>División de propiedades por tipo de operación</a:t>
            </a:r>
          </a:p>
          <a:p>
            <a:r>
              <a:rPr lang="es-CO" dirty="0"/>
              <a:t>Ventas</a:t>
            </a:r>
          </a:p>
          <a:p>
            <a:r>
              <a:rPr lang="es-CO" dirty="0"/>
              <a:t>Alquiler</a:t>
            </a:r>
          </a:p>
          <a:p>
            <a:r>
              <a:rPr lang="es-CO" dirty="0"/>
              <a:t>Permuta</a:t>
            </a:r>
          </a:p>
        </p:txBody>
      </p:sp>
      <p:sp>
        <p:nvSpPr>
          <p:cNvPr id="4" name="Marcador de contenido 3">
            <a:extLst>
              <a:ext uri="{FF2B5EF4-FFF2-40B4-BE49-F238E27FC236}">
                <a16:creationId xmlns:a16="http://schemas.microsoft.com/office/drawing/2014/main" id="{19A53975-DD8E-4515-9B78-EEFBCC193281}"/>
              </a:ext>
            </a:extLst>
          </p:cNvPr>
          <p:cNvSpPr>
            <a:spLocks noGrp="1"/>
          </p:cNvSpPr>
          <p:nvPr>
            <p:ph sz="half" idx="2"/>
          </p:nvPr>
        </p:nvSpPr>
        <p:spPr/>
        <p:style>
          <a:lnRef idx="2">
            <a:schemeClr val="accent4">
              <a:shade val="50000"/>
            </a:schemeClr>
          </a:lnRef>
          <a:fillRef idx="1">
            <a:schemeClr val="accent4"/>
          </a:fillRef>
          <a:effectRef idx="0">
            <a:schemeClr val="accent4"/>
          </a:effectRef>
          <a:fontRef idx="minor">
            <a:schemeClr val="lt1"/>
          </a:fontRef>
        </p:style>
        <p:txBody>
          <a:bodyPr/>
          <a:lstStyle/>
          <a:p>
            <a:r>
              <a:rPr lang="es-CO" dirty="0">
                <a:solidFill>
                  <a:srgbClr val="00B050"/>
                </a:solidFill>
              </a:rPr>
              <a:t>División de propiedades por zona geográfica</a:t>
            </a:r>
          </a:p>
          <a:p>
            <a:r>
              <a:rPr lang="es-CO" dirty="0"/>
              <a:t>Norte </a:t>
            </a:r>
          </a:p>
          <a:p>
            <a:r>
              <a:rPr lang="es-CO" dirty="0"/>
              <a:t>Sur</a:t>
            </a:r>
          </a:p>
          <a:p>
            <a:r>
              <a:rPr lang="es-CO" dirty="0"/>
              <a:t>Este</a:t>
            </a:r>
          </a:p>
          <a:p>
            <a:r>
              <a:rPr lang="es-CO" dirty="0"/>
              <a:t>Oeste</a:t>
            </a:r>
          </a:p>
          <a:p>
            <a:r>
              <a:rPr lang="es-CO" dirty="0"/>
              <a:t>Centro</a:t>
            </a:r>
          </a:p>
          <a:p>
            <a:endParaRPr lang="es-CO" dirty="0">
              <a:solidFill>
                <a:srgbClr val="00B050"/>
              </a:solidFill>
            </a:endParaRPr>
          </a:p>
        </p:txBody>
      </p:sp>
    </p:spTree>
    <p:extLst>
      <p:ext uri="{BB962C8B-B14F-4D97-AF65-F5344CB8AC3E}">
        <p14:creationId xmlns:p14="http://schemas.microsoft.com/office/powerpoint/2010/main" val="1618782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95D9B9-271C-40FB-957F-8F828839A353}"/>
              </a:ext>
            </a:extLst>
          </p:cNvPr>
          <p:cNvSpPr>
            <a:spLocks noGrp="1"/>
          </p:cNvSpPr>
          <p:nvPr>
            <p:ph type="title"/>
          </p:nvPr>
        </p:nvSpPr>
        <p:spPr/>
        <p:txBody>
          <a:bodyPr/>
          <a:lstStyle/>
          <a:p>
            <a:pPr algn="ctr"/>
            <a:r>
              <a:rPr lang="es-CO" dirty="0">
                <a:solidFill>
                  <a:schemeClr val="accent1"/>
                </a:solidFill>
              </a:rPr>
              <a:t>Matriz de control</a:t>
            </a:r>
          </a:p>
        </p:txBody>
      </p:sp>
      <p:sp>
        <p:nvSpPr>
          <p:cNvPr id="3" name="Marcador de contenido 2">
            <a:extLst>
              <a:ext uri="{FF2B5EF4-FFF2-40B4-BE49-F238E27FC236}">
                <a16:creationId xmlns:a16="http://schemas.microsoft.com/office/drawing/2014/main" id="{988DD0DA-B733-4CDF-AC64-38798B8E1DC5}"/>
              </a:ext>
            </a:extLst>
          </p:cNvPr>
          <p:cNvSpPr>
            <a:spLocks noGrp="1"/>
          </p:cNvSpPr>
          <p:nvPr>
            <p:ph idx="1"/>
          </p:nvPr>
        </p:nvSpPr>
        <p: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s-CO" dirty="0"/>
              <a:t>Con los elementos mencionados el programa creara una tabla para la visualización de forma clara es la cantidad de inmuebles que se encuentran disponibles con su respondiente zona geográfica </a:t>
            </a:r>
          </a:p>
          <a:p>
            <a:r>
              <a:rPr lang="es-CO" dirty="0"/>
              <a:t>Esta contendrá filas que representara el tipo de operación las cuales representas las diferentes zonas geográficas  </a:t>
            </a:r>
          </a:p>
          <a:p>
            <a:r>
              <a:rPr lang="es-CO" dirty="0"/>
              <a:t>Cada celda  contendrá la cantidad de propiedades según zona y tipo de </a:t>
            </a:r>
            <a:r>
              <a:rPr lang="es-CO" dirty="0" err="1"/>
              <a:t>operacion</a:t>
            </a:r>
            <a:endParaRPr lang="es-CO" dirty="0"/>
          </a:p>
        </p:txBody>
      </p:sp>
    </p:spTree>
    <p:extLst>
      <p:ext uri="{BB962C8B-B14F-4D97-AF65-F5344CB8AC3E}">
        <p14:creationId xmlns:p14="http://schemas.microsoft.com/office/powerpoint/2010/main" val="612733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F81F5A-7CBB-47E7-93DA-16864138EF57}"/>
              </a:ext>
            </a:extLst>
          </p:cNvPr>
          <p:cNvSpPr>
            <a:spLocks noGrp="1"/>
          </p:cNvSpPr>
          <p:nvPr>
            <p:ph type="title"/>
          </p:nvPr>
        </p:nvSpPr>
        <p:spPr/>
        <p:txBody>
          <a:bodyPr/>
          <a:lstStyle/>
          <a:p>
            <a:pPr algn="ctr"/>
            <a:r>
              <a:rPr lang="es-CO" dirty="0">
                <a:solidFill>
                  <a:schemeClr val="accent1"/>
                </a:solidFill>
              </a:rPr>
              <a:t>Indicadores estadísticos </a:t>
            </a:r>
          </a:p>
        </p:txBody>
      </p:sp>
      <p:sp>
        <p:nvSpPr>
          <p:cNvPr id="3" name="Marcador de contenido 2">
            <a:extLst>
              <a:ext uri="{FF2B5EF4-FFF2-40B4-BE49-F238E27FC236}">
                <a16:creationId xmlns:a16="http://schemas.microsoft.com/office/drawing/2014/main" id="{3CE9267E-B2C0-4A59-B5F2-B24811CD7CDE}"/>
              </a:ext>
            </a:extLst>
          </p:cNvPr>
          <p:cNvSpPr>
            <a:spLocks noGrp="1"/>
          </p:cNvSpPr>
          <p:nvPr>
            <p:ph sz="half" idx="1"/>
          </p:nvPr>
        </p:nvSpPr>
        <p:spPr>
          <a:xfrm>
            <a:off x="1069848" y="3096126"/>
            <a:ext cx="4754880" cy="994611"/>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r>
              <a:rPr lang="es-CO" dirty="0"/>
              <a:t>Es la información que el usuario podrá visualizar y elegir de acuerdo a su conveniencia</a:t>
            </a:r>
          </a:p>
        </p:txBody>
      </p:sp>
      <p:sp>
        <p:nvSpPr>
          <p:cNvPr id="4" name="Marcador de contenido 3">
            <a:extLst>
              <a:ext uri="{FF2B5EF4-FFF2-40B4-BE49-F238E27FC236}">
                <a16:creationId xmlns:a16="http://schemas.microsoft.com/office/drawing/2014/main" id="{1760966F-6BED-4868-AC6C-5098A3BC731E}"/>
              </a:ext>
            </a:extLst>
          </p:cNvPr>
          <p:cNvSpPr>
            <a:spLocks noGrp="1"/>
          </p:cNvSpPr>
          <p:nvPr>
            <p:ph sz="half" idx="2"/>
          </p:nvPr>
        </p:nvSpPr>
        <p:spPr>
          <a:xfrm>
            <a:off x="6364224" y="2646947"/>
            <a:ext cx="4754880" cy="2502570"/>
          </a:xfrm>
        </p:spPr>
        <p:style>
          <a:lnRef idx="2">
            <a:schemeClr val="accent4"/>
          </a:lnRef>
          <a:fillRef idx="1">
            <a:schemeClr val="lt1"/>
          </a:fillRef>
          <a:effectRef idx="0">
            <a:schemeClr val="accent4"/>
          </a:effectRef>
          <a:fontRef idx="minor">
            <a:schemeClr val="dk1"/>
          </a:fontRef>
        </p:style>
        <p:txBody>
          <a:bodyPr>
            <a:normAutofit fontScale="77500" lnSpcReduction="20000"/>
          </a:bodyPr>
          <a:lstStyle/>
          <a:p>
            <a:r>
              <a:rPr lang="es-CO" dirty="0"/>
              <a:t>Cantidad total de las propiedades por zona y su operación</a:t>
            </a:r>
          </a:p>
          <a:p>
            <a:r>
              <a:rPr lang="es-CO" dirty="0"/>
              <a:t>Tipos de operación que se realizara en las zonas (máximos) y la que menos se realiza (mínimo)</a:t>
            </a:r>
          </a:p>
          <a:p>
            <a:r>
              <a:rPr lang="es-CO" dirty="0"/>
              <a:t>Calculo de sus precios de acuerdo a las zonas  y sus operaciones </a:t>
            </a:r>
          </a:p>
          <a:p>
            <a:r>
              <a:rPr lang="es-CO" dirty="0"/>
              <a:t>Su visualización de acuerdo a la relación de  la cantidad  de propiedades y el precio promedio</a:t>
            </a:r>
          </a:p>
          <a:p>
            <a:endParaRPr lang="es-CO" dirty="0"/>
          </a:p>
        </p:txBody>
      </p:sp>
      <p:sp>
        <p:nvSpPr>
          <p:cNvPr id="5" name="Flecha: a la derecha 4">
            <a:extLst>
              <a:ext uri="{FF2B5EF4-FFF2-40B4-BE49-F238E27FC236}">
                <a16:creationId xmlns:a16="http://schemas.microsoft.com/office/drawing/2014/main" id="{A49D43D4-FC53-46CE-9438-171EEEF7274E}"/>
              </a:ext>
            </a:extLst>
          </p:cNvPr>
          <p:cNvSpPr/>
          <p:nvPr/>
        </p:nvSpPr>
        <p:spPr>
          <a:xfrm>
            <a:off x="5824728" y="3429000"/>
            <a:ext cx="539496" cy="3248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Flecha: a la izquierda y arriba 6">
            <a:extLst>
              <a:ext uri="{FF2B5EF4-FFF2-40B4-BE49-F238E27FC236}">
                <a16:creationId xmlns:a16="http://schemas.microsoft.com/office/drawing/2014/main" id="{65D69C16-AAF0-4E9E-9EC5-27C89BA79B0A}"/>
              </a:ext>
            </a:extLst>
          </p:cNvPr>
          <p:cNvSpPr/>
          <p:nvPr/>
        </p:nvSpPr>
        <p:spPr>
          <a:xfrm>
            <a:off x="6364224" y="5155372"/>
            <a:ext cx="834190" cy="1223851"/>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Rectángulo 7">
            <a:extLst>
              <a:ext uri="{FF2B5EF4-FFF2-40B4-BE49-F238E27FC236}">
                <a16:creationId xmlns:a16="http://schemas.microsoft.com/office/drawing/2014/main" id="{513C06EF-DF7F-4BFC-BF53-470DD064CFB1}"/>
              </a:ext>
            </a:extLst>
          </p:cNvPr>
          <p:cNvSpPr/>
          <p:nvPr/>
        </p:nvSpPr>
        <p:spPr>
          <a:xfrm>
            <a:off x="1187116" y="4872790"/>
            <a:ext cx="4754880" cy="16959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s-CO" dirty="0"/>
              <a:t>Reportes </a:t>
            </a:r>
          </a:p>
          <a:p>
            <a:pPr algn="ctr"/>
            <a:r>
              <a:rPr lang="es-CO" dirty="0"/>
              <a:t>Una vez finalizada su consulta el programa se encargara de dar un reporte general de la matriz según las propiedades de su zona horaria al igual que un reporte de los precios </a:t>
            </a:r>
          </a:p>
        </p:txBody>
      </p:sp>
    </p:spTree>
    <p:extLst>
      <p:ext uri="{BB962C8B-B14F-4D97-AF65-F5344CB8AC3E}">
        <p14:creationId xmlns:p14="http://schemas.microsoft.com/office/powerpoint/2010/main" val="1443117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AB9364-FEAE-4EF7-AF07-365EC620E857}"/>
              </a:ext>
            </a:extLst>
          </p:cNvPr>
          <p:cNvSpPr>
            <a:spLocks noGrp="1"/>
          </p:cNvSpPr>
          <p:nvPr>
            <p:ph type="title"/>
          </p:nvPr>
        </p:nvSpPr>
        <p:spPr/>
        <p:txBody>
          <a:bodyPr/>
          <a:lstStyle/>
          <a:p>
            <a:pPr algn="ctr"/>
            <a:r>
              <a:rPr lang="es-CO" dirty="0">
                <a:solidFill>
                  <a:schemeClr val="accent1"/>
                </a:solidFill>
              </a:rPr>
              <a:t>Alcance no funcional</a:t>
            </a:r>
          </a:p>
        </p:txBody>
      </p:sp>
      <p:sp>
        <p:nvSpPr>
          <p:cNvPr id="3" name="Marcador de contenido 2">
            <a:extLst>
              <a:ext uri="{FF2B5EF4-FFF2-40B4-BE49-F238E27FC236}">
                <a16:creationId xmlns:a16="http://schemas.microsoft.com/office/drawing/2014/main" id="{69764E0F-D9BF-4D70-A8A7-2695BBC013BF}"/>
              </a:ext>
            </a:extLst>
          </p:cNvPr>
          <p:cNvSpPr>
            <a:spLocks noGrp="1"/>
          </p:cNvSpPr>
          <p:nvPr>
            <p:ph sz="half" idx="1"/>
          </p:nvPr>
        </p:nvSpPr>
        <p:spPr>
          <a:xfrm>
            <a:off x="1069848" y="3272588"/>
            <a:ext cx="4754880" cy="1187117"/>
          </a:xfrm>
        </p:spPr>
        <p:style>
          <a:lnRef idx="3">
            <a:schemeClr val="lt1"/>
          </a:lnRef>
          <a:fillRef idx="1">
            <a:schemeClr val="accent1"/>
          </a:fillRef>
          <a:effectRef idx="1">
            <a:schemeClr val="accent1"/>
          </a:effectRef>
          <a:fontRef idx="minor">
            <a:schemeClr val="lt1"/>
          </a:fontRef>
        </p:style>
        <p:txBody>
          <a:bodyPr>
            <a:normAutofit fontScale="92500"/>
          </a:bodyPr>
          <a:lstStyle/>
          <a:p>
            <a:r>
              <a:rPr lang="es-CO" dirty="0"/>
              <a:t>El comportamiento del sistema junto con la calidad de este mismo se considera tres características funcionales </a:t>
            </a:r>
          </a:p>
        </p:txBody>
      </p:sp>
      <p:sp>
        <p:nvSpPr>
          <p:cNvPr id="4" name="Marcador de contenido 3">
            <a:extLst>
              <a:ext uri="{FF2B5EF4-FFF2-40B4-BE49-F238E27FC236}">
                <a16:creationId xmlns:a16="http://schemas.microsoft.com/office/drawing/2014/main" id="{995C60B5-1B01-4EDD-AB59-0F7C4DA07BD3}"/>
              </a:ext>
            </a:extLst>
          </p:cNvPr>
          <p:cNvSpPr>
            <a:spLocks noGrp="1"/>
          </p:cNvSpPr>
          <p:nvPr>
            <p:ph sz="half" idx="2"/>
          </p:nvPr>
        </p:nvSpPr>
        <p:spPr>
          <a:xfrm>
            <a:off x="6364224" y="2935704"/>
            <a:ext cx="4754880" cy="2085475"/>
          </a:xfrm>
        </p:spPr>
        <p:style>
          <a:lnRef idx="1">
            <a:schemeClr val="accent4"/>
          </a:lnRef>
          <a:fillRef idx="3">
            <a:schemeClr val="accent4"/>
          </a:fillRef>
          <a:effectRef idx="2">
            <a:schemeClr val="accent4"/>
          </a:effectRef>
          <a:fontRef idx="minor">
            <a:schemeClr val="lt1"/>
          </a:fontRef>
        </p:style>
        <p:txBody>
          <a:bodyPr>
            <a:normAutofit fontScale="92500"/>
          </a:bodyPr>
          <a:lstStyle/>
          <a:p>
            <a:r>
              <a:rPr lang="es-CO" dirty="0"/>
              <a:t>Poseer una interfaz bastante sencilla de usar </a:t>
            </a:r>
          </a:p>
          <a:p>
            <a:r>
              <a:rPr lang="es-CO" dirty="0"/>
              <a:t>La posibilidad de la expansión la cantidad de zonas y operaciones </a:t>
            </a:r>
          </a:p>
          <a:p>
            <a:r>
              <a:rPr lang="es-CO" dirty="0"/>
              <a:t>Optimización para la carga y consulta de propiedades rápidamente </a:t>
            </a:r>
          </a:p>
        </p:txBody>
      </p:sp>
      <p:sp>
        <p:nvSpPr>
          <p:cNvPr id="5" name="Flecha: a la derecha 4">
            <a:extLst>
              <a:ext uri="{FF2B5EF4-FFF2-40B4-BE49-F238E27FC236}">
                <a16:creationId xmlns:a16="http://schemas.microsoft.com/office/drawing/2014/main" id="{69B11696-E7FD-4FA8-BD31-91EAABF77DDA}"/>
              </a:ext>
            </a:extLst>
          </p:cNvPr>
          <p:cNvSpPr/>
          <p:nvPr/>
        </p:nvSpPr>
        <p:spPr>
          <a:xfrm>
            <a:off x="5694947" y="3429000"/>
            <a:ext cx="669277" cy="421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16928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35E7D1-90B1-4600-97F2-52FD1DD91194}"/>
              </a:ext>
            </a:extLst>
          </p:cNvPr>
          <p:cNvSpPr>
            <a:spLocks noGrp="1"/>
          </p:cNvSpPr>
          <p:nvPr>
            <p:ph type="title"/>
          </p:nvPr>
        </p:nvSpPr>
        <p:spPr/>
        <p:txBody>
          <a:bodyPr/>
          <a:lstStyle/>
          <a:p>
            <a:pPr algn="ctr"/>
            <a:r>
              <a:rPr lang="es-CO" dirty="0">
                <a:solidFill>
                  <a:schemeClr val="accent1"/>
                </a:solidFill>
              </a:rPr>
              <a:t>FUNCIONAMIENTO POR MEDIO DE ENTRADAS </a:t>
            </a:r>
          </a:p>
        </p:txBody>
      </p:sp>
      <p:sp>
        <p:nvSpPr>
          <p:cNvPr id="3" name="Marcador de contenido 2">
            <a:extLst>
              <a:ext uri="{FF2B5EF4-FFF2-40B4-BE49-F238E27FC236}">
                <a16:creationId xmlns:a16="http://schemas.microsoft.com/office/drawing/2014/main" id="{483AD27C-6255-4B69-A41B-3BD578897F32}"/>
              </a:ext>
            </a:extLst>
          </p:cNvPr>
          <p:cNvSpPr>
            <a:spLocks noGrp="1"/>
          </p:cNvSpPr>
          <p:nvPr>
            <p:ph sz="half" idx="1"/>
          </p:nvPr>
        </p:nvSpPr>
        <p:spPr>
          <a:xfrm>
            <a:off x="417094" y="2194560"/>
            <a:ext cx="10711153" cy="2569465"/>
          </a:xfrm>
        </p:spPr>
        <p:style>
          <a:lnRef idx="2">
            <a:schemeClr val="accent2"/>
          </a:lnRef>
          <a:fillRef idx="1">
            <a:schemeClr val="lt1"/>
          </a:fillRef>
          <a:effectRef idx="0">
            <a:schemeClr val="accent2"/>
          </a:effectRef>
          <a:fontRef idx="minor">
            <a:schemeClr val="dk1"/>
          </a:fontRef>
        </p:style>
        <p:txBody>
          <a:bodyPr>
            <a:normAutofit fontScale="92500" lnSpcReduction="20000"/>
          </a:bodyPr>
          <a:lstStyle/>
          <a:p>
            <a:r>
              <a:rPr lang="es-CO" sz="2400" dirty="0">
                <a:solidFill>
                  <a:srgbClr val="00B0F0"/>
                </a:solidFill>
              </a:rPr>
              <a:t>Entadas </a:t>
            </a:r>
          </a:p>
          <a:p>
            <a:r>
              <a:rPr lang="es-CO" sz="2400" dirty="0"/>
              <a:t>1.Se le solicitara al usuario  que ingrese el precio de un inmueble en alquiler en permuta  y en venta de cada zona </a:t>
            </a:r>
          </a:p>
          <a:p>
            <a:r>
              <a:rPr lang="es-CO" sz="2400" dirty="0"/>
              <a:t>2,Se solicitara al usuario que escoja una zona que desea conocer y la cantidad de departamentos que se encuentran en dicho lugar </a:t>
            </a:r>
          </a:p>
          <a:p>
            <a:r>
              <a:rPr lang="es-CO" sz="2400" dirty="0"/>
              <a:t>Luego se le solicitara que tipo de operación se encuentra el departamento</a:t>
            </a:r>
          </a:p>
        </p:txBody>
      </p:sp>
    </p:spTree>
    <p:extLst>
      <p:ext uri="{BB962C8B-B14F-4D97-AF65-F5344CB8AC3E}">
        <p14:creationId xmlns:p14="http://schemas.microsoft.com/office/powerpoint/2010/main" val="251802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2ADFF-2EDE-4C9B-BA19-CFFFE9338BA4}"/>
              </a:ext>
            </a:extLst>
          </p:cNvPr>
          <p:cNvSpPr>
            <a:spLocks noGrp="1"/>
          </p:cNvSpPr>
          <p:nvPr>
            <p:ph type="title"/>
          </p:nvPr>
        </p:nvSpPr>
        <p:spPr/>
        <p:txBody>
          <a:bodyPr/>
          <a:lstStyle/>
          <a:p>
            <a:pPr algn="ctr"/>
            <a:r>
              <a:rPr lang="es-CO" dirty="0">
                <a:solidFill>
                  <a:schemeClr val="accent1"/>
                </a:solidFill>
              </a:rPr>
              <a:t>FUNCIONAMIENTO POR MEDIO DE ENTRADAS Y SALIDAS </a:t>
            </a:r>
            <a:endParaRPr lang="es-CO" dirty="0"/>
          </a:p>
        </p:txBody>
      </p:sp>
      <p:sp>
        <p:nvSpPr>
          <p:cNvPr id="3" name="Marcador de contenido 2">
            <a:extLst>
              <a:ext uri="{FF2B5EF4-FFF2-40B4-BE49-F238E27FC236}">
                <a16:creationId xmlns:a16="http://schemas.microsoft.com/office/drawing/2014/main" id="{D772F210-0D34-4CC0-8079-E2482FA10026}"/>
              </a:ext>
            </a:extLst>
          </p:cNvPr>
          <p:cNvSpPr>
            <a:spLocks noGrp="1"/>
          </p:cNvSpPr>
          <p:nvPr>
            <p:ph sz="half" idx="1"/>
          </p:nvPr>
        </p:nvSpPr>
        <p:spPr/>
        <p:txBody>
          <a:bodyPr>
            <a:normAutofit fontScale="70000" lnSpcReduction="20000"/>
          </a:bodyPr>
          <a:lstStyle/>
          <a:p>
            <a:r>
              <a:rPr lang="es-CO" sz="3800" dirty="0">
                <a:solidFill>
                  <a:srgbClr val="0070C0"/>
                </a:solidFill>
              </a:rPr>
              <a:t>Salidas</a:t>
            </a:r>
          </a:p>
          <a:p>
            <a:r>
              <a:rPr lang="es-CO" dirty="0"/>
              <a:t>Cuando se ingresen los datos de la entrada 2 el programa mostrara la cantidad de departamentos que cumplan con los parámetros ingresados y su precio promedio</a:t>
            </a:r>
          </a:p>
          <a:p>
            <a:r>
              <a:rPr lang="es-CO" dirty="0"/>
              <a:t>Con los datos de la entrada 1 se mostrara el total de precios de todas las operaciones según su zona geográfica y la cantidad de departamentos </a:t>
            </a:r>
          </a:p>
          <a:p>
            <a:r>
              <a:rPr lang="es-CO" dirty="0"/>
              <a:t>Al utilizar los promedios de la entrada 1 se mostrara el total de precios de todas las operaciones según la zona geográfica al igual que la cantidad de departamentos que cumplen con el tipo de operación</a:t>
            </a:r>
          </a:p>
          <a:p>
            <a:endParaRPr lang="es-CO" dirty="0"/>
          </a:p>
        </p:txBody>
      </p:sp>
      <p:sp>
        <p:nvSpPr>
          <p:cNvPr id="4" name="Marcador de contenido 3">
            <a:extLst>
              <a:ext uri="{FF2B5EF4-FFF2-40B4-BE49-F238E27FC236}">
                <a16:creationId xmlns:a16="http://schemas.microsoft.com/office/drawing/2014/main" id="{791BCD45-3997-487C-8112-C6B7475088DB}"/>
              </a:ext>
            </a:extLst>
          </p:cNvPr>
          <p:cNvSpPr>
            <a:spLocks noGrp="1"/>
          </p:cNvSpPr>
          <p:nvPr>
            <p:ph sz="half" idx="2"/>
          </p:nvPr>
        </p:nvSpPr>
        <p:spPr/>
        <p:txBody>
          <a:bodyPr>
            <a:normAutofit fontScale="70000" lnSpcReduction="20000"/>
          </a:bodyPr>
          <a:lstStyle/>
          <a:p>
            <a:r>
              <a:rPr lang="es-CO" dirty="0"/>
              <a:t>Cuando se ingrese lo pedido en la entrada 2 el sistema mostrara el total de inmuebles que se encuentren en dicha zona</a:t>
            </a:r>
          </a:p>
          <a:p>
            <a:r>
              <a:rPr lang="es-CO" dirty="0"/>
              <a:t>Cuando se ingrese -1 en la entrada 2 el sistema reflejara los elementos de una matriz en un cuadro</a:t>
            </a:r>
          </a:p>
          <a:p>
            <a:r>
              <a:rPr lang="es-CO" dirty="0"/>
              <a:t>Se dará los promedios totales de cada zona tomando en cuenta los procesos totales que se hizo en cada zona </a:t>
            </a:r>
          </a:p>
          <a:p>
            <a:r>
              <a:rPr lang="es-CO" dirty="0"/>
              <a:t>Junto con la salida anterior el sistema mostrara la operación que mas se realizo en cada zona geográfica y cual el la que menos se realiza de forma </a:t>
            </a:r>
            <a:r>
              <a:rPr lang="es-CO" dirty="0" err="1"/>
              <a:t>desendiente</a:t>
            </a:r>
            <a:endParaRPr lang="es-CO" dirty="0"/>
          </a:p>
        </p:txBody>
      </p:sp>
    </p:spTree>
    <p:extLst>
      <p:ext uri="{BB962C8B-B14F-4D97-AF65-F5344CB8AC3E}">
        <p14:creationId xmlns:p14="http://schemas.microsoft.com/office/powerpoint/2010/main" val="1832228741"/>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675</TotalTime>
  <Words>1194</Words>
  <Application>Microsoft Office PowerPoint</Application>
  <PresentationFormat>Panorámica</PresentationFormat>
  <Paragraphs>114</Paragraphs>
  <Slides>28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Arial Unicode MS</vt:lpstr>
      <vt:lpstr>Gill Sans MT</vt:lpstr>
      <vt:lpstr>Times New Roman</vt:lpstr>
      <vt:lpstr>Galería</vt:lpstr>
      <vt:lpstr>Sistemas de control de propiedades</vt:lpstr>
      <vt:lpstr>Objetivos del programa</vt:lpstr>
      <vt:lpstr>Los beneficios del sistema</vt:lpstr>
      <vt:lpstr>Clasificación de propiedades  Esto filtrara las diferentes propiedades  que cuenta el usuario</vt:lpstr>
      <vt:lpstr>Matriz de control</vt:lpstr>
      <vt:lpstr>Indicadores estadísticos </vt:lpstr>
      <vt:lpstr>Alcance no funcional</vt:lpstr>
      <vt:lpstr>FUNCIONAMIENTO POR MEDIO DE ENTRADAS </vt:lpstr>
      <vt:lpstr>FUNCIONAMIENTO POR MEDIO DE ENTRADAS Y SALIDAS </vt:lpstr>
      <vt:lpstr>Funcionamiento del código</vt:lpstr>
      <vt:lpstr>Funcionamiento del código</vt:lpstr>
      <vt:lpstr>Funcionamiento del código</vt:lpstr>
      <vt:lpstr>Funcionamiento del código</vt:lpstr>
      <vt:lpstr>Funcionamiento del código</vt:lpstr>
      <vt:lpstr>Funcionamiento del código</vt:lpstr>
      <vt:lpstr>Funcionamiento del código</vt:lpstr>
      <vt:lpstr>Funcionamiento del código</vt:lpstr>
      <vt:lpstr>Funcionamiento del código</vt:lpstr>
      <vt:lpstr>Funcionamiento del código</vt:lpstr>
      <vt:lpstr>Funcionamiento del código</vt:lpstr>
      <vt:lpstr>Funcionamiento del código</vt:lpstr>
      <vt:lpstr>Funcionamiento del código</vt:lpstr>
      <vt:lpstr>Funcionamiento del código</vt:lpstr>
      <vt:lpstr>Funcionamiento del código</vt:lpstr>
      <vt:lpstr>Resultados del código</vt:lpstr>
      <vt:lpstr>Resultados del código</vt:lpstr>
      <vt:lpstr>Resultados del código</vt:lpstr>
      <vt:lpstr>Resultados del código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de control de propiedades</dc:title>
  <dc:creator>Andy Ortuño</dc:creator>
  <cp:lastModifiedBy>Andy Ortuño</cp:lastModifiedBy>
  <cp:revision>31</cp:revision>
  <dcterms:created xsi:type="dcterms:W3CDTF">2025-09-06T18:34:01Z</dcterms:created>
  <dcterms:modified xsi:type="dcterms:W3CDTF">2025-09-10T00:44:54Z</dcterms:modified>
</cp:coreProperties>
</file>