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9" r:id="rId4"/>
    <p:sldId id="280" r:id="rId5"/>
    <p:sldId id="281" r:id="rId6"/>
    <p:sldId id="282" r:id="rId7"/>
    <p:sldId id="27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35849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362984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3A470-2277-496B-898F-9022920643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406075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53A470-2277-496B-898F-9022920643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AC220-1C4D-4634-82F0-64B48C74043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99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53A470-2277-496B-898F-90229206436B}"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41425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3A470-2277-496B-898F-90229206436B}"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207759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53A470-2277-496B-898F-90229206436B}"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154369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53A470-2277-496B-898F-90229206436B}" type="datetimeFigureOut">
              <a:rPr lang="en-US" smtClean="0"/>
              <a:t>4/6/2018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2088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53A470-2277-496B-898F-90229206436B}" type="datetimeFigureOut">
              <a:rPr lang="en-US" smtClean="0"/>
              <a:t>4/6/2018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EAC220-1C4D-4634-82F0-64B48C74043A}" type="slidenum">
              <a:rPr lang="en-US" smtClean="0"/>
              <a:t>‹#›</a:t>
            </a:fld>
            <a:endParaRPr lang="en-US"/>
          </a:p>
        </p:txBody>
      </p:sp>
    </p:spTree>
    <p:extLst>
      <p:ext uri="{BB962C8B-B14F-4D97-AF65-F5344CB8AC3E}">
        <p14:creationId xmlns:p14="http://schemas.microsoft.com/office/powerpoint/2010/main" val="318851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53A470-2277-496B-898F-90229206436B}"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AC220-1C4D-4634-82F0-64B48C74043A}" type="slidenum">
              <a:rPr lang="en-US" smtClean="0"/>
              <a:t>‹#›</a:t>
            </a:fld>
            <a:endParaRPr lang="en-US"/>
          </a:p>
        </p:txBody>
      </p:sp>
    </p:spTree>
    <p:extLst>
      <p:ext uri="{BB962C8B-B14F-4D97-AF65-F5344CB8AC3E}">
        <p14:creationId xmlns:p14="http://schemas.microsoft.com/office/powerpoint/2010/main" val="396635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53A470-2277-496B-898F-90229206436B}" type="datetimeFigureOut">
              <a:rPr lang="en-US" smtClean="0"/>
              <a:t>4/6/2018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EAC220-1C4D-4634-82F0-64B48C74043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273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AA41881-C96D-4FE6-A858-86A92AFA85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7D05C67-AEA8-44AF-9D3E-F91A6AC894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E11847C2-F7D7-4030-B73F-3448F05DD5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71">
            <a:extLst>
              <a:ext uri="{FF2B5EF4-FFF2-40B4-BE49-F238E27FC236}">
                <a16:creationId xmlns:a16="http://schemas.microsoft.com/office/drawing/2014/main" id="{BAC2DA94-AD94-4F7A-A685-AF900F3D7B6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generated with high confidence">
            <a:extLst>
              <a:ext uri="{FF2B5EF4-FFF2-40B4-BE49-F238E27FC236}">
                <a16:creationId xmlns:a16="http://schemas.microsoft.com/office/drawing/2014/main" id="{254A246A-D277-4D92-87B8-81E61F34A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45" y="1429624"/>
            <a:ext cx="5111886" cy="2913773"/>
          </a:xfrm>
          <a:prstGeom prst="rect">
            <a:avLst/>
          </a:prstGeom>
        </p:spPr>
      </p:pic>
      <p:sp>
        <p:nvSpPr>
          <p:cNvPr id="2" name="Title 1"/>
          <p:cNvSpPr>
            <a:spLocks noGrp="1"/>
          </p:cNvSpPr>
          <p:nvPr>
            <p:ph type="ctrTitle"/>
          </p:nvPr>
        </p:nvSpPr>
        <p:spPr>
          <a:xfrm>
            <a:off x="5289754" y="639097"/>
            <a:ext cx="6253317" cy="368601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u="sng" spc="0" dirty="0">
                <a:ln/>
              </a:rPr>
              <a:t>Collection: </a:t>
            </a:r>
            <a:r>
              <a:rPr lang="en-US" b="1" u="sng" spc="0" dirty="0" err="1">
                <a:ln/>
              </a:rPr>
              <a:t>HashSet</a:t>
            </a:r>
            <a:endParaRPr lang="en-US" b="1" u="sng" spc="0" dirty="0">
              <a:ln/>
            </a:endParaRPr>
          </a:p>
        </p:txBody>
      </p:sp>
    </p:spTree>
    <p:extLst>
      <p:ext uri="{BB962C8B-B14F-4D97-AF65-F5344CB8AC3E}">
        <p14:creationId xmlns:p14="http://schemas.microsoft.com/office/powerpoint/2010/main" val="145359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Java Collection Framework: </a:t>
            </a:r>
            <a:r>
              <a:rPr lang="en-US" b="1" dirty="0" err="1"/>
              <a:t>HashSet</a:t>
            </a:r>
            <a:endParaRPr lang="en-US" b="1" dirty="0"/>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sz="4000" dirty="0">
                <a:solidFill>
                  <a:schemeClr val="tx1"/>
                </a:solidFill>
              </a:rPr>
              <a:t> </a:t>
            </a:r>
            <a:r>
              <a:rPr lang="en-US" sz="4000" dirty="0" err="1">
                <a:solidFill>
                  <a:schemeClr val="tx1"/>
                </a:solidFill>
              </a:rPr>
              <a:t>HashSet</a:t>
            </a:r>
            <a:r>
              <a:rPr lang="en-US" sz="4000" dirty="0">
                <a:solidFill>
                  <a:schemeClr val="tx1"/>
                </a:solidFill>
              </a:rPr>
              <a:t> is Class which implements the Set Interface.</a:t>
            </a:r>
          </a:p>
          <a:p>
            <a:pPr>
              <a:buFont typeface="Arial" panose="020B0604020202020204" pitchFamily="34" charset="0"/>
              <a:buChar char="•"/>
            </a:pPr>
            <a:r>
              <a:rPr lang="en-US" sz="4000" dirty="0">
                <a:solidFill>
                  <a:schemeClr val="tx1"/>
                </a:solidFill>
              </a:rPr>
              <a:t> Duplicate Values are not allowed in </a:t>
            </a:r>
            <a:r>
              <a:rPr lang="en-US" sz="4000" dirty="0" err="1">
                <a:solidFill>
                  <a:schemeClr val="tx1"/>
                </a:solidFill>
              </a:rPr>
              <a:t>HashSet</a:t>
            </a:r>
            <a:r>
              <a:rPr lang="en-US" sz="4000" dirty="0">
                <a:solidFill>
                  <a:schemeClr val="tx1"/>
                </a:solidFill>
              </a:rPr>
              <a:t>.</a:t>
            </a:r>
          </a:p>
          <a:p>
            <a:pPr>
              <a:buFont typeface="Arial" panose="020B0604020202020204" pitchFamily="34" charset="0"/>
              <a:buChar char="•"/>
            </a:pPr>
            <a:r>
              <a:rPr lang="en-US" sz="4000" dirty="0">
                <a:solidFill>
                  <a:schemeClr val="tx1"/>
                </a:solidFill>
              </a:rPr>
              <a:t> Null Values are not Allowed in </a:t>
            </a:r>
            <a:r>
              <a:rPr lang="en-US" sz="4000" dirty="0" err="1">
                <a:solidFill>
                  <a:schemeClr val="tx1"/>
                </a:solidFill>
              </a:rPr>
              <a:t>HashSet</a:t>
            </a:r>
            <a:r>
              <a:rPr lang="en-US" sz="4000" dirty="0">
                <a:solidFill>
                  <a:schemeClr val="tx1"/>
                </a:solidFill>
              </a:rPr>
              <a:t>.</a:t>
            </a:r>
          </a:p>
          <a:p>
            <a:pPr>
              <a:buFont typeface="Arial" panose="020B0604020202020204" pitchFamily="34" charset="0"/>
              <a:buChar char="•"/>
            </a:pPr>
            <a:r>
              <a:rPr lang="en-US" sz="4000" dirty="0">
                <a:solidFill>
                  <a:schemeClr val="tx1"/>
                </a:solidFill>
              </a:rPr>
              <a:t> </a:t>
            </a:r>
            <a:r>
              <a:rPr lang="en-US" sz="4000" dirty="0" err="1">
                <a:solidFill>
                  <a:schemeClr val="tx1"/>
                </a:solidFill>
              </a:rPr>
              <a:t>HashSet</a:t>
            </a:r>
            <a:r>
              <a:rPr lang="en-US" sz="4000" dirty="0">
                <a:solidFill>
                  <a:schemeClr val="tx1"/>
                </a:solidFill>
              </a:rPr>
              <a:t> doesn’t maintain the Insertion order.</a:t>
            </a:r>
          </a:p>
          <a:p>
            <a:pPr>
              <a:buFont typeface="Arial" panose="020B0604020202020204" pitchFamily="34" charset="0"/>
              <a:buChar char="•"/>
            </a:pPr>
            <a:endParaRPr lang="en-US" sz="3600" dirty="0">
              <a:solidFill>
                <a:schemeClr val="tx1"/>
              </a:solidFill>
            </a:endParaRPr>
          </a:p>
        </p:txBody>
      </p:sp>
    </p:spTree>
    <p:extLst>
      <p:ext uri="{BB962C8B-B14F-4D97-AF65-F5344CB8AC3E}">
        <p14:creationId xmlns:p14="http://schemas.microsoft.com/office/powerpoint/2010/main" val="40611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Capacity and Load Factor in </a:t>
            </a:r>
            <a:r>
              <a:rPr lang="en-US" b="1" dirty="0" err="1"/>
              <a:t>HashSet</a:t>
            </a:r>
            <a:endParaRPr lang="en-US" b="1" dirty="0"/>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sz="4000" dirty="0">
                <a:solidFill>
                  <a:schemeClr val="tx1"/>
                </a:solidFill>
              </a:rPr>
              <a:t> Default initial capacity is 16 and default load factor is 0.75.</a:t>
            </a:r>
          </a:p>
          <a:p>
            <a:pPr>
              <a:buFont typeface="Arial" panose="020B0604020202020204" pitchFamily="34" charset="0"/>
              <a:buChar char="•"/>
            </a:pPr>
            <a:r>
              <a:rPr lang="en-US" sz="4000" dirty="0">
                <a:solidFill>
                  <a:schemeClr val="tx1"/>
                </a:solidFill>
              </a:rPr>
              <a:t> Initial Capacity : </a:t>
            </a:r>
            <a:r>
              <a:rPr lang="en-US" sz="2800" dirty="0" err="1">
                <a:solidFill>
                  <a:schemeClr val="tx1"/>
                </a:solidFill>
              </a:rPr>
              <a:t>HashSet</a:t>
            </a:r>
            <a:r>
              <a:rPr lang="en-US" sz="2800" dirty="0">
                <a:solidFill>
                  <a:schemeClr val="tx1"/>
                </a:solidFill>
              </a:rPr>
              <a:t> use </a:t>
            </a:r>
            <a:r>
              <a:rPr lang="en-US" sz="2800" dirty="0" err="1">
                <a:solidFill>
                  <a:schemeClr val="tx1"/>
                </a:solidFill>
              </a:rPr>
              <a:t>HashTable</a:t>
            </a:r>
            <a:r>
              <a:rPr lang="en-US" sz="2800" dirty="0">
                <a:solidFill>
                  <a:schemeClr val="tx1"/>
                </a:solidFill>
              </a:rPr>
              <a:t> Data Structure, initial capacity means the number of buckets when </a:t>
            </a:r>
            <a:r>
              <a:rPr lang="en-US" sz="2800" dirty="0" err="1">
                <a:solidFill>
                  <a:schemeClr val="tx1"/>
                </a:solidFill>
              </a:rPr>
              <a:t>hashtable</a:t>
            </a:r>
            <a:r>
              <a:rPr lang="en-US" sz="2800" dirty="0">
                <a:solidFill>
                  <a:schemeClr val="tx1"/>
                </a:solidFill>
              </a:rPr>
              <a:t> is created. Number of buckets will be automatically increased if the current size gets full.</a:t>
            </a:r>
            <a:endParaRPr lang="en-US" sz="3600" dirty="0">
              <a:solidFill>
                <a:schemeClr val="tx1"/>
              </a:solidFill>
            </a:endParaRPr>
          </a:p>
        </p:txBody>
      </p:sp>
    </p:spTree>
    <p:extLst>
      <p:ext uri="{BB962C8B-B14F-4D97-AF65-F5344CB8AC3E}">
        <p14:creationId xmlns:p14="http://schemas.microsoft.com/office/powerpoint/2010/main" val="237304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Capacity and Load Factor in </a:t>
            </a:r>
            <a:r>
              <a:rPr lang="en-US" b="1" dirty="0" err="1"/>
              <a:t>HashSet</a:t>
            </a:r>
            <a:endParaRPr lang="en-US" b="1" dirty="0"/>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sz="4000" dirty="0">
                <a:solidFill>
                  <a:schemeClr val="tx1"/>
                </a:solidFill>
              </a:rPr>
              <a:t>Load Factor : </a:t>
            </a:r>
            <a:r>
              <a:rPr lang="en-US" sz="2800" dirty="0">
                <a:solidFill>
                  <a:schemeClr val="tx1"/>
                </a:solidFill>
              </a:rPr>
              <a:t>The load factor is a measure of how full the </a:t>
            </a:r>
            <a:r>
              <a:rPr lang="en-US" sz="2800" dirty="0" err="1">
                <a:solidFill>
                  <a:schemeClr val="tx1"/>
                </a:solidFill>
              </a:rPr>
              <a:t>HashSet</a:t>
            </a:r>
            <a:r>
              <a:rPr lang="en-US" sz="2800" dirty="0">
                <a:solidFill>
                  <a:schemeClr val="tx1"/>
                </a:solidFill>
              </a:rPr>
              <a:t> is allowed to get before its capacity is automatically increased.</a:t>
            </a:r>
            <a:br>
              <a:rPr lang="en-US" sz="2800" dirty="0">
                <a:solidFill>
                  <a:schemeClr val="tx1"/>
                </a:solidFill>
              </a:rPr>
            </a:br>
            <a:r>
              <a:rPr lang="en-US" sz="2800" dirty="0">
                <a:solidFill>
                  <a:schemeClr val="tx1"/>
                </a:solidFill>
              </a:rPr>
              <a:t>When the number of entries in the hash table exceeds the product of the load factor and the current capacity, the hash table is rehashed, so that the hash table has approximately twice the number of buckets.</a:t>
            </a:r>
          </a:p>
          <a:p>
            <a:pPr marL="0" indent="0">
              <a:buNone/>
            </a:pPr>
            <a:r>
              <a:rPr lang="en-US" sz="3600" dirty="0">
                <a:solidFill>
                  <a:schemeClr val="tx1"/>
                </a:solidFill>
              </a:rPr>
              <a:t>Load factor = </a:t>
            </a:r>
            <a:r>
              <a:rPr lang="en-US" sz="2800" dirty="0">
                <a:solidFill>
                  <a:schemeClr val="tx1"/>
                </a:solidFill>
              </a:rPr>
              <a:t>Number of stored elements/Size of the hash table</a:t>
            </a:r>
            <a:endParaRPr lang="en-US" sz="3600" dirty="0">
              <a:solidFill>
                <a:schemeClr val="tx1"/>
              </a:solidFill>
            </a:endParaRPr>
          </a:p>
        </p:txBody>
      </p:sp>
    </p:spTree>
    <p:extLst>
      <p:ext uri="{BB962C8B-B14F-4D97-AF65-F5344CB8AC3E}">
        <p14:creationId xmlns:p14="http://schemas.microsoft.com/office/powerpoint/2010/main" val="413533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err="1"/>
              <a:t>HashSet</a:t>
            </a:r>
            <a:r>
              <a:rPr lang="en-US" b="1" dirty="0"/>
              <a:t> Performance</a:t>
            </a:r>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sz="3600" dirty="0">
                <a:solidFill>
                  <a:schemeClr val="tx1"/>
                </a:solidFill>
              </a:rPr>
              <a:t> Load factor and initial capacity are two main factors that affect the performance of </a:t>
            </a:r>
            <a:r>
              <a:rPr lang="en-US" sz="3600" dirty="0" err="1">
                <a:solidFill>
                  <a:schemeClr val="tx1"/>
                </a:solidFill>
              </a:rPr>
              <a:t>HashSet</a:t>
            </a:r>
            <a:r>
              <a:rPr lang="en-US" sz="3600" dirty="0">
                <a:solidFill>
                  <a:schemeClr val="tx1"/>
                </a:solidFill>
              </a:rPr>
              <a:t> operations.</a:t>
            </a:r>
          </a:p>
          <a:p>
            <a:pPr>
              <a:buFont typeface="Arial" panose="020B0604020202020204" pitchFamily="34" charset="0"/>
              <a:buChar char="•"/>
            </a:pPr>
            <a:r>
              <a:rPr lang="en-US" sz="3600" dirty="0">
                <a:solidFill>
                  <a:schemeClr val="tx1"/>
                </a:solidFill>
              </a:rPr>
              <a:t> Load factor of 0.75 provides very effective performance as respect to time and space complexity. </a:t>
            </a:r>
          </a:p>
        </p:txBody>
      </p:sp>
    </p:spTree>
    <p:extLst>
      <p:ext uri="{BB962C8B-B14F-4D97-AF65-F5344CB8AC3E}">
        <p14:creationId xmlns:p14="http://schemas.microsoft.com/office/powerpoint/2010/main" val="5332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Methods of </a:t>
            </a:r>
            <a:r>
              <a:rPr lang="en-US" b="1" dirty="0" err="1"/>
              <a:t>HashSet</a:t>
            </a:r>
            <a:r>
              <a:rPr lang="en-US" b="1" dirty="0"/>
              <a:t>:</a:t>
            </a:r>
          </a:p>
        </p:txBody>
      </p:sp>
      <p:sp>
        <p:nvSpPr>
          <p:cNvPr id="3" name="Content Placeholder 2">
            <a:extLst>
              <a:ext uri="{FF2B5EF4-FFF2-40B4-BE49-F238E27FC236}">
                <a16:creationId xmlns:a16="http://schemas.microsoft.com/office/drawing/2014/main" id="{49AEF666-88D5-42B9-B960-0A54EC42E489}"/>
              </a:ext>
            </a:extLst>
          </p:cNvPr>
          <p:cNvSpPr>
            <a:spLocks noGrp="1"/>
          </p:cNvSpPr>
          <p:nvPr>
            <p:ph idx="1"/>
          </p:nvPr>
        </p:nvSpPr>
        <p:spPr>
          <a:xfrm>
            <a:off x="1097280" y="1845734"/>
            <a:ext cx="10058400" cy="4023360"/>
          </a:xfrm>
        </p:spPr>
        <p:txBody>
          <a:bodyPr>
            <a:normAutofit lnSpcReduction="10000"/>
          </a:bodyPr>
          <a:lstStyle/>
          <a:p>
            <a:pPr>
              <a:buFont typeface="Arial" panose="020B0604020202020204" pitchFamily="34" charset="0"/>
              <a:buChar char="•"/>
            </a:pPr>
            <a:r>
              <a:rPr lang="en-US" sz="3200" dirty="0">
                <a:solidFill>
                  <a:schemeClr val="tx1"/>
                </a:solidFill>
              </a:rPr>
              <a:t> </a:t>
            </a:r>
            <a:r>
              <a:rPr lang="en-US" sz="3200" dirty="0" err="1">
                <a:solidFill>
                  <a:srgbClr val="FF0000"/>
                </a:solidFill>
              </a:rPr>
              <a:t>boolean</a:t>
            </a:r>
            <a:r>
              <a:rPr lang="en-US" sz="3200" dirty="0">
                <a:solidFill>
                  <a:srgbClr val="FF0000"/>
                </a:solidFill>
              </a:rPr>
              <a:t> add() </a:t>
            </a:r>
            <a:r>
              <a:rPr lang="en-US" sz="3200" dirty="0">
                <a:solidFill>
                  <a:schemeClr val="tx1"/>
                </a:solidFill>
              </a:rPr>
              <a:t>: add the specified element if it is not present, if it is present then return false.</a:t>
            </a:r>
          </a:p>
          <a:p>
            <a:pPr>
              <a:buFont typeface="Arial" panose="020B0604020202020204" pitchFamily="34" charset="0"/>
              <a:buChar char="•"/>
            </a:pPr>
            <a:r>
              <a:rPr lang="en-US" sz="3200" dirty="0">
                <a:solidFill>
                  <a:srgbClr val="FF0000"/>
                </a:solidFill>
              </a:rPr>
              <a:t>void clear() </a:t>
            </a:r>
            <a:r>
              <a:rPr lang="en-US" sz="3200" dirty="0">
                <a:solidFill>
                  <a:schemeClr val="tx1"/>
                </a:solidFill>
              </a:rPr>
              <a:t>: removes all the elements from set.</a:t>
            </a:r>
          </a:p>
          <a:p>
            <a:pPr>
              <a:buFont typeface="Arial" panose="020B0604020202020204" pitchFamily="34" charset="0"/>
              <a:buChar char="•"/>
            </a:pPr>
            <a:r>
              <a:rPr lang="en-US" sz="3200" dirty="0" err="1">
                <a:solidFill>
                  <a:srgbClr val="FF0000"/>
                </a:solidFill>
              </a:rPr>
              <a:t>boolean</a:t>
            </a:r>
            <a:r>
              <a:rPr lang="en-US" sz="3200" dirty="0">
                <a:solidFill>
                  <a:srgbClr val="FF0000"/>
                </a:solidFill>
              </a:rPr>
              <a:t> contains() </a:t>
            </a:r>
            <a:r>
              <a:rPr lang="en-US" sz="3200" dirty="0">
                <a:solidFill>
                  <a:schemeClr val="tx1"/>
                </a:solidFill>
              </a:rPr>
              <a:t>: return true if element is present in set.</a:t>
            </a:r>
          </a:p>
          <a:p>
            <a:pPr>
              <a:buFont typeface="Arial" panose="020B0604020202020204" pitchFamily="34" charset="0"/>
              <a:buChar char="•"/>
            </a:pPr>
            <a:r>
              <a:rPr lang="en-US" sz="3200" dirty="0" err="1">
                <a:solidFill>
                  <a:srgbClr val="FF0000"/>
                </a:solidFill>
              </a:rPr>
              <a:t>boolean</a:t>
            </a:r>
            <a:r>
              <a:rPr lang="en-US" sz="3200" dirty="0">
                <a:solidFill>
                  <a:srgbClr val="FF0000"/>
                </a:solidFill>
              </a:rPr>
              <a:t> remove()</a:t>
            </a:r>
            <a:r>
              <a:rPr lang="en-US" sz="3200" dirty="0">
                <a:solidFill>
                  <a:schemeClr val="tx1"/>
                </a:solidFill>
              </a:rPr>
              <a:t> : remove the element if it is present in set.</a:t>
            </a:r>
          </a:p>
          <a:p>
            <a:pPr>
              <a:buFont typeface="Arial" panose="020B0604020202020204" pitchFamily="34" charset="0"/>
              <a:buChar char="•"/>
            </a:pPr>
            <a:r>
              <a:rPr lang="en-US" sz="3200" dirty="0">
                <a:solidFill>
                  <a:srgbClr val="FF0000"/>
                </a:solidFill>
              </a:rPr>
              <a:t>Iterator iterator() </a:t>
            </a:r>
            <a:r>
              <a:rPr lang="en-US" sz="3200" dirty="0">
                <a:solidFill>
                  <a:schemeClr val="tx1"/>
                </a:solidFill>
              </a:rPr>
              <a:t>: return an iterator over the element in the set.</a:t>
            </a:r>
          </a:p>
        </p:txBody>
      </p:sp>
    </p:spTree>
    <p:extLst>
      <p:ext uri="{BB962C8B-B14F-4D97-AF65-F5344CB8AC3E}">
        <p14:creationId xmlns:p14="http://schemas.microsoft.com/office/powerpoint/2010/main" val="150861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110" y="639097"/>
            <a:ext cx="3401961" cy="3686015"/>
          </a:xfrm>
        </p:spPr>
        <p:txBody>
          <a:bodyPr vert="horz" lIns="91440" tIns="45720" rIns="91440" bIns="45720" rtlCol="0" anchor="b">
            <a:normAutofit/>
          </a:bodyPr>
          <a:lstStyle/>
          <a:p>
            <a:endParaRPr lang="en-US" sz="6600" b="1" dirty="0">
              <a:solidFill>
                <a:schemeClr val="tx1">
                  <a:lumMod val="85000"/>
                  <a:lumOff val="15000"/>
                </a:schemeClr>
              </a:solidFill>
            </a:endParaRPr>
          </a:p>
        </p:txBody>
      </p:sp>
      <p:sp>
        <p:nvSpPr>
          <p:cNvPr id="11" name="Content Placeholder 10">
            <a:extLst>
              <a:ext uri="{FF2B5EF4-FFF2-40B4-BE49-F238E27FC236}">
                <a16:creationId xmlns:a16="http://schemas.microsoft.com/office/drawing/2014/main" id="{9E9B0937-1500-4100-B453-251ECDDEDA21}"/>
              </a:ext>
            </a:extLst>
          </p:cNvPr>
          <p:cNvSpPr>
            <a:spLocks noGrp="1"/>
          </p:cNvSpPr>
          <p:nvPr>
            <p:ph idx="1"/>
          </p:nvPr>
        </p:nvSpPr>
        <p:spPr/>
        <p:txBody>
          <a:bodyPr/>
          <a:lstStyle/>
          <a:p>
            <a:endParaRPr lang="en-US" dirty="0"/>
          </a:p>
        </p:txBody>
      </p:sp>
      <p:pic>
        <p:nvPicPr>
          <p:cNvPr id="9" name="Picture 8" descr="A picture containing keyboard, electronics&#10;&#10;Description generated with very high confidence">
            <a:extLst>
              <a:ext uri="{FF2B5EF4-FFF2-40B4-BE49-F238E27FC236}">
                <a16:creationId xmlns:a16="http://schemas.microsoft.com/office/drawing/2014/main" id="{6D001D4C-133B-41DD-B4D2-0B0D53E50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74" y="177281"/>
            <a:ext cx="11448671" cy="5784980"/>
          </a:xfrm>
          <a:prstGeom prst="rect">
            <a:avLst/>
          </a:prstGeom>
        </p:spPr>
      </p:pic>
    </p:spTree>
    <p:extLst>
      <p:ext uri="{BB962C8B-B14F-4D97-AF65-F5344CB8AC3E}">
        <p14:creationId xmlns:p14="http://schemas.microsoft.com/office/powerpoint/2010/main" val="19266751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Facet</Template>
  <TotalTime>2446</TotalTime>
  <Words>246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Collection: HashSet</vt:lpstr>
      <vt:lpstr>Java Collection Framework: HashSet</vt:lpstr>
      <vt:lpstr>Capacity and Load Factor in HashSet</vt:lpstr>
      <vt:lpstr>Capacity and Load Factor in HashSet</vt:lpstr>
      <vt:lpstr>HashSet Performance</vt:lpstr>
      <vt:lpstr>Methods of HashSet: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Introduction www.EasyBix.com</dc:title>
  <dc:creator>Chauhan, Anshul</dc:creator>
  <cp:lastModifiedBy>Chauhan, Anshul</cp:lastModifiedBy>
  <cp:revision>110</cp:revision>
  <dcterms:created xsi:type="dcterms:W3CDTF">2017-05-21T14:24:41Z</dcterms:created>
  <dcterms:modified xsi:type="dcterms:W3CDTF">2018-04-06T15:35:52Z</dcterms:modified>
</cp:coreProperties>
</file>