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125" d="100"/>
          <a:sy n="125" d="100"/>
        </p:scale>
        <p:origin x="90" y="-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9A9A9-9CFD-480A-9C2B-401D4B65D85E}" type="datetimeFigureOut">
              <a:rPr lang="pt-BR" smtClean="0"/>
              <a:t>05/03/2025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87E9E-3A8A-4FE6-A083-6BEBFDC2A7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0130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9A9A9-9CFD-480A-9C2B-401D4B65D85E}" type="datetimeFigureOut">
              <a:rPr lang="pt-BR" smtClean="0"/>
              <a:t>05/03/2025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87E9E-3A8A-4FE6-A083-6BEBFDC2A7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7885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9A9A9-9CFD-480A-9C2B-401D4B65D85E}" type="datetimeFigureOut">
              <a:rPr lang="pt-BR" smtClean="0"/>
              <a:t>05/03/2025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87E9E-3A8A-4FE6-A083-6BEBFDC2A7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0067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9A9A9-9CFD-480A-9C2B-401D4B65D85E}" type="datetimeFigureOut">
              <a:rPr lang="pt-BR" smtClean="0"/>
              <a:t>05/03/2025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87E9E-3A8A-4FE6-A083-6BEBFDC2A7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2980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9A9A9-9CFD-480A-9C2B-401D4B65D85E}" type="datetimeFigureOut">
              <a:rPr lang="pt-BR" smtClean="0"/>
              <a:t>05/03/2025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87E9E-3A8A-4FE6-A083-6BEBFDC2A7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8082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9A9A9-9CFD-480A-9C2B-401D4B65D85E}" type="datetimeFigureOut">
              <a:rPr lang="pt-BR" smtClean="0"/>
              <a:t>05/03/2025</a:t>
            </a:fld>
            <a:endParaRPr lang="pt-B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87E9E-3A8A-4FE6-A083-6BEBFDC2A7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1766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9A9A9-9CFD-480A-9C2B-401D4B65D85E}" type="datetimeFigureOut">
              <a:rPr lang="pt-BR" smtClean="0"/>
              <a:t>05/03/2025</a:t>
            </a:fld>
            <a:endParaRPr lang="pt-BR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87E9E-3A8A-4FE6-A083-6BEBFDC2A7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0118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9A9A9-9CFD-480A-9C2B-401D4B65D85E}" type="datetimeFigureOut">
              <a:rPr lang="pt-BR" smtClean="0"/>
              <a:t>05/03/2025</a:t>
            </a:fld>
            <a:endParaRPr lang="pt-BR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87E9E-3A8A-4FE6-A083-6BEBFDC2A7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9997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9A9A9-9CFD-480A-9C2B-401D4B65D85E}" type="datetimeFigureOut">
              <a:rPr lang="pt-BR" smtClean="0"/>
              <a:t>05/03/2025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87E9E-3A8A-4FE6-A083-6BEBFDC2A7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310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9A9A9-9CFD-480A-9C2B-401D4B65D85E}" type="datetimeFigureOut">
              <a:rPr lang="pt-BR" smtClean="0"/>
              <a:t>05/03/2025</a:t>
            </a:fld>
            <a:endParaRPr lang="pt-B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87E9E-3A8A-4FE6-A083-6BEBFDC2A7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3066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9A9A9-9CFD-480A-9C2B-401D4B65D85E}" type="datetimeFigureOut">
              <a:rPr lang="pt-BR" smtClean="0"/>
              <a:t>05/03/2025</a:t>
            </a:fld>
            <a:endParaRPr lang="pt-B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87E9E-3A8A-4FE6-A083-6BEBFDC2A7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5976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039A9A9-9CFD-480A-9C2B-401D4B65D85E}" type="datetimeFigureOut">
              <a:rPr lang="pt-BR" smtClean="0"/>
              <a:t>05/03/2025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99787E9E-3A8A-4FE6-A083-6BEBFDC2A7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4105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9B29D4-CB34-4DD4-0617-6BBE2C3B7C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475028" cy="2971801"/>
          </a:xfrm>
        </p:spPr>
        <p:txBody>
          <a:bodyPr/>
          <a:lstStyle/>
          <a:p>
            <a:r>
              <a:rPr lang="pt-BR" dirty="0"/>
              <a:t>PROPOSTA DE ARQUITETURA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7CE048B-EDD3-04E2-FCA8-8689BF5FB6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124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EF60764-D0F0-E72A-8A48-6079C8B308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9">
            <a:extLst>
              <a:ext uri="{FF2B5EF4-FFF2-40B4-BE49-F238E27FC236}">
                <a16:creationId xmlns:a16="http://schemas.microsoft.com/office/drawing/2014/main" id="{43162304-DA60-4C31-9E2B-E22F8DA75F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23" name="Rectangle 11">
            <a:extLst>
              <a:ext uri="{FF2B5EF4-FFF2-40B4-BE49-F238E27FC236}">
                <a16:creationId xmlns:a16="http://schemas.microsoft.com/office/drawing/2014/main" id="{C4AE1EFF-264A-4A42-BEA1-0E875F40D7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 useBgFill="1">
        <p:nvSpPr>
          <p:cNvPr id="24" name="Rectangle 13">
            <a:extLst>
              <a:ext uri="{FF2B5EF4-FFF2-40B4-BE49-F238E27FC236}">
                <a16:creationId xmlns:a16="http://schemas.microsoft.com/office/drawing/2014/main" id="{64D545DB-8A58-4FDC-8FF8-F99D917C37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5">
            <a:extLst>
              <a:ext uri="{FF2B5EF4-FFF2-40B4-BE49-F238E27FC236}">
                <a16:creationId xmlns:a16="http://schemas.microsoft.com/office/drawing/2014/main" id="{53F02532-0429-47BE-B7D5-89B31C0C80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6729" y="757325"/>
            <a:ext cx="3549144" cy="53293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626C4A1D-6517-AC3C-40C5-601F2A2A28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9648" y="1123837"/>
            <a:ext cx="2947482" cy="4601183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3600" spc="-6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FF38745-5F9C-2935-137B-0D3E6CBEE6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6" y="653796"/>
            <a:ext cx="6987135" cy="544525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182880">
              <a:lnSpc>
                <a:spcPct val="100000"/>
              </a:lnSpc>
              <a:buFont typeface="Wingdings 2" pitchFamily="18" charset="2"/>
              <a:buChar char=""/>
            </a:pPr>
            <a:r>
              <a:rPr lang="en-US" sz="1000" dirty="0">
                <a:solidFill>
                  <a:schemeClr val="tx1"/>
                </a:solidFill>
              </a:rPr>
              <a:t>1. </a:t>
            </a:r>
            <a:r>
              <a:rPr lang="en-US" sz="1000" dirty="0" err="1">
                <a:solidFill>
                  <a:schemeClr val="tx1"/>
                </a:solidFill>
              </a:rPr>
              <a:t>Arquitetura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Proposta</a:t>
            </a:r>
            <a:endParaRPr lang="en-US" sz="1000" dirty="0">
              <a:solidFill>
                <a:schemeClr val="tx1"/>
              </a:solidFill>
            </a:endParaRPr>
          </a:p>
          <a:p>
            <a:pPr indent="-182880">
              <a:lnSpc>
                <a:spcPct val="100000"/>
              </a:lnSpc>
              <a:buFont typeface="Wingdings 2" pitchFamily="18" charset="2"/>
              <a:buChar char=""/>
            </a:pPr>
            <a:r>
              <a:rPr lang="en-US" sz="1000" dirty="0">
                <a:solidFill>
                  <a:schemeClr val="tx1"/>
                </a:solidFill>
              </a:rPr>
              <a:t>A </a:t>
            </a:r>
            <a:r>
              <a:rPr lang="en-US" sz="1000" dirty="0" err="1">
                <a:solidFill>
                  <a:schemeClr val="tx1"/>
                </a:solidFill>
              </a:rPr>
              <a:t>aplicação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será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composta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por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dois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serviços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principais</a:t>
            </a:r>
            <a:r>
              <a:rPr lang="en-US" sz="1000" dirty="0">
                <a:solidFill>
                  <a:schemeClr val="tx1"/>
                </a:solidFill>
              </a:rPr>
              <a:t>:</a:t>
            </a:r>
          </a:p>
          <a:p>
            <a:pPr indent="-182880">
              <a:lnSpc>
                <a:spcPct val="100000"/>
              </a:lnSpc>
              <a:buFont typeface="Wingdings 2" pitchFamily="18" charset="2"/>
              <a:buChar char=""/>
            </a:pPr>
            <a:r>
              <a:rPr lang="en-US" sz="1000" dirty="0" err="1">
                <a:solidFill>
                  <a:schemeClr val="tx1"/>
                </a:solidFill>
              </a:rPr>
              <a:t>Serviço</a:t>
            </a:r>
            <a:r>
              <a:rPr lang="en-US" sz="1000" dirty="0">
                <a:solidFill>
                  <a:schemeClr val="tx1"/>
                </a:solidFill>
              </a:rPr>
              <a:t> de </a:t>
            </a:r>
            <a:r>
              <a:rPr lang="en-US" sz="1000" dirty="0" err="1">
                <a:solidFill>
                  <a:schemeClr val="tx1"/>
                </a:solidFill>
              </a:rPr>
              <a:t>Lançamentos</a:t>
            </a:r>
            <a:endParaRPr lang="en-US" sz="1000" dirty="0">
              <a:solidFill>
                <a:schemeClr val="tx1"/>
              </a:solidFill>
            </a:endParaRPr>
          </a:p>
          <a:p>
            <a:pPr indent="-182880">
              <a:lnSpc>
                <a:spcPct val="100000"/>
              </a:lnSpc>
              <a:buFont typeface="Wingdings 2" pitchFamily="18" charset="2"/>
              <a:buChar char=""/>
            </a:pPr>
            <a:r>
              <a:rPr lang="en-US" sz="1000" dirty="0">
                <a:solidFill>
                  <a:schemeClr val="tx1"/>
                </a:solidFill>
              </a:rPr>
              <a:t>Responsável </a:t>
            </a:r>
            <a:r>
              <a:rPr lang="en-US" sz="1000" dirty="0" err="1">
                <a:solidFill>
                  <a:schemeClr val="tx1"/>
                </a:solidFill>
              </a:rPr>
              <a:t>por</a:t>
            </a:r>
            <a:r>
              <a:rPr lang="en-US" sz="1000" dirty="0">
                <a:solidFill>
                  <a:schemeClr val="tx1"/>
                </a:solidFill>
              </a:rPr>
              <a:t> registrar </a:t>
            </a:r>
            <a:r>
              <a:rPr lang="en-US" sz="1000" dirty="0" err="1">
                <a:solidFill>
                  <a:schemeClr val="tx1"/>
                </a:solidFill>
              </a:rPr>
              <a:t>transações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financeiras</a:t>
            </a:r>
            <a:r>
              <a:rPr lang="en-US" sz="1000" dirty="0">
                <a:solidFill>
                  <a:schemeClr val="tx1"/>
                </a:solidFill>
              </a:rPr>
              <a:t> (</a:t>
            </a:r>
            <a:r>
              <a:rPr lang="en-US" sz="1000" dirty="0" err="1">
                <a:solidFill>
                  <a:schemeClr val="tx1"/>
                </a:solidFill>
              </a:rPr>
              <a:t>débito</a:t>
            </a:r>
            <a:r>
              <a:rPr lang="en-US" sz="1000" dirty="0">
                <a:solidFill>
                  <a:schemeClr val="tx1"/>
                </a:solidFill>
              </a:rPr>
              <a:t>/</a:t>
            </a:r>
            <a:r>
              <a:rPr lang="en-US" sz="1000" dirty="0" err="1">
                <a:solidFill>
                  <a:schemeClr val="tx1"/>
                </a:solidFill>
              </a:rPr>
              <a:t>crédito</a:t>
            </a:r>
            <a:r>
              <a:rPr lang="en-US" sz="1000" dirty="0">
                <a:solidFill>
                  <a:schemeClr val="tx1"/>
                </a:solidFill>
              </a:rPr>
              <a:t>).</a:t>
            </a:r>
          </a:p>
          <a:p>
            <a:pPr indent="-182880">
              <a:lnSpc>
                <a:spcPct val="100000"/>
              </a:lnSpc>
              <a:buFont typeface="Wingdings 2" pitchFamily="18" charset="2"/>
              <a:buChar char=""/>
            </a:pPr>
            <a:r>
              <a:rPr lang="en-US" sz="1000" dirty="0" err="1">
                <a:solidFill>
                  <a:schemeClr val="tx1"/>
                </a:solidFill>
              </a:rPr>
              <a:t>Armazena</a:t>
            </a:r>
            <a:r>
              <a:rPr lang="en-US" sz="1000" dirty="0">
                <a:solidFill>
                  <a:schemeClr val="tx1"/>
                </a:solidFill>
              </a:rPr>
              <a:t> dados no banco de dados PostgreSQL.</a:t>
            </a:r>
          </a:p>
          <a:p>
            <a:pPr indent="-182880">
              <a:lnSpc>
                <a:spcPct val="100000"/>
              </a:lnSpc>
              <a:buFont typeface="Wingdings 2" pitchFamily="18" charset="2"/>
              <a:buChar char=""/>
            </a:pPr>
            <a:r>
              <a:rPr lang="en-US" sz="1000" dirty="0" err="1">
                <a:solidFill>
                  <a:schemeClr val="tx1"/>
                </a:solidFill>
              </a:rPr>
              <a:t>Emite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eventos</a:t>
            </a:r>
            <a:r>
              <a:rPr lang="en-US" sz="1000" dirty="0">
                <a:solidFill>
                  <a:schemeClr val="tx1"/>
                </a:solidFill>
              </a:rPr>
              <a:t> para o </a:t>
            </a:r>
            <a:r>
              <a:rPr lang="en-US" sz="1000" dirty="0" err="1">
                <a:solidFill>
                  <a:schemeClr val="tx1"/>
                </a:solidFill>
              </a:rPr>
              <a:t>serviço</a:t>
            </a:r>
            <a:r>
              <a:rPr lang="en-US" sz="1000" dirty="0">
                <a:solidFill>
                  <a:schemeClr val="tx1"/>
                </a:solidFill>
              </a:rPr>
              <a:t> de </a:t>
            </a:r>
            <a:r>
              <a:rPr lang="en-US" sz="1000" dirty="0" err="1">
                <a:solidFill>
                  <a:schemeClr val="tx1"/>
                </a:solidFill>
              </a:rPr>
              <a:t>consolidação</a:t>
            </a:r>
            <a:r>
              <a:rPr lang="en-US" sz="1000" dirty="0">
                <a:solidFill>
                  <a:schemeClr val="tx1"/>
                </a:solidFill>
              </a:rPr>
              <a:t> via Kafka.</a:t>
            </a:r>
          </a:p>
          <a:p>
            <a:pPr indent="-182880">
              <a:lnSpc>
                <a:spcPct val="100000"/>
              </a:lnSpc>
              <a:buFont typeface="Wingdings 2" pitchFamily="18" charset="2"/>
              <a:buChar char=""/>
            </a:pPr>
            <a:r>
              <a:rPr lang="en-US" sz="1000" dirty="0" err="1">
                <a:solidFill>
                  <a:schemeClr val="tx1"/>
                </a:solidFill>
              </a:rPr>
              <a:t>Serviço</a:t>
            </a:r>
            <a:r>
              <a:rPr lang="en-US" sz="1000" dirty="0">
                <a:solidFill>
                  <a:schemeClr val="tx1"/>
                </a:solidFill>
              </a:rPr>
              <a:t> de </a:t>
            </a:r>
            <a:r>
              <a:rPr lang="en-US" sz="1000" dirty="0" err="1">
                <a:solidFill>
                  <a:schemeClr val="tx1"/>
                </a:solidFill>
              </a:rPr>
              <a:t>Consolidação</a:t>
            </a:r>
            <a:endParaRPr lang="en-US" sz="1000" dirty="0">
              <a:solidFill>
                <a:schemeClr val="tx1"/>
              </a:solidFill>
            </a:endParaRPr>
          </a:p>
          <a:p>
            <a:pPr indent="-182880">
              <a:lnSpc>
                <a:spcPct val="100000"/>
              </a:lnSpc>
              <a:buFont typeface="Wingdings 2" pitchFamily="18" charset="2"/>
              <a:buChar char=""/>
            </a:pPr>
            <a:r>
              <a:rPr lang="en-US" sz="1000" dirty="0" err="1">
                <a:solidFill>
                  <a:schemeClr val="tx1"/>
                </a:solidFill>
              </a:rPr>
              <a:t>Processa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os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eventos</a:t>
            </a:r>
            <a:r>
              <a:rPr lang="en-US" sz="1000" dirty="0">
                <a:solidFill>
                  <a:schemeClr val="tx1"/>
                </a:solidFill>
              </a:rPr>
              <a:t> de </a:t>
            </a:r>
            <a:r>
              <a:rPr lang="en-US" sz="1000" dirty="0" err="1">
                <a:solidFill>
                  <a:schemeClr val="tx1"/>
                </a:solidFill>
              </a:rPr>
              <a:t>lançamentos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financeiros</a:t>
            </a:r>
            <a:r>
              <a:rPr lang="en-US" sz="1000" dirty="0">
                <a:solidFill>
                  <a:schemeClr val="tx1"/>
                </a:solidFill>
              </a:rPr>
              <a:t>.</a:t>
            </a:r>
          </a:p>
          <a:p>
            <a:pPr indent="-182880">
              <a:lnSpc>
                <a:spcPct val="100000"/>
              </a:lnSpc>
              <a:buFont typeface="Wingdings 2" pitchFamily="18" charset="2"/>
              <a:buChar char=""/>
            </a:pPr>
            <a:r>
              <a:rPr lang="en-US" sz="1000" dirty="0" err="1">
                <a:solidFill>
                  <a:schemeClr val="tx1"/>
                </a:solidFill>
              </a:rPr>
              <a:t>Calcula</a:t>
            </a:r>
            <a:r>
              <a:rPr lang="en-US" sz="1000" dirty="0">
                <a:solidFill>
                  <a:schemeClr val="tx1"/>
                </a:solidFill>
              </a:rPr>
              <a:t> o </a:t>
            </a:r>
            <a:r>
              <a:rPr lang="en-US" sz="1000" dirty="0" err="1">
                <a:solidFill>
                  <a:schemeClr val="tx1"/>
                </a:solidFill>
              </a:rPr>
              <a:t>saldo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diário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consolidado</a:t>
            </a:r>
            <a:r>
              <a:rPr lang="en-US" sz="1000" dirty="0">
                <a:solidFill>
                  <a:schemeClr val="tx1"/>
                </a:solidFill>
              </a:rPr>
              <a:t>.</a:t>
            </a:r>
          </a:p>
          <a:p>
            <a:pPr indent="-182880">
              <a:lnSpc>
                <a:spcPct val="100000"/>
              </a:lnSpc>
              <a:buFont typeface="Wingdings 2" pitchFamily="18" charset="2"/>
              <a:buChar char=""/>
            </a:pPr>
            <a:r>
              <a:rPr lang="en-US" sz="1000" dirty="0" err="1">
                <a:solidFill>
                  <a:schemeClr val="tx1"/>
                </a:solidFill>
              </a:rPr>
              <a:t>Armazena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os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resultados</a:t>
            </a:r>
            <a:r>
              <a:rPr lang="en-US" sz="1000" dirty="0">
                <a:solidFill>
                  <a:schemeClr val="tx1"/>
                </a:solidFill>
              </a:rPr>
              <a:t> e </a:t>
            </a:r>
            <a:r>
              <a:rPr lang="en-US" sz="1000" dirty="0" err="1">
                <a:solidFill>
                  <a:schemeClr val="tx1"/>
                </a:solidFill>
              </a:rPr>
              <a:t>os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disponibiliza</a:t>
            </a:r>
            <a:r>
              <a:rPr lang="en-US" sz="1000" dirty="0">
                <a:solidFill>
                  <a:schemeClr val="tx1"/>
                </a:solidFill>
              </a:rPr>
              <a:t> via API.</a:t>
            </a:r>
          </a:p>
          <a:p>
            <a:pPr indent="-182880">
              <a:lnSpc>
                <a:spcPct val="100000"/>
              </a:lnSpc>
              <a:buFont typeface="Wingdings 2" pitchFamily="18" charset="2"/>
              <a:buChar char=""/>
            </a:pPr>
            <a:r>
              <a:rPr lang="en-US" sz="1000" dirty="0" err="1">
                <a:solidFill>
                  <a:schemeClr val="tx1"/>
                </a:solidFill>
              </a:rPr>
              <a:t>Diagrama</a:t>
            </a:r>
            <a:r>
              <a:rPr lang="en-US" sz="1000" dirty="0">
                <a:solidFill>
                  <a:schemeClr val="tx1"/>
                </a:solidFill>
              </a:rPr>
              <a:t> de </a:t>
            </a:r>
            <a:r>
              <a:rPr lang="en-US" sz="1000" dirty="0" err="1">
                <a:solidFill>
                  <a:schemeClr val="tx1"/>
                </a:solidFill>
              </a:rPr>
              <a:t>Arquitetura</a:t>
            </a:r>
            <a:endParaRPr lang="en-US" sz="1000" dirty="0">
              <a:solidFill>
                <a:schemeClr val="tx1"/>
              </a:solidFill>
            </a:endParaRPr>
          </a:p>
          <a:p>
            <a:pPr indent="-182880">
              <a:lnSpc>
                <a:spcPct val="100000"/>
              </a:lnSpc>
              <a:buFont typeface="Wingdings 2" pitchFamily="18" charset="2"/>
              <a:buChar char=""/>
            </a:pPr>
            <a:r>
              <a:rPr lang="en-US" sz="1000" dirty="0">
                <a:solidFill>
                  <a:schemeClr val="tx1"/>
                </a:solidFill>
              </a:rPr>
              <a:t>+----------------+       Kafka        +------------------+</a:t>
            </a:r>
          </a:p>
          <a:p>
            <a:pPr indent="-182880">
              <a:lnSpc>
                <a:spcPct val="100000"/>
              </a:lnSpc>
              <a:buFont typeface="Wingdings 2" pitchFamily="18" charset="2"/>
              <a:buChar char=""/>
            </a:pPr>
            <a:r>
              <a:rPr lang="en-US" sz="1000" dirty="0">
                <a:solidFill>
                  <a:schemeClr val="tx1"/>
                </a:solidFill>
              </a:rPr>
              <a:t>| </a:t>
            </a:r>
            <a:r>
              <a:rPr lang="en-US" sz="1000" dirty="0" err="1">
                <a:solidFill>
                  <a:schemeClr val="tx1"/>
                </a:solidFill>
              </a:rPr>
              <a:t>Serviço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Lanç</a:t>
            </a:r>
            <a:r>
              <a:rPr lang="en-US" sz="1000" dirty="0">
                <a:solidFill>
                  <a:schemeClr val="tx1"/>
                </a:solidFill>
              </a:rPr>
              <a:t>.  |  ---&gt; Topic ---&gt;  | </a:t>
            </a:r>
            <a:r>
              <a:rPr lang="en-US" sz="1000" dirty="0" err="1">
                <a:solidFill>
                  <a:schemeClr val="tx1"/>
                </a:solidFill>
              </a:rPr>
              <a:t>Serviço</a:t>
            </a:r>
            <a:r>
              <a:rPr lang="en-US" sz="1000" dirty="0">
                <a:solidFill>
                  <a:schemeClr val="tx1"/>
                </a:solidFill>
              </a:rPr>
              <a:t> Consol.  |</a:t>
            </a:r>
          </a:p>
          <a:p>
            <a:pPr indent="-182880">
              <a:lnSpc>
                <a:spcPct val="100000"/>
              </a:lnSpc>
              <a:buFont typeface="Wingdings 2" pitchFamily="18" charset="2"/>
              <a:buChar char=""/>
            </a:pPr>
            <a:r>
              <a:rPr lang="en-US" sz="1000" dirty="0">
                <a:solidFill>
                  <a:schemeClr val="tx1"/>
                </a:solidFill>
              </a:rPr>
              <a:t>| </a:t>
            </a:r>
            <a:r>
              <a:rPr lang="en-US" sz="1000" dirty="0" err="1">
                <a:solidFill>
                  <a:schemeClr val="tx1"/>
                </a:solidFill>
              </a:rPr>
              <a:t>FastAPI</a:t>
            </a:r>
            <a:r>
              <a:rPr lang="en-US" sz="1000" dirty="0">
                <a:solidFill>
                  <a:schemeClr val="tx1"/>
                </a:solidFill>
              </a:rPr>
              <a:t> + DB   |                   | </a:t>
            </a:r>
            <a:r>
              <a:rPr lang="en-US" sz="1000" dirty="0" err="1">
                <a:solidFill>
                  <a:schemeClr val="tx1"/>
                </a:solidFill>
              </a:rPr>
              <a:t>FastAPI</a:t>
            </a:r>
            <a:r>
              <a:rPr lang="en-US" sz="1000" dirty="0">
                <a:solidFill>
                  <a:schemeClr val="tx1"/>
                </a:solidFill>
              </a:rPr>
              <a:t> + DB     |</a:t>
            </a:r>
          </a:p>
          <a:p>
            <a:pPr indent="-182880">
              <a:lnSpc>
                <a:spcPct val="100000"/>
              </a:lnSpc>
              <a:buFont typeface="Wingdings 2" pitchFamily="18" charset="2"/>
              <a:buChar char=""/>
            </a:pPr>
            <a:r>
              <a:rPr lang="en-US" sz="1000" dirty="0">
                <a:solidFill>
                  <a:schemeClr val="tx1"/>
                </a:solidFill>
              </a:rPr>
              <a:t>+----------------+                   +------------------+</a:t>
            </a:r>
          </a:p>
          <a:p>
            <a:pPr indent="-182880">
              <a:lnSpc>
                <a:spcPct val="100000"/>
              </a:lnSpc>
              <a:buFont typeface="Wingdings 2" pitchFamily="18" charset="2"/>
              <a:buChar char=""/>
            </a:pPr>
            <a:r>
              <a:rPr lang="en-US" sz="1000" dirty="0">
                <a:solidFill>
                  <a:schemeClr val="tx1"/>
                </a:solidFill>
              </a:rPr>
              <a:t>         |                                    |</a:t>
            </a:r>
          </a:p>
          <a:p>
            <a:pPr indent="-182880">
              <a:lnSpc>
                <a:spcPct val="100000"/>
              </a:lnSpc>
              <a:buFont typeface="Wingdings 2" pitchFamily="18" charset="2"/>
              <a:buChar char=""/>
            </a:pPr>
            <a:r>
              <a:rPr lang="en-US" sz="1000" dirty="0">
                <a:solidFill>
                  <a:schemeClr val="tx1"/>
                </a:solidFill>
              </a:rPr>
              <a:t>         v                                    </a:t>
            </a:r>
            <a:r>
              <a:rPr lang="en-US" sz="1000" dirty="0" err="1">
                <a:solidFill>
                  <a:schemeClr val="tx1"/>
                </a:solidFill>
              </a:rPr>
              <a:t>v</a:t>
            </a:r>
            <a:endParaRPr lang="en-US" sz="1000" dirty="0">
              <a:solidFill>
                <a:schemeClr val="tx1"/>
              </a:solidFill>
            </a:endParaRPr>
          </a:p>
          <a:p>
            <a:pPr indent="-182880">
              <a:lnSpc>
                <a:spcPct val="100000"/>
              </a:lnSpc>
              <a:buFont typeface="Wingdings 2" pitchFamily="18" charset="2"/>
              <a:buChar char=""/>
            </a:pPr>
            <a:r>
              <a:rPr lang="en-US" sz="1000" dirty="0">
                <a:solidFill>
                  <a:schemeClr val="tx1"/>
                </a:solidFill>
              </a:rPr>
              <a:t>  PostgreSQL                           </a:t>
            </a:r>
            <a:r>
              <a:rPr lang="en-US" sz="1000" dirty="0" err="1">
                <a:solidFill>
                  <a:schemeClr val="tx1"/>
                </a:solidFill>
              </a:rPr>
              <a:t>PostgreSQL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" name="Rectangle 17">
            <a:extLst>
              <a:ext uri="{FF2B5EF4-FFF2-40B4-BE49-F238E27FC236}">
                <a16:creationId xmlns:a16="http://schemas.microsoft.com/office/drawing/2014/main" id="{E3401C9A-B20D-42B0-B7C0-0E4D1CE585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4060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6882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DA6FDEB-4691-CDB9-0C7F-66EF4D66A0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9">
            <a:extLst>
              <a:ext uri="{FF2B5EF4-FFF2-40B4-BE49-F238E27FC236}">
                <a16:creationId xmlns:a16="http://schemas.microsoft.com/office/drawing/2014/main" id="{4A274299-A232-50D8-CEE9-C45B1997E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23" name="Rectangle 11">
            <a:extLst>
              <a:ext uri="{FF2B5EF4-FFF2-40B4-BE49-F238E27FC236}">
                <a16:creationId xmlns:a16="http://schemas.microsoft.com/office/drawing/2014/main" id="{99D19576-AE22-B59F-F694-32B47BD838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 useBgFill="1">
        <p:nvSpPr>
          <p:cNvPr id="24" name="Rectangle 13">
            <a:extLst>
              <a:ext uri="{FF2B5EF4-FFF2-40B4-BE49-F238E27FC236}">
                <a16:creationId xmlns:a16="http://schemas.microsoft.com/office/drawing/2014/main" id="{C93E4A62-BFBA-B764-4BA9-E0EB271687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5">
            <a:extLst>
              <a:ext uri="{FF2B5EF4-FFF2-40B4-BE49-F238E27FC236}">
                <a16:creationId xmlns:a16="http://schemas.microsoft.com/office/drawing/2014/main" id="{F0D3E9E6-CF91-6082-76E9-AB886C3162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6729" y="757325"/>
            <a:ext cx="3549144" cy="53293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68D3323A-DA6A-4215-13F7-8D69F3541B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9648" y="1123837"/>
            <a:ext cx="2947482" cy="4601183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3600" spc="-6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CDBFE07-504B-2F78-5253-5C48A06C1E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6" y="653796"/>
            <a:ext cx="6987135" cy="5445252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182880">
              <a:lnSpc>
                <a:spcPct val="100000"/>
              </a:lnSpc>
              <a:buFont typeface="Wingdings 2" pitchFamily="18" charset="2"/>
              <a:buChar char=""/>
            </a:pPr>
            <a:r>
              <a:rPr lang="pt-BR" sz="1000" dirty="0">
                <a:solidFill>
                  <a:schemeClr val="tx1"/>
                </a:solidFill>
              </a:rPr>
              <a:t>2. Tecnologias e Justificativas</a:t>
            </a:r>
          </a:p>
          <a:p>
            <a:pPr indent="-182880">
              <a:lnSpc>
                <a:spcPct val="100000"/>
              </a:lnSpc>
              <a:buFont typeface="Wingdings 2" pitchFamily="18" charset="2"/>
              <a:buChar char=""/>
            </a:pPr>
            <a:r>
              <a:rPr lang="pt-BR" sz="1000" dirty="0">
                <a:solidFill>
                  <a:schemeClr val="tx1"/>
                </a:solidFill>
              </a:rPr>
              <a:t>Tecnologia	Função	Justificativa</a:t>
            </a:r>
          </a:p>
          <a:p>
            <a:pPr indent="-182880">
              <a:lnSpc>
                <a:spcPct val="100000"/>
              </a:lnSpc>
              <a:buFont typeface="Wingdings 2" pitchFamily="18" charset="2"/>
              <a:buChar char=""/>
            </a:pPr>
            <a:r>
              <a:rPr lang="pt-BR" sz="1000" dirty="0">
                <a:solidFill>
                  <a:schemeClr val="tx1"/>
                </a:solidFill>
              </a:rPr>
              <a:t>Python (</a:t>
            </a:r>
            <a:r>
              <a:rPr lang="pt-BR" sz="1000" dirty="0" err="1">
                <a:solidFill>
                  <a:schemeClr val="tx1"/>
                </a:solidFill>
              </a:rPr>
              <a:t>FastAPI</a:t>
            </a:r>
            <a:r>
              <a:rPr lang="pt-BR" sz="1000" dirty="0">
                <a:solidFill>
                  <a:schemeClr val="tx1"/>
                </a:solidFill>
              </a:rPr>
              <a:t>)	</a:t>
            </a:r>
            <a:r>
              <a:rPr lang="pt-BR" sz="1000" dirty="0" err="1">
                <a:solidFill>
                  <a:schemeClr val="tx1"/>
                </a:solidFill>
              </a:rPr>
              <a:t>Backend</a:t>
            </a:r>
            <a:r>
              <a:rPr lang="pt-BR" sz="1000" dirty="0">
                <a:solidFill>
                  <a:schemeClr val="tx1"/>
                </a:solidFill>
              </a:rPr>
              <a:t>	Alto desempenho e simplicidade para APIs.</a:t>
            </a:r>
          </a:p>
          <a:p>
            <a:pPr indent="-182880">
              <a:lnSpc>
                <a:spcPct val="100000"/>
              </a:lnSpc>
              <a:buFont typeface="Wingdings 2" pitchFamily="18" charset="2"/>
              <a:buChar char=""/>
            </a:pPr>
            <a:r>
              <a:rPr lang="pt-BR" sz="1000" dirty="0">
                <a:solidFill>
                  <a:schemeClr val="tx1"/>
                </a:solidFill>
              </a:rPr>
              <a:t>PostgreSQL	Banco de Dados	Escalável e confiável para operações financeiras.</a:t>
            </a:r>
          </a:p>
          <a:p>
            <a:pPr indent="-182880">
              <a:lnSpc>
                <a:spcPct val="100000"/>
              </a:lnSpc>
              <a:buFont typeface="Wingdings 2" pitchFamily="18" charset="2"/>
              <a:buChar char=""/>
            </a:pPr>
            <a:r>
              <a:rPr lang="pt-BR" sz="1000" dirty="0">
                <a:solidFill>
                  <a:schemeClr val="tx1"/>
                </a:solidFill>
              </a:rPr>
              <a:t>Kafka	Mensageria	Garante processamento assíncrono e tolerância a falhas.</a:t>
            </a:r>
          </a:p>
          <a:p>
            <a:pPr indent="-182880">
              <a:lnSpc>
                <a:spcPct val="100000"/>
              </a:lnSpc>
              <a:buFont typeface="Wingdings 2" pitchFamily="18" charset="2"/>
              <a:buChar char=""/>
            </a:pPr>
            <a:r>
              <a:rPr lang="pt-BR" sz="1000" dirty="0">
                <a:solidFill>
                  <a:schemeClr val="tx1"/>
                </a:solidFill>
              </a:rPr>
              <a:t>Docker	</a:t>
            </a:r>
            <a:r>
              <a:rPr lang="pt-BR" sz="1000" dirty="0" err="1">
                <a:solidFill>
                  <a:schemeClr val="tx1"/>
                </a:solidFill>
              </a:rPr>
              <a:t>Containerização</a:t>
            </a:r>
            <a:r>
              <a:rPr lang="pt-BR" sz="1000" dirty="0">
                <a:solidFill>
                  <a:schemeClr val="tx1"/>
                </a:solidFill>
              </a:rPr>
              <a:t>	Facilita a implantação e escalabilidade.</a:t>
            </a:r>
          </a:p>
          <a:p>
            <a:pPr indent="-182880">
              <a:lnSpc>
                <a:spcPct val="100000"/>
              </a:lnSpc>
              <a:buFont typeface="Wingdings 2" pitchFamily="18" charset="2"/>
              <a:buChar char=""/>
            </a:pPr>
            <a:r>
              <a:rPr lang="pt-BR" sz="1000" dirty="0" err="1">
                <a:solidFill>
                  <a:schemeClr val="tx1"/>
                </a:solidFill>
              </a:rPr>
              <a:t>Prometheus</a:t>
            </a:r>
            <a:r>
              <a:rPr lang="pt-BR" sz="1000" dirty="0">
                <a:solidFill>
                  <a:schemeClr val="tx1"/>
                </a:solidFill>
              </a:rPr>
              <a:t> + </a:t>
            </a:r>
            <a:r>
              <a:rPr lang="pt-BR" sz="1000" dirty="0" err="1">
                <a:solidFill>
                  <a:schemeClr val="tx1"/>
                </a:solidFill>
              </a:rPr>
              <a:t>Grafana</a:t>
            </a:r>
            <a:r>
              <a:rPr lang="pt-BR" sz="1000" dirty="0">
                <a:solidFill>
                  <a:schemeClr val="tx1"/>
                </a:solidFill>
              </a:rPr>
              <a:t>	Monitoramento	Coleta métricas e gera dashboards.</a:t>
            </a:r>
          </a:p>
          <a:p>
            <a:pPr indent="-182880">
              <a:lnSpc>
                <a:spcPct val="100000"/>
              </a:lnSpc>
              <a:buFont typeface="Wingdings 2" pitchFamily="18" charset="2"/>
              <a:buChar char=""/>
            </a:pPr>
            <a:r>
              <a:rPr lang="pt-BR" sz="1000" dirty="0" err="1">
                <a:solidFill>
                  <a:schemeClr val="tx1"/>
                </a:solidFill>
              </a:rPr>
              <a:t>PyTest</a:t>
            </a:r>
            <a:r>
              <a:rPr lang="pt-BR" sz="1000" dirty="0">
                <a:solidFill>
                  <a:schemeClr val="tx1"/>
                </a:solidFill>
              </a:rPr>
              <a:t>	Testes	Testes automatizados para validação da aplicação.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" name="Rectangle 17">
            <a:extLst>
              <a:ext uri="{FF2B5EF4-FFF2-40B4-BE49-F238E27FC236}">
                <a16:creationId xmlns:a16="http://schemas.microsoft.com/office/drawing/2014/main" id="{B91B2E83-D3D5-43F6-2454-A27ACDB7A0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4060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6965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260D4E9-C038-8D43-0A38-7234BAA27F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9">
            <a:extLst>
              <a:ext uri="{FF2B5EF4-FFF2-40B4-BE49-F238E27FC236}">
                <a16:creationId xmlns:a16="http://schemas.microsoft.com/office/drawing/2014/main" id="{57B7991C-CFDE-11AA-AB60-D091446118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23" name="Rectangle 11">
            <a:extLst>
              <a:ext uri="{FF2B5EF4-FFF2-40B4-BE49-F238E27FC236}">
                <a16:creationId xmlns:a16="http://schemas.microsoft.com/office/drawing/2014/main" id="{9D53CEFC-9102-9012-0706-958054DB58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 useBgFill="1">
        <p:nvSpPr>
          <p:cNvPr id="24" name="Rectangle 13">
            <a:extLst>
              <a:ext uri="{FF2B5EF4-FFF2-40B4-BE49-F238E27FC236}">
                <a16:creationId xmlns:a16="http://schemas.microsoft.com/office/drawing/2014/main" id="{95D89F2B-CB80-1E60-FAC3-F483C540C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5">
            <a:extLst>
              <a:ext uri="{FF2B5EF4-FFF2-40B4-BE49-F238E27FC236}">
                <a16:creationId xmlns:a16="http://schemas.microsoft.com/office/drawing/2014/main" id="{6833BD90-08F4-D9DD-3D40-6D26BEEDD2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6729" y="757325"/>
            <a:ext cx="3549144" cy="53293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850A1D28-449D-DE94-023B-8545FCE1B3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9648" y="1123837"/>
            <a:ext cx="2947482" cy="4601183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3600" spc="-6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EA131D1-7DBF-A826-0E69-A22AE8FB1D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1278" y="757325"/>
            <a:ext cx="6987135" cy="6882257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182880">
              <a:lnSpc>
                <a:spcPct val="100000"/>
              </a:lnSpc>
              <a:buFont typeface="Wingdings 2" pitchFamily="18" charset="2"/>
              <a:buChar char=""/>
            </a:pPr>
            <a:r>
              <a:rPr lang="pt-BR" sz="1000" dirty="0">
                <a:solidFill>
                  <a:schemeClr val="tx1"/>
                </a:solidFill>
              </a:rPr>
              <a:t>3. Estimativa de Custos</a:t>
            </a:r>
          </a:p>
          <a:p>
            <a:pPr indent="-182880">
              <a:lnSpc>
                <a:spcPct val="100000"/>
              </a:lnSpc>
              <a:buFont typeface="Wingdings 2" pitchFamily="18" charset="2"/>
              <a:buChar char=""/>
            </a:pPr>
            <a:r>
              <a:rPr lang="pt-BR" sz="1000" dirty="0">
                <a:solidFill>
                  <a:schemeClr val="tx1"/>
                </a:solidFill>
              </a:rPr>
              <a:t>Os custos variam conforme a escolha da infraestrutura:</a:t>
            </a:r>
          </a:p>
          <a:p>
            <a:pPr indent="-182880">
              <a:lnSpc>
                <a:spcPct val="100000"/>
              </a:lnSpc>
              <a:buFont typeface="Wingdings 2" pitchFamily="18" charset="2"/>
              <a:buChar char=""/>
            </a:pPr>
            <a:endParaRPr lang="pt-BR" sz="1000" dirty="0">
              <a:solidFill>
                <a:schemeClr val="tx1"/>
              </a:solidFill>
            </a:endParaRPr>
          </a:p>
          <a:p>
            <a:pPr indent="-182880">
              <a:lnSpc>
                <a:spcPct val="100000"/>
              </a:lnSpc>
              <a:buFont typeface="Wingdings 2" pitchFamily="18" charset="2"/>
              <a:buChar char=""/>
            </a:pPr>
            <a:endParaRPr lang="pt-BR" sz="1000" dirty="0">
              <a:solidFill>
                <a:schemeClr val="tx1"/>
              </a:solidFill>
            </a:endParaRPr>
          </a:p>
          <a:p>
            <a:pPr indent="-182880">
              <a:lnSpc>
                <a:spcPct val="100000"/>
              </a:lnSpc>
              <a:buFont typeface="Wingdings 2" pitchFamily="18" charset="2"/>
              <a:buChar char=""/>
            </a:pPr>
            <a:endParaRPr lang="pt-BR" sz="1000" dirty="0">
              <a:solidFill>
                <a:schemeClr val="tx1"/>
              </a:solidFill>
            </a:endParaRPr>
          </a:p>
          <a:p>
            <a:pPr indent="-182880">
              <a:lnSpc>
                <a:spcPct val="100000"/>
              </a:lnSpc>
              <a:buFont typeface="Wingdings 2" pitchFamily="18" charset="2"/>
              <a:buChar char=""/>
            </a:pPr>
            <a:endParaRPr lang="pt-BR" sz="1000" dirty="0">
              <a:solidFill>
                <a:schemeClr val="tx1"/>
              </a:solidFill>
            </a:endParaRPr>
          </a:p>
          <a:p>
            <a:pPr indent="-182880">
              <a:lnSpc>
                <a:spcPct val="100000"/>
              </a:lnSpc>
              <a:buFont typeface="Wingdings 2" pitchFamily="18" charset="2"/>
              <a:buChar char=""/>
            </a:pPr>
            <a:endParaRPr lang="pt-BR" sz="1000" dirty="0">
              <a:solidFill>
                <a:schemeClr val="tx1"/>
              </a:solidFill>
            </a:endParaRPr>
          </a:p>
          <a:p>
            <a:pPr indent="-182880">
              <a:lnSpc>
                <a:spcPct val="100000"/>
              </a:lnSpc>
              <a:buFont typeface="Wingdings 2" pitchFamily="18" charset="2"/>
              <a:buChar char=""/>
            </a:pPr>
            <a:endParaRPr lang="pt-BR" sz="1000" dirty="0">
              <a:solidFill>
                <a:schemeClr val="tx1"/>
              </a:solidFill>
            </a:endParaRPr>
          </a:p>
          <a:p>
            <a:pPr indent="-182880">
              <a:lnSpc>
                <a:spcPct val="100000"/>
              </a:lnSpc>
              <a:buFont typeface="Wingdings 2" pitchFamily="18" charset="2"/>
              <a:buChar char=""/>
            </a:pPr>
            <a:endParaRPr lang="pt-BR" sz="1000" dirty="0">
              <a:solidFill>
                <a:schemeClr val="tx1"/>
              </a:solidFill>
            </a:endParaRPr>
          </a:p>
          <a:p>
            <a:pPr indent="-182880">
              <a:lnSpc>
                <a:spcPct val="100000"/>
              </a:lnSpc>
              <a:buFont typeface="Wingdings 2" pitchFamily="18" charset="2"/>
              <a:buChar char=""/>
            </a:pPr>
            <a:endParaRPr lang="pt-BR" sz="1000" dirty="0">
              <a:solidFill>
                <a:schemeClr val="tx1"/>
              </a:solidFill>
            </a:endParaRPr>
          </a:p>
          <a:p>
            <a:pPr indent="-182880">
              <a:lnSpc>
                <a:spcPct val="100000"/>
              </a:lnSpc>
              <a:buFont typeface="Wingdings 2" pitchFamily="18" charset="2"/>
              <a:buChar char=""/>
            </a:pPr>
            <a:endParaRPr lang="pt-BR" sz="1000" dirty="0">
              <a:solidFill>
                <a:schemeClr val="tx1"/>
              </a:solidFill>
            </a:endParaRPr>
          </a:p>
          <a:p>
            <a:pPr indent="-182880">
              <a:lnSpc>
                <a:spcPct val="100000"/>
              </a:lnSpc>
              <a:buFont typeface="Wingdings 2" pitchFamily="18" charset="2"/>
              <a:buChar char=""/>
            </a:pPr>
            <a:endParaRPr lang="pt-BR" sz="1000" dirty="0">
              <a:solidFill>
                <a:schemeClr val="tx1"/>
              </a:solidFill>
            </a:endParaRPr>
          </a:p>
          <a:p>
            <a:pPr indent="-182880">
              <a:lnSpc>
                <a:spcPct val="100000"/>
              </a:lnSpc>
              <a:buFont typeface="Wingdings 2" pitchFamily="18" charset="2"/>
              <a:buChar char=""/>
            </a:pPr>
            <a:endParaRPr lang="pt-BR" sz="1000" dirty="0">
              <a:solidFill>
                <a:schemeClr val="tx1"/>
              </a:solidFill>
            </a:endParaRPr>
          </a:p>
        </p:txBody>
      </p:sp>
      <p:sp>
        <p:nvSpPr>
          <p:cNvPr id="26" name="Rectangle 17">
            <a:extLst>
              <a:ext uri="{FF2B5EF4-FFF2-40B4-BE49-F238E27FC236}">
                <a16:creationId xmlns:a16="http://schemas.microsoft.com/office/drawing/2014/main" id="{0F7F4028-7C0F-49E3-C5CC-A5A36DDD6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4060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856102B1-8EAA-C6BD-5149-B9D463DB41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0283326"/>
              </p:ext>
            </p:extLst>
          </p:nvPr>
        </p:nvGraphicFramePr>
        <p:xfrm>
          <a:off x="135189" y="1628140"/>
          <a:ext cx="7871549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8571">
                  <a:extLst>
                    <a:ext uri="{9D8B030D-6E8A-4147-A177-3AD203B41FA5}">
                      <a16:colId xmlns:a16="http://schemas.microsoft.com/office/drawing/2014/main" val="1685804896"/>
                    </a:ext>
                  </a:extLst>
                </a:gridCol>
                <a:gridCol w="2659380">
                  <a:extLst>
                    <a:ext uri="{9D8B030D-6E8A-4147-A177-3AD203B41FA5}">
                      <a16:colId xmlns:a16="http://schemas.microsoft.com/office/drawing/2014/main" val="1160397260"/>
                    </a:ext>
                  </a:extLst>
                </a:gridCol>
                <a:gridCol w="1933598">
                  <a:extLst>
                    <a:ext uri="{9D8B030D-6E8A-4147-A177-3AD203B41FA5}">
                      <a16:colId xmlns:a16="http://schemas.microsoft.com/office/drawing/2014/main" val="2519547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Opcao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Custo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6143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Servidor (EC2 - AWS)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t3.micro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$10/mês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3918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Banco de Dados (RDS - AWS)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PostgreSQL - db.t3.micro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$15/mês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20527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Kafka (MSK - AWS)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Cluster pequeno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$30/mês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99411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Monitoramento (</a:t>
                      </a:r>
                      <a:r>
                        <a:rPr lang="pt-BR" sz="1800" dirty="0" err="1">
                          <a:solidFill>
                            <a:schemeClr val="tx1"/>
                          </a:solidFill>
                        </a:rPr>
                        <a:t>Grafana</a:t>
                      </a:r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 Cloud)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Free/Pago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$0 a $20/mês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8323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Docker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Self-</a:t>
                      </a:r>
                      <a:r>
                        <a:rPr lang="pt-BR" sz="1800" dirty="0" err="1">
                          <a:solidFill>
                            <a:schemeClr val="tx1"/>
                          </a:solidFill>
                        </a:rPr>
                        <a:t>hosted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$0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210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Total estimado: 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$55 a $75/mês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66448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1632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8696C14-D029-832C-A133-B5F133EDB6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9">
            <a:extLst>
              <a:ext uri="{FF2B5EF4-FFF2-40B4-BE49-F238E27FC236}">
                <a16:creationId xmlns:a16="http://schemas.microsoft.com/office/drawing/2014/main" id="{8E5B0880-63F4-8703-782D-C21C0F29C4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23" name="Rectangle 11">
            <a:extLst>
              <a:ext uri="{FF2B5EF4-FFF2-40B4-BE49-F238E27FC236}">
                <a16:creationId xmlns:a16="http://schemas.microsoft.com/office/drawing/2014/main" id="{10FC9C8C-2B53-1EFB-B689-FDB4B2D93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 useBgFill="1">
        <p:nvSpPr>
          <p:cNvPr id="24" name="Rectangle 13">
            <a:extLst>
              <a:ext uri="{FF2B5EF4-FFF2-40B4-BE49-F238E27FC236}">
                <a16:creationId xmlns:a16="http://schemas.microsoft.com/office/drawing/2014/main" id="{C77A2649-94B7-6A1D-EFB7-F4EF7C7056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5">
            <a:extLst>
              <a:ext uri="{FF2B5EF4-FFF2-40B4-BE49-F238E27FC236}">
                <a16:creationId xmlns:a16="http://schemas.microsoft.com/office/drawing/2014/main" id="{F8CD6B58-EE5C-0F01-ABBC-029581EE2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6729" y="757325"/>
            <a:ext cx="3549144" cy="53293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C3DFAEC4-AD6A-0114-4A8B-DB0BA92FCD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9648" y="1123837"/>
            <a:ext cx="2947482" cy="4601183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3600" spc="-6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3F76046-3512-866B-798E-8F56500258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1278" y="757325"/>
            <a:ext cx="6987135" cy="5341723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182880">
              <a:lnSpc>
                <a:spcPct val="100000"/>
              </a:lnSpc>
              <a:buFont typeface="Wingdings 2" pitchFamily="18" charset="2"/>
              <a:buChar char=""/>
            </a:pPr>
            <a:r>
              <a:rPr lang="pt-BR" sz="1000" dirty="0">
                <a:solidFill>
                  <a:schemeClr val="tx1"/>
                </a:solidFill>
              </a:rPr>
              <a:t>Controle de Fluxo de Caixa - Arquitetura de Solução</a:t>
            </a:r>
          </a:p>
          <a:p>
            <a:pPr indent="-182880">
              <a:lnSpc>
                <a:spcPct val="100000"/>
              </a:lnSpc>
              <a:buFont typeface="Wingdings 2" pitchFamily="18" charset="2"/>
              <a:buChar char=""/>
            </a:pPr>
            <a:r>
              <a:rPr lang="pt-BR" sz="1000" dirty="0">
                <a:solidFill>
                  <a:schemeClr val="tx1"/>
                </a:solidFill>
              </a:rPr>
              <a:t>Visão Geral</a:t>
            </a:r>
          </a:p>
          <a:p>
            <a:pPr indent="-182880">
              <a:lnSpc>
                <a:spcPct val="100000"/>
              </a:lnSpc>
              <a:buFont typeface="Wingdings 2" pitchFamily="18" charset="2"/>
              <a:buChar char=""/>
            </a:pPr>
            <a:r>
              <a:rPr lang="pt-BR" sz="1000" dirty="0">
                <a:solidFill>
                  <a:schemeClr val="tx1"/>
                </a:solidFill>
              </a:rPr>
              <a:t>Este projeto tem como objetivo implementar um sistema para controle de fluxo de caixa, baseado em microsserviços escritos em Python com </a:t>
            </a:r>
            <a:r>
              <a:rPr lang="pt-BR" sz="1000" dirty="0" err="1">
                <a:solidFill>
                  <a:schemeClr val="tx1"/>
                </a:solidFill>
              </a:rPr>
              <a:t>FastAPI</a:t>
            </a:r>
            <a:r>
              <a:rPr lang="pt-BR" sz="1000" dirty="0">
                <a:solidFill>
                  <a:schemeClr val="tx1"/>
                </a:solidFill>
              </a:rPr>
              <a:t>, utilizando Kafka para mensageria e PostgreSQL para persistência.</a:t>
            </a:r>
          </a:p>
          <a:p>
            <a:pPr indent="-182880">
              <a:lnSpc>
                <a:spcPct val="100000"/>
              </a:lnSpc>
              <a:buFont typeface="Wingdings 2" pitchFamily="18" charset="2"/>
              <a:buChar char=""/>
            </a:pPr>
            <a:r>
              <a:rPr lang="pt-BR" sz="1000" dirty="0">
                <a:solidFill>
                  <a:schemeClr val="tx1"/>
                </a:solidFill>
              </a:rPr>
              <a:t>Arquitetura da Solução</a:t>
            </a:r>
          </a:p>
          <a:p>
            <a:pPr indent="-182880">
              <a:lnSpc>
                <a:spcPct val="100000"/>
              </a:lnSpc>
              <a:buFont typeface="Wingdings 2" pitchFamily="18" charset="2"/>
              <a:buChar char=""/>
            </a:pPr>
            <a:r>
              <a:rPr lang="pt-BR" sz="1000" dirty="0">
                <a:solidFill>
                  <a:schemeClr val="tx1"/>
                </a:solidFill>
              </a:rPr>
              <a:t>A solução foi desenhada para garantir escalabilidade, resiliência e alta disponibilidade. Conta com os seguintes componentes principais:</a:t>
            </a:r>
          </a:p>
          <a:p>
            <a:pPr indent="-182880">
              <a:lnSpc>
                <a:spcPct val="100000"/>
              </a:lnSpc>
              <a:buFont typeface="Wingdings 2" pitchFamily="18" charset="2"/>
              <a:buChar char=""/>
            </a:pPr>
            <a:r>
              <a:rPr lang="pt-BR" sz="1000" dirty="0">
                <a:solidFill>
                  <a:schemeClr val="tx1"/>
                </a:solidFill>
              </a:rPr>
              <a:t>Serviço de Lançamentos: Registra transações financeiras (débito/crédito) e emite eventos para o Kafka.</a:t>
            </a:r>
          </a:p>
          <a:p>
            <a:pPr indent="-182880">
              <a:lnSpc>
                <a:spcPct val="100000"/>
              </a:lnSpc>
              <a:buFont typeface="Wingdings 2" pitchFamily="18" charset="2"/>
              <a:buChar char=""/>
            </a:pPr>
            <a:r>
              <a:rPr lang="pt-BR" sz="1000" dirty="0">
                <a:solidFill>
                  <a:schemeClr val="tx1"/>
                </a:solidFill>
              </a:rPr>
              <a:t>Serviço de Consolidação: Processa eventos do Kafka, calcula e retorna o saldo consolidado.</a:t>
            </a:r>
          </a:p>
          <a:p>
            <a:pPr indent="-182880">
              <a:lnSpc>
                <a:spcPct val="100000"/>
              </a:lnSpc>
              <a:buFont typeface="Wingdings 2" pitchFamily="18" charset="2"/>
              <a:buChar char=""/>
            </a:pPr>
            <a:r>
              <a:rPr lang="pt-BR" sz="1000" dirty="0">
                <a:solidFill>
                  <a:schemeClr val="tx1"/>
                </a:solidFill>
              </a:rPr>
              <a:t>Diagrama Simplificado</a:t>
            </a:r>
          </a:p>
          <a:p>
            <a:pPr indent="-182880">
              <a:lnSpc>
                <a:spcPct val="100000"/>
              </a:lnSpc>
              <a:buFont typeface="Wingdings 2" pitchFamily="18" charset="2"/>
              <a:buChar char=""/>
            </a:pPr>
            <a:endParaRPr lang="pt-BR" sz="1000" dirty="0">
              <a:solidFill>
                <a:schemeClr val="tx1"/>
              </a:solidFill>
            </a:endParaRPr>
          </a:p>
          <a:p>
            <a:pPr indent="-182880">
              <a:lnSpc>
                <a:spcPct val="100000"/>
              </a:lnSpc>
              <a:buFont typeface="Wingdings 2" pitchFamily="18" charset="2"/>
              <a:buChar char=""/>
            </a:pPr>
            <a:r>
              <a:rPr lang="pt-BR" sz="1000" dirty="0">
                <a:solidFill>
                  <a:schemeClr val="tx1"/>
                </a:solidFill>
              </a:rPr>
              <a:t>+----------------+       Kafka        +------------------+</a:t>
            </a:r>
          </a:p>
          <a:p>
            <a:pPr indent="-182880">
              <a:lnSpc>
                <a:spcPct val="100000"/>
              </a:lnSpc>
              <a:buFont typeface="Wingdings 2" pitchFamily="18" charset="2"/>
              <a:buChar char=""/>
            </a:pPr>
            <a:r>
              <a:rPr lang="pt-BR" sz="1000" dirty="0">
                <a:solidFill>
                  <a:schemeClr val="tx1"/>
                </a:solidFill>
              </a:rPr>
              <a:t>| Serviço Lanç.  |  ---&gt; </a:t>
            </a:r>
            <a:r>
              <a:rPr lang="pt-BR" sz="1000" dirty="0" err="1">
                <a:solidFill>
                  <a:schemeClr val="tx1"/>
                </a:solidFill>
              </a:rPr>
              <a:t>Topic</a:t>
            </a:r>
            <a:r>
              <a:rPr lang="pt-BR" sz="1000" dirty="0">
                <a:solidFill>
                  <a:schemeClr val="tx1"/>
                </a:solidFill>
              </a:rPr>
              <a:t> ---&gt;  | Serviço </a:t>
            </a:r>
            <a:r>
              <a:rPr lang="pt-BR" sz="1000" dirty="0" err="1">
                <a:solidFill>
                  <a:schemeClr val="tx1"/>
                </a:solidFill>
              </a:rPr>
              <a:t>Consol</a:t>
            </a:r>
            <a:r>
              <a:rPr lang="pt-BR" sz="1000" dirty="0">
                <a:solidFill>
                  <a:schemeClr val="tx1"/>
                </a:solidFill>
              </a:rPr>
              <a:t>.  |</a:t>
            </a:r>
          </a:p>
          <a:p>
            <a:pPr indent="-182880">
              <a:lnSpc>
                <a:spcPct val="100000"/>
              </a:lnSpc>
              <a:buFont typeface="Wingdings 2" pitchFamily="18" charset="2"/>
              <a:buChar char=""/>
            </a:pPr>
            <a:r>
              <a:rPr lang="pt-BR" sz="1000" dirty="0">
                <a:solidFill>
                  <a:schemeClr val="tx1"/>
                </a:solidFill>
              </a:rPr>
              <a:t>| </a:t>
            </a:r>
            <a:r>
              <a:rPr lang="pt-BR" sz="1000" dirty="0" err="1">
                <a:solidFill>
                  <a:schemeClr val="tx1"/>
                </a:solidFill>
              </a:rPr>
              <a:t>FastAPI</a:t>
            </a:r>
            <a:r>
              <a:rPr lang="pt-BR" sz="1000" dirty="0">
                <a:solidFill>
                  <a:schemeClr val="tx1"/>
                </a:solidFill>
              </a:rPr>
              <a:t> + DB   |                   | </a:t>
            </a:r>
            <a:r>
              <a:rPr lang="pt-BR" sz="1000" dirty="0" err="1">
                <a:solidFill>
                  <a:schemeClr val="tx1"/>
                </a:solidFill>
              </a:rPr>
              <a:t>FastAPI</a:t>
            </a:r>
            <a:r>
              <a:rPr lang="pt-BR" sz="1000" dirty="0">
                <a:solidFill>
                  <a:schemeClr val="tx1"/>
                </a:solidFill>
              </a:rPr>
              <a:t> + DB     |</a:t>
            </a:r>
          </a:p>
          <a:p>
            <a:pPr indent="-182880">
              <a:lnSpc>
                <a:spcPct val="100000"/>
              </a:lnSpc>
              <a:buFont typeface="Wingdings 2" pitchFamily="18" charset="2"/>
              <a:buChar char=""/>
            </a:pPr>
            <a:r>
              <a:rPr lang="pt-BR" sz="1000" dirty="0">
                <a:solidFill>
                  <a:schemeClr val="tx1"/>
                </a:solidFill>
              </a:rPr>
              <a:t>+----------------+                   +------------------+</a:t>
            </a:r>
          </a:p>
          <a:p>
            <a:pPr indent="-182880">
              <a:lnSpc>
                <a:spcPct val="100000"/>
              </a:lnSpc>
              <a:buFont typeface="Wingdings 2" pitchFamily="18" charset="2"/>
              <a:buChar char=""/>
            </a:pPr>
            <a:r>
              <a:rPr lang="pt-BR" sz="1000" dirty="0">
                <a:solidFill>
                  <a:schemeClr val="tx1"/>
                </a:solidFill>
              </a:rPr>
              <a:t>         |                                    |</a:t>
            </a:r>
          </a:p>
          <a:p>
            <a:pPr indent="-182880">
              <a:lnSpc>
                <a:spcPct val="100000"/>
              </a:lnSpc>
              <a:buFont typeface="Wingdings 2" pitchFamily="18" charset="2"/>
              <a:buChar char=""/>
            </a:pPr>
            <a:r>
              <a:rPr lang="pt-BR" sz="1000" dirty="0">
                <a:solidFill>
                  <a:schemeClr val="tx1"/>
                </a:solidFill>
              </a:rPr>
              <a:t>         v                                    </a:t>
            </a:r>
            <a:r>
              <a:rPr lang="pt-BR" sz="1000" dirty="0" err="1">
                <a:solidFill>
                  <a:schemeClr val="tx1"/>
                </a:solidFill>
              </a:rPr>
              <a:t>v</a:t>
            </a:r>
            <a:endParaRPr lang="pt-BR" sz="1000" dirty="0">
              <a:solidFill>
                <a:schemeClr val="tx1"/>
              </a:solidFill>
            </a:endParaRPr>
          </a:p>
          <a:p>
            <a:pPr indent="-182880">
              <a:lnSpc>
                <a:spcPct val="100000"/>
              </a:lnSpc>
              <a:buFont typeface="Wingdings 2" pitchFamily="18" charset="2"/>
              <a:buChar char=""/>
            </a:pPr>
            <a:r>
              <a:rPr lang="pt-BR" sz="1000" dirty="0">
                <a:solidFill>
                  <a:schemeClr val="tx1"/>
                </a:solidFill>
              </a:rPr>
              <a:t>  PostgreSQL                           </a:t>
            </a:r>
            <a:r>
              <a:rPr lang="pt-BR" sz="1000" dirty="0" err="1">
                <a:solidFill>
                  <a:schemeClr val="tx1"/>
                </a:solidFill>
              </a:rPr>
              <a:t>PostgreSQL</a:t>
            </a:r>
            <a:endParaRPr lang="pt-BR" sz="1000" dirty="0">
              <a:solidFill>
                <a:schemeClr val="tx1"/>
              </a:solidFill>
            </a:endParaRPr>
          </a:p>
        </p:txBody>
      </p:sp>
      <p:sp>
        <p:nvSpPr>
          <p:cNvPr id="26" name="Rectangle 17">
            <a:extLst>
              <a:ext uri="{FF2B5EF4-FFF2-40B4-BE49-F238E27FC236}">
                <a16:creationId xmlns:a16="http://schemas.microsoft.com/office/drawing/2014/main" id="{B16690AD-0E8E-5D1E-55B1-CE39B507B7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4060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71194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97BD860-544B-6C01-7CC4-820D96328E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9">
            <a:extLst>
              <a:ext uri="{FF2B5EF4-FFF2-40B4-BE49-F238E27FC236}">
                <a16:creationId xmlns:a16="http://schemas.microsoft.com/office/drawing/2014/main" id="{8886C2AB-8B1A-0C48-5969-54C8CB7245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23" name="Rectangle 11">
            <a:extLst>
              <a:ext uri="{FF2B5EF4-FFF2-40B4-BE49-F238E27FC236}">
                <a16:creationId xmlns:a16="http://schemas.microsoft.com/office/drawing/2014/main" id="{ABD1410F-B5CF-D9BF-B0AB-5F937B672D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 useBgFill="1">
        <p:nvSpPr>
          <p:cNvPr id="24" name="Rectangle 13">
            <a:extLst>
              <a:ext uri="{FF2B5EF4-FFF2-40B4-BE49-F238E27FC236}">
                <a16:creationId xmlns:a16="http://schemas.microsoft.com/office/drawing/2014/main" id="{8CD78DFC-A46E-2DE8-ED70-2B51040F8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5">
            <a:extLst>
              <a:ext uri="{FF2B5EF4-FFF2-40B4-BE49-F238E27FC236}">
                <a16:creationId xmlns:a16="http://schemas.microsoft.com/office/drawing/2014/main" id="{362A66C5-0B69-02C9-C002-B5E6E0253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6729" y="757325"/>
            <a:ext cx="3549144" cy="53293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A8220314-D23E-5C65-C656-31FB7C0FC9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9648" y="1123837"/>
            <a:ext cx="2947482" cy="4601183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3600" spc="-6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B6EF088-7542-413D-B890-B9C16B88F4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1278" y="757325"/>
            <a:ext cx="6987135" cy="5341723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182880">
              <a:lnSpc>
                <a:spcPct val="100000"/>
              </a:lnSpc>
              <a:buFont typeface="Wingdings 2" pitchFamily="18" charset="2"/>
              <a:buChar char=""/>
            </a:pPr>
            <a:r>
              <a:rPr lang="pt-BR" sz="1000" dirty="0">
                <a:solidFill>
                  <a:schemeClr val="tx1"/>
                </a:solidFill>
              </a:rPr>
              <a:t>Tecnologias Utilizadas</a:t>
            </a:r>
          </a:p>
          <a:p>
            <a:pPr indent="-182880">
              <a:lnSpc>
                <a:spcPct val="100000"/>
              </a:lnSpc>
              <a:buFont typeface="Wingdings 2" pitchFamily="18" charset="2"/>
              <a:buChar char=""/>
            </a:pPr>
            <a:endParaRPr lang="pt-BR" sz="1000" dirty="0">
              <a:solidFill>
                <a:schemeClr val="tx1"/>
              </a:solidFill>
            </a:endParaRPr>
          </a:p>
          <a:p>
            <a:pPr indent="-182880">
              <a:lnSpc>
                <a:spcPct val="100000"/>
              </a:lnSpc>
              <a:buFont typeface="Wingdings 2" pitchFamily="18" charset="2"/>
              <a:buChar char=""/>
            </a:pPr>
            <a:r>
              <a:rPr lang="pt-BR" sz="1000" dirty="0">
                <a:solidFill>
                  <a:schemeClr val="tx1"/>
                </a:solidFill>
              </a:rPr>
              <a:t>Python (</a:t>
            </a:r>
            <a:r>
              <a:rPr lang="pt-BR" sz="1000" dirty="0" err="1">
                <a:solidFill>
                  <a:schemeClr val="tx1"/>
                </a:solidFill>
              </a:rPr>
              <a:t>FastAPI</a:t>
            </a:r>
            <a:r>
              <a:rPr lang="pt-BR" sz="1000" dirty="0">
                <a:solidFill>
                  <a:schemeClr val="tx1"/>
                </a:solidFill>
              </a:rPr>
              <a:t>)</a:t>
            </a:r>
          </a:p>
          <a:p>
            <a:pPr indent="-182880">
              <a:lnSpc>
                <a:spcPct val="100000"/>
              </a:lnSpc>
              <a:buFont typeface="Wingdings 2" pitchFamily="18" charset="2"/>
              <a:buChar char=""/>
            </a:pPr>
            <a:r>
              <a:rPr lang="pt-BR" sz="1000" dirty="0" err="1">
                <a:solidFill>
                  <a:schemeClr val="tx1"/>
                </a:solidFill>
              </a:rPr>
              <a:t>Backend</a:t>
            </a:r>
            <a:r>
              <a:rPr lang="pt-BR" sz="1000" dirty="0">
                <a:solidFill>
                  <a:schemeClr val="tx1"/>
                </a:solidFill>
              </a:rPr>
              <a:t> da API</a:t>
            </a:r>
          </a:p>
          <a:p>
            <a:pPr indent="-182880">
              <a:lnSpc>
                <a:spcPct val="100000"/>
              </a:lnSpc>
              <a:buFont typeface="Wingdings 2" pitchFamily="18" charset="2"/>
              <a:buChar char=""/>
            </a:pPr>
            <a:r>
              <a:rPr lang="pt-BR" sz="1000" dirty="0">
                <a:solidFill>
                  <a:schemeClr val="tx1"/>
                </a:solidFill>
              </a:rPr>
              <a:t>PostgreSQL</a:t>
            </a:r>
          </a:p>
          <a:p>
            <a:pPr indent="-182880">
              <a:lnSpc>
                <a:spcPct val="100000"/>
              </a:lnSpc>
              <a:buFont typeface="Wingdings 2" pitchFamily="18" charset="2"/>
              <a:buChar char=""/>
            </a:pPr>
            <a:r>
              <a:rPr lang="pt-BR" sz="1000" dirty="0">
                <a:solidFill>
                  <a:schemeClr val="tx1"/>
                </a:solidFill>
              </a:rPr>
              <a:t>Banco de dados</a:t>
            </a:r>
          </a:p>
          <a:p>
            <a:pPr indent="-182880">
              <a:lnSpc>
                <a:spcPct val="100000"/>
              </a:lnSpc>
              <a:buFont typeface="Wingdings 2" pitchFamily="18" charset="2"/>
              <a:buChar char=""/>
            </a:pPr>
            <a:r>
              <a:rPr lang="pt-BR" sz="1000" dirty="0">
                <a:solidFill>
                  <a:schemeClr val="tx1"/>
                </a:solidFill>
              </a:rPr>
              <a:t>Kafka</a:t>
            </a:r>
          </a:p>
          <a:p>
            <a:pPr indent="-182880">
              <a:lnSpc>
                <a:spcPct val="100000"/>
              </a:lnSpc>
              <a:buFont typeface="Wingdings 2" pitchFamily="18" charset="2"/>
              <a:buChar char=""/>
            </a:pPr>
            <a:r>
              <a:rPr lang="pt-BR" sz="1000" dirty="0">
                <a:solidFill>
                  <a:schemeClr val="tx1"/>
                </a:solidFill>
              </a:rPr>
              <a:t>Mensageria</a:t>
            </a:r>
          </a:p>
          <a:p>
            <a:pPr indent="-182880">
              <a:lnSpc>
                <a:spcPct val="100000"/>
              </a:lnSpc>
              <a:buFont typeface="Wingdings 2" pitchFamily="18" charset="2"/>
              <a:buChar char=""/>
            </a:pPr>
            <a:r>
              <a:rPr lang="pt-BR" sz="1000" dirty="0">
                <a:solidFill>
                  <a:schemeClr val="tx1"/>
                </a:solidFill>
              </a:rPr>
              <a:t>Docker</a:t>
            </a:r>
          </a:p>
          <a:p>
            <a:pPr indent="-182880">
              <a:lnSpc>
                <a:spcPct val="100000"/>
              </a:lnSpc>
              <a:buFont typeface="Wingdings 2" pitchFamily="18" charset="2"/>
              <a:buChar char=""/>
            </a:pPr>
            <a:r>
              <a:rPr lang="pt-BR" sz="1000" dirty="0" err="1">
                <a:solidFill>
                  <a:schemeClr val="tx1"/>
                </a:solidFill>
              </a:rPr>
              <a:t>Containerização</a:t>
            </a:r>
            <a:endParaRPr lang="pt-BR" sz="1000" dirty="0">
              <a:solidFill>
                <a:schemeClr val="tx1"/>
              </a:solidFill>
            </a:endParaRPr>
          </a:p>
          <a:p>
            <a:pPr indent="-182880">
              <a:lnSpc>
                <a:spcPct val="100000"/>
              </a:lnSpc>
              <a:buFont typeface="Wingdings 2" pitchFamily="18" charset="2"/>
              <a:buChar char=""/>
            </a:pPr>
            <a:r>
              <a:rPr lang="pt-BR" sz="1000" dirty="0" err="1">
                <a:solidFill>
                  <a:schemeClr val="tx1"/>
                </a:solidFill>
              </a:rPr>
              <a:t>Prometheus</a:t>
            </a:r>
            <a:r>
              <a:rPr lang="pt-BR" sz="1000" dirty="0">
                <a:solidFill>
                  <a:schemeClr val="tx1"/>
                </a:solidFill>
              </a:rPr>
              <a:t> + </a:t>
            </a:r>
            <a:r>
              <a:rPr lang="pt-BR" sz="1000" dirty="0" err="1">
                <a:solidFill>
                  <a:schemeClr val="tx1"/>
                </a:solidFill>
              </a:rPr>
              <a:t>Grafana</a:t>
            </a:r>
            <a:endParaRPr lang="pt-BR" sz="1000" dirty="0">
              <a:solidFill>
                <a:schemeClr val="tx1"/>
              </a:solidFill>
            </a:endParaRPr>
          </a:p>
          <a:p>
            <a:pPr indent="-182880">
              <a:lnSpc>
                <a:spcPct val="100000"/>
              </a:lnSpc>
              <a:buFont typeface="Wingdings 2" pitchFamily="18" charset="2"/>
              <a:buChar char=""/>
            </a:pPr>
            <a:r>
              <a:rPr lang="pt-BR" sz="1000" dirty="0">
                <a:solidFill>
                  <a:schemeClr val="tx1"/>
                </a:solidFill>
              </a:rPr>
              <a:t>Monitoramento</a:t>
            </a:r>
          </a:p>
          <a:p>
            <a:pPr indent="-182880">
              <a:lnSpc>
                <a:spcPct val="100000"/>
              </a:lnSpc>
              <a:buFont typeface="Wingdings 2" pitchFamily="18" charset="2"/>
              <a:buChar char=""/>
            </a:pPr>
            <a:r>
              <a:rPr lang="pt-BR" sz="1000" dirty="0" err="1">
                <a:solidFill>
                  <a:schemeClr val="tx1"/>
                </a:solidFill>
              </a:rPr>
              <a:t>PyTest</a:t>
            </a:r>
            <a:endParaRPr lang="pt-BR" sz="1000" dirty="0">
              <a:solidFill>
                <a:schemeClr val="tx1"/>
              </a:solidFill>
            </a:endParaRPr>
          </a:p>
          <a:p>
            <a:pPr indent="-182880">
              <a:lnSpc>
                <a:spcPct val="100000"/>
              </a:lnSpc>
              <a:buFont typeface="Wingdings 2" pitchFamily="18" charset="2"/>
              <a:buChar char=""/>
            </a:pPr>
            <a:r>
              <a:rPr lang="pt-BR" sz="1000" dirty="0">
                <a:solidFill>
                  <a:schemeClr val="tx1"/>
                </a:solidFill>
              </a:rPr>
              <a:t>Testes</a:t>
            </a:r>
          </a:p>
        </p:txBody>
      </p:sp>
      <p:sp>
        <p:nvSpPr>
          <p:cNvPr id="26" name="Rectangle 17">
            <a:extLst>
              <a:ext uri="{FF2B5EF4-FFF2-40B4-BE49-F238E27FC236}">
                <a16:creationId xmlns:a16="http://schemas.microsoft.com/office/drawing/2014/main" id="{7F06B0B5-6197-2703-52BD-0DABBD71FE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4060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83242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D73533A-2B98-EB75-E175-9527204F2D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9">
            <a:extLst>
              <a:ext uri="{FF2B5EF4-FFF2-40B4-BE49-F238E27FC236}">
                <a16:creationId xmlns:a16="http://schemas.microsoft.com/office/drawing/2014/main" id="{C91CA036-FD4F-2CA6-F485-D5DC649003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23" name="Rectangle 11">
            <a:extLst>
              <a:ext uri="{FF2B5EF4-FFF2-40B4-BE49-F238E27FC236}">
                <a16:creationId xmlns:a16="http://schemas.microsoft.com/office/drawing/2014/main" id="{A3663EAF-9ED3-2E40-92B6-B2F82E5295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 useBgFill="1">
        <p:nvSpPr>
          <p:cNvPr id="24" name="Rectangle 13">
            <a:extLst>
              <a:ext uri="{FF2B5EF4-FFF2-40B4-BE49-F238E27FC236}">
                <a16:creationId xmlns:a16="http://schemas.microsoft.com/office/drawing/2014/main" id="{261762FF-92BF-0C88-FFDD-D3605E887D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5">
            <a:extLst>
              <a:ext uri="{FF2B5EF4-FFF2-40B4-BE49-F238E27FC236}">
                <a16:creationId xmlns:a16="http://schemas.microsoft.com/office/drawing/2014/main" id="{10897772-B974-D388-4001-810B6953A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6729" y="757325"/>
            <a:ext cx="3549144" cy="53293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7509BAB9-ECC9-F4FD-B1DB-C09F09718A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9648" y="1123837"/>
            <a:ext cx="2947482" cy="4601183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3600" spc="-6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3DE0CEE-DFD6-2DC6-F263-4FD44594EC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1278" y="757325"/>
            <a:ext cx="6987135" cy="5341723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182880">
              <a:lnSpc>
                <a:spcPct val="100000"/>
              </a:lnSpc>
              <a:buFont typeface="Wingdings 2" pitchFamily="18" charset="2"/>
              <a:buChar char=""/>
            </a:pPr>
            <a:r>
              <a:rPr lang="pt-BR" sz="1000" dirty="0">
                <a:solidFill>
                  <a:schemeClr val="tx1"/>
                </a:solidFill>
              </a:rPr>
              <a:t>Como Rodar o Projeto</a:t>
            </a:r>
          </a:p>
          <a:p>
            <a:pPr indent="-182880">
              <a:lnSpc>
                <a:spcPct val="100000"/>
              </a:lnSpc>
              <a:buFont typeface="Wingdings 2" pitchFamily="18" charset="2"/>
              <a:buChar char=""/>
            </a:pPr>
            <a:r>
              <a:rPr lang="pt-BR" sz="1000" dirty="0">
                <a:solidFill>
                  <a:schemeClr val="tx1"/>
                </a:solidFill>
              </a:rPr>
              <a:t>1. Instalar Dependências</a:t>
            </a:r>
          </a:p>
          <a:p>
            <a:pPr indent="-182880">
              <a:lnSpc>
                <a:spcPct val="100000"/>
              </a:lnSpc>
              <a:buFont typeface="Wingdings 2" pitchFamily="18" charset="2"/>
              <a:buChar char=""/>
            </a:pPr>
            <a:r>
              <a:rPr lang="pt-BR" sz="1000" dirty="0" err="1">
                <a:solidFill>
                  <a:schemeClr val="tx1"/>
                </a:solidFill>
              </a:rPr>
              <a:t>pip</a:t>
            </a:r>
            <a:r>
              <a:rPr lang="pt-BR" sz="1000" dirty="0">
                <a:solidFill>
                  <a:schemeClr val="tx1"/>
                </a:solidFill>
              </a:rPr>
              <a:t> </a:t>
            </a:r>
            <a:r>
              <a:rPr lang="pt-BR" sz="1000" dirty="0" err="1">
                <a:solidFill>
                  <a:schemeClr val="tx1"/>
                </a:solidFill>
              </a:rPr>
              <a:t>install</a:t>
            </a:r>
            <a:r>
              <a:rPr lang="pt-BR" sz="1000" dirty="0">
                <a:solidFill>
                  <a:schemeClr val="tx1"/>
                </a:solidFill>
              </a:rPr>
              <a:t> </a:t>
            </a:r>
            <a:r>
              <a:rPr lang="pt-BR" sz="1000" dirty="0" err="1">
                <a:solidFill>
                  <a:schemeClr val="tx1"/>
                </a:solidFill>
              </a:rPr>
              <a:t>fastapi</a:t>
            </a:r>
            <a:r>
              <a:rPr lang="pt-BR" sz="1000" dirty="0">
                <a:solidFill>
                  <a:schemeClr val="tx1"/>
                </a:solidFill>
              </a:rPr>
              <a:t> </a:t>
            </a:r>
            <a:r>
              <a:rPr lang="pt-BR" sz="1000" dirty="0" err="1">
                <a:solidFill>
                  <a:schemeClr val="tx1"/>
                </a:solidFill>
              </a:rPr>
              <a:t>uvicorn</a:t>
            </a:r>
            <a:r>
              <a:rPr lang="pt-BR" sz="1000" dirty="0">
                <a:solidFill>
                  <a:schemeClr val="tx1"/>
                </a:solidFill>
              </a:rPr>
              <a:t> psycopg2 </a:t>
            </a:r>
            <a:r>
              <a:rPr lang="pt-BR" sz="1000" dirty="0" err="1">
                <a:solidFill>
                  <a:schemeClr val="tx1"/>
                </a:solidFill>
              </a:rPr>
              <a:t>kafka-python</a:t>
            </a:r>
            <a:endParaRPr lang="pt-BR" sz="1000" dirty="0">
              <a:solidFill>
                <a:schemeClr val="tx1"/>
              </a:solidFill>
            </a:endParaRPr>
          </a:p>
          <a:p>
            <a:pPr indent="-182880">
              <a:lnSpc>
                <a:spcPct val="100000"/>
              </a:lnSpc>
              <a:buFont typeface="Wingdings 2" pitchFamily="18" charset="2"/>
              <a:buChar char=""/>
            </a:pPr>
            <a:r>
              <a:rPr lang="pt-BR" sz="1000" dirty="0">
                <a:solidFill>
                  <a:schemeClr val="tx1"/>
                </a:solidFill>
              </a:rPr>
              <a:t>2. Rodar o Kafka (usando Docker </a:t>
            </a:r>
            <a:r>
              <a:rPr lang="pt-BR" sz="1000" dirty="0" err="1">
                <a:solidFill>
                  <a:schemeClr val="tx1"/>
                </a:solidFill>
              </a:rPr>
              <a:t>Compose</a:t>
            </a:r>
            <a:r>
              <a:rPr lang="pt-BR" sz="1000" dirty="0">
                <a:solidFill>
                  <a:schemeClr val="tx1"/>
                </a:solidFill>
              </a:rPr>
              <a:t>)</a:t>
            </a:r>
          </a:p>
          <a:p>
            <a:pPr indent="-182880">
              <a:lnSpc>
                <a:spcPct val="100000"/>
              </a:lnSpc>
              <a:buFont typeface="Wingdings 2" pitchFamily="18" charset="2"/>
              <a:buChar char=""/>
            </a:pPr>
            <a:r>
              <a:rPr lang="pt-BR" sz="1000" dirty="0" err="1">
                <a:solidFill>
                  <a:schemeClr val="tx1"/>
                </a:solidFill>
              </a:rPr>
              <a:t>docker-compose</a:t>
            </a:r>
            <a:r>
              <a:rPr lang="pt-BR" sz="1000" dirty="0">
                <a:solidFill>
                  <a:schemeClr val="tx1"/>
                </a:solidFill>
              </a:rPr>
              <a:t> </a:t>
            </a:r>
            <a:r>
              <a:rPr lang="pt-BR" sz="1000" dirty="0" err="1">
                <a:solidFill>
                  <a:schemeClr val="tx1"/>
                </a:solidFill>
              </a:rPr>
              <a:t>up</a:t>
            </a:r>
            <a:r>
              <a:rPr lang="pt-BR" sz="1000" dirty="0">
                <a:solidFill>
                  <a:schemeClr val="tx1"/>
                </a:solidFill>
              </a:rPr>
              <a:t> -d</a:t>
            </a:r>
          </a:p>
          <a:p>
            <a:pPr indent="-182880">
              <a:lnSpc>
                <a:spcPct val="100000"/>
              </a:lnSpc>
              <a:buFont typeface="Wingdings 2" pitchFamily="18" charset="2"/>
              <a:buChar char=""/>
            </a:pPr>
            <a:r>
              <a:rPr lang="pt-BR" sz="1000" dirty="0">
                <a:solidFill>
                  <a:schemeClr val="tx1"/>
                </a:solidFill>
              </a:rPr>
              <a:t>3. Executar os Serviços</a:t>
            </a:r>
          </a:p>
          <a:p>
            <a:pPr indent="-182880">
              <a:lnSpc>
                <a:spcPct val="100000"/>
              </a:lnSpc>
              <a:buFont typeface="Wingdings 2" pitchFamily="18" charset="2"/>
              <a:buChar char=""/>
            </a:pPr>
            <a:r>
              <a:rPr lang="pt-BR" sz="1000" dirty="0">
                <a:solidFill>
                  <a:schemeClr val="tx1"/>
                </a:solidFill>
              </a:rPr>
              <a:t>Serviço de Lançamentos:</a:t>
            </a:r>
          </a:p>
          <a:p>
            <a:pPr indent="-182880">
              <a:lnSpc>
                <a:spcPct val="100000"/>
              </a:lnSpc>
              <a:buFont typeface="Wingdings 2" pitchFamily="18" charset="2"/>
              <a:buChar char=""/>
            </a:pPr>
            <a:r>
              <a:rPr lang="pt-BR" sz="1000" dirty="0" err="1">
                <a:solidFill>
                  <a:schemeClr val="tx1"/>
                </a:solidFill>
              </a:rPr>
              <a:t>uvicorn</a:t>
            </a:r>
            <a:r>
              <a:rPr lang="pt-BR" sz="1000" dirty="0">
                <a:solidFill>
                  <a:schemeClr val="tx1"/>
                </a:solidFill>
              </a:rPr>
              <a:t> </a:t>
            </a:r>
            <a:r>
              <a:rPr lang="pt-BR" sz="1000" dirty="0" err="1">
                <a:solidFill>
                  <a:schemeClr val="tx1"/>
                </a:solidFill>
              </a:rPr>
              <a:t>lancamentos:app</a:t>
            </a:r>
            <a:r>
              <a:rPr lang="pt-BR" sz="1000" dirty="0">
                <a:solidFill>
                  <a:schemeClr val="tx1"/>
                </a:solidFill>
              </a:rPr>
              <a:t> --</a:t>
            </a:r>
            <a:r>
              <a:rPr lang="pt-BR" sz="1000" dirty="0" err="1">
                <a:solidFill>
                  <a:schemeClr val="tx1"/>
                </a:solidFill>
              </a:rPr>
              <a:t>reload</a:t>
            </a:r>
            <a:endParaRPr lang="pt-BR" sz="1000" dirty="0">
              <a:solidFill>
                <a:schemeClr val="tx1"/>
              </a:solidFill>
            </a:endParaRPr>
          </a:p>
          <a:p>
            <a:pPr indent="-182880">
              <a:lnSpc>
                <a:spcPct val="100000"/>
              </a:lnSpc>
              <a:buFont typeface="Wingdings 2" pitchFamily="18" charset="2"/>
              <a:buChar char=""/>
            </a:pPr>
            <a:r>
              <a:rPr lang="pt-BR" sz="1000" dirty="0">
                <a:solidFill>
                  <a:schemeClr val="tx1"/>
                </a:solidFill>
              </a:rPr>
              <a:t>Serviço de Consolidação:</a:t>
            </a:r>
          </a:p>
          <a:p>
            <a:pPr indent="-182880">
              <a:lnSpc>
                <a:spcPct val="100000"/>
              </a:lnSpc>
              <a:buFont typeface="Wingdings 2" pitchFamily="18" charset="2"/>
              <a:buChar char=""/>
            </a:pPr>
            <a:r>
              <a:rPr lang="pt-BR" sz="1000" dirty="0" err="1">
                <a:solidFill>
                  <a:schemeClr val="tx1"/>
                </a:solidFill>
              </a:rPr>
              <a:t>uvicorn</a:t>
            </a:r>
            <a:r>
              <a:rPr lang="pt-BR" sz="1000" dirty="0">
                <a:solidFill>
                  <a:schemeClr val="tx1"/>
                </a:solidFill>
              </a:rPr>
              <a:t> </a:t>
            </a:r>
            <a:r>
              <a:rPr lang="pt-BR" sz="1000" dirty="0" err="1">
                <a:solidFill>
                  <a:schemeClr val="tx1"/>
                </a:solidFill>
              </a:rPr>
              <a:t>consolidacao:app</a:t>
            </a:r>
            <a:r>
              <a:rPr lang="pt-BR" sz="1000" dirty="0">
                <a:solidFill>
                  <a:schemeClr val="tx1"/>
                </a:solidFill>
              </a:rPr>
              <a:t> --</a:t>
            </a:r>
            <a:r>
              <a:rPr lang="pt-BR" sz="1000" dirty="0" err="1">
                <a:solidFill>
                  <a:schemeClr val="tx1"/>
                </a:solidFill>
              </a:rPr>
              <a:t>reload</a:t>
            </a:r>
            <a:endParaRPr lang="pt-BR" sz="1000" dirty="0">
              <a:solidFill>
                <a:schemeClr val="tx1"/>
              </a:solidFill>
            </a:endParaRPr>
          </a:p>
        </p:txBody>
      </p:sp>
      <p:sp>
        <p:nvSpPr>
          <p:cNvPr id="26" name="Rectangle 17">
            <a:extLst>
              <a:ext uri="{FF2B5EF4-FFF2-40B4-BE49-F238E27FC236}">
                <a16:creationId xmlns:a16="http://schemas.microsoft.com/office/drawing/2014/main" id="{1C1A6EA0-7F7F-0AAE-C262-B6EDF42F5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4060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14464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B70B6E6-E62C-492A-0A10-5B33CB5BC0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9">
            <a:extLst>
              <a:ext uri="{FF2B5EF4-FFF2-40B4-BE49-F238E27FC236}">
                <a16:creationId xmlns:a16="http://schemas.microsoft.com/office/drawing/2014/main" id="{98CC955F-138D-27D3-21A4-89C05CD815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23" name="Rectangle 11">
            <a:extLst>
              <a:ext uri="{FF2B5EF4-FFF2-40B4-BE49-F238E27FC236}">
                <a16:creationId xmlns:a16="http://schemas.microsoft.com/office/drawing/2014/main" id="{67A15C93-BA51-23F0-8B04-72CEA59DC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 useBgFill="1">
        <p:nvSpPr>
          <p:cNvPr id="24" name="Rectangle 13">
            <a:extLst>
              <a:ext uri="{FF2B5EF4-FFF2-40B4-BE49-F238E27FC236}">
                <a16:creationId xmlns:a16="http://schemas.microsoft.com/office/drawing/2014/main" id="{C1561CAE-CAA1-8F5C-26FA-CE10943EC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5">
            <a:extLst>
              <a:ext uri="{FF2B5EF4-FFF2-40B4-BE49-F238E27FC236}">
                <a16:creationId xmlns:a16="http://schemas.microsoft.com/office/drawing/2014/main" id="{BF7D5A80-4BFF-291B-B19C-D8E0A8648F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6729" y="757325"/>
            <a:ext cx="3549144" cy="53293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1660C7F5-A658-CE6F-BCCB-AE3431995D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9648" y="1123837"/>
            <a:ext cx="2947482" cy="4601183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3600" spc="-6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C839B48-7C35-F7A0-AF49-CCFFE403EA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1278" y="757325"/>
            <a:ext cx="6987135" cy="5341723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182880">
              <a:lnSpc>
                <a:spcPct val="100000"/>
              </a:lnSpc>
              <a:buFont typeface="Wingdings 2" pitchFamily="18" charset="2"/>
              <a:buChar char=""/>
            </a:pPr>
            <a:r>
              <a:rPr lang="pt-BR" sz="1000" dirty="0">
                <a:solidFill>
                  <a:schemeClr val="tx1"/>
                </a:solidFill>
              </a:rPr>
              <a:t>4. Testar </a:t>
            </a:r>
            <a:r>
              <a:rPr lang="pt-BR" sz="1000" dirty="0" err="1">
                <a:solidFill>
                  <a:schemeClr val="tx1"/>
                </a:solidFill>
              </a:rPr>
              <a:t>Endpoints</a:t>
            </a:r>
            <a:endParaRPr lang="pt-BR" sz="1000" dirty="0">
              <a:solidFill>
                <a:schemeClr val="tx1"/>
              </a:solidFill>
            </a:endParaRPr>
          </a:p>
          <a:p>
            <a:pPr indent="-182880">
              <a:lnSpc>
                <a:spcPct val="100000"/>
              </a:lnSpc>
              <a:buFont typeface="Wingdings 2" pitchFamily="18" charset="2"/>
              <a:buChar char=""/>
            </a:pPr>
            <a:r>
              <a:rPr lang="pt-BR" sz="1000" dirty="0">
                <a:solidFill>
                  <a:schemeClr val="tx1"/>
                </a:solidFill>
              </a:rPr>
              <a:t>Criar Lançamento:</a:t>
            </a:r>
          </a:p>
          <a:p>
            <a:pPr indent="-182880">
              <a:lnSpc>
                <a:spcPct val="100000"/>
              </a:lnSpc>
              <a:buFont typeface="Wingdings 2" pitchFamily="18" charset="2"/>
              <a:buChar char=""/>
            </a:pPr>
            <a:r>
              <a:rPr lang="pt-BR" sz="1000" dirty="0">
                <a:solidFill>
                  <a:schemeClr val="tx1"/>
                </a:solidFill>
              </a:rPr>
              <a:t>POST /</a:t>
            </a:r>
            <a:r>
              <a:rPr lang="pt-BR" sz="1000" dirty="0" err="1">
                <a:solidFill>
                  <a:schemeClr val="tx1"/>
                </a:solidFill>
              </a:rPr>
              <a:t>lancamentos</a:t>
            </a:r>
            <a:r>
              <a:rPr lang="pt-BR" sz="1000" dirty="0">
                <a:solidFill>
                  <a:schemeClr val="tx1"/>
                </a:solidFill>
              </a:rPr>
              <a:t>/</a:t>
            </a:r>
          </a:p>
          <a:p>
            <a:pPr indent="-182880">
              <a:lnSpc>
                <a:spcPct val="100000"/>
              </a:lnSpc>
              <a:buFont typeface="Wingdings 2" pitchFamily="18" charset="2"/>
              <a:buChar char=""/>
            </a:pPr>
            <a:r>
              <a:rPr lang="pt-BR" sz="1000" dirty="0">
                <a:solidFill>
                  <a:schemeClr val="tx1"/>
                </a:solidFill>
              </a:rPr>
              <a:t>Body: {"tipo": "credito", "valor": 100.0}</a:t>
            </a:r>
          </a:p>
          <a:p>
            <a:pPr indent="-182880">
              <a:lnSpc>
                <a:spcPct val="100000"/>
              </a:lnSpc>
              <a:buFont typeface="Wingdings 2" pitchFamily="18" charset="2"/>
              <a:buChar char=""/>
            </a:pPr>
            <a:r>
              <a:rPr lang="pt-BR" sz="1000" dirty="0">
                <a:solidFill>
                  <a:schemeClr val="tx1"/>
                </a:solidFill>
              </a:rPr>
              <a:t>Consultar Saldo:</a:t>
            </a:r>
          </a:p>
          <a:p>
            <a:pPr indent="-182880">
              <a:lnSpc>
                <a:spcPct val="100000"/>
              </a:lnSpc>
              <a:buFont typeface="Wingdings 2" pitchFamily="18" charset="2"/>
              <a:buChar char=""/>
            </a:pPr>
            <a:r>
              <a:rPr lang="pt-BR" sz="1000" dirty="0">
                <a:solidFill>
                  <a:schemeClr val="tx1"/>
                </a:solidFill>
              </a:rPr>
              <a:t>GET /saldo/</a:t>
            </a:r>
          </a:p>
          <a:p>
            <a:pPr indent="-182880">
              <a:lnSpc>
                <a:spcPct val="100000"/>
              </a:lnSpc>
              <a:buFont typeface="Wingdings 2" pitchFamily="18" charset="2"/>
              <a:buChar char=""/>
            </a:pPr>
            <a:r>
              <a:rPr lang="pt-BR" sz="1000" dirty="0">
                <a:solidFill>
                  <a:schemeClr val="tx1"/>
                </a:solidFill>
              </a:rPr>
              <a:t>Monitoramento e </a:t>
            </a:r>
            <a:r>
              <a:rPr lang="pt-BR" sz="1000" dirty="0" err="1">
                <a:solidFill>
                  <a:schemeClr val="tx1"/>
                </a:solidFill>
              </a:rPr>
              <a:t>Observabilidade</a:t>
            </a:r>
            <a:endParaRPr lang="pt-BR" sz="1000" dirty="0">
              <a:solidFill>
                <a:schemeClr val="tx1"/>
              </a:solidFill>
            </a:endParaRPr>
          </a:p>
          <a:p>
            <a:pPr indent="-182880">
              <a:lnSpc>
                <a:spcPct val="100000"/>
              </a:lnSpc>
              <a:buFont typeface="Wingdings 2" pitchFamily="18" charset="2"/>
              <a:buChar char=""/>
            </a:pPr>
            <a:r>
              <a:rPr lang="pt-BR" sz="1000" dirty="0">
                <a:solidFill>
                  <a:schemeClr val="tx1"/>
                </a:solidFill>
              </a:rPr>
              <a:t>Para monitoramento da aplicação, </a:t>
            </a:r>
            <a:r>
              <a:rPr lang="pt-BR" sz="1000" dirty="0" err="1">
                <a:solidFill>
                  <a:schemeClr val="tx1"/>
                </a:solidFill>
              </a:rPr>
              <a:t>Prometheus</a:t>
            </a:r>
            <a:r>
              <a:rPr lang="pt-BR" sz="1000" dirty="0">
                <a:solidFill>
                  <a:schemeClr val="tx1"/>
                </a:solidFill>
              </a:rPr>
              <a:t> e </a:t>
            </a:r>
            <a:r>
              <a:rPr lang="pt-BR" sz="1000" dirty="0" err="1">
                <a:solidFill>
                  <a:schemeClr val="tx1"/>
                </a:solidFill>
              </a:rPr>
              <a:t>Grafana</a:t>
            </a:r>
            <a:r>
              <a:rPr lang="pt-BR" sz="1000" dirty="0">
                <a:solidFill>
                  <a:schemeClr val="tx1"/>
                </a:solidFill>
              </a:rPr>
              <a:t> podem ser utilizados. Os logs serão armazenados no Loki para auditoria.</a:t>
            </a:r>
          </a:p>
          <a:p>
            <a:pPr indent="-182880">
              <a:lnSpc>
                <a:spcPct val="100000"/>
              </a:lnSpc>
              <a:buFont typeface="Wingdings 2" pitchFamily="18" charset="2"/>
              <a:buChar char=""/>
            </a:pPr>
            <a:r>
              <a:rPr lang="pt-BR" sz="1000" dirty="0">
                <a:solidFill>
                  <a:schemeClr val="tx1"/>
                </a:solidFill>
              </a:rPr>
              <a:t>Futuras Melhorias</a:t>
            </a:r>
          </a:p>
          <a:p>
            <a:pPr indent="-182880">
              <a:lnSpc>
                <a:spcPct val="100000"/>
              </a:lnSpc>
              <a:buFont typeface="Wingdings 2" pitchFamily="18" charset="2"/>
              <a:buChar char=""/>
            </a:pPr>
            <a:r>
              <a:rPr lang="pt-BR" sz="1000" dirty="0">
                <a:solidFill>
                  <a:schemeClr val="tx1"/>
                </a:solidFill>
              </a:rPr>
              <a:t>Persistência de saldo no PostgreSQL.</a:t>
            </a:r>
          </a:p>
          <a:p>
            <a:pPr indent="-182880">
              <a:lnSpc>
                <a:spcPct val="100000"/>
              </a:lnSpc>
              <a:buFont typeface="Wingdings 2" pitchFamily="18" charset="2"/>
              <a:buChar char=""/>
            </a:pPr>
            <a:r>
              <a:rPr lang="pt-BR" sz="1000" dirty="0">
                <a:solidFill>
                  <a:schemeClr val="tx1"/>
                </a:solidFill>
              </a:rPr>
              <a:t>Implementação de autenticação JWT.</a:t>
            </a:r>
          </a:p>
          <a:p>
            <a:pPr indent="-182880">
              <a:lnSpc>
                <a:spcPct val="100000"/>
              </a:lnSpc>
              <a:buFont typeface="Wingdings 2" pitchFamily="18" charset="2"/>
              <a:buChar char=""/>
            </a:pPr>
            <a:r>
              <a:rPr lang="pt-BR" sz="1000" dirty="0">
                <a:solidFill>
                  <a:schemeClr val="tx1"/>
                </a:solidFill>
              </a:rPr>
              <a:t>Melhorias na resiliência do Kafka.</a:t>
            </a:r>
          </a:p>
          <a:p>
            <a:pPr indent="-182880">
              <a:lnSpc>
                <a:spcPct val="100000"/>
              </a:lnSpc>
              <a:buFont typeface="Wingdings 2" pitchFamily="18" charset="2"/>
              <a:buChar char=""/>
            </a:pPr>
            <a:r>
              <a:rPr lang="pt-BR" sz="1000" dirty="0">
                <a:solidFill>
                  <a:schemeClr val="tx1"/>
                </a:solidFill>
              </a:rPr>
              <a:t>Dashboards interativos no </a:t>
            </a:r>
            <a:r>
              <a:rPr lang="pt-BR" sz="1000" dirty="0" err="1">
                <a:solidFill>
                  <a:schemeClr val="tx1"/>
                </a:solidFill>
              </a:rPr>
              <a:t>Grafana</a:t>
            </a:r>
            <a:r>
              <a:rPr lang="pt-BR" sz="10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26" name="Rectangle 17">
            <a:extLst>
              <a:ext uri="{FF2B5EF4-FFF2-40B4-BE49-F238E27FC236}">
                <a16:creationId xmlns:a16="http://schemas.microsoft.com/office/drawing/2014/main" id="{2DFC8975-9D93-676E-9DCB-73E63F0F6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4060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749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8EBDAF3-D89D-1ED3-FD60-057812BD63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9">
            <a:extLst>
              <a:ext uri="{FF2B5EF4-FFF2-40B4-BE49-F238E27FC236}">
                <a16:creationId xmlns:a16="http://schemas.microsoft.com/office/drawing/2014/main" id="{BAB4FFC6-C9A7-C213-8937-F45D0CB48C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23" name="Rectangle 11">
            <a:extLst>
              <a:ext uri="{FF2B5EF4-FFF2-40B4-BE49-F238E27FC236}">
                <a16:creationId xmlns:a16="http://schemas.microsoft.com/office/drawing/2014/main" id="{2BFFF8BD-3A3B-A1DE-329D-0BCD524AD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 useBgFill="1">
        <p:nvSpPr>
          <p:cNvPr id="24" name="Rectangle 13">
            <a:extLst>
              <a:ext uri="{FF2B5EF4-FFF2-40B4-BE49-F238E27FC236}">
                <a16:creationId xmlns:a16="http://schemas.microsoft.com/office/drawing/2014/main" id="{CAE1600D-A036-1077-9BEA-D6553E67C6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5">
            <a:extLst>
              <a:ext uri="{FF2B5EF4-FFF2-40B4-BE49-F238E27FC236}">
                <a16:creationId xmlns:a16="http://schemas.microsoft.com/office/drawing/2014/main" id="{5EA982D3-F09F-8EFA-12CA-B9DF5F68F8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6729" y="757325"/>
            <a:ext cx="3549144" cy="53293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D52AF36F-695B-CA2A-1A18-5204F96577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9648" y="1123837"/>
            <a:ext cx="2947482" cy="4601183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3600" spc="-6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DE7FADC-448E-2484-187E-03CE6EFC6A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1278" y="757325"/>
            <a:ext cx="6987135" cy="53417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182880">
              <a:lnSpc>
                <a:spcPct val="100000"/>
              </a:lnSpc>
              <a:buFont typeface="Wingdings 2" pitchFamily="18" charset="2"/>
              <a:buChar char=""/>
            </a:pPr>
            <a:r>
              <a:rPr lang="pt-BR" sz="1100" dirty="0">
                <a:solidFill>
                  <a:schemeClr val="tx1"/>
                </a:solidFill>
              </a:rPr>
              <a:t>Projeto pensado e arquitetado por</a:t>
            </a:r>
          </a:p>
          <a:p>
            <a:pPr indent="-182880">
              <a:lnSpc>
                <a:spcPct val="100000"/>
              </a:lnSpc>
              <a:buFont typeface="Wingdings 2" pitchFamily="18" charset="2"/>
              <a:buChar char=""/>
            </a:pPr>
            <a:r>
              <a:rPr lang="pt-BR" sz="1100" b="1" dirty="0">
                <a:solidFill>
                  <a:schemeClr val="tx1"/>
                </a:solidFill>
              </a:rPr>
              <a:t>Thiago Santos</a:t>
            </a:r>
          </a:p>
          <a:p>
            <a:pPr indent="-182880">
              <a:lnSpc>
                <a:spcPct val="100000"/>
              </a:lnSpc>
              <a:buFont typeface="Wingdings 2" pitchFamily="18" charset="2"/>
              <a:buChar char=""/>
            </a:pPr>
            <a:r>
              <a:rPr lang="pt-BR" sz="1100" b="1" dirty="0">
                <a:solidFill>
                  <a:schemeClr val="tx1"/>
                </a:solidFill>
              </a:rPr>
              <a:t>Arquiteto de soluções e dados</a:t>
            </a:r>
          </a:p>
          <a:p>
            <a:pPr indent="-182880">
              <a:lnSpc>
                <a:spcPct val="100000"/>
              </a:lnSpc>
              <a:buFont typeface="Wingdings 2" pitchFamily="18" charset="2"/>
              <a:buChar char=""/>
            </a:pPr>
            <a:r>
              <a:rPr lang="pt-BR" sz="1100" b="1" dirty="0">
                <a:solidFill>
                  <a:schemeClr val="tx1"/>
                </a:solidFill>
              </a:rPr>
              <a:t>Tel. (15)99699-7442</a:t>
            </a:r>
          </a:p>
          <a:p>
            <a:pPr indent="-182880">
              <a:lnSpc>
                <a:spcPct val="100000"/>
              </a:lnSpc>
              <a:buFont typeface="Wingdings 2" pitchFamily="18" charset="2"/>
              <a:buChar char=""/>
            </a:pPr>
            <a:r>
              <a:rPr lang="pt-BR" sz="1100" b="1" dirty="0">
                <a:solidFill>
                  <a:schemeClr val="tx1"/>
                </a:solidFill>
              </a:rPr>
              <a:t>Email: thiagognr@icloud.com</a:t>
            </a:r>
          </a:p>
        </p:txBody>
      </p:sp>
      <p:sp>
        <p:nvSpPr>
          <p:cNvPr id="26" name="Rectangle 17">
            <a:extLst>
              <a:ext uri="{FF2B5EF4-FFF2-40B4-BE49-F238E27FC236}">
                <a16:creationId xmlns:a16="http://schemas.microsoft.com/office/drawing/2014/main" id="{D7FB4E76-F194-05BA-87F6-6C5F334FA9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4060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0464870"/>
      </p:ext>
    </p:extLst>
  </p:cSld>
  <p:clrMapOvr>
    <a:masterClrMapping/>
  </p:clrMapOvr>
</p:sld>
</file>

<file path=ppt/theme/theme1.xml><?xml version="1.0" encoding="utf-8"?>
<a:theme xmlns:a="http://schemas.openxmlformats.org/drawingml/2006/main" name="Quadro">
  <a:themeElements>
    <a:clrScheme name="Quadro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Quadro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adro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TM03457475[[fn=Quadro]]</Template>
  <TotalTime>33</TotalTime>
  <Words>603</Words>
  <Application>Microsoft Office PowerPoint</Application>
  <PresentationFormat>Widescreen</PresentationFormat>
  <Paragraphs>116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2" baseType="lpstr">
      <vt:lpstr>Corbel</vt:lpstr>
      <vt:lpstr>Wingdings 2</vt:lpstr>
      <vt:lpstr>Quadro</vt:lpstr>
      <vt:lpstr>PROPOSTA DE ARQUITETURA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Thiago Santos</dc:creator>
  <cp:lastModifiedBy>Thiago Santos</cp:lastModifiedBy>
  <cp:revision>1</cp:revision>
  <dcterms:created xsi:type="dcterms:W3CDTF">2025-03-05T12:59:24Z</dcterms:created>
  <dcterms:modified xsi:type="dcterms:W3CDTF">2025-03-05T13:33:05Z</dcterms:modified>
</cp:coreProperties>
</file>