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94" r:id="rId3"/>
    <p:sldId id="275" r:id="rId4"/>
    <p:sldId id="277" r:id="rId5"/>
    <p:sldId id="278" r:id="rId6"/>
    <p:sldId id="279" r:id="rId7"/>
    <p:sldId id="281" r:id="rId8"/>
    <p:sldId id="264" r:id="rId9"/>
    <p:sldId id="263" r:id="rId10"/>
    <p:sldId id="283" r:id="rId11"/>
    <p:sldId id="267" r:id="rId12"/>
    <p:sldId id="268" r:id="rId13"/>
    <p:sldId id="284" r:id="rId14"/>
    <p:sldId id="286" r:id="rId15"/>
    <p:sldId id="285" r:id="rId16"/>
    <p:sldId id="287" r:id="rId17"/>
    <p:sldId id="288" r:id="rId18"/>
    <p:sldId id="289" r:id="rId19"/>
    <p:sldId id="290" r:id="rId20"/>
    <p:sldId id="291" r:id="rId21"/>
    <p:sldId id="269" r:id="rId22"/>
    <p:sldId id="292" r:id="rId23"/>
    <p:sldId id="293" r:id="rId24"/>
  </p:sldIdLst>
  <p:sldSz cx="9144000" cy="6858000" type="screen4x3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E439-BF52-4658-A4B1-6D3D6389DA2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C2CCF-3909-4821-B2A7-6AE713F478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327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E439-BF52-4658-A4B1-6D3D6389DA2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C2CCF-3909-4821-B2A7-6AE713F478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678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E439-BF52-4658-A4B1-6D3D6389DA2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C2CCF-3909-4821-B2A7-6AE713F478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42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E439-BF52-4658-A4B1-6D3D6389DA2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C2CCF-3909-4821-B2A7-6AE713F478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8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E439-BF52-4658-A4B1-6D3D6389DA2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C2CCF-3909-4821-B2A7-6AE713F478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41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E439-BF52-4658-A4B1-6D3D6389DA2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C2CCF-3909-4821-B2A7-6AE713F478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01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E439-BF52-4658-A4B1-6D3D6389DA2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C2CCF-3909-4821-B2A7-6AE713F478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61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E439-BF52-4658-A4B1-6D3D6389DA2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C2CCF-3909-4821-B2A7-6AE713F478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71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E439-BF52-4658-A4B1-6D3D6389DA2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C2CCF-3909-4821-B2A7-6AE713F478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20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E439-BF52-4658-A4B1-6D3D6389DA2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C2CCF-3909-4821-B2A7-6AE713F478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1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E439-BF52-4658-A4B1-6D3D6389DA2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C2CCF-3909-4821-B2A7-6AE713F478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65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4E439-BF52-4658-A4B1-6D3D6389DA2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C2CCF-3909-4821-B2A7-6AE713F478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12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doapp.com.br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doapp.com.br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doapp.com.br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doapp.com.br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doapp.com.br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doapp.com.br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doapp.com.br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doapp.com.br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8.png"/><Relationship Id="rId7" Type="http://schemas.openxmlformats.org/officeDocument/2006/relationships/image" Target="../media/image4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image" Target="../media/image2.jpg"/><Relationship Id="rId4" Type="http://schemas.openxmlformats.org/officeDocument/2006/relationships/hyperlink" Target="http://www.rdoapp.com.br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doapp.com.br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image" Target="../media/image7.jpg"/><Relationship Id="rId7" Type="http://schemas.openxmlformats.org/officeDocument/2006/relationships/image" Target="../media/image9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1.png"/><Relationship Id="rId7" Type="http://schemas.openxmlformats.org/officeDocument/2006/relationships/image" Target="../media/image4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image" Target="../media/image2.jpg"/><Relationship Id="rId4" Type="http://schemas.openxmlformats.org/officeDocument/2006/relationships/hyperlink" Target="http://www.rdoapp.com.br/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5.png"/><Relationship Id="rId7" Type="http://schemas.openxmlformats.org/officeDocument/2006/relationships/image" Target="../media/image6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9.jpg"/><Relationship Id="rId4" Type="http://schemas.openxmlformats.org/officeDocument/2006/relationships/image" Target="../media/image2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9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g"/><Relationship Id="rId5" Type="http://schemas.openxmlformats.org/officeDocument/2006/relationships/image" Target="../media/image2.jp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doapp.com.br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5.png"/><Relationship Id="rId2" Type="http://schemas.openxmlformats.org/officeDocument/2006/relationships/hyperlink" Target="http://www.rdoapp.com.br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5.png"/><Relationship Id="rId7" Type="http://schemas.openxmlformats.org/officeDocument/2006/relationships/image" Target="../media/image4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image" Target="../media/image2.jpg"/><Relationship Id="rId4" Type="http://schemas.openxmlformats.org/officeDocument/2006/relationships/hyperlink" Target="http://www.rdoapp.com.br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doapp.com.br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doapp.com.br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doapp.com.br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2026"/>
            <a:ext cx="9144000" cy="5333238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 rot="21318304">
            <a:off x="1326116" y="762421"/>
            <a:ext cx="3462469" cy="202188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sz="2700" b="1" u="sng" dirty="0" smtClean="0"/>
              <a:t>PASSO 3</a:t>
            </a:r>
            <a:r>
              <a:rPr lang="en-US" sz="2700" b="1" dirty="0" smtClean="0"/>
              <a:t> </a:t>
            </a:r>
          </a:p>
          <a:p>
            <a:pPr algn="ctr"/>
            <a:r>
              <a:rPr lang="en-US" sz="2700" b="1" dirty="0" smtClean="0"/>
              <a:t>ACESSO AO SISTEMA, </a:t>
            </a:r>
          </a:p>
          <a:p>
            <a:pPr algn="ctr"/>
            <a:r>
              <a:rPr lang="en-US" sz="2700" b="1" dirty="0" smtClean="0"/>
              <a:t>NOVA OBRA E ENVIANDO CONVITE PARA OUTRA PARTE</a:t>
            </a:r>
            <a:endParaRPr lang="en-US" sz="2700" b="1" dirty="0"/>
          </a:p>
        </p:txBody>
      </p:sp>
      <p:sp>
        <p:nvSpPr>
          <p:cNvPr id="5" name="CaixaDeTexto 4"/>
          <p:cNvSpPr txBox="1"/>
          <p:nvPr/>
        </p:nvSpPr>
        <p:spPr>
          <a:xfrm rot="21318304">
            <a:off x="6233334" y="3723991"/>
            <a:ext cx="22259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MAIO</a:t>
            </a:r>
            <a:endParaRPr lang="en-US" sz="4400" b="1" dirty="0" smtClean="0"/>
          </a:p>
          <a:p>
            <a:pPr algn="ctr"/>
            <a:r>
              <a:rPr lang="en-US" sz="4400" b="1" dirty="0" smtClean="0"/>
              <a:t>2021</a:t>
            </a:r>
            <a:endParaRPr lang="en-US" sz="4400" b="1" dirty="0"/>
          </a:p>
        </p:txBody>
      </p:sp>
      <p:grpSp>
        <p:nvGrpSpPr>
          <p:cNvPr id="4" name="Grupo 3"/>
          <p:cNvGrpSpPr/>
          <p:nvPr/>
        </p:nvGrpSpPr>
        <p:grpSpPr>
          <a:xfrm>
            <a:off x="1259632" y="6093296"/>
            <a:ext cx="6649698" cy="720080"/>
            <a:chOff x="1259632" y="6237312"/>
            <a:chExt cx="6649698" cy="720080"/>
          </a:xfrm>
        </p:grpSpPr>
        <p:sp>
          <p:nvSpPr>
            <p:cNvPr id="6" name="CaixaDeTexto 5"/>
            <p:cNvSpPr txBox="1"/>
            <p:nvPr/>
          </p:nvSpPr>
          <p:spPr>
            <a:xfrm>
              <a:off x="3523041" y="6305076"/>
              <a:ext cx="2921167" cy="4616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hlinkClick r:id="rId3"/>
                </a:rPr>
                <a:t>www.rdoapp.com.br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3941" y="6304892"/>
              <a:ext cx="517899" cy="517899"/>
            </a:xfrm>
            <a:prstGeom prst="rect">
              <a:avLst/>
            </a:prstGeom>
          </p:spPr>
        </p:pic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0297" y="6309320"/>
              <a:ext cx="513471" cy="513471"/>
            </a:xfrm>
            <a:prstGeom prst="rect">
              <a:avLst/>
            </a:prstGeom>
          </p:spPr>
        </p:pic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9632" y="6304892"/>
              <a:ext cx="652500" cy="652500"/>
            </a:xfrm>
            <a:prstGeom prst="rect">
              <a:avLst/>
            </a:prstGeom>
          </p:spPr>
        </p:pic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2240" y="6237312"/>
              <a:ext cx="1177090" cy="5613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6528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1586"/>
            <a:ext cx="9144000" cy="4471590"/>
          </a:xfrm>
          <a:prstGeom prst="rect">
            <a:avLst/>
          </a:prstGeom>
        </p:spPr>
      </p:pic>
      <p:grpSp>
        <p:nvGrpSpPr>
          <p:cNvPr id="3" name="Grupo 2"/>
          <p:cNvGrpSpPr/>
          <p:nvPr/>
        </p:nvGrpSpPr>
        <p:grpSpPr>
          <a:xfrm rot="5400000">
            <a:off x="3946140" y="87326"/>
            <a:ext cx="603648" cy="504056"/>
            <a:chOff x="4688432" y="332656"/>
            <a:chExt cx="603648" cy="504056"/>
          </a:xfrm>
        </p:grpSpPr>
        <p:sp>
          <p:nvSpPr>
            <p:cNvPr id="4" name="Pentágono 3"/>
            <p:cNvSpPr/>
            <p:nvPr/>
          </p:nvSpPr>
          <p:spPr>
            <a:xfrm>
              <a:off x="4716016" y="332656"/>
              <a:ext cx="576064" cy="504056"/>
            </a:xfrm>
            <a:prstGeom prst="homePlat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5" name="CaixaDeTexto 4"/>
            <p:cNvSpPr txBox="1"/>
            <p:nvPr/>
          </p:nvSpPr>
          <p:spPr>
            <a:xfrm rot="16200000">
              <a:off x="4752020" y="313492"/>
              <a:ext cx="3960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/>
                <a:t>1</a:t>
              </a:r>
              <a:endParaRPr lang="en-US" sz="2800" b="1" dirty="0"/>
            </a:p>
          </p:txBody>
        </p:sp>
      </p:grpSp>
      <p:sp>
        <p:nvSpPr>
          <p:cNvPr id="7" name="Chave direita 6"/>
          <p:cNvSpPr/>
          <p:nvPr/>
        </p:nvSpPr>
        <p:spPr>
          <a:xfrm rot="5400000">
            <a:off x="7936430" y="741211"/>
            <a:ext cx="504057" cy="1552059"/>
          </a:xfrm>
          <a:prstGeom prst="rightBrace">
            <a:avLst>
              <a:gd name="adj1" fmla="val 40376"/>
              <a:gd name="adj2" fmla="val 42328"/>
            </a:avLst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have direita 8"/>
          <p:cNvSpPr/>
          <p:nvPr/>
        </p:nvSpPr>
        <p:spPr>
          <a:xfrm rot="16200000">
            <a:off x="3779913" y="1409227"/>
            <a:ext cx="576063" cy="1008114"/>
          </a:xfrm>
          <a:prstGeom prst="rightBrace">
            <a:avLst>
              <a:gd name="adj1" fmla="val 33528"/>
              <a:gd name="adj2" fmla="val 54858"/>
            </a:avLst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have direita 9"/>
          <p:cNvSpPr/>
          <p:nvPr/>
        </p:nvSpPr>
        <p:spPr>
          <a:xfrm rot="16200000">
            <a:off x="323529" y="1409228"/>
            <a:ext cx="576063" cy="1008114"/>
          </a:xfrm>
          <a:prstGeom prst="rightBrace">
            <a:avLst>
              <a:gd name="adj1" fmla="val 28489"/>
              <a:gd name="adj2" fmla="val 48796"/>
            </a:avLst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ector angulado 13"/>
          <p:cNvCxnSpPr/>
          <p:nvPr/>
        </p:nvCxnSpPr>
        <p:spPr>
          <a:xfrm rot="10800000" flipV="1">
            <a:off x="1151621" y="1106389"/>
            <a:ext cx="1476163" cy="954457"/>
          </a:xfrm>
          <a:prstGeom prst="bentConnector3">
            <a:avLst>
              <a:gd name="adj1" fmla="val 50000"/>
            </a:avLst>
          </a:prstGeom>
          <a:ln w="762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do 15"/>
          <p:cNvCxnSpPr/>
          <p:nvPr/>
        </p:nvCxnSpPr>
        <p:spPr>
          <a:xfrm>
            <a:off x="6444208" y="863427"/>
            <a:ext cx="968221" cy="549349"/>
          </a:xfrm>
          <a:prstGeom prst="bentConnector3">
            <a:avLst>
              <a:gd name="adj1" fmla="val 30512"/>
            </a:avLst>
          </a:prstGeom>
          <a:ln w="762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angulado 17"/>
          <p:cNvCxnSpPr/>
          <p:nvPr/>
        </p:nvCxnSpPr>
        <p:spPr>
          <a:xfrm rot="10800000" flipV="1">
            <a:off x="4608004" y="1242564"/>
            <a:ext cx="1188132" cy="890291"/>
          </a:xfrm>
          <a:prstGeom prst="bentConnector3">
            <a:avLst>
              <a:gd name="adj1" fmla="val 50000"/>
            </a:avLst>
          </a:prstGeom>
          <a:ln w="762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2267744" y="644725"/>
            <a:ext cx="4176464" cy="92333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ATENÇÃO AOS </a:t>
            </a:r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DOIS</a:t>
            </a:r>
            <a:r>
              <a:rPr lang="en-US" b="1" dirty="0" smtClean="0"/>
              <a:t> CAMPOS PARA ESCOLHER “CONTRATANTE” OU “CONTRATADA”</a:t>
            </a:r>
            <a:endParaRPr lang="en-US" b="1" dirty="0"/>
          </a:p>
        </p:txBody>
      </p:sp>
      <p:sp>
        <p:nvSpPr>
          <p:cNvPr id="34" name="Chave direita 33"/>
          <p:cNvSpPr/>
          <p:nvPr/>
        </p:nvSpPr>
        <p:spPr>
          <a:xfrm rot="10800000">
            <a:off x="-108521" y="4005064"/>
            <a:ext cx="576064" cy="936106"/>
          </a:xfrm>
          <a:prstGeom prst="rightBrace">
            <a:avLst>
              <a:gd name="adj1" fmla="val 28489"/>
              <a:gd name="adj2" fmla="val 48796"/>
            </a:avLst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have direita 34"/>
          <p:cNvSpPr/>
          <p:nvPr/>
        </p:nvSpPr>
        <p:spPr>
          <a:xfrm>
            <a:off x="6876256" y="4005064"/>
            <a:ext cx="576063" cy="1008114"/>
          </a:xfrm>
          <a:prstGeom prst="rightBrace">
            <a:avLst>
              <a:gd name="adj1" fmla="val 28489"/>
              <a:gd name="adj2" fmla="val 48796"/>
            </a:avLst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Conector angulado 40"/>
          <p:cNvCxnSpPr/>
          <p:nvPr/>
        </p:nvCxnSpPr>
        <p:spPr>
          <a:xfrm rot="16200000" flipV="1">
            <a:off x="4860032" y="4653137"/>
            <a:ext cx="900099" cy="540060"/>
          </a:xfrm>
          <a:prstGeom prst="bentConnector3">
            <a:avLst>
              <a:gd name="adj1" fmla="val 50000"/>
            </a:avLst>
          </a:prstGeom>
          <a:ln w="762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angulado 44"/>
          <p:cNvCxnSpPr>
            <a:stCxn id="37" idx="1"/>
          </p:cNvCxnSpPr>
          <p:nvPr/>
        </p:nvCxnSpPr>
        <p:spPr>
          <a:xfrm rot="10800000">
            <a:off x="1331640" y="4509122"/>
            <a:ext cx="432048" cy="972107"/>
          </a:xfrm>
          <a:prstGeom prst="bentConnector2">
            <a:avLst/>
          </a:prstGeom>
          <a:ln w="762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upo 35"/>
          <p:cNvGrpSpPr/>
          <p:nvPr/>
        </p:nvGrpSpPr>
        <p:grpSpPr>
          <a:xfrm rot="16200000">
            <a:off x="1790110" y="5183614"/>
            <a:ext cx="523220" cy="576064"/>
            <a:chOff x="2492152" y="5229200"/>
            <a:chExt cx="523220" cy="576064"/>
          </a:xfrm>
        </p:grpSpPr>
        <p:sp>
          <p:nvSpPr>
            <p:cNvPr id="37" name="Pentágono 36"/>
            <p:cNvSpPr/>
            <p:nvPr/>
          </p:nvSpPr>
          <p:spPr>
            <a:xfrm rot="5400000">
              <a:off x="2456148" y="5265204"/>
              <a:ext cx="576064" cy="504056"/>
            </a:xfrm>
            <a:prstGeom prst="homePlat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38" name="CaixaDeTexto 37"/>
            <p:cNvSpPr txBox="1"/>
            <p:nvPr/>
          </p:nvSpPr>
          <p:spPr>
            <a:xfrm rot="5400000">
              <a:off x="2555740" y="5201616"/>
              <a:ext cx="3960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/>
                <a:t>2</a:t>
              </a:r>
              <a:endParaRPr lang="en-US" sz="2800" b="1" dirty="0"/>
            </a:p>
          </p:txBody>
        </p:sp>
      </p:grpSp>
      <p:sp>
        <p:nvSpPr>
          <p:cNvPr id="39" name="CaixaDeTexto 38"/>
          <p:cNvSpPr txBox="1"/>
          <p:nvPr/>
        </p:nvSpPr>
        <p:spPr>
          <a:xfrm>
            <a:off x="2420144" y="5157192"/>
            <a:ext cx="3267980" cy="646331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CAMPOS SEM “*” (ASTERISCOS) </a:t>
            </a:r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NÃO</a:t>
            </a:r>
            <a:r>
              <a:rPr lang="en-US" b="1" dirty="0" smtClean="0"/>
              <a:t> SÃO OBRIGATÓRIOS</a:t>
            </a:r>
            <a:endParaRPr lang="en-US" b="1" dirty="0"/>
          </a:p>
        </p:txBody>
      </p:sp>
      <p:grpSp>
        <p:nvGrpSpPr>
          <p:cNvPr id="50" name="Grupo 49"/>
          <p:cNvGrpSpPr/>
          <p:nvPr/>
        </p:nvGrpSpPr>
        <p:grpSpPr>
          <a:xfrm>
            <a:off x="1162662" y="6093296"/>
            <a:ext cx="6649698" cy="720080"/>
            <a:chOff x="1162662" y="5661248"/>
            <a:chExt cx="6649698" cy="720080"/>
          </a:xfrm>
        </p:grpSpPr>
        <p:sp>
          <p:nvSpPr>
            <p:cNvPr id="51" name="CaixaDeTexto 50"/>
            <p:cNvSpPr txBox="1"/>
            <p:nvPr/>
          </p:nvSpPr>
          <p:spPr>
            <a:xfrm>
              <a:off x="3426071" y="5729012"/>
              <a:ext cx="2921167" cy="4616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hlinkClick r:id="rId3"/>
                </a:rPr>
                <a:t>www.rdoapp.com.br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pic>
          <p:nvPicPr>
            <p:cNvPr id="52" name="Imagem 5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5776" y="5733256"/>
              <a:ext cx="457421" cy="457421"/>
            </a:xfrm>
            <a:prstGeom prst="rect">
              <a:avLst/>
            </a:prstGeom>
          </p:spPr>
        </p:pic>
        <p:pic>
          <p:nvPicPr>
            <p:cNvPr id="53" name="Imagem 5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8289" y="5733256"/>
              <a:ext cx="513471" cy="513471"/>
            </a:xfrm>
            <a:prstGeom prst="rect">
              <a:avLst/>
            </a:prstGeom>
          </p:spPr>
        </p:pic>
        <p:pic>
          <p:nvPicPr>
            <p:cNvPr id="54" name="Imagem 5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2662" y="5728828"/>
              <a:ext cx="652500" cy="652500"/>
            </a:xfrm>
            <a:prstGeom prst="rect">
              <a:avLst/>
            </a:prstGeom>
          </p:spPr>
        </p:pic>
        <p:pic>
          <p:nvPicPr>
            <p:cNvPr id="55" name="Imagem 5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5270" y="5661248"/>
              <a:ext cx="1177090" cy="5613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412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934"/>
            <a:ext cx="9144000" cy="4458202"/>
          </a:xfrm>
          <a:prstGeom prst="rect">
            <a:avLst/>
          </a:prstGeom>
        </p:spPr>
      </p:pic>
      <p:grpSp>
        <p:nvGrpSpPr>
          <p:cNvPr id="7" name="Grupo 6"/>
          <p:cNvGrpSpPr/>
          <p:nvPr/>
        </p:nvGrpSpPr>
        <p:grpSpPr>
          <a:xfrm rot="5400000">
            <a:off x="4090156" y="1867036"/>
            <a:ext cx="603648" cy="504056"/>
            <a:chOff x="4688432" y="332656"/>
            <a:chExt cx="603648" cy="504056"/>
          </a:xfrm>
        </p:grpSpPr>
        <p:sp>
          <p:nvSpPr>
            <p:cNvPr id="8" name="Pentágono 7"/>
            <p:cNvSpPr/>
            <p:nvPr/>
          </p:nvSpPr>
          <p:spPr>
            <a:xfrm>
              <a:off x="4716016" y="332656"/>
              <a:ext cx="576064" cy="504056"/>
            </a:xfrm>
            <a:prstGeom prst="homePlat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9" name="CaixaDeTexto 8"/>
            <p:cNvSpPr txBox="1"/>
            <p:nvPr/>
          </p:nvSpPr>
          <p:spPr>
            <a:xfrm rot="16200000">
              <a:off x="4752020" y="313492"/>
              <a:ext cx="3960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/>
                <a:t>1</a:t>
              </a:r>
              <a:endParaRPr lang="en-US" sz="2800" b="1" dirty="0"/>
            </a:p>
          </p:txBody>
        </p:sp>
      </p:grpSp>
      <p:sp>
        <p:nvSpPr>
          <p:cNvPr id="10" name="CaixaDeTexto 9"/>
          <p:cNvSpPr txBox="1"/>
          <p:nvPr/>
        </p:nvSpPr>
        <p:spPr>
          <a:xfrm>
            <a:off x="2725869" y="2505670"/>
            <a:ext cx="3286291" cy="92333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AO SALVAR A NOVA OBRA O SISTEMA MOSTRA A TELA “HOME ETAPA / TAREFA”.</a:t>
            </a:r>
            <a:endParaRPr lang="en-US" b="1" dirty="0"/>
          </a:p>
        </p:txBody>
      </p:sp>
      <p:grpSp>
        <p:nvGrpSpPr>
          <p:cNvPr id="11" name="Grupo 10"/>
          <p:cNvGrpSpPr/>
          <p:nvPr/>
        </p:nvGrpSpPr>
        <p:grpSpPr>
          <a:xfrm rot="5400000">
            <a:off x="6970476" y="3622812"/>
            <a:ext cx="603648" cy="504056"/>
            <a:chOff x="4688432" y="332656"/>
            <a:chExt cx="603648" cy="504056"/>
          </a:xfrm>
        </p:grpSpPr>
        <p:sp>
          <p:nvSpPr>
            <p:cNvPr id="12" name="Pentágono 11"/>
            <p:cNvSpPr/>
            <p:nvPr/>
          </p:nvSpPr>
          <p:spPr>
            <a:xfrm>
              <a:off x="4716016" y="332656"/>
              <a:ext cx="576064" cy="504056"/>
            </a:xfrm>
            <a:prstGeom prst="homePlat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3" name="CaixaDeTexto 12"/>
            <p:cNvSpPr txBox="1"/>
            <p:nvPr/>
          </p:nvSpPr>
          <p:spPr>
            <a:xfrm rot="16200000">
              <a:off x="4752020" y="313492"/>
              <a:ext cx="3960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</p:grpSp>
      <p:sp>
        <p:nvSpPr>
          <p:cNvPr id="14" name="CaixaDeTexto 13"/>
          <p:cNvSpPr txBox="1"/>
          <p:nvPr/>
        </p:nvSpPr>
        <p:spPr>
          <a:xfrm>
            <a:off x="5940152" y="4261446"/>
            <a:ext cx="2736304" cy="1200329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O USUÁRIO PODE INICIAR O PROCESSO DE INSERIR ETAPAS ANTES DAS TAREFAS (PASSO 4) OU…</a:t>
            </a:r>
            <a:endParaRPr lang="en-US" b="1" dirty="0"/>
          </a:p>
        </p:txBody>
      </p:sp>
      <p:grpSp>
        <p:nvGrpSpPr>
          <p:cNvPr id="15" name="Grupo 14"/>
          <p:cNvGrpSpPr/>
          <p:nvPr/>
        </p:nvGrpSpPr>
        <p:grpSpPr>
          <a:xfrm rot="5400000">
            <a:off x="1425860" y="3969060"/>
            <a:ext cx="603648" cy="504056"/>
            <a:chOff x="4688432" y="332656"/>
            <a:chExt cx="603648" cy="504056"/>
          </a:xfrm>
        </p:grpSpPr>
        <p:sp>
          <p:nvSpPr>
            <p:cNvPr id="16" name="Pentágono 15"/>
            <p:cNvSpPr/>
            <p:nvPr/>
          </p:nvSpPr>
          <p:spPr>
            <a:xfrm>
              <a:off x="4716016" y="332656"/>
              <a:ext cx="576064" cy="504056"/>
            </a:xfrm>
            <a:prstGeom prst="homePlat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7" name="CaixaDeTexto 16"/>
            <p:cNvSpPr txBox="1"/>
            <p:nvPr/>
          </p:nvSpPr>
          <p:spPr>
            <a:xfrm rot="16200000">
              <a:off x="4752020" y="313492"/>
              <a:ext cx="3960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/>
                <a:t>3</a:t>
              </a:r>
              <a:endParaRPr lang="en-US" sz="2800" b="1" dirty="0"/>
            </a:p>
          </p:txBody>
        </p:sp>
      </p:grpSp>
      <p:cxnSp>
        <p:nvCxnSpPr>
          <p:cNvPr id="22" name="Conector angulado 21"/>
          <p:cNvCxnSpPr/>
          <p:nvPr/>
        </p:nvCxnSpPr>
        <p:spPr>
          <a:xfrm rot="16200000" flipV="1">
            <a:off x="-726971" y="1455166"/>
            <a:ext cx="4045221" cy="2232251"/>
          </a:xfrm>
          <a:prstGeom prst="bentConnector3">
            <a:avLst/>
          </a:prstGeom>
          <a:ln w="762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angulado 27"/>
          <p:cNvCxnSpPr/>
          <p:nvPr/>
        </p:nvCxnSpPr>
        <p:spPr>
          <a:xfrm rot="5400000" flipH="1" flipV="1">
            <a:off x="6856077" y="2657091"/>
            <a:ext cx="2776662" cy="432048"/>
          </a:xfrm>
          <a:prstGeom prst="bentConnector3">
            <a:avLst>
              <a:gd name="adj1" fmla="val 29091"/>
            </a:avLst>
          </a:prstGeom>
          <a:ln w="762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angulado 35"/>
          <p:cNvCxnSpPr/>
          <p:nvPr/>
        </p:nvCxnSpPr>
        <p:spPr>
          <a:xfrm rot="5400000" flipH="1" flipV="1">
            <a:off x="5485311" y="2542111"/>
            <a:ext cx="2736304" cy="621650"/>
          </a:xfrm>
          <a:prstGeom prst="bentConnector3">
            <a:avLst/>
          </a:prstGeom>
          <a:ln w="762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166473" y="4593902"/>
            <a:ext cx="3109383" cy="1200329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…OU VERIFICAR OS DADOS DA OBRA CLICANDO NO LOGO DO RDO App PARA VOLTAR À TELA “HOME DE OBRAS”</a:t>
            </a:r>
            <a:endParaRPr lang="en-US" b="1" dirty="0"/>
          </a:p>
        </p:txBody>
      </p:sp>
      <p:grpSp>
        <p:nvGrpSpPr>
          <p:cNvPr id="39" name="Grupo 38"/>
          <p:cNvGrpSpPr/>
          <p:nvPr/>
        </p:nvGrpSpPr>
        <p:grpSpPr>
          <a:xfrm>
            <a:off x="1162662" y="6165304"/>
            <a:ext cx="6649698" cy="720080"/>
            <a:chOff x="1162662" y="5661248"/>
            <a:chExt cx="6649698" cy="720080"/>
          </a:xfrm>
        </p:grpSpPr>
        <p:sp>
          <p:nvSpPr>
            <p:cNvPr id="40" name="CaixaDeTexto 39"/>
            <p:cNvSpPr txBox="1"/>
            <p:nvPr/>
          </p:nvSpPr>
          <p:spPr>
            <a:xfrm>
              <a:off x="3426071" y="5729012"/>
              <a:ext cx="2921167" cy="4616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hlinkClick r:id="rId3"/>
                </a:rPr>
                <a:t>www.rdoapp.com.br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pic>
          <p:nvPicPr>
            <p:cNvPr id="41" name="Imagem 4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4419" y="5733256"/>
              <a:ext cx="457421" cy="457421"/>
            </a:xfrm>
            <a:prstGeom prst="rect">
              <a:avLst/>
            </a:prstGeom>
          </p:spPr>
        </p:pic>
        <p:pic>
          <p:nvPicPr>
            <p:cNvPr id="42" name="Imagem 4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8289" y="5733256"/>
              <a:ext cx="513471" cy="513471"/>
            </a:xfrm>
            <a:prstGeom prst="rect">
              <a:avLst/>
            </a:prstGeom>
          </p:spPr>
        </p:pic>
        <p:pic>
          <p:nvPicPr>
            <p:cNvPr id="43" name="Imagem 4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2662" y="5728828"/>
              <a:ext cx="652500" cy="652500"/>
            </a:xfrm>
            <a:prstGeom prst="rect">
              <a:avLst/>
            </a:prstGeom>
          </p:spPr>
        </p:pic>
        <p:pic>
          <p:nvPicPr>
            <p:cNvPr id="44" name="Imagem 4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5270" y="5661248"/>
              <a:ext cx="1177090" cy="561381"/>
            </a:xfrm>
            <a:prstGeom prst="rect">
              <a:avLst/>
            </a:prstGeom>
          </p:spPr>
        </p:pic>
      </p:grpSp>
      <p:cxnSp>
        <p:nvCxnSpPr>
          <p:cNvPr id="24" name="Conector angulado 23"/>
          <p:cNvCxnSpPr/>
          <p:nvPr/>
        </p:nvCxnSpPr>
        <p:spPr>
          <a:xfrm rot="10800000" flipV="1">
            <a:off x="3275856" y="5194064"/>
            <a:ext cx="2628292" cy="467183"/>
          </a:xfrm>
          <a:prstGeom prst="bentConnector3">
            <a:avLst>
              <a:gd name="adj1" fmla="val 50000"/>
            </a:avLst>
          </a:prstGeom>
          <a:ln w="762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91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24"/>
            <a:ext cx="9144000" cy="4458202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573" y="3933056"/>
            <a:ext cx="2995595" cy="2924944"/>
          </a:xfrm>
          <a:prstGeom prst="rect">
            <a:avLst/>
          </a:prstGeom>
        </p:spPr>
      </p:pic>
      <p:cxnSp>
        <p:nvCxnSpPr>
          <p:cNvPr id="22" name="Conector angulado 21"/>
          <p:cNvCxnSpPr/>
          <p:nvPr/>
        </p:nvCxnSpPr>
        <p:spPr>
          <a:xfrm rot="10800000" flipV="1">
            <a:off x="6640722" y="2780928"/>
            <a:ext cx="1531678" cy="576064"/>
          </a:xfrm>
          <a:prstGeom prst="bentConnector3">
            <a:avLst>
              <a:gd name="adj1" fmla="val 58529"/>
            </a:avLst>
          </a:prstGeom>
          <a:ln w="762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eta em curva para a direita 23"/>
          <p:cNvSpPr/>
          <p:nvPr/>
        </p:nvSpPr>
        <p:spPr>
          <a:xfrm>
            <a:off x="179512" y="1988840"/>
            <a:ext cx="3096344" cy="3312368"/>
          </a:xfrm>
          <a:prstGeom prst="curvedRightArrow">
            <a:avLst>
              <a:gd name="adj1" fmla="val 15413"/>
              <a:gd name="adj2" fmla="val 38323"/>
              <a:gd name="adj3" fmla="val 46033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5580112" y="1916832"/>
            <a:ext cx="3384376" cy="92333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COR DA BARRA CRONOLÓGICA QUE APRESENTA UMA COR QUANDO A OBRA INICIAR</a:t>
            </a:r>
            <a:endParaRPr lang="en-US" b="1" dirty="0"/>
          </a:p>
        </p:txBody>
      </p:sp>
      <p:sp>
        <p:nvSpPr>
          <p:cNvPr id="28" name="Chave direita 27"/>
          <p:cNvSpPr/>
          <p:nvPr/>
        </p:nvSpPr>
        <p:spPr>
          <a:xfrm>
            <a:off x="4716016" y="4097374"/>
            <a:ext cx="576064" cy="1203834"/>
          </a:xfrm>
          <a:prstGeom prst="rightBrace">
            <a:avLst>
              <a:gd name="adj1" fmla="val 31009"/>
              <a:gd name="adj2" fmla="val 48796"/>
            </a:avLst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aixaDeTexto 28"/>
          <p:cNvSpPr txBox="1"/>
          <p:nvPr/>
        </p:nvSpPr>
        <p:spPr>
          <a:xfrm>
            <a:off x="6228184" y="5291916"/>
            <a:ext cx="2808312" cy="369332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NOME DA OBRA</a:t>
            </a:r>
            <a:endParaRPr lang="en-US" b="1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6228184" y="5733256"/>
            <a:ext cx="2808312" cy="369332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CIDADE/UF</a:t>
            </a:r>
            <a:endParaRPr lang="en-US" b="1" dirty="0"/>
          </a:p>
        </p:txBody>
      </p:sp>
      <p:cxnSp>
        <p:nvCxnSpPr>
          <p:cNvPr id="33" name="Conector de seta reta 32"/>
          <p:cNvCxnSpPr/>
          <p:nvPr/>
        </p:nvCxnSpPr>
        <p:spPr>
          <a:xfrm>
            <a:off x="2339752" y="6237312"/>
            <a:ext cx="1126051" cy="0"/>
          </a:xfrm>
          <a:prstGeom prst="straightConnector1">
            <a:avLst/>
          </a:prstGeom>
          <a:ln w="762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179512" y="5806066"/>
            <a:ext cx="2278180" cy="92333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PERFIL: CONTRATADA SUBPERFIL</a:t>
            </a:r>
            <a:r>
              <a:rPr lang="en-US" b="1" dirty="0" smtClean="0"/>
              <a:t>: DIRETOR </a:t>
            </a:r>
          </a:p>
          <a:p>
            <a:r>
              <a:rPr lang="en-US" b="1" dirty="0" smtClean="0"/>
              <a:t>PLANO: GRATUITO</a:t>
            </a:r>
            <a:endParaRPr lang="en-US" b="1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6228184" y="6237312"/>
            <a:ext cx="2808312" cy="584775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BARRA CRONOLÓGICA. OBRA AINDA NÃO INICIOU (0%).</a:t>
            </a:r>
            <a:endParaRPr lang="en-US" sz="1600" b="1" dirty="0"/>
          </a:p>
        </p:txBody>
      </p:sp>
      <p:cxnSp>
        <p:nvCxnSpPr>
          <p:cNvPr id="36" name="Conector de seta reta 35"/>
          <p:cNvCxnSpPr/>
          <p:nvPr/>
        </p:nvCxnSpPr>
        <p:spPr>
          <a:xfrm>
            <a:off x="5076056" y="6021288"/>
            <a:ext cx="1152128" cy="0"/>
          </a:xfrm>
          <a:prstGeom prst="straightConnector1">
            <a:avLst/>
          </a:prstGeom>
          <a:ln w="762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>
            <a:endCxn id="35" idx="1"/>
          </p:cNvCxnSpPr>
          <p:nvPr/>
        </p:nvCxnSpPr>
        <p:spPr>
          <a:xfrm>
            <a:off x="5652120" y="6529700"/>
            <a:ext cx="576064" cy="0"/>
          </a:xfrm>
          <a:prstGeom prst="straightConnector1">
            <a:avLst/>
          </a:prstGeom>
          <a:ln w="762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/>
          <p:cNvCxnSpPr>
            <a:endCxn id="29" idx="1"/>
          </p:cNvCxnSpPr>
          <p:nvPr/>
        </p:nvCxnSpPr>
        <p:spPr>
          <a:xfrm flipV="1">
            <a:off x="5004048" y="5476582"/>
            <a:ext cx="1224136" cy="184666"/>
          </a:xfrm>
          <a:prstGeom prst="straightConnector1">
            <a:avLst/>
          </a:prstGeom>
          <a:ln w="762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o 2"/>
          <p:cNvGrpSpPr/>
          <p:nvPr/>
        </p:nvGrpSpPr>
        <p:grpSpPr>
          <a:xfrm>
            <a:off x="323528" y="233064"/>
            <a:ext cx="3384376" cy="1611760"/>
            <a:chOff x="323528" y="233064"/>
            <a:chExt cx="3384376" cy="1611760"/>
          </a:xfrm>
        </p:grpSpPr>
        <p:cxnSp>
          <p:nvCxnSpPr>
            <p:cNvPr id="50" name="Conector angulado 49"/>
            <p:cNvCxnSpPr>
              <a:stCxn id="15" idx="3"/>
            </p:cNvCxnSpPr>
            <p:nvPr/>
          </p:nvCxnSpPr>
          <p:spPr>
            <a:xfrm>
              <a:off x="2915816" y="1383159"/>
              <a:ext cx="792088" cy="369332"/>
            </a:xfrm>
            <a:prstGeom prst="bentConnector3">
              <a:avLst>
                <a:gd name="adj1" fmla="val 50000"/>
              </a:avLst>
            </a:prstGeom>
            <a:ln w="76200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upo 1"/>
            <p:cNvGrpSpPr/>
            <p:nvPr/>
          </p:nvGrpSpPr>
          <p:grpSpPr>
            <a:xfrm>
              <a:off x="323528" y="233064"/>
              <a:ext cx="2592288" cy="1611760"/>
              <a:chOff x="323528" y="694729"/>
              <a:chExt cx="2592288" cy="1611760"/>
            </a:xfrm>
          </p:grpSpPr>
          <p:grpSp>
            <p:nvGrpSpPr>
              <p:cNvPr id="12" name="Grupo 11"/>
              <p:cNvGrpSpPr/>
              <p:nvPr/>
            </p:nvGrpSpPr>
            <p:grpSpPr>
              <a:xfrm rot="5400000">
                <a:off x="1353852" y="744525"/>
                <a:ext cx="603648" cy="504056"/>
                <a:chOff x="4688432" y="332656"/>
                <a:chExt cx="603648" cy="504056"/>
              </a:xfrm>
            </p:grpSpPr>
            <p:sp>
              <p:nvSpPr>
                <p:cNvPr id="13" name="Pentágono 12"/>
                <p:cNvSpPr/>
                <p:nvPr/>
              </p:nvSpPr>
              <p:spPr>
                <a:xfrm>
                  <a:off x="4716016" y="332656"/>
                  <a:ext cx="576064" cy="504056"/>
                </a:xfrm>
                <a:prstGeom prst="homePlat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14" name="CaixaDeTexto 13"/>
                <p:cNvSpPr txBox="1"/>
                <p:nvPr/>
              </p:nvSpPr>
              <p:spPr>
                <a:xfrm rot="16200000">
                  <a:off x="4752020" y="313492"/>
                  <a:ext cx="39604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b="1" dirty="0" smtClean="0"/>
                    <a:t>1</a:t>
                  </a:r>
                  <a:endParaRPr lang="en-US" sz="2800" b="1" dirty="0"/>
                </a:p>
              </p:txBody>
            </p:sp>
          </p:grpSp>
          <p:sp>
            <p:nvSpPr>
              <p:cNvPr id="15" name="CaixaDeTexto 14"/>
              <p:cNvSpPr txBox="1"/>
              <p:nvPr/>
            </p:nvSpPr>
            <p:spPr>
              <a:xfrm>
                <a:off x="323528" y="1383159"/>
                <a:ext cx="2592288" cy="923330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TELA “CARDS DE OBRAS”. CLIQUE NO CARD PARA ACESSAR A OBRA</a:t>
                </a:r>
                <a:endParaRPr lang="en-US" b="1" dirty="0"/>
              </a:p>
            </p:txBody>
          </p:sp>
        </p:grpSp>
      </p:grpSp>
      <p:sp>
        <p:nvSpPr>
          <p:cNvPr id="56" name="Colchete duplo 55"/>
          <p:cNvSpPr/>
          <p:nvPr/>
        </p:nvSpPr>
        <p:spPr>
          <a:xfrm>
            <a:off x="2339752" y="3140968"/>
            <a:ext cx="4176464" cy="432048"/>
          </a:xfrm>
          <a:prstGeom prst="bracketPair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aixaDeTexto 26"/>
          <p:cNvSpPr txBox="1"/>
          <p:nvPr/>
        </p:nvSpPr>
        <p:spPr>
          <a:xfrm>
            <a:off x="5292080" y="4499828"/>
            <a:ext cx="3677749" cy="369332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AVATAR DO PERFIL CONTRATADA</a:t>
            </a:r>
            <a:endParaRPr lang="en-US" b="1" dirty="0"/>
          </a:p>
        </p:txBody>
      </p:sp>
      <p:sp>
        <p:nvSpPr>
          <p:cNvPr id="32" name="Chave direita 31"/>
          <p:cNvSpPr/>
          <p:nvPr/>
        </p:nvSpPr>
        <p:spPr>
          <a:xfrm rot="5400000">
            <a:off x="4340730" y="-415445"/>
            <a:ext cx="491280" cy="2995595"/>
          </a:xfrm>
          <a:prstGeom prst="rightBrace">
            <a:avLst>
              <a:gd name="adj1" fmla="val 31009"/>
              <a:gd name="adj2" fmla="val 48796"/>
            </a:avLst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24"/>
            <a:ext cx="9144000" cy="4458202"/>
          </a:xfrm>
          <a:prstGeom prst="rect">
            <a:avLst/>
          </a:prstGeom>
        </p:spPr>
      </p:pic>
      <p:cxnSp>
        <p:nvCxnSpPr>
          <p:cNvPr id="10" name="Conector angulado 9"/>
          <p:cNvCxnSpPr/>
          <p:nvPr/>
        </p:nvCxnSpPr>
        <p:spPr>
          <a:xfrm rot="16200000" flipV="1">
            <a:off x="311627" y="632594"/>
            <a:ext cx="2184045" cy="1728190"/>
          </a:xfrm>
          <a:prstGeom prst="bentConnector3">
            <a:avLst>
              <a:gd name="adj1" fmla="val 50000"/>
            </a:avLst>
          </a:prstGeom>
          <a:ln w="762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o 2"/>
          <p:cNvGrpSpPr/>
          <p:nvPr/>
        </p:nvGrpSpPr>
        <p:grpSpPr>
          <a:xfrm rot="5400000">
            <a:off x="2505980" y="1966628"/>
            <a:ext cx="603648" cy="504056"/>
            <a:chOff x="4688432" y="332656"/>
            <a:chExt cx="603648" cy="504056"/>
          </a:xfrm>
        </p:grpSpPr>
        <p:sp>
          <p:nvSpPr>
            <p:cNvPr id="4" name="Pentágono 3"/>
            <p:cNvSpPr/>
            <p:nvPr/>
          </p:nvSpPr>
          <p:spPr>
            <a:xfrm>
              <a:off x="4716016" y="332656"/>
              <a:ext cx="576064" cy="504056"/>
            </a:xfrm>
            <a:prstGeom prst="homePlat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5" name="CaixaDeTexto 4"/>
            <p:cNvSpPr txBox="1"/>
            <p:nvPr/>
          </p:nvSpPr>
          <p:spPr>
            <a:xfrm rot="16200000">
              <a:off x="4752020" y="305072"/>
              <a:ext cx="3960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/>
                <a:t>1</a:t>
              </a:r>
              <a:endParaRPr lang="en-US" sz="2800" b="1" dirty="0"/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1162662" y="5733256"/>
            <a:ext cx="6649698" cy="720080"/>
            <a:chOff x="1162662" y="5661248"/>
            <a:chExt cx="6649698" cy="720080"/>
          </a:xfrm>
        </p:grpSpPr>
        <p:sp>
          <p:nvSpPr>
            <p:cNvPr id="25" name="CaixaDeTexto 24"/>
            <p:cNvSpPr txBox="1"/>
            <p:nvPr/>
          </p:nvSpPr>
          <p:spPr>
            <a:xfrm>
              <a:off x="3426071" y="5729012"/>
              <a:ext cx="2921167" cy="4616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hlinkClick r:id="rId3"/>
                </a:rPr>
                <a:t>www.rdoapp.com.br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pic>
          <p:nvPicPr>
            <p:cNvPr id="26" name="Imagem 2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4419" y="5733256"/>
              <a:ext cx="457421" cy="457421"/>
            </a:xfrm>
            <a:prstGeom prst="rect">
              <a:avLst/>
            </a:prstGeom>
          </p:spPr>
        </p:pic>
        <p:pic>
          <p:nvPicPr>
            <p:cNvPr id="27" name="Imagem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8289" y="5733256"/>
              <a:ext cx="513471" cy="513471"/>
            </a:xfrm>
            <a:prstGeom prst="rect">
              <a:avLst/>
            </a:prstGeom>
          </p:spPr>
        </p:pic>
        <p:pic>
          <p:nvPicPr>
            <p:cNvPr id="28" name="Imagem 2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2662" y="5728828"/>
              <a:ext cx="652500" cy="652500"/>
            </a:xfrm>
            <a:prstGeom prst="rect">
              <a:avLst/>
            </a:prstGeom>
          </p:spPr>
        </p:pic>
        <p:pic>
          <p:nvPicPr>
            <p:cNvPr id="29" name="Imagem 2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5270" y="5661248"/>
              <a:ext cx="1177090" cy="561381"/>
            </a:xfrm>
            <a:prstGeom prst="rect">
              <a:avLst/>
            </a:prstGeom>
          </p:spPr>
        </p:pic>
      </p:grpSp>
      <p:sp>
        <p:nvSpPr>
          <p:cNvPr id="6" name="CaixaDeTexto 5"/>
          <p:cNvSpPr txBox="1"/>
          <p:nvPr/>
        </p:nvSpPr>
        <p:spPr>
          <a:xfrm>
            <a:off x="378419" y="2588711"/>
            <a:ext cx="4769645" cy="92333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PARA ENVIAR CONVITE PARA OUTRA PARTE CLIQUE NO BOTÃO DE “TRÊS BARRAS” E ACESSE O MENU PRINCIPAL (OPÇÃO OBRAS)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1979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4664"/>
            <a:ext cx="9144000" cy="4444814"/>
          </a:xfrm>
          <a:prstGeom prst="rect">
            <a:avLst/>
          </a:prstGeom>
        </p:spPr>
      </p:pic>
      <p:grpSp>
        <p:nvGrpSpPr>
          <p:cNvPr id="13" name="Grupo 12"/>
          <p:cNvGrpSpPr/>
          <p:nvPr/>
        </p:nvGrpSpPr>
        <p:grpSpPr>
          <a:xfrm rot="5400000">
            <a:off x="3874132" y="2974740"/>
            <a:ext cx="603648" cy="504056"/>
            <a:chOff x="4688432" y="332656"/>
            <a:chExt cx="603648" cy="504056"/>
          </a:xfrm>
        </p:grpSpPr>
        <p:sp>
          <p:nvSpPr>
            <p:cNvPr id="14" name="Pentágono 13"/>
            <p:cNvSpPr/>
            <p:nvPr/>
          </p:nvSpPr>
          <p:spPr>
            <a:xfrm>
              <a:off x="4716016" y="332656"/>
              <a:ext cx="576064" cy="504056"/>
            </a:xfrm>
            <a:prstGeom prst="homePlat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5" name="CaixaDeTexto 14"/>
            <p:cNvSpPr txBox="1"/>
            <p:nvPr/>
          </p:nvSpPr>
          <p:spPr>
            <a:xfrm rot="16200000">
              <a:off x="4752020" y="313492"/>
              <a:ext cx="3960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</p:grpSp>
      <p:cxnSp>
        <p:nvCxnSpPr>
          <p:cNvPr id="17" name="Conector angulado 16"/>
          <p:cNvCxnSpPr/>
          <p:nvPr/>
        </p:nvCxnSpPr>
        <p:spPr>
          <a:xfrm rot="10800000">
            <a:off x="755576" y="2924945"/>
            <a:ext cx="1296144" cy="1109737"/>
          </a:xfrm>
          <a:prstGeom prst="bentConnector3">
            <a:avLst/>
          </a:prstGeom>
          <a:ln w="762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1907704" y="3573016"/>
            <a:ext cx="4583550" cy="92333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PARA ENVIAR CONVITE PARA OUTRA PARTE CLIQUE NO BOTÃO DE “TRÊS BARRAS” E ACESSE O MENU PRINCIPAL (OPÇÃO OBRAS)</a:t>
            </a:r>
            <a:endParaRPr lang="en-US" b="1" dirty="0"/>
          </a:p>
        </p:txBody>
      </p:sp>
      <p:grpSp>
        <p:nvGrpSpPr>
          <p:cNvPr id="20" name="Grupo 19"/>
          <p:cNvGrpSpPr/>
          <p:nvPr/>
        </p:nvGrpSpPr>
        <p:grpSpPr>
          <a:xfrm>
            <a:off x="1306678" y="5733256"/>
            <a:ext cx="6649698" cy="720080"/>
            <a:chOff x="1162662" y="5661248"/>
            <a:chExt cx="6649698" cy="720080"/>
          </a:xfrm>
        </p:grpSpPr>
        <p:sp>
          <p:nvSpPr>
            <p:cNvPr id="21" name="CaixaDeTexto 20"/>
            <p:cNvSpPr txBox="1"/>
            <p:nvPr/>
          </p:nvSpPr>
          <p:spPr>
            <a:xfrm>
              <a:off x="3426071" y="5729012"/>
              <a:ext cx="2921167" cy="4616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hlinkClick r:id="rId3"/>
                </a:rPr>
                <a:t>www.rdoapp.com.br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pic>
          <p:nvPicPr>
            <p:cNvPr id="22" name="Imagem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4419" y="5733256"/>
              <a:ext cx="457421" cy="457421"/>
            </a:xfrm>
            <a:prstGeom prst="rect">
              <a:avLst/>
            </a:prstGeom>
          </p:spPr>
        </p:pic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8289" y="5733256"/>
              <a:ext cx="513471" cy="513471"/>
            </a:xfrm>
            <a:prstGeom prst="rect">
              <a:avLst/>
            </a:prstGeom>
          </p:spPr>
        </p:pic>
        <p:pic>
          <p:nvPicPr>
            <p:cNvPr id="24" name="Imagem 2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2662" y="5728828"/>
              <a:ext cx="652500" cy="652500"/>
            </a:xfrm>
            <a:prstGeom prst="rect">
              <a:avLst/>
            </a:prstGeom>
          </p:spPr>
        </p:pic>
        <p:pic>
          <p:nvPicPr>
            <p:cNvPr id="25" name="Imagem 2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5270" y="5661248"/>
              <a:ext cx="1177090" cy="5613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5569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934"/>
            <a:ext cx="9144000" cy="4458202"/>
          </a:xfrm>
          <a:prstGeom prst="rect">
            <a:avLst/>
          </a:prstGeom>
        </p:spPr>
      </p:pic>
      <p:grpSp>
        <p:nvGrpSpPr>
          <p:cNvPr id="3" name="Grupo 2"/>
          <p:cNvGrpSpPr/>
          <p:nvPr/>
        </p:nvGrpSpPr>
        <p:grpSpPr>
          <a:xfrm rot="5400000">
            <a:off x="6322404" y="4387316"/>
            <a:ext cx="603648" cy="504056"/>
            <a:chOff x="4688432" y="332656"/>
            <a:chExt cx="603648" cy="504056"/>
          </a:xfrm>
        </p:grpSpPr>
        <p:sp>
          <p:nvSpPr>
            <p:cNvPr id="4" name="Pentágono 3"/>
            <p:cNvSpPr/>
            <p:nvPr/>
          </p:nvSpPr>
          <p:spPr>
            <a:xfrm>
              <a:off x="4716016" y="332656"/>
              <a:ext cx="576064" cy="504056"/>
            </a:xfrm>
            <a:prstGeom prst="homePlat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5" name="CaixaDeTexto 4"/>
            <p:cNvSpPr txBox="1"/>
            <p:nvPr/>
          </p:nvSpPr>
          <p:spPr>
            <a:xfrm rot="16200000">
              <a:off x="4752020" y="313492"/>
              <a:ext cx="3960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/>
                <a:t>2</a:t>
              </a:r>
              <a:endParaRPr lang="en-US" sz="2800" b="1" dirty="0"/>
            </a:p>
          </p:txBody>
        </p:sp>
      </p:grpSp>
      <p:cxnSp>
        <p:nvCxnSpPr>
          <p:cNvPr id="10" name="Conector angulado 9"/>
          <p:cNvCxnSpPr/>
          <p:nvPr/>
        </p:nvCxnSpPr>
        <p:spPr>
          <a:xfrm rot="16200000" flipV="1">
            <a:off x="6209706" y="4634656"/>
            <a:ext cx="1621135" cy="1"/>
          </a:xfrm>
          <a:prstGeom prst="bentConnector3">
            <a:avLst>
              <a:gd name="adj1" fmla="val 50000"/>
            </a:avLst>
          </a:prstGeom>
          <a:ln w="762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o 10"/>
          <p:cNvGrpSpPr/>
          <p:nvPr/>
        </p:nvGrpSpPr>
        <p:grpSpPr>
          <a:xfrm rot="5400000">
            <a:off x="3514092" y="1434988"/>
            <a:ext cx="603648" cy="504056"/>
            <a:chOff x="4688432" y="332656"/>
            <a:chExt cx="603648" cy="504056"/>
          </a:xfrm>
        </p:grpSpPr>
        <p:sp>
          <p:nvSpPr>
            <p:cNvPr id="12" name="Pentágono 11"/>
            <p:cNvSpPr/>
            <p:nvPr/>
          </p:nvSpPr>
          <p:spPr>
            <a:xfrm>
              <a:off x="4716016" y="332656"/>
              <a:ext cx="576064" cy="504056"/>
            </a:xfrm>
            <a:prstGeom prst="homePlat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3" name="CaixaDeTexto 12"/>
            <p:cNvSpPr txBox="1"/>
            <p:nvPr/>
          </p:nvSpPr>
          <p:spPr>
            <a:xfrm rot="16200000">
              <a:off x="4752020" y="313492"/>
              <a:ext cx="3960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</p:grpSp>
      <p:cxnSp>
        <p:nvCxnSpPr>
          <p:cNvPr id="27" name="Conector reto 26"/>
          <p:cNvCxnSpPr/>
          <p:nvPr/>
        </p:nvCxnSpPr>
        <p:spPr>
          <a:xfrm flipH="1">
            <a:off x="827584" y="2636912"/>
            <a:ext cx="1728192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>
            <a:off x="827584" y="2636912"/>
            <a:ext cx="0" cy="491281"/>
          </a:xfrm>
          <a:prstGeom prst="straightConnector1">
            <a:avLst/>
          </a:prstGeom>
          <a:ln w="762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4427984" y="5013176"/>
            <a:ext cx="4392488" cy="646331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PARA ENVIAR CONVITE PARA OUTRA PARTE CLIQUE NO BOTÃO “AVIÃO DE PAPEL”</a:t>
            </a:r>
            <a:endParaRPr lang="en-US" b="1" dirty="0"/>
          </a:p>
        </p:txBody>
      </p:sp>
      <p:grpSp>
        <p:nvGrpSpPr>
          <p:cNvPr id="39" name="Grupo 38"/>
          <p:cNvGrpSpPr/>
          <p:nvPr/>
        </p:nvGrpSpPr>
        <p:grpSpPr>
          <a:xfrm>
            <a:off x="1306678" y="5949280"/>
            <a:ext cx="6649698" cy="720080"/>
            <a:chOff x="1162662" y="5661248"/>
            <a:chExt cx="6649698" cy="720080"/>
          </a:xfrm>
        </p:grpSpPr>
        <p:sp>
          <p:nvSpPr>
            <p:cNvPr id="40" name="CaixaDeTexto 39"/>
            <p:cNvSpPr txBox="1"/>
            <p:nvPr/>
          </p:nvSpPr>
          <p:spPr>
            <a:xfrm>
              <a:off x="3426071" y="5729012"/>
              <a:ext cx="2921167" cy="4616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hlinkClick r:id="rId3"/>
                </a:rPr>
                <a:t>www.rdoapp.com.br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pic>
          <p:nvPicPr>
            <p:cNvPr id="41" name="Imagem 4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4419" y="5733256"/>
              <a:ext cx="457421" cy="457421"/>
            </a:xfrm>
            <a:prstGeom prst="rect">
              <a:avLst/>
            </a:prstGeom>
          </p:spPr>
        </p:pic>
        <p:pic>
          <p:nvPicPr>
            <p:cNvPr id="42" name="Imagem 4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8289" y="5733256"/>
              <a:ext cx="513471" cy="513471"/>
            </a:xfrm>
            <a:prstGeom prst="rect">
              <a:avLst/>
            </a:prstGeom>
          </p:spPr>
        </p:pic>
        <p:pic>
          <p:nvPicPr>
            <p:cNvPr id="43" name="Imagem 4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2662" y="5728828"/>
              <a:ext cx="652500" cy="652500"/>
            </a:xfrm>
            <a:prstGeom prst="rect">
              <a:avLst/>
            </a:prstGeom>
          </p:spPr>
        </p:pic>
        <p:pic>
          <p:nvPicPr>
            <p:cNvPr id="44" name="Imagem 4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5270" y="5661248"/>
              <a:ext cx="1177090" cy="561381"/>
            </a:xfrm>
            <a:prstGeom prst="rect">
              <a:avLst/>
            </a:prstGeom>
          </p:spPr>
        </p:pic>
      </p:grpSp>
      <p:sp>
        <p:nvSpPr>
          <p:cNvPr id="20" name="Chave direita 19"/>
          <p:cNvSpPr/>
          <p:nvPr/>
        </p:nvSpPr>
        <p:spPr>
          <a:xfrm rot="16200000">
            <a:off x="3377047" y="231466"/>
            <a:ext cx="491280" cy="6022253"/>
          </a:xfrm>
          <a:prstGeom prst="rightBrace">
            <a:avLst>
              <a:gd name="adj1" fmla="val 31009"/>
              <a:gd name="adj2" fmla="val 48796"/>
            </a:avLst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onector de seta reta 21"/>
          <p:cNvCxnSpPr/>
          <p:nvPr/>
        </p:nvCxnSpPr>
        <p:spPr>
          <a:xfrm>
            <a:off x="6444208" y="2564904"/>
            <a:ext cx="0" cy="491281"/>
          </a:xfrm>
          <a:prstGeom prst="straightConnector1">
            <a:avLst/>
          </a:prstGeom>
          <a:ln w="762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 flipH="1">
            <a:off x="4644008" y="2636912"/>
            <a:ext cx="1800200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1691680" y="2060848"/>
            <a:ext cx="3960440" cy="92333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AS OBRAS CADASTRADAS PARA ESSE USUÁRIO SÃO LISTADAS AQUI COM SUAS PRINCIPAIS INFORMAÇÕES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2841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680"/>
            <a:ext cx="9144000" cy="4458202"/>
          </a:xfrm>
          <a:prstGeom prst="rect">
            <a:avLst/>
          </a:prstGeom>
        </p:spPr>
      </p:pic>
      <p:grpSp>
        <p:nvGrpSpPr>
          <p:cNvPr id="18" name="Grupo 17"/>
          <p:cNvGrpSpPr/>
          <p:nvPr/>
        </p:nvGrpSpPr>
        <p:grpSpPr>
          <a:xfrm>
            <a:off x="6732240" y="1484784"/>
            <a:ext cx="2268252" cy="1584176"/>
            <a:chOff x="6732240" y="1124744"/>
            <a:chExt cx="2268252" cy="1584176"/>
          </a:xfrm>
        </p:grpSpPr>
        <p:grpSp>
          <p:nvGrpSpPr>
            <p:cNvPr id="13" name="Grupo 12"/>
            <p:cNvGrpSpPr/>
            <p:nvPr/>
          </p:nvGrpSpPr>
          <p:grpSpPr>
            <a:xfrm rot="5400000">
              <a:off x="7834572" y="1174540"/>
              <a:ext cx="603648" cy="504056"/>
              <a:chOff x="4688432" y="332656"/>
              <a:chExt cx="603648" cy="504056"/>
            </a:xfrm>
          </p:grpSpPr>
          <p:sp>
            <p:nvSpPr>
              <p:cNvPr id="14" name="Pentágono 13"/>
              <p:cNvSpPr/>
              <p:nvPr/>
            </p:nvSpPr>
            <p:spPr>
              <a:xfrm>
                <a:off x="4716016" y="332656"/>
                <a:ext cx="576064" cy="504056"/>
              </a:xfrm>
              <a:prstGeom prst="homePlat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15" name="CaixaDeTexto 14"/>
              <p:cNvSpPr txBox="1"/>
              <p:nvPr/>
            </p:nvSpPr>
            <p:spPr>
              <a:xfrm rot="16200000">
                <a:off x="4752020" y="313492"/>
                <a:ext cx="3960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</p:grpSp>
        <p:cxnSp>
          <p:nvCxnSpPr>
            <p:cNvPr id="19" name="Conector angulado 18"/>
            <p:cNvCxnSpPr/>
            <p:nvPr/>
          </p:nvCxnSpPr>
          <p:spPr>
            <a:xfrm rot="16200000" flipV="1">
              <a:off x="6732240" y="2060846"/>
              <a:ext cx="576066" cy="576066"/>
            </a:xfrm>
            <a:prstGeom prst="bentConnector3">
              <a:avLst>
                <a:gd name="adj1" fmla="val 2128"/>
              </a:avLst>
            </a:prstGeom>
            <a:ln w="76200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/>
            <p:cNvSpPr txBox="1"/>
            <p:nvPr/>
          </p:nvSpPr>
          <p:spPr>
            <a:xfrm>
              <a:off x="7164286" y="1785590"/>
              <a:ext cx="1836206" cy="92333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CLIQUE NO BOTÃO “ENVIAR CONVITE”.</a:t>
              </a:r>
              <a:endParaRPr lang="en-US" b="1" dirty="0"/>
            </a:p>
          </p:txBody>
        </p:sp>
      </p:grpSp>
      <p:grpSp>
        <p:nvGrpSpPr>
          <p:cNvPr id="27" name="Grupo 26"/>
          <p:cNvGrpSpPr/>
          <p:nvPr/>
        </p:nvGrpSpPr>
        <p:grpSpPr>
          <a:xfrm>
            <a:off x="1306678" y="5517232"/>
            <a:ext cx="6649698" cy="720080"/>
            <a:chOff x="1162662" y="5661248"/>
            <a:chExt cx="6649698" cy="720080"/>
          </a:xfrm>
        </p:grpSpPr>
        <p:sp>
          <p:nvSpPr>
            <p:cNvPr id="28" name="CaixaDeTexto 27"/>
            <p:cNvSpPr txBox="1"/>
            <p:nvPr/>
          </p:nvSpPr>
          <p:spPr>
            <a:xfrm>
              <a:off x="3426071" y="5729012"/>
              <a:ext cx="2921167" cy="4616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hlinkClick r:id="rId3"/>
                </a:rPr>
                <a:t>www.rdoapp.com.br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pic>
          <p:nvPicPr>
            <p:cNvPr id="29" name="Imagem 2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4419" y="5733256"/>
              <a:ext cx="457421" cy="457421"/>
            </a:xfrm>
            <a:prstGeom prst="rect">
              <a:avLst/>
            </a:prstGeom>
          </p:spPr>
        </p:pic>
        <p:pic>
          <p:nvPicPr>
            <p:cNvPr id="30" name="Imagem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8289" y="5733256"/>
              <a:ext cx="513471" cy="513471"/>
            </a:xfrm>
            <a:prstGeom prst="rect">
              <a:avLst/>
            </a:prstGeom>
          </p:spPr>
        </p:pic>
        <p:pic>
          <p:nvPicPr>
            <p:cNvPr id="31" name="Imagem 3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2662" y="5728828"/>
              <a:ext cx="652500" cy="652500"/>
            </a:xfrm>
            <a:prstGeom prst="rect">
              <a:avLst/>
            </a:prstGeom>
          </p:spPr>
        </p:pic>
        <p:pic>
          <p:nvPicPr>
            <p:cNvPr id="32" name="Imagem 3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5270" y="5661248"/>
              <a:ext cx="1177090" cy="561381"/>
            </a:xfrm>
            <a:prstGeom prst="rect">
              <a:avLst/>
            </a:prstGeom>
          </p:spPr>
        </p:pic>
      </p:grpSp>
      <p:grpSp>
        <p:nvGrpSpPr>
          <p:cNvPr id="17" name="Grupo 16"/>
          <p:cNvGrpSpPr/>
          <p:nvPr/>
        </p:nvGrpSpPr>
        <p:grpSpPr>
          <a:xfrm>
            <a:off x="1331640" y="2102248"/>
            <a:ext cx="3600400" cy="1470768"/>
            <a:chOff x="1331640" y="1742208"/>
            <a:chExt cx="3600400" cy="1470768"/>
          </a:xfrm>
        </p:grpSpPr>
        <p:grpSp>
          <p:nvGrpSpPr>
            <p:cNvPr id="7" name="Grupo 6"/>
            <p:cNvGrpSpPr/>
            <p:nvPr/>
          </p:nvGrpSpPr>
          <p:grpSpPr>
            <a:xfrm rot="5400000">
              <a:off x="2794012" y="1966628"/>
              <a:ext cx="603648" cy="504056"/>
              <a:chOff x="4688432" y="332656"/>
              <a:chExt cx="603648" cy="504056"/>
            </a:xfrm>
          </p:grpSpPr>
          <p:sp>
            <p:nvSpPr>
              <p:cNvPr id="8" name="Pentágono 7"/>
              <p:cNvSpPr/>
              <p:nvPr/>
            </p:nvSpPr>
            <p:spPr>
              <a:xfrm>
                <a:off x="4716016" y="332656"/>
                <a:ext cx="576064" cy="504056"/>
              </a:xfrm>
              <a:prstGeom prst="homePlat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9" name="CaixaDeTexto 8"/>
              <p:cNvSpPr txBox="1"/>
              <p:nvPr/>
            </p:nvSpPr>
            <p:spPr>
              <a:xfrm rot="16200000">
                <a:off x="4752020" y="313492"/>
                <a:ext cx="3960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</p:grpSp>
        <p:cxnSp>
          <p:nvCxnSpPr>
            <p:cNvPr id="16" name="Conector angulado 15"/>
            <p:cNvCxnSpPr/>
            <p:nvPr/>
          </p:nvCxnSpPr>
          <p:spPr>
            <a:xfrm rot="16200000" flipV="1">
              <a:off x="1900456" y="1971830"/>
              <a:ext cx="1147602" cy="688357"/>
            </a:xfrm>
            <a:prstGeom prst="bentConnector3">
              <a:avLst>
                <a:gd name="adj1" fmla="val 50000"/>
              </a:avLst>
            </a:prstGeom>
            <a:ln w="76200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CaixaDeTexto 9"/>
            <p:cNvSpPr txBox="1"/>
            <p:nvPr/>
          </p:nvSpPr>
          <p:spPr>
            <a:xfrm>
              <a:off x="1331640" y="2566645"/>
              <a:ext cx="3600400" cy="646331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DIGITE O EMAIL DA OUTRA PARTE, NESTE CASO CONTRATANTE.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44527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5766"/>
            <a:ext cx="9144000" cy="4431426"/>
          </a:xfrm>
          <a:prstGeom prst="rect">
            <a:avLst/>
          </a:prstGeom>
        </p:spPr>
      </p:pic>
      <p:grpSp>
        <p:nvGrpSpPr>
          <p:cNvPr id="4" name="Grupo 3"/>
          <p:cNvGrpSpPr/>
          <p:nvPr/>
        </p:nvGrpSpPr>
        <p:grpSpPr>
          <a:xfrm>
            <a:off x="1835696" y="2977788"/>
            <a:ext cx="576064" cy="523220"/>
            <a:chOff x="4716016" y="313492"/>
            <a:chExt cx="576064" cy="523220"/>
          </a:xfrm>
        </p:grpSpPr>
        <p:sp>
          <p:nvSpPr>
            <p:cNvPr id="7" name="Pentágono 6"/>
            <p:cNvSpPr/>
            <p:nvPr/>
          </p:nvSpPr>
          <p:spPr>
            <a:xfrm>
              <a:off x="4716016" y="332656"/>
              <a:ext cx="576064" cy="504056"/>
            </a:xfrm>
            <a:prstGeom prst="homePlat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4752020" y="313492"/>
              <a:ext cx="3960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/>
                <a:t>1</a:t>
              </a:r>
              <a:endParaRPr lang="en-US" sz="2800" b="1" dirty="0"/>
            </a:p>
          </p:txBody>
        </p:sp>
      </p:grpSp>
      <p:cxnSp>
        <p:nvCxnSpPr>
          <p:cNvPr id="5" name="Conector angulado 4"/>
          <p:cNvCxnSpPr/>
          <p:nvPr/>
        </p:nvCxnSpPr>
        <p:spPr>
          <a:xfrm rot="5400000" flipH="1" flipV="1">
            <a:off x="6196393" y="1300552"/>
            <a:ext cx="1744728" cy="1537129"/>
          </a:xfrm>
          <a:prstGeom prst="bentConnector3">
            <a:avLst>
              <a:gd name="adj1" fmla="val 50000"/>
            </a:avLst>
          </a:prstGeom>
          <a:ln w="762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2483768" y="2924944"/>
            <a:ext cx="4248472" cy="646331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MENSAGEM DO SISTEMA: “CONVITE ENVIADO COM SUCESSO”.</a:t>
            </a:r>
            <a:endParaRPr lang="en-US" b="1" dirty="0"/>
          </a:p>
        </p:txBody>
      </p:sp>
      <p:grpSp>
        <p:nvGrpSpPr>
          <p:cNvPr id="12" name="Grupo 11"/>
          <p:cNvGrpSpPr/>
          <p:nvPr/>
        </p:nvGrpSpPr>
        <p:grpSpPr>
          <a:xfrm>
            <a:off x="1187624" y="5517232"/>
            <a:ext cx="6649698" cy="720080"/>
            <a:chOff x="1162662" y="5661248"/>
            <a:chExt cx="6649698" cy="720080"/>
          </a:xfrm>
        </p:grpSpPr>
        <p:sp>
          <p:nvSpPr>
            <p:cNvPr id="13" name="CaixaDeTexto 12"/>
            <p:cNvSpPr txBox="1"/>
            <p:nvPr/>
          </p:nvSpPr>
          <p:spPr>
            <a:xfrm>
              <a:off x="3426071" y="5729012"/>
              <a:ext cx="2921167" cy="4616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hlinkClick r:id="rId3"/>
                </a:rPr>
                <a:t>www.rdoapp.com.br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pic>
          <p:nvPicPr>
            <p:cNvPr id="14" name="Imagem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4419" y="5733256"/>
              <a:ext cx="457421" cy="457421"/>
            </a:xfrm>
            <a:prstGeom prst="rect">
              <a:avLst/>
            </a:prstGeom>
          </p:spPr>
        </p:pic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8289" y="5733256"/>
              <a:ext cx="513471" cy="513471"/>
            </a:xfrm>
            <a:prstGeom prst="rect">
              <a:avLst/>
            </a:prstGeom>
          </p:spPr>
        </p:pic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2662" y="5728828"/>
              <a:ext cx="652500" cy="652500"/>
            </a:xfrm>
            <a:prstGeom prst="rect">
              <a:avLst/>
            </a:prstGeom>
          </p:spPr>
        </p:pic>
        <p:pic>
          <p:nvPicPr>
            <p:cNvPr id="17" name="Imagem 1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5270" y="5661248"/>
              <a:ext cx="1177090" cy="5613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9651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748"/>
            <a:ext cx="9144000" cy="1330036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8880"/>
            <a:ext cx="9144000" cy="3776568"/>
          </a:xfrm>
          <a:prstGeom prst="rect">
            <a:avLst/>
          </a:prstGeom>
        </p:spPr>
      </p:pic>
      <p:grpSp>
        <p:nvGrpSpPr>
          <p:cNvPr id="4" name="Grupo 3"/>
          <p:cNvGrpSpPr/>
          <p:nvPr/>
        </p:nvGrpSpPr>
        <p:grpSpPr>
          <a:xfrm>
            <a:off x="539552" y="1628800"/>
            <a:ext cx="576064" cy="523220"/>
            <a:chOff x="4716016" y="313492"/>
            <a:chExt cx="576064" cy="523220"/>
          </a:xfrm>
        </p:grpSpPr>
        <p:sp>
          <p:nvSpPr>
            <p:cNvPr id="5" name="Pentágono 4"/>
            <p:cNvSpPr/>
            <p:nvPr/>
          </p:nvSpPr>
          <p:spPr>
            <a:xfrm>
              <a:off x="4716016" y="332656"/>
              <a:ext cx="576064" cy="504056"/>
            </a:xfrm>
            <a:prstGeom prst="homePlat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4752020" y="313492"/>
              <a:ext cx="3960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/>
                <a:t>1</a:t>
              </a:r>
              <a:endParaRPr lang="en-US" sz="2800" b="1" dirty="0"/>
            </a:p>
          </p:txBody>
        </p:sp>
      </p:grpSp>
      <p:sp>
        <p:nvSpPr>
          <p:cNvPr id="8" name="CaixaDeTexto 7"/>
          <p:cNvSpPr txBox="1"/>
          <p:nvPr/>
        </p:nvSpPr>
        <p:spPr>
          <a:xfrm>
            <a:off x="1187624" y="1700808"/>
            <a:ext cx="7920880" cy="369332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EMAIL ENVIANDO PELO SISTEMA. CERTIFIQUE QUE NÃO ESTÁ NA CAIXA DE SPAM</a:t>
            </a:r>
            <a:endParaRPr lang="en-US" b="1" dirty="0"/>
          </a:p>
        </p:txBody>
      </p:sp>
      <p:grpSp>
        <p:nvGrpSpPr>
          <p:cNvPr id="9" name="Grupo 8"/>
          <p:cNvGrpSpPr/>
          <p:nvPr/>
        </p:nvGrpSpPr>
        <p:grpSpPr>
          <a:xfrm>
            <a:off x="1234670" y="6093296"/>
            <a:ext cx="6649698" cy="720080"/>
            <a:chOff x="1162662" y="5661248"/>
            <a:chExt cx="6649698" cy="720080"/>
          </a:xfrm>
        </p:grpSpPr>
        <p:sp>
          <p:nvSpPr>
            <p:cNvPr id="10" name="CaixaDeTexto 9"/>
            <p:cNvSpPr txBox="1"/>
            <p:nvPr/>
          </p:nvSpPr>
          <p:spPr>
            <a:xfrm>
              <a:off x="3426071" y="5729012"/>
              <a:ext cx="2921167" cy="4616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hlinkClick r:id="rId4"/>
                </a:rPr>
                <a:t>www.rdoapp.com.br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pic>
          <p:nvPicPr>
            <p:cNvPr id="11" name="Imagem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4419" y="5733256"/>
              <a:ext cx="457421" cy="457421"/>
            </a:xfrm>
            <a:prstGeom prst="rect">
              <a:avLst/>
            </a:prstGeom>
          </p:spPr>
        </p:pic>
        <p:pic>
          <p:nvPicPr>
            <p:cNvPr id="12" name="Imagem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8289" y="5733256"/>
              <a:ext cx="513471" cy="513471"/>
            </a:xfrm>
            <a:prstGeom prst="rect">
              <a:avLst/>
            </a:prstGeom>
          </p:spPr>
        </p:pic>
        <p:pic>
          <p:nvPicPr>
            <p:cNvPr id="13" name="Imagem 1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2662" y="5728828"/>
              <a:ext cx="652500" cy="652500"/>
            </a:xfrm>
            <a:prstGeom prst="rect">
              <a:avLst/>
            </a:prstGeom>
          </p:spPr>
        </p:pic>
        <p:pic>
          <p:nvPicPr>
            <p:cNvPr id="14" name="Imagem 1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5270" y="5661248"/>
              <a:ext cx="1177090" cy="561381"/>
            </a:xfrm>
            <a:prstGeom prst="rect">
              <a:avLst/>
            </a:prstGeom>
          </p:spPr>
        </p:pic>
      </p:grpSp>
      <p:sp>
        <p:nvSpPr>
          <p:cNvPr id="15" name="Retângulo 14"/>
          <p:cNvSpPr/>
          <p:nvPr/>
        </p:nvSpPr>
        <p:spPr>
          <a:xfrm>
            <a:off x="7092280" y="3501008"/>
            <a:ext cx="1080120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tângulo 15"/>
          <p:cNvSpPr/>
          <p:nvPr/>
        </p:nvSpPr>
        <p:spPr>
          <a:xfrm>
            <a:off x="8460432" y="1268760"/>
            <a:ext cx="540060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tângulo 16"/>
          <p:cNvSpPr/>
          <p:nvPr/>
        </p:nvSpPr>
        <p:spPr>
          <a:xfrm>
            <a:off x="3923928" y="1052736"/>
            <a:ext cx="962726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have direita 17"/>
          <p:cNvSpPr/>
          <p:nvPr/>
        </p:nvSpPr>
        <p:spPr>
          <a:xfrm>
            <a:off x="4800800" y="3789040"/>
            <a:ext cx="491280" cy="1152128"/>
          </a:xfrm>
          <a:prstGeom prst="rightBrace">
            <a:avLst>
              <a:gd name="adj1" fmla="val 31009"/>
              <a:gd name="adj2" fmla="val 48796"/>
            </a:avLst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upo 19"/>
          <p:cNvGrpSpPr/>
          <p:nvPr/>
        </p:nvGrpSpPr>
        <p:grpSpPr>
          <a:xfrm rot="5400000">
            <a:off x="6898468" y="3437396"/>
            <a:ext cx="603648" cy="504056"/>
            <a:chOff x="4688432" y="332656"/>
            <a:chExt cx="603648" cy="504056"/>
          </a:xfrm>
        </p:grpSpPr>
        <p:sp>
          <p:nvSpPr>
            <p:cNvPr id="23" name="Pentágono 22"/>
            <p:cNvSpPr/>
            <p:nvPr/>
          </p:nvSpPr>
          <p:spPr>
            <a:xfrm>
              <a:off x="4716016" y="332656"/>
              <a:ext cx="576064" cy="504056"/>
            </a:xfrm>
            <a:prstGeom prst="homePlat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4" name="CaixaDeTexto 23"/>
            <p:cNvSpPr txBox="1"/>
            <p:nvPr/>
          </p:nvSpPr>
          <p:spPr>
            <a:xfrm rot="16200000">
              <a:off x="4752020" y="313492"/>
              <a:ext cx="3960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/>
                <a:t>2</a:t>
              </a:r>
              <a:endParaRPr lang="en-US" sz="2800" b="1" dirty="0"/>
            </a:p>
          </p:txBody>
        </p:sp>
      </p:grpSp>
      <p:sp>
        <p:nvSpPr>
          <p:cNvPr id="22" name="CaixaDeTexto 21"/>
          <p:cNvSpPr txBox="1"/>
          <p:nvPr/>
        </p:nvSpPr>
        <p:spPr>
          <a:xfrm>
            <a:off x="5436096" y="4037413"/>
            <a:ext cx="3600400" cy="1200329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ABRA O EMAIL E CLIQUE NO LINK PARA PREENCHER AS INFORMAÇÕES DE CONTRATANTE OU CONTRATADA.</a:t>
            </a:r>
            <a:endParaRPr lang="en-US" b="1" dirty="0"/>
          </a:p>
        </p:txBody>
      </p:sp>
      <p:cxnSp>
        <p:nvCxnSpPr>
          <p:cNvPr id="32" name="Conector de seta reta 31"/>
          <p:cNvCxnSpPr/>
          <p:nvPr/>
        </p:nvCxnSpPr>
        <p:spPr>
          <a:xfrm>
            <a:off x="2227032" y="3789040"/>
            <a:ext cx="0" cy="334197"/>
          </a:xfrm>
          <a:prstGeom prst="straightConnector1">
            <a:avLst/>
          </a:prstGeom>
          <a:ln w="571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/>
          <p:nvPr/>
        </p:nvCxnSpPr>
        <p:spPr>
          <a:xfrm>
            <a:off x="2227032" y="3789040"/>
            <a:ext cx="4721232" cy="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/>
          <p:nvPr/>
        </p:nvCxnSpPr>
        <p:spPr>
          <a:xfrm flipV="1">
            <a:off x="2195736" y="4365104"/>
            <a:ext cx="0" cy="648072"/>
          </a:xfrm>
          <a:prstGeom prst="straightConnector1">
            <a:avLst/>
          </a:prstGeom>
          <a:ln w="571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/>
          <p:cNvCxnSpPr/>
          <p:nvPr/>
        </p:nvCxnSpPr>
        <p:spPr>
          <a:xfrm>
            <a:off x="2155024" y="5013176"/>
            <a:ext cx="3281072" cy="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85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7860"/>
            <a:ext cx="9144000" cy="4531300"/>
          </a:xfrm>
          <a:prstGeom prst="rect">
            <a:avLst/>
          </a:prstGeom>
        </p:spPr>
      </p:pic>
      <p:cxnSp>
        <p:nvCxnSpPr>
          <p:cNvPr id="31" name="Conector angulado 30"/>
          <p:cNvCxnSpPr/>
          <p:nvPr/>
        </p:nvCxnSpPr>
        <p:spPr>
          <a:xfrm rot="5400000" flipH="1" flipV="1">
            <a:off x="118867" y="4281733"/>
            <a:ext cx="1057394" cy="360040"/>
          </a:xfrm>
          <a:prstGeom prst="bentConnector3">
            <a:avLst/>
          </a:prstGeom>
          <a:ln w="571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o 2"/>
          <p:cNvGrpSpPr/>
          <p:nvPr/>
        </p:nvGrpSpPr>
        <p:grpSpPr>
          <a:xfrm>
            <a:off x="1234670" y="6021288"/>
            <a:ext cx="6649698" cy="720080"/>
            <a:chOff x="1162662" y="5661248"/>
            <a:chExt cx="6649698" cy="720080"/>
          </a:xfrm>
        </p:grpSpPr>
        <p:sp>
          <p:nvSpPr>
            <p:cNvPr id="4" name="CaixaDeTexto 3"/>
            <p:cNvSpPr txBox="1"/>
            <p:nvPr/>
          </p:nvSpPr>
          <p:spPr>
            <a:xfrm>
              <a:off x="3426071" y="5729012"/>
              <a:ext cx="2921167" cy="4616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hlinkClick r:id="rId3"/>
                </a:rPr>
                <a:t>www.rdoapp.com.br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4419" y="5733256"/>
              <a:ext cx="457421" cy="457421"/>
            </a:xfrm>
            <a:prstGeom prst="rect">
              <a:avLst/>
            </a:prstGeom>
          </p:spPr>
        </p:pic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8289" y="5733256"/>
              <a:ext cx="513471" cy="513471"/>
            </a:xfrm>
            <a:prstGeom prst="rect">
              <a:avLst/>
            </a:prstGeom>
          </p:spPr>
        </p:pic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2662" y="5728828"/>
              <a:ext cx="652500" cy="652500"/>
            </a:xfrm>
            <a:prstGeom prst="rect">
              <a:avLst/>
            </a:prstGeom>
          </p:spPr>
        </p:pic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5270" y="5661248"/>
              <a:ext cx="1177090" cy="561381"/>
            </a:xfrm>
            <a:prstGeom prst="rect">
              <a:avLst/>
            </a:prstGeom>
          </p:spPr>
        </p:pic>
      </p:grpSp>
      <p:grpSp>
        <p:nvGrpSpPr>
          <p:cNvPr id="13" name="Grupo 12"/>
          <p:cNvGrpSpPr/>
          <p:nvPr/>
        </p:nvGrpSpPr>
        <p:grpSpPr>
          <a:xfrm>
            <a:off x="35496" y="29814"/>
            <a:ext cx="3600400" cy="1526978"/>
            <a:chOff x="35496" y="40847"/>
            <a:chExt cx="3600400" cy="1526978"/>
          </a:xfrm>
        </p:grpSpPr>
        <p:grpSp>
          <p:nvGrpSpPr>
            <p:cNvPr id="9" name="Grupo 8"/>
            <p:cNvGrpSpPr/>
            <p:nvPr/>
          </p:nvGrpSpPr>
          <p:grpSpPr>
            <a:xfrm rot="5400000">
              <a:off x="1585346" y="90643"/>
              <a:ext cx="603648" cy="504056"/>
              <a:chOff x="4688432" y="332656"/>
              <a:chExt cx="603648" cy="504056"/>
            </a:xfrm>
          </p:grpSpPr>
          <p:sp>
            <p:nvSpPr>
              <p:cNvPr id="10" name="Pentágono 9"/>
              <p:cNvSpPr/>
              <p:nvPr/>
            </p:nvSpPr>
            <p:spPr>
              <a:xfrm>
                <a:off x="4716016" y="332656"/>
                <a:ext cx="576064" cy="504056"/>
              </a:xfrm>
              <a:prstGeom prst="homePlat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11" name="CaixaDeTexto 10"/>
              <p:cNvSpPr txBox="1"/>
              <p:nvPr/>
            </p:nvSpPr>
            <p:spPr>
              <a:xfrm rot="16200000">
                <a:off x="4752020" y="313492"/>
                <a:ext cx="3960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/>
                  <a:t>1</a:t>
                </a:r>
                <a:endParaRPr lang="en-US" sz="2800" b="1" dirty="0"/>
              </a:p>
            </p:txBody>
          </p:sp>
        </p:grpSp>
        <p:sp>
          <p:nvSpPr>
            <p:cNvPr id="12" name="CaixaDeTexto 11"/>
            <p:cNvSpPr txBox="1"/>
            <p:nvPr/>
          </p:nvSpPr>
          <p:spPr>
            <a:xfrm>
              <a:off x="35496" y="644495"/>
              <a:ext cx="3600400" cy="92333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AO CLICAR NO LINK O SISTEMA VAI ABRIR UMA NOVA ABA NO SEU BROWSER DE INTERNET</a:t>
              </a:r>
              <a:endParaRPr lang="en-US" b="1" dirty="0"/>
            </a:p>
          </p:txBody>
        </p:sp>
      </p:grpSp>
      <p:grpSp>
        <p:nvGrpSpPr>
          <p:cNvPr id="19" name="Grupo 18"/>
          <p:cNvGrpSpPr/>
          <p:nvPr/>
        </p:nvGrpSpPr>
        <p:grpSpPr>
          <a:xfrm>
            <a:off x="5220072" y="332656"/>
            <a:ext cx="3600400" cy="1243300"/>
            <a:chOff x="5364088" y="241484"/>
            <a:chExt cx="3600400" cy="1243300"/>
          </a:xfrm>
        </p:grpSpPr>
        <p:grpSp>
          <p:nvGrpSpPr>
            <p:cNvPr id="15" name="Grupo 14"/>
            <p:cNvGrpSpPr/>
            <p:nvPr/>
          </p:nvGrpSpPr>
          <p:grpSpPr>
            <a:xfrm rot="5400000">
              <a:off x="6918148" y="287070"/>
              <a:ext cx="595228" cy="504056"/>
              <a:chOff x="4669268" y="332656"/>
              <a:chExt cx="595228" cy="504056"/>
            </a:xfrm>
          </p:grpSpPr>
          <p:sp>
            <p:nvSpPr>
              <p:cNvPr id="17" name="Pentágono 16"/>
              <p:cNvSpPr/>
              <p:nvPr/>
            </p:nvSpPr>
            <p:spPr>
              <a:xfrm>
                <a:off x="4688432" y="332656"/>
                <a:ext cx="576064" cy="504056"/>
              </a:xfrm>
              <a:prstGeom prst="homePlat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18" name="CaixaDeTexto 17"/>
              <p:cNvSpPr txBox="1"/>
              <p:nvPr/>
            </p:nvSpPr>
            <p:spPr>
              <a:xfrm rot="16200000">
                <a:off x="4732856" y="284538"/>
                <a:ext cx="3960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/>
                  <a:t>2</a:t>
                </a:r>
                <a:endParaRPr lang="en-US" sz="2800" b="1" dirty="0"/>
              </a:p>
            </p:txBody>
          </p:sp>
        </p:grpSp>
        <p:sp>
          <p:nvSpPr>
            <p:cNvPr id="16" name="CaixaDeTexto 15"/>
            <p:cNvSpPr txBox="1"/>
            <p:nvPr/>
          </p:nvSpPr>
          <p:spPr>
            <a:xfrm>
              <a:off x="5364088" y="838453"/>
              <a:ext cx="3600400" cy="646331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PREENCHA OS DADOS DA EMPRESA SOLICITADOS</a:t>
              </a:r>
              <a:endParaRPr lang="en-US" b="1" dirty="0"/>
            </a:p>
          </p:txBody>
        </p:sp>
      </p:grpSp>
      <p:grpSp>
        <p:nvGrpSpPr>
          <p:cNvPr id="20" name="Grupo 19"/>
          <p:cNvGrpSpPr/>
          <p:nvPr/>
        </p:nvGrpSpPr>
        <p:grpSpPr>
          <a:xfrm>
            <a:off x="179512" y="4293096"/>
            <a:ext cx="3600400" cy="1296144"/>
            <a:chOff x="5436096" y="211369"/>
            <a:chExt cx="3600400" cy="1296144"/>
          </a:xfrm>
        </p:grpSpPr>
        <p:grpSp>
          <p:nvGrpSpPr>
            <p:cNvPr id="21" name="Grupo 20"/>
            <p:cNvGrpSpPr/>
            <p:nvPr/>
          </p:nvGrpSpPr>
          <p:grpSpPr>
            <a:xfrm rot="5400000">
              <a:off x="6927733" y="247373"/>
              <a:ext cx="576064" cy="504056"/>
              <a:chOff x="4639151" y="332655"/>
              <a:chExt cx="576064" cy="504056"/>
            </a:xfrm>
          </p:grpSpPr>
          <p:sp>
            <p:nvSpPr>
              <p:cNvPr id="23" name="Pentágono 22"/>
              <p:cNvSpPr/>
              <p:nvPr/>
            </p:nvSpPr>
            <p:spPr>
              <a:xfrm>
                <a:off x="4639151" y="332655"/>
                <a:ext cx="576064" cy="504056"/>
              </a:xfrm>
              <a:prstGeom prst="homePlat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4" name="CaixaDeTexto 23"/>
              <p:cNvSpPr txBox="1"/>
              <p:nvPr/>
            </p:nvSpPr>
            <p:spPr>
              <a:xfrm rot="16200000">
                <a:off x="4702739" y="300010"/>
                <a:ext cx="3960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/>
                  <a:t>3</a:t>
                </a:r>
                <a:endParaRPr lang="en-US" sz="2800" b="1" dirty="0"/>
              </a:p>
            </p:txBody>
          </p:sp>
        </p:grpSp>
        <p:sp>
          <p:nvSpPr>
            <p:cNvPr id="22" name="CaixaDeTexto 21"/>
            <p:cNvSpPr txBox="1"/>
            <p:nvPr/>
          </p:nvSpPr>
          <p:spPr>
            <a:xfrm>
              <a:off x="5436096" y="861182"/>
              <a:ext cx="3600400" cy="646331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PREENCHA OS DADOS DO USUÁRIO SOLICITADOS</a:t>
              </a:r>
              <a:endParaRPr lang="en-US" b="1" dirty="0"/>
            </a:p>
          </p:txBody>
        </p:sp>
      </p:grpSp>
      <p:cxnSp>
        <p:nvCxnSpPr>
          <p:cNvPr id="26" name="Conector angulado 25"/>
          <p:cNvCxnSpPr>
            <a:stCxn id="16" idx="2"/>
          </p:cNvCxnSpPr>
          <p:nvPr/>
        </p:nvCxnSpPr>
        <p:spPr>
          <a:xfrm rot="5400000">
            <a:off x="6119487" y="944039"/>
            <a:ext cx="268868" cy="1532702"/>
          </a:xfrm>
          <a:prstGeom prst="bentConnector2">
            <a:avLst/>
          </a:prstGeom>
          <a:ln w="762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have direita 28"/>
          <p:cNvSpPr/>
          <p:nvPr/>
        </p:nvSpPr>
        <p:spPr>
          <a:xfrm rot="10800000">
            <a:off x="827584" y="3212976"/>
            <a:ext cx="491280" cy="1152128"/>
          </a:xfrm>
          <a:prstGeom prst="rightBrace">
            <a:avLst>
              <a:gd name="adj1" fmla="val 31009"/>
              <a:gd name="adj2" fmla="val 48796"/>
            </a:avLst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Conector de seta reta 35"/>
          <p:cNvCxnSpPr>
            <a:stCxn id="30" idx="0"/>
          </p:cNvCxnSpPr>
          <p:nvPr/>
        </p:nvCxnSpPr>
        <p:spPr>
          <a:xfrm flipH="1" flipV="1">
            <a:off x="5940152" y="4554706"/>
            <a:ext cx="1282444" cy="674494"/>
          </a:xfrm>
          <a:prstGeom prst="straightConnector1">
            <a:avLst/>
          </a:prstGeom>
          <a:ln w="762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upo 13"/>
          <p:cNvGrpSpPr/>
          <p:nvPr/>
        </p:nvGrpSpPr>
        <p:grpSpPr>
          <a:xfrm>
            <a:off x="5422396" y="4581128"/>
            <a:ext cx="3600400" cy="1294403"/>
            <a:chOff x="5422396" y="4509120"/>
            <a:chExt cx="3600400" cy="1294403"/>
          </a:xfrm>
        </p:grpSpPr>
        <p:grpSp>
          <p:nvGrpSpPr>
            <p:cNvPr id="28" name="Grupo 27"/>
            <p:cNvGrpSpPr/>
            <p:nvPr/>
          </p:nvGrpSpPr>
          <p:grpSpPr>
            <a:xfrm rot="5400000">
              <a:off x="6912260" y="4545124"/>
              <a:ext cx="576064" cy="504056"/>
              <a:chOff x="4617375" y="332655"/>
              <a:chExt cx="576064" cy="504056"/>
            </a:xfrm>
          </p:grpSpPr>
          <p:sp>
            <p:nvSpPr>
              <p:cNvPr id="32" name="Pentágono 31"/>
              <p:cNvSpPr/>
              <p:nvPr/>
            </p:nvSpPr>
            <p:spPr>
              <a:xfrm>
                <a:off x="4617375" y="332655"/>
                <a:ext cx="576064" cy="504056"/>
              </a:xfrm>
              <a:prstGeom prst="homePlat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33" name="CaixaDeTexto 32"/>
              <p:cNvSpPr txBox="1"/>
              <p:nvPr/>
            </p:nvSpPr>
            <p:spPr>
              <a:xfrm rot="16200000">
                <a:off x="4702739" y="300010"/>
                <a:ext cx="3960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/>
                  <a:t>4</a:t>
                </a:r>
                <a:endParaRPr lang="en-US" sz="2800" b="1" dirty="0"/>
              </a:p>
            </p:txBody>
          </p:sp>
        </p:grpSp>
        <p:sp>
          <p:nvSpPr>
            <p:cNvPr id="30" name="CaixaDeTexto 29"/>
            <p:cNvSpPr txBox="1"/>
            <p:nvPr/>
          </p:nvSpPr>
          <p:spPr>
            <a:xfrm>
              <a:off x="5422396" y="5157192"/>
              <a:ext cx="3600400" cy="646331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APÓS PREENCHER OS DADOS CLIQUE EM “ACESSAR”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03902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aixaDeTexto 26"/>
          <p:cNvSpPr txBox="1"/>
          <p:nvPr/>
        </p:nvSpPr>
        <p:spPr>
          <a:xfrm>
            <a:off x="0" y="-12161"/>
            <a:ext cx="9144000" cy="79270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r>
              <a:rPr lang="pt-BR" sz="3200" dirty="0"/>
              <a:t> PASSO A PASSO CONTRATANTE       &amp;CONTRATADA</a:t>
            </a:r>
            <a:endParaRPr lang="en-US" sz="3200" dirty="0"/>
          </a:p>
        </p:txBody>
      </p:sp>
      <p:grpSp>
        <p:nvGrpSpPr>
          <p:cNvPr id="10" name="Grupo 9"/>
          <p:cNvGrpSpPr/>
          <p:nvPr/>
        </p:nvGrpSpPr>
        <p:grpSpPr>
          <a:xfrm>
            <a:off x="61272" y="2420888"/>
            <a:ext cx="3070568" cy="2016224"/>
            <a:chOff x="61272" y="2060848"/>
            <a:chExt cx="3070568" cy="2016224"/>
          </a:xfrm>
        </p:grpSpPr>
        <p:pic>
          <p:nvPicPr>
            <p:cNvPr id="92" name="Imagem 9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767" y="2156718"/>
              <a:ext cx="515873" cy="552202"/>
            </a:xfrm>
            <a:prstGeom prst="rect">
              <a:avLst/>
            </a:prstGeom>
          </p:spPr>
        </p:pic>
        <p:pic>
          <p:nvPicPr>
            <p:cNvPr id="91" name="Imagem 9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0350" y="2132856"/>
              <a:ext cx="487394" cy="534779"/>
            </a:xfrm>
            <a:prstGeom prst="rect">
              <a:avLst/>
            </a:prstGeom>
          </p:spPr>
        </p:pic>
        <p:sp>
          <p:nvSpPr>
            <p:cNvPr id="33" name="Retângulo 32"/>
            <p:cNvSpPr/>
            <p:nvPr/>
          </p:nvSpPr>
          <p:spPr>
            <a:xfrm>
              <a:off x="61272" y="2692077"/>
              <a:ext cx="3070568" cy="138499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pt-BR" sz="1400" b="1" dirty="0" smtClean="0"/>
                <a:t>CONTRATADA INSERE </a:t>
              </a:r>
              <a:r>
                <a:rPr lang="pt-BR" sz="1400" b="1" dirty="0"/>
                <a:t>AS </a:t>
              </a:r>
              <a:r>
                <a:rPr lang="pt-BR" sz="1400" b="1" dirty="0" smtClean="0"/>
                <a:t>ETAPAS E OS </a:t>
              </a:r>
              <a:r>
                <a:rPr lang="pt-BR" sz="1400" b="1" dirty="0"/>
                <a:t>CARDS </a:t>
              </a:r>
              <a:r>
                <a:rPr lang="pt-BR" sz="1400" b="1" dirty="0" smtClean="0"/>
                <a:t>DE TAREFAS COM </a:t>
              </a:r>
              <a:r>
                <a:rPr lang="pt-BR" sz="1400" b="1" dirty="0"/>
                <a:t>STATUS PLANEJADA (</a:t>
              </a:r>
              <a:r>
                <a:rPr lang="pt-BR" sz="1400" b="1" dirty="0" smtClean="0"/>
                <a:t>CINZA). CONTRATANTE E CONTRATADA INSEREM OS SEUS COLABORADORES E EQUIPAMENTOS NA OBRA.</a:t>
              </a:r>
              <a:endParaRPr lang="en-US" sz="1400" b="1" dirty="0"/>
            </a:p>
          </p:txBody>
        </p:sp>
        <p:grpSp>
          <p:nvGrpSpPr>
            <p:cNvPr id="88" name="Grupo 87"/>
            <p:cNvGrpSpPr/>
            <p:nvPr/>
          </p:nvGrpSpPr>
          <p:grpSpPr>
            <a:xfrm>
              <a:off x="1352018" y="2060848"/>
              <a:ext cx="411670" cy="646331"/>
              <a:chOff x="179513" y="1563672"/>
              <a:chExt cx="538738" cy="806234"/>
            </a:xfrm>
          </p:grpSpPr>
          <p:sp>
            <p:nvSpPr>
              <p:cNvPr id="89" name="Heptágono 88"/>
              <p:cNvSpPr/>
              <p:nvPr/>
            </p:nvSpPr>
            <p:spPr>
              <a:xfrm>
                <a:off x="179513" y="1670715"/>
                <a:ext cx="538738" cy="611541"/>
              </a:xfrm>
              <a:prstGeom prst="hept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CaixaDeTexto 89"/>
              <p:cNvSpPr txBox="1"/>
              <p:nvPr/>
            </p:nvSpPr>
            <p:spPr>
              <a:xfrm>
                <a:off x="245776" y="1563672"/>
                <a:ext cx="404907" cy="806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3600" dirty="0" smtClean="0"/>
                  <a:t>4</a:t>
                </a:r>
                <a:endParaRPr lang="en-US" sz="3600" dirty="0"/>
              </a:p>
            </p:txBody>
          </p:sp>
        </p:grpSp>
      </p:grpSp>
      <p:pic>
        <p:nvPicPr>
          <p:cNvPr id="103" name="Imagem 10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420888"/>
            <a:ext cx="497390" cy="545747"/>
          </a:xfrm>
          <a:prstGeom prst="rect">
            <a:avLst/>
          </a:prstGeom>
        </p:spPr>
      </p:pic>
      <p:sp>
        <p:nvSpPr>
          <p:cNvPr id="34" name="Retângulo 33"/>
          <p:cNvSpPr/>
          <p:nvPr/>
        </p:nvSpPr>
        <p:spPr>
          <a:xfrm>
            <a:off x="3419872" y="2980690"/>
            <a:ext cx="2952329" cy="160043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400" b="1" dirty="0" smtClean="0"/>
              <a:t>CONTRATADA ALTERA STATUS DOS CARDS </a:t>
            </a:r>
            <a:r>
              <a:rPr lang="pt-BR" sz="1400" b="1" dirty="0"/>
              <a:t>DE </a:t>
            </a:r>
            <a:r>
              <a:rPr lang="pt-BR" sz="1400" b="1" dirty="0" smtClean="0"/>
              <a:t>TAREFAS PARA “EM EXECUÇÃO” </a:t>
            </a:r>
            <a:r>
              <a:rPr lang="pt-BR" sz="1400" b="1" dirty="0"/>
              <a:t>(AZUL) </a:t>
            </a:r>
            <a:r>
              <a:rPr lang="pt-BR" sz="1400" b="1" dirty="0" smtClean="0"/>
              <a:t>QUE </a:t>
            </a:r>
            <a:r>
              <a:rPr lang="pt-BR" sz="1400" b="1" dirty="0"/>
              <a:t>RECEBEM </a:t>
            </a:r>
            <a:r>
              <a:rPr lang="pt-BR" sz="1400" b="1" dirty="0" smtClean="0"/>
              <a:t>COMENTÁRIOS, MEDIÇÃO, FOTOS, </a:t>
            </a:r>
            <a:r>
              <a:rPr lang="pt-BR" sz="1400" b="1" dirty="0"/>
              <a:t>COLABORADORES E MÁQUINAS. </a:t>
            </a:r>
            <a:r>
              <a:rPr lang="pt-BR" sz="1400" b="1" dirty="0" smtClean="0"/>
              <a:t>CONTRATADA </a:t>
            </a:r>
            <a:r>
              <a:rPr lang="pt-BR" sz="1400" b="1" dirty="0"/>
              <a:t>GERA E ASSINA O PDF </a:t>
            </a:r>
            <a:r>
              <a:rPr lang="pt-BR" sz="1400" b="1" dirty="0" smtClean="0"/>
              <a:t>DIARIAMENTE.</a:t>
            </a:r>
            <a:endParaRPr lang="en-US" sz="1400" b="1" dirty="0"/>
          </a:p>
        </p:txBody>
      </p:sp>
      <p:grpSp>
        <p:nvGrpSpPr>
          <p:cNvPr id="93" name="Grupo 92"/>
          <p:cNvGrpSpPr/>
          <p:nvPr/>
        </p:nvGrpSpPr>
        <p:grpSpPr>
          <a:xfrm>
            <a:off x="4592378" y="2348880"/>
            <a:ext cx="411670" cy="646331"/>
            <a:chOff x="179514" y="1565845"/>
            <a:chExt cx="538739" cy="806234"/>
          </a:xfrm>
        </p:grpSpPr>
        <p:sp>
          <p:nvSpPr>
            <p:cNvPr id="94" name="Heptágono 93"/>
            <p:cNvSpPr/>
            <p:nvPr/>
          </p:nvSpPr>
          <p:spPr>
            <a:xfrm>
              <a:off x="179514" y="1670715"/>
              <a:ext cx="538739" cy="611541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CaixaDeTexto 94"/>
            <p:cNvSpPr txBox="1"/>
            <p:nvPr/>
          </p:nvSpPr>
          <p:spPr>
            <a:xfrm>
              <a:off x="247080" y="1565845"/>
              <a:ext cx="404907" cy="806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dirty="0" smtClean="0"/>
                <a:t>5</a:t>
              </a:r>
              <a:endParaRPr lang="en-US" sz="3600" dirty="0"/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6516215" y="2494637"/>
            <a:ext cx="2572439" cy="1583015"/>
            <a:chOff x="6516215" y="2494637"/>
            <a:chExt cx="2572439" cy="1583015"/>
          </a:xfrm>
        </p:grpSpPr>
        <p:pic>
          <p:nvPicPr>
            <p:cNvPr id="99" name="Imagem 9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6296" y="2571343"/>
              <a:ext cx="515873" cy="552202"/>
            </a:xfrm>
            <a:prstGeom prst="rect">
              <a:avLst/>
            </a:prstGeom>
          </p:spPr>
        </p:pic>
        <p:sp>
          <p:nvSpPr>
            <p:cNvPr id="35" name="Retângulo 34"/>
            <p:cNvSpPr/>
            <p:nvPr/>
          </p:nvSpPr>
          <p:spPr>
            <a:xfrm>
              <a:off x="6516215" y="3123545"/>
              <a:ext cx="2572439" cy="95410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pt-BR" sz="1400" b="1" dirty="0"/>
                <a:t>ENGENHEIRO </a:t>
              </a:r>
              <a:r>
                <a:rPr lang="pt-BR" sz="1400" b="1" dirty="0" smtClean="0"/>
                <a:t>CONTRATANTE ACESSA SISTEMA PARA COMENTAR E ASSINAR RDO </a:t>
              </a:r>
              <a:r>
                <a:rPr lang="pt-BR" sz="1400" b="1" dirty="0"/>
                <a:t>PDF </a:t>
              </a:r>
              <a:r>
                <a:rPr lang="pt-BR" sz="1400" b="1" dirty="0" smtClean="0"/>
                <a:t>FECHANDO </a:t>
              </a:r>
              <a:r>
                <a:rPr lang="pt-BR" sz="1400" b="1" dirty="0"/>
                <a:t>O CICLO DIÁRIO.</a:t>
              </a:r>
              <a:endParaRPr lang="en-US" sz="1400" b="1" dirty="0"/>
            </a:p>
          </p:txBody>
        </p:sp>
        <p:grpSp>
          <p:nvGrpSpPr>
            <p:cNvPr id="96" name="Grupo 95"/>
            <p:cNvGrpSpPr/>
            <p:nvPr/>
          </p:nvGrpSpPr>
          <p:grpSpPr>
            <a:xfrm>
              <a:off x="7812360" y="2494637"/>
              <a:ext cx="411670" cy="646331"/>
              <a:chOff x="341314" y="1563672"/>
              <a:chExt cx="538738" cy="806234"/>
            </a:xfrm>
          </p:grpSpPr>
          <p:sp>
            <p:nvSpPr>
              <p:cNvPr id="97" name="Heptágono 96"/>
              <p:cNvSpPr/>
              <p:nvPr/>
            </p:nvSpPr>
            <p:spPr>
              <a:xfrm>
                <a:off x="341314" y="1670715"/>
                <a:ext cx="538738" cy="611541"/>
              </a:xfrm>
              <a:prstGeom prst="hept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CaixaDeTexto 97"/>
              <p:cNvSpPr txBox="1"/>
              <p:nvPr/>
            </p:nvSpPr>
            <p:spPr>
              <a:xfrm>
                <a:off x="407577" y="1563672"/>
                <a:ext cx="404907" cy="806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3600" dirty="0" smtClean="0"/>
                  <a:t>6</a:t>
                </a:r>
                <a:endParaRPr lang="en-US" sz="3600" dirty="0"/>
              </a:p>
            </p:txBody>
          </p:sp>
        </p:grpSp>
      </p:grpSp>
      <p:pic>
        <p:nvPicPr>
          <p:cNvPr id="105" name="Imagem 10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72485"/>
            <a:ext cx="418716" cy="448203"/>
          </a:xfrm>
          <a:prstGeom prst="rect">
            <a:avLst/>
          </a:prstGeom>
        </p:spPr>
      </p:pic>
      <p:pic>
        <p:nvPicPr>
          <p:cNvPr id="107" name="Imagem 10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440" y="160721"/>
            <a:ext cx="407334" cy="446936"/>
          </a:xfrm>
          <a:prstGeom prst="rect">
            <a:avLst/>
          </a:prstGeom>
        </p:spPr>
      </p:pic>
      <p:grpSp>
        <p:nvGrpSpPr>
          <p:cNvPr id="128" name="Grupo 127"/>
          <p:cNvGrpSpPr/>
          <p:nvPr/>
        </p:nvGrpSpPr>
        <p:grpSpPr>
          <a:xfrm>
            <a:off x="107504" y="4509120"/>
            <a:ext cx="3442016" cy="2308898"/>
            <a:chOff x="467544" y="4365104"/>
            <a:chExt cx="3442016" cy="2308898"/>
          </a:xfrm>
        </p:grpSpPr>
        <p:pic>
          <p:nvPicPr>
            <p:cNvPr id="113" name="Imagem 1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692" y="4681095"/>
              <a:ext cx="512046" cy="548105"/>
            </a:xfrm>
            <a:prstGeom prst="rect">
              <a:avLst/>
            </a:prstGeom>
          </p:spPr>
        </p:pic>
        <p:pic>
          <p:nvPicPr>
            <p:cNvPr id="112" name="Imagem 1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6628" y="4681095"/>
              <a:ext cx="474326" cy="520441"/>
            </a:xfrm>
            <a:prstGeom prst="rect">
              <a:avLst/>
            </a:prstGeom>
          </p:spPr>
        </p:pic>
        <p:sp>
          <p:nvSpPr>
            <p:cNvPr id="108" name="Retângulo 107"/>
            <p:cNvSpPr/>
            <p:nvPr/>
          </p:nvSpPr>
          <p:spPr>
            <a:xfrm>
              <a:off x="1049681" y="5201536"/>
              <a:ext cx="2160240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pt-BR" sz="1600" b="1" dirty="0"/>
                <a:t>DESCRIÇÃO DO PASSO</a:t>
              </a:r>
              <a:endParaRPr lang="en-US" sz="1600" dirty="0"/>
            </a:p>
          </p:txBody>
        </p:sp>
        <p:grpSp>
          <p:nvGrpSpPr>
            <p:cNvPr id="109" name="Grupo 108"/>
            <p:cNvGrpSpPr/>
            <p:nvPr/>
          </p:nvGrpSpPr>
          <p:grpSpPr>
            <a:xfrm>
              <a:off x="1690920" y="4365104"/>
              <a:ext cx="1086953" cy="814946"/>
              <a:chOff x="103732" y="1556792"/>
              <a:chExt cx="1143895" cy="725464"/>
            </a:xfrm>
          </p:grpSpPr>
          <p:sp>
            <p:nvSpPr>
              <p:cNvPr id="110" name="Heptágono 109"/>
              <p:cNvSpPr/>
              <p:nvPr/>
            </p:nvSpPr>
            <p:spPr>
              <a:xfrm>
                <a:off x="179512" y="1556792"/>
                <a:ext cx="915888" cy="725464"/>
              </a:xfrm>
              <a:prstGeom prst="hept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CaixaDeTexto 110"/>
              <p:cNvSpPr txBox="1"/>
              <p:nvPr/>
            </p:nvSpPr>
            <p:spPr>
              <a:xfrm>
                <a:off x="103732" y="1684995"/>
                <a:ext cx="1143895" cy="465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b="1" dirty="0"/>
                  <a:t>NÚMERO DO PASSO</a:t>
                </a:r>
                <a:endParaRPr lang="en-US" sz="1400" b="1" dirty="0"/>
              </a:p>
            </p:txBody>
          </p:sp>
        </p:grpSp>
        <p:sp>
          <p:nvSpPr>
            <p:cNvPr id="114" name="CaixaDeTexto 113"/>
            <p:cNvSpPr txBox="1"/>
            <p:nvPr/>
          </p:nvSpPr>
          <p:spPr>
            <a:xfrm>
              <a:off x="1041692" y="5566512"/>
              <a:ext cx="1076946" cy="26161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pt-BR" sz="1100" b="1" dirty="0"/>
                <a:t>CONTRATANTE</a:t>
              </a:r>
              <a:endParaRPr lang="en-US" sz="1100" b="1" dirty="0"/>
            </a:p>
          </p:txBody>
        </p:sp>
        <p:sp>
          <p:nvSpPr>
            <p:cNvPr id="115" name="CaixaDeTexto 114"/>
            <p:cNvSpPr txBox="1"/>
            <p:nvPr/>
          </p:nvSpPr>
          <p:spPr>
            <a:xfrm>
              <a:off x="2147014" y="5566512"/>
              <a:ext cx="1076946" cy="26161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pt-BR" sz="1100" b="1" dirty="0"/>
                <a:t>CONTRATADA</a:t>
              </a:r>
              <a:endParaRPr lang="en-US" sz="1100" b="1" dirty="0"/>
            </a:p>
          </p:txBody>
        </p:sp>
        <p:sp>
          <p:nvSpPr>
            <p:cNvPr id="116" name="CaixaDeTexto 115"/>
            <p:cNvSpPr txBox="1"/>
            <p:nvPr/>
          </p:nvSpPr>
          <p:spPr>
            <a:xfrm>
              <a:off x="1049681" y="5876030"/>
              <a:ext cx="2174279" cy="60016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pt-BR" sz="1100" b="1" dirty="0"/>
                <a:t>QUEM PODE FAZER O PASSO? CONTRATANTE E / OU CONTRATADA?</a:t>
              </a:r>
              <a:endParaRPr lang="en-US" sz="1100" b="1" dirty="0"/>
            </a:p>
          </p:txBody>
        </p:sp>
        <p:sp>
          <p:nvSpPr>
            <p:cNvPr id="117" name="Elipse 116"/>
            <p:cNvSpPr/>
            <p:nvPr/>
          </p:nvSpPr>
          <p:spPr>
            <a:xfrm>
              <a:off x="467544" y="4365104"/>
              <a:ext cx="3442016" cy="2308898"/>
            </a:xfrm>
            <a:prstGeom prst="ellipse">
              <a:avLst/>
            </a:prstGeom>
            <a:noFill/>
            <a:ln w="76200">
              <a:solidFill>
                <a:srgbClr val="FFFF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Seta dobrada 117"/>
            <p:cNvSpPr/>
            <p:nvPr/>
          </p:nvSpPr>
          <p:spPr>
            <a:xfrm flipH="1" flipV="1">
              <a:off x="3095835" y="5013176"/>
              <a:ext cx="360041" cy="792088"/>
            </a:xfrm>
            <a:prstGeom prst="ben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9" name="Seta dobrada 118"/>
            <p:cNvSpPr/>
            <p:nvPr/>
          </p:nvSpPr>
          <p:spPr>
            <a:xfrm flipV="1">
              <a:off x="748682" y="5013176"/>
              <a:ext cx="366934" cy="792088"/>
            </a:xfrm>
            <a:prstGeom prst="ben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upo 8"/>
          <p:cNvGrpSpPr/>
          <p:nvPr/>
        </p:nvGrpSpPr>
        <p:grpSpPr>
          <a:xfrm>
            <a:off x="323528" y="836712"/>
            <a:ext cx="2245108" cy="1296144"/>
            <a:chOff x="-544425" y="836712"/>
            <a:chExt cx="2245108" cy="1296144"/>
          </a:xfrm>
        </p:grpSpPr>
        <p:pic>
          <p:nvPicPr>
            <p:cNvPr id="66" name="Imagem 65">
              <a:extLst>
                <a:ext uri="{FF2B5EF4-FFF2-40B4-BE49-F238E27FC236}">
                  <a16:creationId xmlns="" xmlns:a16="http://schemas.microsoft.com/office/drawing/2014/main" id="{A62FA5F6-C33A-49EA-A241-41F4CF4480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735" y="908720"/>
              <a:ext cx="487394" cy="534779"/>
            </a:xfrm>
            <a:prstGeom prst="rect">
              <a:avLst/>
            </a:prstGeom>
          </p:spPr>
        </p:pic>
        <p:pic>
          <p:nvPicPr>
            <p:cNvPr id="67" name="Imagem 66">
              <a:extLst>
                <a:ext uri="{FF2B5EF4-FFF2-40B4-BE49-F238E27FC236}">
                  <a16:creationId xmlns="" xmlns:a16="http://schemas.microsoft.com/office/drawing/2014/main" id="{A2DAC51B-40BE-4583-B1BA-7E700F892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6202" y="932582"/>
              <a:ext cx="515873" cy="552202"/>
            </a:xfrm>
            <a:prstGeom prst="rect">
              <a:avLst/>
            </a:prstGeom>
          </p:spPr>
        </p:pic>
        <p:grpSp>
          <p:nvGrpSpPr>
            <p:cNvPr id="37" name="Grupo 36"/>
            <p:cNvGrpSpPr/>
            <p:nvPr/>
          </p:nvGrpSpPr>
          <p:grpSpPr>
            <a:xfrm>
              <a:off x="391679" y="836712"/>
              <a:ext cx="486031" cy="566945"/>
              <a:chOff x="-6239" y="1593852"/>
              <a:chExt cx="610536" cy="737770"/>
            </a:xfrm>
          </p:grpSpPr>
          <p:sp>
            <p:nvSpPr>
              <p:cNvPr id="38" name="Heptágono 37"/>
              <p:cNvSpPr/>
              <p:nvPr/>
            </p:nvSpPr>
            <p:spPr>
              <a:xfrm>
                <a:off x="-6239" y="1661113"/>
                <a:ext cx="610536" cy="670509"/>
              </a:xfrm>
              <a:prstGeom prst="hept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CaixaDeTexto 38"/>
              <p:cNvSpPr txBox="1"/>
              <p:nvPr/>
            </p:nvSpPr>
            <p:spPr>
              <a:xfrm>
                <a:off x="117595" y="1593852"/>
                <a:ext cx="40490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/>
                  <a:t>1</a:t>
                </a:r>
              </a:p>
            </p:txBody>
          </p:sp>
        </p:grpSp>
        <p:sp>
          <p:nvSpPr>
            <p:cNvPr id="28" name="Retângulo 27"/>
            <p:cNvSpPr/>
            <p:nvPr/>
          </p:nvSpPr>
          <p:spPr>
            <a:xfrm>
              <a:off x="-544425" y="1486525"/>
              <a:ext cx="2245108" cy="64633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pt-BR" b="1" dirty="0"/>
                <a:t>CADASTRO NA LOJA RDO </a:t>
              </a:r>
              <a:r>
                <a:rPr lang="pt-BR" b="1" dirty="0" err="1" smtClean="0"/>
                <a:t>App</a:t>
              </a:r>
              <a:r>
                <a:rPr lang="pt-BR" b="1" dirty="0" smtClean="0"/>
                <a:t>.</a:t>
              </a:r>
              <a:endParaRPr lang="en-US" dirty="0"/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2932471" y="825679"/>
            <a:ext cx="2215593" cy="1307177"/>
            <a:chOff x="1481930" y="812262"/>
            <a:chExt cx="2215593" cy="1307177"/>
          </a:xfrm>
        </p:grpSpPr>
        <p:pic>
          <p:nvPicPr>
            <p:cNvPr id="69" name="Imagem 68">
              <a:extLst>
                <a:ext uri="{FF2B5EF4-FFF2-40B4-BE49-F238E27FC236}">
                  <a16:creationId xmlns="" xmlns:a16="http://schemas.microsoft.com/office/drawing/2014/main" id="{B63A9495-5ACE-49AA-8068-E7074C5D12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8081" y="884270"/>
              <a:ext cx="487394" cy="534779"/>
            </a:xfrm>
            <a:prstGeom prst="rect">
              <a:avLst/>
            </a:prstGeom>
          </p:spPr>
        </p:pic>
        <p:grpSp>
          <p:nvGrpSpPr>
            <p:cNvPr id="73" name="Grupo 72"/>
            <p:cNvGrpSpPr/>
            <p:nvPr/>
          </p:nvGrpSpPr>
          <p:grpSpPr>
            <a:xfrm>
              <a:off x="2349749" y="812262"/>
              <a:ext cx="411670" cy="646331"/>
              <a:chOff x="286830" y="1563672"/>
              <a:chExt cx="538738" cy="806234"/>
            </a:xfrm>
          </p:grpSpPr>
          <p:sp>
            <p:nvSpPr>
              <p:cNvPr id="74" name="Heptágono 73"/>
              <p:cNvSpPr/>
              <p:nvPr/>
            </p:nvSpPr>
            <p:spPr>
              <a:xfrm>
                <a:off x="286830" y="1670715"/>
                <a:ext cx="538738" cy="611541"/>
              </a:xfrm>
              <a:prstGeom prst="hept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CaixaDeTexto 74"/>
              <p:cNvSpPr txBox="1"/>
              <p:nvPr/>
            </p:nvSpPr>
            <p:spPr>
              <a:xfrm>
                <a:off x="354396" y="1563672"/>
                <a:ext cx="404906" cy="806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3600" dirty="0"/>
                  <a:t>2</a:t>
                </a:r>
                <a:endParaRPr lang="en-US" sz="3600" dirty="0"/>
              </a:p>
            </p:txBody>
          </p:sp>
        </p:grpSp>
        <p:pic>
          <p:nvPicPr>
            <p:cNvPr id="68" name="Imagem 67">
              <a:extLst>
                <a:ext uri="{FF2B5EF4-FFF2-40B4-BE49-F238E27FC236}">
                  <a16:creationId xmlns="" xmlns:a16="http://schemas.microsoft.com/office/drawing/2014/main" id="{423ED33B-F7EC-4D33-92C9-0B1976896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1871" y="908132"/>
              <a:ext cx="515873" cy="552202"/>
            </a:xfrm>
            <a:prstGeom prst="rect">
              <a:avLst/>
            </a:prstGeom>
          </p:spPr>
        </p:pic>
        <p:sp>
          <p:nvSpPr>
            <p:cNvPr id="29" name="Retângulo 28"/>
            <p:cNvSpPr/>
            <p:nvPr/>
          </p:nvSpPr>
          <p:spPr>
            <a:xfrm>
              <a:off x="1481930" y="1473108"/>
              <a:ext cx="2215593" cy="64633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pt-BR" b="1" dirty="0"/>
                <a:t>ESCOLHA DO PLANO DE </a:t>
              </a:r>
              <a:r>
                <a:rPr lang="pt-BR" b="1" dirty="0" smtClean="0"/>
                <a:t>ASSINATURA.</a:t>
              </a:r>
              <a:endParaRPr lang="en-US" dirty="0"/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3732618" y="4636852"/>
            <a:ext cx="5231870" cy="2176524"/>
            <a:chOff x="3707904" y="4636852"/>
            <a:chExt cx="5231870" cy="2176524"/>
          </a:xfrm>
        </p:grpSpPr>
        <p:grpSp>
          <p:nvGrpSpPr>
            <p:cNvPr id="7" name="Grupo 6"/>
            <p:cNvGrpSpPr/>
            <p:nvPr/>
          </p:nvGrpSpPr>
          <p:grpSpPr>
            <a:xfrm>
              <a:off x="3707904" y="4636852"/>
              <a:ext cx="2343746" cy="2176524"/>
              <a:chOff x="3707904" y="4656660"/>
              <a:chExt cx="2343746" cy="2176524"/>
            </a:xfrm>
          </p:grpSpPr>
          <p:grpSp>
            <p:nvGrpSpPr>
              <p:cNvPr id="127" name="Grupo 126"/>
              <p:cNvGrpSpPr/>
              <p:nvPr/>
            </p:nvGrpSpPr>
            <p:grpSpPr>
              <a:xfrm>
                <a:off x="3905213" y="4656660"/>
                <a:ext cx="1962931" cy="1816484"/>
                <a:chOff x="4049229" y="4490134"/>
                <a:chExt cx="1962931" cy="1816484"/>
              </a:xfrm>
            </p:grpSpPr>
            <p:pic>
              <p:nvPicPr>
                <p:cNvPr id="124" name="Imagem 123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55976" y="4490134"/>
                  <a:ext cx="1456444" cy="1456444"/>
                </a:xfrm>
                <a:prstGeom prst="rect">
                  <a:avLst/>
                </a:prstGeom>
              </p:spPr>
            </p:pic>
            <p:sp>
              <p:nvSpPr>
                <p:cNvPr id="126" name="CaixaDeTexto 125"/>
                <p:cNvSpPr txBox="1"/>
                <p:nvPr/>
              </p:nvSpPr>
              <p:spPr>
                <a:xfrm>
                  <a:off x="4049229" y="5998841"/>
                  <a:ext cx="1962931" cy="30777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400" dirty="0">
                      <a:latin typeface="AR CHRISTY" panose="02000000000000000000" pitchFamily="2" charset="0"/>
                    </a:rPr>
                    <a:t>WWW.RDOAPP.COM.BR</a:t>
                  </a:r>
                  <a:endParaRPr lang="en-US" sz="1400" dirty="0">
                    <a:latin typeface="AR CHRISTY" panose="02000000000000000000" pitchFamily="2" charset="0"/>
                  </a:endParaRPr>
                </a:p>
              </p:txBody>
            </p:sp>
          </p:grpSp>
          <p:sp>
            <p:nvSpPr>
              <p:cNvPr id="72" name="CaixaDeTexto 71"/>
              <p:cNvSpPr txBox="1"/>
              <p:nvPr/>
            </p:nvSpPr>
            <p:spPr>
              <a:xfrm>
                <a:off x="3707904" y="6525407"/>
                <a:ext cx="2343746" cy="30777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>
                    <a:latin typeface="AR CHRISTY" panose="02000000000000000000" pitchFamily="2" charset="0"/>
                  </a:rPr>
                  <a:t>WWW.LIVRODEORDEM.COM.BR</a:t>
                </a:r>
                <a:endParaRPr lang="en-US" sz="1400" dirty="0">
                  <a:latin typeface="AR CHRISTY" panose="02000000000000000000" pitchFamily="2" charset="0"/>
                </a:endParaRPr>
              </a:p>
            </p:txBody>
          </p:sp>
        </p:grpSp>
        <p:grpSp>
          <p:nvGrpSpPr>
            <p:cNvPr id="12" name="Grupo 11"/>
            <p:cNvGrpSpPr/>
            <p:nvPr/>
          </p:nvGrpSpPr>
          <p:grpSpPr>
            <a:xfrm>
              <a:off x="6617431" y="4653136"/>
              <a:ext cx="2322343" cy="2119010"/>
              <a:chOff x="6617431" y="4653136"/>
              <a:chExt cx="2322343" cy="2119010"/>
            </a:xfrm>
          </p:grpSpPr>
          <p:pic>
            <p:nvPicPr>
              <p:cNvPr id="3" name="Imagem 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64288" y="5877272"/>
                <a:ext cx="1403563" cy="669392"/>
              </a:xfrm>
              <a:prstGeom prst="rect">
                <a:avLst/>
              </a:prstGeom>
            </p:spPr>
          </p:pic>
          <p:sp>
            <p:nvSpPr>
              <p:cNvPr id="65" name="CaixaDeTexto 64"/>
              <p:cNvSpPr txBox="1"/>
              <p:nvPr/>
            </p:nvSpPr>
            <p:spPr>
              <a:xfrm>
                <a:off x="6876256" y="6464369"/>
                <a:ext cx="1962931" cy="30777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>
                    <a:latin typeface="AR CHRISTY" panose="02000000000000000000" pitchFamily="2" charset="0"/>
                  </a:rPr>
                  <a:t>@RDOAPP SOFTWARES</a:t>
                </a:r>
                <a:endParaRPr lang="en-US" sz="1400" dirty="0">
                  <a:latin typeface="AR CHRISTY" panose="02000000000000000000" pitchFamily="2" charset="0"/>
                </a:endParaRPr>
              </a:p>
            </p:txBody>
          </p:sp>
          <p:pic>
            <p:nvPicPr>
              <p:cNvPr id="2" name="Imagem 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50662" y="4653136"/>
                <a:ext cx="689112" cy="689112"/>
              </a:xfrm>
              <a:prstGeom prst="rect">
                <a:avLst/>
              </a:prstGeom>
            </p:spPr>
          </p:pic>
          <p:pic>
            <p:nvPicPr>
              <p:cNvPr id="5" name="Imagem 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17431" y="4653190"/>
                <a:ext cx="760307" cy="760307"/>
              </a:xfrm>
              <a:prstGeom prst="rect">
                <a:avLst/>
              </a:prstGeom>
            </p:spPr>
          </p:pic>
          <p:pic>
            <p:nvPicPr>
              <p:cNvPr id="6" name="Imagem 5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88457" y="4653190"/>
                <a:ext cx="862204" cy="862204"/>
              </a:xfrm>
              <a:prstGeom prst="rect">
                <a:avLst/>
              </a:prstGeom>
            </p:spPr>
          </p:pic>
          <p:sp>
            <p:nvSpPr>
              <p:cNvPr id="76" name="CaixaDeTexto 75"/>
              <p:cNvSpPr txBox="1"/>
              <p:nvPr/>
            </p:nvSpPr>
            <p:spPr>
              <a:xfrm>
                <a:off x="7147626" y="5521928"/>
                <a:ext cx="1312806" cy="36933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>
                    <a:latin typeface="AR CHRISTY" panose="02000000000000000000" pitchFamily="2" charset="0"/>
                  </a:rPr>
                  <a:t>@</a:t>
                </a:r>
                <a:r>
                  <a:rPr lang="pt-BR" dirty="0" smtClean="0">
                    <a:latin typeface="AR CHRISTY" panose="02000000000000000000" pitchFamily="2" charset="0"/>
                  </a:rPr>
                  <a:t>RDOAPP</a:t>
                </a:r>
                <a:endParaRPr lang="en-US" dirty="0">
                  <a:latin typeface="AR CHRISTY" panose="02000000000000000000" pitchFamily="2" charset="0"/>
                </a:endParaRPr>
              </a:p>
            </p:txBody>
          </p:sp>
        </p:grpSp>
      </p:grpSp>
      <p:grpSp>
        <p:nvGrpSpPr>
          <p:cNvPr id="4" name="Grupo 3"/>
          <p:cNvGrpSpPr/>
          <p:nvPr/>
        </p:nvGrpSpPr>
        <p:grpSpPr>
          <a:xfrm>
            <a:off x="5436096" y="766445"/>
            <a:ext cx="3652559" cy="1654443"/>
            <a:chOff x="3691241" y="768186"/>
            <a:chExt cx="3652559" cy="1654443"/>
          </a:xfrm>
        </p:grpSpPr>
        <p:pic>
          <p:nvPicPr>
            <p:cNvPr id="81" name="Imagem 8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7536" y="838453"/>
              <a:ext cx="515873" cy="552202"/>
            </a:xfrm>
            <a:prstGeom prst="rect">
              <a:avLst/>
            </a:prstGeom>
          </p:spPr>
        </p:pic>
        <p:pic>
          <p:nvPicPr>
            <p:cNvPr id="82" name="Imagem 8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7465" y="838453"/>
              <a:ext cx="503270" cy="552199"/>
            </a:xfrm>
            <a:prstGeom prst="rect">
              <a:avLst/>
            </a:prstGeom>
          </p:spPr>
        </p:pic>
        <p:sp>
          <p:nvSpPr>
            <p:cNvPr id="30" name="Retângulo 29"/>
            <p:cNvSpPr/>
            <p:nvPr/>
          </p:nvSpPr>
          <p:spPr>
            <a:xfrm>
              <a:off x="3691241" y="1412776"/>
              <a:ext cx="3652559" cy="100985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noAutofit/>
            </a:bodyPr>
            <a:lstStyle/>
            <a:p>
              <a:r>
                <a:rPr lang="pt-BR" sz="1400" b="1" dirty="0"/>
                <a:t>ACESSO AO SISTEMA  </a:t>
              </a:r>
              <a:r>
                <a:rPr lang="pt-BR" sz="1400" b="1" dirty="0" smtClean="0"/>
                <a:t>PARA CRIAR NOVA </a:t>
              </a:r>
              <a:r>
                <a:rPr lang="pt-BR" sz="1400" b="1" dirty="0"/>
                <a:t>OBRA </a:t>
              </a:r>
              <a:r>
                <a:rPr lang="pt-BR" sz="1400" b="1" dirty="0" smtClean="0"/>
                <a:t>(ESCOLHA ENTRE CONTRATANTE </a:t>
              </a:r>
              <a:r>
                <a:rPr lang="pt-BR" sz="1400" b="1" dirty="0"/>
                <a:t>OU </a:t>
              </a:r>
              <a:r>
                <a:rPr lang="pt-BR" sz="1400" b="1" dirty="0" smtClean="0"/>
                <a:t>CONTRATADA). </a:t>
              </a:r>
              <a:r>
                <a:rPr lang="pt-BR" sz="1400" b="1" dirty="0"/>
                <a:t>ENVIAR CONVITE PARA OUTRA PARTE (CONTRATADA </a:t>
              </a:r>
              <a:r>
                <a:rPr lang="pt-BR" sz="1400" b="1" dirty="0" smtClean="0"/>
                <a:t>OU </a:t>
              </a:r>
              <a:r>
                <a:rPr lang="pt-BR" sz="1400" b="1" dirty="0"/>
                <a:t>CONTRANTE).</a:t>
              </a:r>
              <a:endParaRPr lang="en-US" sz="1400" dirty="0"/>
            </a:p>
            <a:p>
              <a:endParaRPr lang="en-US" sz="1400" dirty="0"/>
            </a:p>
          </p:txBody>
        </p:sp>
        <p:grpSp>
          <p:nvGrpSpPr>
            <p:cNvPr id="78" name="Grupo 77"/>
            <p:cNvGrpSpPr/>
            <p:nvPr/>
          </p:nvGrpSpPr>
          <p:grpSpPr>
            <a:xfrm>
              <a:off x="5252730" y="768186"/>
              <a:ext cx="450126" cy="646331"/>
              <a:chOff x="222251" y="1568018"/>
              <a:chExt cx="589065" cy="806235"/>
            </a:xfrm>
          </p:grpSpPr>
          <p:sp>
            <p:nvSpPr>
              <p:cNvPr id="79" name="Heptágono 78"/>
              <p:cNvSpPr/>
              <p:nvPr/>
            </p:nvSpPr>
            <p:spPr>
              <a:xfrm>
                <a:off x="222251" y="1655668"/>
                <a:ext cx="589065" cy="598993"/>
              </a:xfrm>
              <a:prstGeom prst="hept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CaixaDeTexto 79"/>
              <p:cNvSpPr txBox="1"/>
              <p:nvPr/>
            </p:nvSpPr>
            <p:spPr>
              <a:xfrm>
                <a:off x="251941" y="1568018"/>
                <a:ext cx="503527" cy="806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3600" dirty="0"/>
                  <a:t>3</a:t>
                </a:r>
                <a:endParaRPr lang="en-US" sz="3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780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2338"/>
            <a:ext cx="9144000" cy="4444814"/>
          </a:xfrm>
          <a:prstGeom prst="rect">
            <a:avLst/>
          </a:prstGeom>
        </p:spPr>
      </p:pic>
      <p:cxnSp>
        <p:nvCxnSpPr>
          <p:cNvPr id="6" name="Conector angulado 5"/>
          <p:cNvCxnSpPr/>
          <p:nvPr/>
        </p:nvCxnSpPr>
        <p:spPr>
          <a:xfrm rot="10800000" flipV="1">
            <a:off x="6640722" y="2378496"/>
            <a:ext cx="1531678" cy="1266527"/>
          </a:xfrm>
          <a:prstGeom prst="bentConnector3">
            <a:avLst>
              <a:gd name="adj1" fmla="val 50000"/>
            </a:avLst>
          </a:prstGeom>
          <a:ln w="762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5580112" y="1916832"/>
            <a:ext cx="3384376" cy="92333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COR DA BARRA CRONOLÓGICA QUE APRESENTA UMA COR QUANDO A OBRA INICIAR.</a:t>
            </a:r>
            <a:endParaRPr lang="en-US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6228184" y="5291916"/>
            <a:ext cx="2808312" cy="369332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NOME DA OBRA</a:t>
            </a:r>
            <a:endParaRPr lang="en-US" b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6228184" y="5733256"/>
            <a:ext cx="2808312" cy="369332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CIDADE/UF</a:t>
            </a:r>
            <a:endParaRPr lang="en-US" b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323528" y="5385990"/>
            <a:ext cx="2448272" cy="92333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PERFIL: </a:t>
            </a:r>
            <a:r>
              <a:rPr lang="en-US" b="1" dirty="0" smtClean="0"/>
              <a:t>CONTRATANTE SUBPERFIL: DIRETOR </a:t>
            </a:r>
          </a:p>
          <a:p>
            <a:r>
              <a:rPr lang="en-US" b="1" dirty="0" smtClean="0"/>
              <a:t>PLANO: GRATUITO</a:t>
            </a:r>
            <a:endParaRPr lang="en-US" b="1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6228184" y="6237312"/>
            <a:ext cx="2808312" cy="584775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BARRA CRONOLÓGICA. OBRA AINDA NÃO INICIOU (0%).</a:t>
            </a:r>
            <a:endParaRPr lang="en-US" sz="1600" b="1" dirty="0"/>
          </a:p>
        </p:txBody>
      </p:sp>
      <p:cxnSp>
        <p:nvCxnSpPr>
          <p:cNvPr id="13" name="Conector angulado 12"/>
          <p:cNvCxnSpPr>
            <a:stCxn id="16" idx="3"/>
          </p:cNvCxnSpPr>
          <p:nvPr/>
        </p:nvCxnSpPr>
        <p:spPr>
          <a:xfrm>
            <a:off x="2915816" y="1383159"/>
            <a:ext cx="792088" cy="369332"/>
          </a:xfrm>
          <a:prstGeom prst="bentConnector3">
            <a:avLst>
              <a:gd name="adj1" fmla="val 50000"/>
            </a:avLst>
          </a:prstGeom>
          <a:ln w="762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upo 13"/>
          <p:cNvGrpSpPr/>
          <p:nvPr/>
        </p:nvGrpSpPr>
        <p:grpSpPr>
          <a:xfrm>
            <a:off x="323528" y="233064"/>
            <a:ext cx="2592288" cy="1611760"/>
            <a:chOff x="323528" y="694729"/>
            <a:chExt cx="2592288" cy="1611760"/>
          </a:xfrm>
        </p:grpSpPr>
        <p:grpSp>
          <p:nvGrpSpPr>
            <p:cNvPr id="15" name="Grupo 14"/>
            <p:cNvGrpSpPr/>
            <p:nvPr/>
          </p:nvGrpSpPr>
          <p:grpSpPr>
            <a:xfrm rot="5400000">
              <a:off x="1353852" y="744525"/>
              <a:ext cx="603648" cy="504056"/>
              <a:chOff x="4688432" y="332656"/>
              <a:chExt cx="603648" cy="504056"/>
            </a:xfrm>
          </p:grpSpPr>
          <p:sp>
            <p:nvSpPr>
              <p:cNvPr id="17" name="Pentágono 16"/>
              <p:cNvSpPr/>
              <p:nvPr/>
            </p:nvSpPr>
            <p:spPr>
              <a:xfrm>
                <a:off x="4716016" y="332656"/>
                <a:ext cx="576064" cy="504056"/>
              </a:xfrm>
              <a:prstGeom prst="homePlat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18" name="CaixaDeTexto 17"/>
              <p:cNvSpPr txBox="1"/>
              <p:nvPr/>
            </p:nvSpPr>
            <p:spPr>
              <a:xfrm rot="16200000">
                <a:off x="4752020" y="313492"/>
                <a:ext cx="3960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/>
                  <a:t>1</a:t>
                </a:r>
                <a:endParaRPr lang="en-US" sz="2800" b="1" dirty="0"/>
              </a:p>
            </p:txBody>
          </p:sp>
        </p:grpSp>
        <p:sp>
          <p:nvSpPr>
            <p:cNvPr id="16" name="CaixaDeTexto 15"/>
            <p:cNvSpPr txBox="1"/>
            <p:nvPr/>
          </p:nvSpPr>
          <p:spPr>
            <a:xfrm>
              <a:off x="323528" y="1383159"/>
              <a:ext cx="2592288" cy="92333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TELA “CARDS DE OBRAS”. CLIQUE NO CARD PARA ACESSAR A OBRA.</a:t>
              </a:r>
              <a:endParaRPr lang="en-US" b="1" dirty="0"/>
            </a:p>
          </p:txBody>
        </p:sp>
      </p:grpSp>
      <p:sp>
        <p:nvSpPr>
          <p:cNvPr id="19" name="Colchete duplo 18"/>
          <p:cNvSpPr/>
          <p:nvPr/>
        </p:nvSpPr>
        <p:spPr>
          <a:xfrm>
            <a:off x="2267744" y="3429000"/>
            <a:ext cx="4176464" cy="432048"/>
          </a:xfrm>
          <a:prstGeom prst="bracketPair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449" y="3968787"/>
            <a:ext cx="2908703" cy="2853299"/>
          </a:xfrm>
          <a:prstGeom prst="rect">
            <a:avLst/>
          </a:prstGeom>
        </p:spPr>
      </p:pic>
      <p:sp>
        <p:nvSpPr>
          <p:cNvPr id="20" name="CaixaDeTexto 19"/>
          <p:cNvSpPr txBox="1"/>
          <p:nvPr/>
        </p:nvSpPr>
        <p:spPr>
          <a:xfrm>
            <a:off x="5292080" y="4499828"/>
            <a:ext cx="3744416" cy="369332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AVATAR DO PERFIL CONTRATANTE</a:t>
            </a:r>
            <a:endParaRPr lang="en-US" b="1" dirty="0"/>
          </a:p>
        </p:txBody>
      </p:sp>
      <p:sp>
        <p:nvSpPr>
          <p:cNvPr id="7" name="Seta em curva para a direita 6"/>
          <p:cNvSpPr/>
          <p:nvPr/>
        </p:nvSpPr>
        <p:spPr>
          <a:xfrm>
            <a:off x="179512" y="1988840"/>
            <a:ext cx="3096344" cy="3312368"/>
          </a:xfrm>
          <a:prstGeom prst="curvedRightArrow">
            <a:avLst>
              <a:gd name="adj1" fmla="val 15413"/>
              <a:gd name="adj2" fmla="val 38323"/>
              <a:gd name="adj3" fmla="val 46033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have direita 21"/>
          <p:cNvSpPr/>
          <p:nvPr/>
        </p:nvSpPr>
        <p:spPr>
          <a:xfrm>
            <a:off x="4644008" y="4097374"/>
            <a:ext cx="576064" cy="1203834"/>
          </a:xfrm>
          <a:prstGeom prst="rightBrace">
            <a:avLst>
              <a:gd name="adj1" fmla="val 31009"/>
              <a:gd name="adj2" fmla="val 48796"/>
            </a:avLst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onector de seta reta 22"/>
          <p:cNvCxnSpPr/>
          <p:nvPr/>
        </p:nvCxnSpPr>
        <p:spPr>
          <a:xfrm>
            <a:off x="5076056" y="6021288"/>
            <a:ext cx="1152128" cy="0"/>
          </a:xfrm>
          <a:prstGeom prst="straightConnector1">
            <a:avLst/>
          </a:prstGeom>
          <a:ln w="762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>
            <a:off x="5652120" y="6529700"/>
            <a:ext cx="576064" cy="0"/>
          </a:xfrm>
          <a:prstGeom prst="straightConnector1">
            <a:avLst/>
          </a:prstGeom>
          <a:ln w="762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 flipV="1">
            <a:off x="5004048" y="5476582"/>
            <a:ext cx="1224136" cy="184666"/>
          </a:xfrm>
          <a:prstGeom prst="straightConnector1">
            <a:avLst/>
          </a:prstGeom>
          <a:ln w="762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16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4860032" y="4221088"/>
            <a:ext cx="4001058" cy="1815882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PERFIL: </a:t>
            </a:r>
            <a:r>
              <a:rPr lang="en-US" sz="2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CONTRATANTE (GRAVATA)</a:t>
            </a:r>
            <a:endParaRPr lang="en-US" sz="2800" b="1" dirty="0" smtClean="0"/>
          </a:p>
          <a:p>
            <a:r>
              <a:rPr lang="en-US" sz="2800" b="1" dirty="0" smtClean="0"/>
              <a:t>SUBPERFIL: DIRETOR </a:t>
            </a:r>
          </a:p>
          <a:p>
            <a:r>
              <a:rPr lang="en-US" sz="2800" b="1" dirty="0" smtClean="0"/>
              <a:t>PLANO: GRATUITO</a:t>
            </a:r>
            <a:endParaRPr lang="en-US" sz="2800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388821" y="4221088"/>
            <a:ext cx="3967156" cy="1815882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PERFIL: </a:t>
            </a:r>
            <a:r>
              <a:rPr lang="en-US" sz="2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CONTRATADA (CAPACETE)</a:t>
            </a:r>
            <a:r>
              <a:rPr lang="en-US" sz="2800" b="1" dirty="0" smtClean="0"/>
              <a:t> </a:t>
            </a:r>
          </a:p>
          <a:p>
            <a:r>
              <a:rPr lang="en-US" sz="2800" b="1" dirty="0" smtClean="0"/>
              <a:t>SUBPERFIL: DIRETOR </a:t>
            </a:r>
          </a:p>
          <a:p>
            <a:r>
              <a:rPr lang="en-US" sz="2800" b="1" dirty="0" smtClean="0"/>
              <a:t>PLANO: GRATUITO</a:t>
            </a:r>
            <a:endParaRPr lang="en-US" sz="2800" b="1" dirty="0"/>
          </a:p>
        </p:txBody>
      </p:sp>
      <p:grpSp>
        <p:nvGrpSpPr>
          <p:cNvPr id="19" name="Grupo 18"/>
          <p:cNvGrpSpPr/>
          <p:nvPr/>
        </p:nvGrpSpPr>
        <p:grpSpPr>
          <a:xfrm>
            <a:off x="388820" y="133171"/>
            <a:ext cx="4039164" cy="3943901"/>
            <a:chOff x="388820" y="133171"/>
            <a:chExt cx="4039164" cy="3943901"/>
          </a:xfrm>
        </p:grpSpPr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820" y="133171"/>
              <a:ext cx="4039164" cy="3943901"/>
            </a:xfrm>
            <a:prstGeom prst="rect">
              <a:avLst/>
            </a:prstGeom>
          </p:spPr>
        </p:pic>
        <p:sp>
          <p:nvSpPr>
            <p:cNvPr id="10" name="Elipse 9"/>
            <p:cNvSpPr/>
            <p:nvPr/>
          </p:nvSpPr>
          <p:spPr>
            <a:xfrm>
              <a:off x="1691680" y="404664"/>
              <a:ext cx="1368152" cy="1512168"/>
            </a:xfrm>
            <a:prstGeom prst="ellipse">
              <a:avLst/>
            </a:prstGeom>
            <a:noFill/>
            <a:ln w="76200">
              <a:solidFill>
                <a:srgbClr val="FFFF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upo 17"/>
          <p:cNvGrpSpPr/>
          <p:nvPr/>
        </p:nvGrpSpPr>
        <p:grpSpPr>
          <a:xfrm>
            <a:off x="4860032" y="152224"/>
            <a:ext cx="4001059" cy="3924848"/>
            <a:chOff x="4819413" y="152224"/>
            <a:chExt cx="4001059" cy="3924848"/>
          </a:xfrm>
        </p:grpSpPr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9413" y="152224"/>
              <a:ext cx="4001059" cy="3924848"/>
            </a:xfrm>
            <a:prstGeom prst="rect">
              <a:avLst/>
            </a:prstGeom>
          </p:spPr>
        </p:pic>
        <p:sp>
          <p:nvSpPr>
            <p:cNvPr id="11" name="Elipse 10"/>
            <p:cNvSpPr/>
            <p:nvPr/>
          </p:nvSpPr>
          <p:spPr>
            <a:xfrm>
              <a:off x="6156176" y="548680"/>
              <a:ext cx="1368152" cy="1368152"/>
            </a:xfrm>
            <a:prstGeom prst="ellipse">
              <a:avLst/>
            </a:prstGeom>
            <a:noFill/>
            <a:ln w="76200">
              <a:solidFill>
                <a:srgbClr val="FFFF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1234670" y="6165304"/>
            <a:ext cx="6649698" cy="720080"/>
            <a:chOff x="1162662" y="5661248"/>
            <a:chExt cx="6649698" cy="720080"/>
          </a:xfrm>
        </p:grpSpPr>
        <p:sp>
          <p:nvSpPr>
            <p:cNvPr id="13" name="CaixaDeTexto 12"/>
            <p:cNvSpPr txBox="1"/>
            <p:nvPr/>
          </p:nvSpPr>
          <p:spPr>
            <a:xfrm>
              <a:off x="3426071" y="5729012"/>
              <a:ext cx="2921167" cy="4616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hlinkClick r:id="rId4"/>
                </a:rPr>
                <a:t>www.rdoapp.com.br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pic>
          <p:nvPicPr>
            <p:cNvPr id="14" name="Imagem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4419" y="5733256"/>
              <a:ext cx="457421" cy="457421"/>
            </a:xfrm>
            <a:prstGeom prst="rect">
              <a:avLst/>
            </a:prstGeom>
          </p:spPr>
        </p:pic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8289" y="5733256"/>
              <a:ext cx="513471" cy="513471"/>
            </a:xfrm>
            <a:prstGeom prst="rect">
              <a:avLst/>
            </a:prstGeom>
          </p:spPr>
        </p:pic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2662" y="5728828"/>
              <a:ext cx="652500" cy="652500"/>
            </a:xfrm>
            <a:prstGeom prst="rect">
              <a:avLst/>
            </a:prstGeom>
          </p:spPr>
        </p:pic>
        <p:pic>
          <p:nvPicPr>
            <p:cNvPr id="17" name="Imagem 1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5270" y="5661248"/>
              <a:ext cx="1177090" cy="5613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379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971599" y="4149072"/>
            <a:ext cx="7128792" cy="2313558"/>
            <a:chOff x="1229055" y="4065780"/>
            <a:chExt cx="6122834" cy="1931258"/>
          </a:xfrm>
        </p:grpSpPr>
        <p:grpSp>
          <p:nvGrpSpPr>
            <p:cNvPr id="4" name="Grupo 3"/>
            <p:cNvGrpSpPr/>
            <p:nvPr/>
          </p:nvGrpSpPr>
          <p:grpSpPr>
            <a:xfrm>
              <a:off x="1229055" y="4081472"/>
              <a:ext cx="2608974" cy="1915566"/>
              <a:chOff x="3572801" y="5037384"/>
              <a:chExt cx="2608974" cy="1915566"/>
            </a:xfrm>
          </p:grpSpPr>
          <p:grpSp>
            <p:nvGrpSpPr>
              <p:cNvPr id="19" name="Grupo 18"/>
              <p:cNvGrpSpPr/>
              <p:nvPr/>
            </p:nvGrpSpPr>
            <p:grpSpPr>
              <a:xfrm>
                <a:off x="3584210" y="5037384"/>
                <a:ext cx="2597565" cy="1547156"/>
                <a:chOff x="3728226" y="4870858"/>
                <a:chExt cx="2597565" cy="1547156"/>
              </a:xfrm>
            </p:grpSpPr>
            <p:pic>
              <p:nvPicPr>
                <p:cNvPr id="21" name="Imagem 20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09417" y="4870858"/>
                  <a:ext cx="1186498" cy="1186498"/>
                </a:xfrm>
                <a:prstGeom prst="rect">
                  <a:avLst/>
                </a:prstGeom>
              </p:spPr>
            </p:pic>
            <p:sp>
              <p:nvSpPr>
                <p:cNvPr id="22" name="CaixaDeTexto 21"/>
                <p:cNvSpPr txBox="1"/>
                <p:nvPr/>
              </p:nvSpPr>
              <p:spPr>
                <a:xfrm>
                  <a:off x="3728226" y="6109711"/>
                  <a:ext cx="2597565" cy="308303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dirty="0">
                      <a:latin typeface="AR CHRISTY" panose="02000000000000000000" pitchFamily="2" charset="0"/>
                    </a:rPr>
                    <a:t>WWW.RDOAPP.COM.BR</a:t>
                  </a:r>
                  <a:endParaRPr lang="en-US" dirty="0">
                    <a:latin typeface="AR CHRISTY" panose="02000000000000000000" pitchFamily="2" charset="0"/>
                  </a:endParaRPr>
                </a:p>
              </p:txBody>
            </p:sp>
          </p:grpSp>
          <p:sp>
            <p:nvSpPr>
              <p:cNvPr id="20" name="CaixaDeTexto 19"/>
              <p:cNvSpPr txBox="1"/>
              <p:nvPr/>
            </p:nvSpPr>
            <p:spPr>
              <a:xfrm>
                <a:off x="3572801" y="6644647"/>
                <a:ext cx="2597565" cy="30830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>
                    <a:latin typeface="AR CHRISTY" panose="02000000000000000000" pitchFamily="2" charset="0"/>
                  </a:rPr>
                  <a:t>WWW.LIVRODEORDEM.COM.BR</a:t>
                </a:r>
                <a:endParaRPr lang="en-US" dirty="0">
                  <a:latin typeface="AR CHRISTY" panose="02000000000000000000" pitchFamily="2" charset="0"/>
                </a:endParaRPr>
              </a:p>
            </p:txBody>
          </p:sp>
        </p:grpSp>
        <p:grpSp>
          <p:nvGrpSpPr>
            <p:cNvPr id="6" name="Grupo 5"/>
            <p:cNvGrpSpPr/>
            <p:nvPr/>
          </p:nvGrpSpPr>
          <p:grpSpPr>
            <a:xfrm>
              <a:off x="5076056" y="4065780"/>
              <a:ext cx="2275833" cy="1923502"/>
              <a:chOff x="5248495" y="4552993"/>
              <a:chExt cx="2275833" cy="1923502"/>
            </a:xfrm>
          </p:grpSpPr>
          <p:pic>
            <p:nvPicPr>
              <p:cNvPr id="7" name="Imagem 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07077" y="5574855"/>
                <a:ext cx="1595521" cy="760941"/>
              </a:xfrm>
              <a:prstGeom prst="rect">
                <a:avLst/>
              </a:prstGeom>
            </p:spPr>
          </p:pic>
          <p:sp>
            <p:nvSpPr>
              <p:cNvPr id="8" name="CaixaDeTexto 7"/>
              <p:cNvSpPr txBox="1"/>
              <p:nvPr/>
            </p:nvSpPr>
            <p:spPr>
              <a:xfrm>
                <a:off x="5248495" y="6168192"/>
                <a:ext cx="2249591" cy="30830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>
                    <a:latin typeface="AR CHRISTY" panose="02000000000000000000" pitchFamily="2" charset="0"/>
                  </a:rPr>
                  <a:t>@RDOAPP SOFTWARES</a:t>
                </a:r>
                <a:endParaRPr lang="en-US" dirty="0">
                  <a:latin typeface="AR CHRISTY" panose="02000000000000000000" pitchFamily="2" charset="0"/>
                </a:endParaRPr>
              </a:p>
            </p:txBody>
          </p:sp>
          <p:pic>
            <p:nvPicPr>
              <p:cNvPr id="9" name="Imagem 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35216" y="4577380"/>
                <a:ext cx="689112" cy="689112"/>
              </a:xfrm>
              <a:prstGeom prst="rect">
                <a:avLst/>
              </a:prstGeom>
            </p:spPr>
          </p:pic>
          <p:pic>
            <p:nvPicPr>
              <p:cNvPr id="11" name="Imagem 1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48495" y="4552993"/>
                <a:ext cx="760307" cy="760307"/>
              </a:xfrm>
              <a:prstGeom prst="rect">
                <a:avLst/>
              </a:prstGeom>
            </p:spPr>
          </p:pic>
          <p:pic>
            <p:nvPicPr>
              <p:cNvPr id="12" name="Imagem 11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19521" y="4552993"/>
                <a:ext cx="862204" cy="862204"/>
              </a:xfrm>
              <a:prstGeom prst="rect">
                <a:avLst/>
              </a:prstGeom>
            </p:spPr>
          </p:pic>
          <p:sp>
            <p:nvSpPr>
              <p:cNvPr id="10" name="CaixaDeTexto 9"/>
              <p:cNvSpPr txBox="1"/>
              <p:nvPr/>
            </p:nvSpPr>
            <p:spPr>
              <a:xfrm>
                <a:off x="5248495" y="5334418"/>
                <a:ext cx="2249591" cy="30777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>
                    <a:latin typeface="AR CHRISTY" panose="02000000000000000000" pitchFamily="2" charset="0"/>
                  </a:rPr>
                  <a:t>@</a:t>
                </a:r>
                <a:r>
                  <a:rPr lang="pt-BR" dirty="0" smtClean="0">
                    <a:latin typeface="AR CHRISTY" panose="02000000000000000000" pitchFamily="2" charset="0"/>
                  </a:rPr>
                  <a:t>RDOAPP</a:t>
                </a:r>
                <a:endParaRPr lang="en-US" dirty="0">
                  <a:latin typeface="AR CHRISTY" panose="02000000000000000000" pitchFamily="2" charset="0"/>
                </a:endParaRPr>
              </a:p>
            </p:txBody>
          </p:sp>
        </p:grpSp>
      </p:grpSp>
      <p:pic>
        <p:nvPicPr>
          <p:cNvPr id="30" name="Imagem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264" y="1297688"/>
            <a:ext cx="1495672" cy="1555248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388" y="1326337"/>
            <a:ext cx="1391844" cy="1483519"/>
          </a:xfrm>
          <a:prstGeom prst="rect">
            <a:avLst/>
          </a:prstGeom>
        </p:spPr>
      </p:pic>
      <p:sp>
        <p:nvSpPr>
          <p:cNvPr id="32" name="Retângulo 31"/>
          <p:cNvSpPr/>
          <p:nvPr/>
        </p:nvSpPr>
        <p:spPr>
          <a:xfrm>
            <a:off x="611560" y="2780928"/>
            <a:ext cx="8064896" cy="1080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algn="just"/>
            <a:r>
              <a:rPr lang="pt-BR" sz="2200" b="1" dirty="0"/>
              <a:t>CONTRATADA INSERE AS ETAPAS E OS CARDS </a:t>
            </a:r>
            <a:r>
              <a:rPr lang="pt-BR" sz="2200" b="1" dirty="0" smtClean="0"/>
              <a:t>DE TAREFAS COM </a:t>
            </a:r>
            <a:r>
              <a:rPr lang="pt-BR" sz="2200" b="1" dirty="0"/>
              <a:t>STATUS PLANEJADA (CINZA). CONTRATANTE E CONTRATADA INSEREM OS SEUS COLABORADORES E MÁQUINAS NA OBRA.</a:t>
            </a:r>
            <a:endParaRPr lang="en-US" sz="2200" dirty="0"/>
          </a:p>
          <a:p>
            <a:pPr algn="just"/>
            <a:endParaRPr lang="en-US" sz="2200" dirty="0"/>
          </a:p>
        </p:txBody>
      </p:sp>
      <p:grpSp>
        <p:nvGrpSpPr>
          <p:cNvPr id="33" name="Grupo 32"/>
          <p:cNvGrpSpPr/>
          <p:nvPr/>
        </p:nvGrpSpPr>
        <p:grpSpPr>
          <a:xfrm>
            <a:off x="4019632" y="1412776"/>
            <a:ext cx="1200441" cy="1200330"/>
            <a:chOff x="124831" y="1658559"/>
            <a:chExt cx="580595" cy="621833"/>
          </a:xfrm>
        </p:grpSpPr>
        <p:sp>
          <p:nvSpPr>
            <p:cNvPr id="34" name="Heptágono 33"/>
            <p:cNvSpPr/>
            <p:nvPr/>
          </p:nvSpPr>
          <p:spPr>
            <a:xfrm>
              <a:off x="159656" y="1666003"/>
              <a:ext cx="538738" cy="611541"/>
            </a:xfrm>
            <a:prstGeom prst="hept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124831" y="1658559"/>
              <a:ext cx="580595" cy="621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7200" dirty="0" smtClean="0"/>
                <a:t>4</a:t>
              </a:r>
              <a:endParaRPr lang="en-US" sz="7200" dirty="0"/>
            </a:p>
          </p:txBody>
        </p:sp>
      </p:grpSp>
      <p:sp>
        <p:nvSpPr>
          <p:cNvPr id="23" name="Retângulo 22"/>
          <p:cNvSpPr/>
          <p:nvPr/>
        </p:nvSpPr>
        <p:spPr>
          <a:xfrm>
            <a:off x="611560" y="188640"/>
            <a:ext cx="8064896" cy="1080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algn="ctr"/>
            <a:r>
              <a:rPr lang="en-US" sz="6600" b="1" dirty="0" smtClean="0"/>
              <a:t>PRÓXIMO PASSO</a:t>
            </a:r>
          </a:p>
        </p:txBody>
      </p:sp>
    </p:spTree>
    <p:extLst>
      <p:ext uri="{BB962C8B-B14F-4D97-AF65-F5344CB8AC3E}">
        <p14:creationId xmlns:p14="http://schemas.microsoft.com/office/powerpoint/2010/main" val="6989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04664"/>
            <a:ext cx="4294262" cy="4418389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2481847" y="5282044"/>
            <a:ext cx="5330513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AR CHRISTY" panose="02000000000000000000" pitchFamily="2" charset="0"/>
              </a:rPr>
              <a:t>WWW.RDOAPP.COM.BR</a:t>
            </a:r>
            <a:endParaRPr lang="en-US" sz="2800" dirty="0">
              <a:latin typeface="AR CHRISTY" panose="02000000000000000000" pitchFamily="2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452195" y="6093296"/>
            <a:ext cx="5360165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>
                <a:latin typeface="AR CHRISTY" panose="02000000000000000000" pitchFamily="2" charset="0"/>
              </a:defRPr>
            </a:lvl1pPr>
          </a:lstStyle>
          <a:p>
            <a:r>
              <a:rPr lang="pt-BR" dirty="0"/>
              <a:t>WWW.LIVRODEORDEM.COM.BR</a:t>
            </a:r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119" y="2767867"/>
            <a:ext cx="2521241" cy="1237197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4788024" y="4221088"/>
            <a:ext cx="3626618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AR CHRISTY" panose="02000000000000000000" pitchFamily="2" charset="0"/>
              </a:rPr>
              <a:t>@RDOAPP SOFTWARES</a:t>
            </a:r>
            <a:endParaRPr lang="en-US" sz="2800" dirty="0">
              <a:latin typeface="AR CHRISTY" panose="02000000000000000000" pitchFamily="2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548680"/>
            <a:ext cx="991203" cy="1019853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5640629" y="2041684"/>
            <a:ext cx="1528495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AR CHRISTY" panose="02000000000000000000" pitchFamily="2" charset="0"/>
              </a:rPr>
              <a:t>@</a:t>
            </a:r>
            <a:r>
              <a:rPr lang="pt-BR" sz="2800" dirty="0" smtClean="0">
                <a:latin typeface="AR CHRISTY" panose="02000000000000000000" pitchFamily="2" charset="0"/>
              </a:rPr>
              <a:t>RDOAPP</a:t>
            </a:r>
            <a:endParaRPr lang="en-US" sz="2800" dirty="0">
              <a:latin typeface="AR CHRISTY" panose="02000000000000000000" pitchFamily="2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481" y="548680"/>
            <a:ext cx="1132655" cy="1165394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81" y="543663"/>
            <a:ext cx="1264607" cy="130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30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539552" y="361305"/>
            <a:ext cx="8064896" cy="2707655"/>
            <a:chOff x="539552" y="73273"/>
            <a:chExt cx="8064896" cy="2707655"/>
          </a:xfrm>
        </p:grpSpPr>
        <p:pic>
          <p:nvPicPr>
            <p:cNvPr id="30" name="Imagem 2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3768" y="73552"/>
              <a:ext cx="1495672" cy="1555248"/>
            </a:xfrm>
            <a:prstGeom prst="rect">
              <a:avLst/>
            </a:prstGeom>
          </p:spPr>
        </p:pic>
        <p:pic>
          <p:nvPicPr>
            <p:cNvPr id="31" name="Imagem 3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6056" y="73273"/>
              <a:ext cx="1391844" cy="1483519"/>
            </a:xfrm>
            <a:prstGeom prst="rect">
              <a:avLst/>
            </a:prstGeom>
          </p:spPr>
        </p:pic>
        <p:sp>
          <p:nvSpPr>
            <p:cNvPr id="32" name="Retângulo 31"/>
            <p:cNvSpPr/>
            <p:nvPr/>
          </p:nvSpPr>
          <p:spPr>
            <a:xfrm>
              <a:off x="539552" y="1556792"/>
              <a:ext cx="8064896" cy="122413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noAutofit/>
            </a:bodyPr>
            <a:lstStyle/>
            <a:p>
              <a:r>
                <a:rPr lang="pt-BR" sz="2400" b="1" dirty="0"/>
                <a:t>ACESSO AO SISTEMA  </a:t>
              </a:r>
              <a:r>
                <a:rPr lang="pt-BR" sz="2400" b="1" dirty="0" smtClean="0"/>
                <a:t>PARA CRIAR NOVA </a:t>
              </a:r>
              <a:r>
                <a:rPr lang="pt-BR" sz="2400" b="1" dirty="0"/>
                <a:t>OBRA </a:t>
              </a:r>
              <a:r>
                <a:rPr lang="pt-BR" sz="2400" b="1" dirty="0" smtClean="0"/>
                <a:t>(ESCOLHA ENTRE CONTRATANTE </a:t>
              </a:r>
              <a:r>
                <a:rPr lang="pt-BR" sz="2400" b="1" dirty="0"/>
                <a:t>OU </a:t>
              </a:r>
              <a:r>
                <a:rPr lang="pt-BR" sz="2400" b="1" dirty="0" smtClean="0"/>
                <a:t>CONTRATADA). </a:t>
              </a:r>
              <a:r>
                <a:rPr lang="pt-BR" sz="2400" b="1" dirty="0"/>
                <a:t>ENVIAR CONVITE PARA OUTRA PARTE (CONTRATADA </a:t>
              </a:r>
              <a:r>
                <a:rPr lang="pt-BR" sz="2400" b="1" dirty="0" smtClean="0"/>
                <a:t>OU CONTRATANTE</a:t>
              </a:r>
              <a:r>
                <a:rPr lang="pt-BR" sz="2400" b="1" dirty="0"/>
                <a:t>).</a:t>
              </a:r>
              <a:endParaRPr lang="en-US" sz="2400" dirty="0"/>
            </a:p>
            <a:p>
              <a:endParaRPr lang="en-US" sz="2400" dirty="0"/>
            </a:p>
          </p:txBody>
        </p:sp>
        <p:grpSp>
          <p:nvGrpSpPr>
            <p:cNvPr id="33" name="Grupo 32"/>
            <p:cNvGrpSpPr/>
            <p:nvPr/>
          </p:nvGrpSpPr>
          <p:grpSpPr>
            <a:xfrm>
              <a:off x="3947623" y="188640"/>
              <a:ext cx="1200441" cy="1200330"/>
              <a:chOff x="148197" y="1661213"/>
              <a:chExt cx="580595" cy="621833"/>
            </a:xfrm>
          </p:grpSpPr>
          <p:sp>
            <p:nvSpPr>
              <p:cNvPr id="34" name="Heptágono 33"/>
              <p:cNvSpPr/>
              <p:nvPr/>
            </p:nvSpPr>
            <p:spPr>
              <a:xfrm>
                <a:off x="159656" y="1666003"/>
                <a:ext cx="538738" cy="611541"/>
              </a:xfrm>
              <a:prstGeom prst="hept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CaixaDeTexto 34"/>
              <p:cNvSpPr txBox="1"/>
              <p:nvPr/>
            </p:nvSpPr>
            <p:spPr>
              <a:xfrm>
                <a:off x="148197" y="1661213"/>
                <a:ext cx="580595" cy="621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7200" dirty="0"/>
                  <a:t>3</a:t>
                </a:r>
                <a:endParaRPr lang="en-US" sz="7200" dirty="0"/>
              </a:p>
            </p:txBody>
          </p:sp>
        </p:grpSp>
      </p:grpSp>
      <p:grpSp>
        <p:nvGrpSpPr>
          <p:cNvPr id="24" name="Grupo 23"/>
          <p:cNvGrpSpPr/>
          <p:nvPr/>
        </p:nvGrpSpPr>
        <p:grpSpPr>
          <a:xfrm>
            <a:off x="815843" y="3501008"/>
            <a:ext cx="7428565" cy="2673588"/>
            <a:chOff x="560419" y="3222268"/>
            <a:chExt cx="7428565" cy="2673588"/>
          </a:xfrm>
        </p:grpSpPr>
        <p:grpSp>
          <p:nvGrpSpPr>
            <p:cNvPr id="25" name="Grupo 24"/>
            <p:cNvGrpSpPr/>
            <p:nvPr/>
          </p:nvGrpSpPr>
          <p:grpSpPr>
            <a:xfrm>
              <a:off x="560419" y="3294276"/>
              <a:ext cx="3435517" cy="2601580"/>
              <a:chOff x="560419" y="3150260"/>
              <a:chExt cx="3435517" cy="2601580"/>
            </a:xfrm>
          </p:grpSpPr>
          <p:sp>
            <p:nvSpPr>
              <p:cNvPr id="40" name="CaixaDeTexto 39"/>
              <p:cNvSpPr txBox="1"/>
              <p:nvPr/>
            </p:nvSpPr>
            <p:spPr>
              <a:xfrm>
                <a:off x="560419" y="3150260"/>
                <a:ext cx="3363509" cy="36933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pt-BR" dirty="0">
                    <a:latin typeface="AR CHRISTY" panose="02000000000000000000" pitchFamily="2" charset="0"/>
                  </a:rPr>
                  <a:t>WWW.RDOAPP.COM.BR</a:t>
                </a:r>
                <a:endParaRPr lang="en-US" dirty="0">
                  <a:latin typeface="AR CHRISTY" panose="02000000000000000000" pitchFamily="2" charset="0"/>
                </a:endParaRPr>
              </a:p>
            </p:txBody>
          </p:sp>
          <p:sp>
            <p:nvSpPr>
              <p:cNvPr id="41" name="CaixaDeTexto 40"/>
              <p:cNvSpPr txBox="1"/>
              <p:nvPr/>
            </p:nvSpPr>
            <p:spPr>
              <a:xfrm>
                <a:off x="632427" y="5382508"/>
                <a:ext cx="3363509" cy="36933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pt-BR" dirty="0" smtClean="0">
                    <a:latin typeface="AR CHRISTY" panose="02000000000000000000" pitchFamily="2" charset="0"/>
                  </a:rPr>
                  <a:t>WWW.LIVRODEORDEM.COM.BR</a:t>
                </a:r>
                <a:endParaRPr lang="en-US" dirty="0">
                  <a:latin typeface="AR CHRISTY" panose="02000000000000000000" pitchFamily="2" charset="0"/>
                </a:endParaRPr>
              </a:p>
            </p:txBody>
          </p:sp>
          <p:pic>
            <p:nvPicPr>
              <p:cNvPr id="42" name="Imagem 4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7758" y="3726324"/>
                <a:ext cx="1514682" cy="1514682"/>
              </a:xfrm>
              <a:prstGeom prst="rect">
                <a:avLst/>
              </a:prstGeom>
            </p:spPr>
          </p:pic>
        </p:grpSp>
        <p:grpSp>
          <p:nvGrpSpPr>
            <p:cNvPr id="26" name="Grupo 25"/>
            <p:cNvGrpSpPr/>
            <p:nvPr/>
          </p:nvGrpSpPr>
          <p:grpSpPr>
            <a:xfrm>
              <a:off x="5076056" y="3222268"/>
              <a:ext cx="2912928" cy="2664294"/>
              <a:chOff x="5506144" y="3087545"/>
              <a:chExt cx="2912928" cy="2664294"/>
            </a:xfrm>
          </p:grpSpPr>
          <p:pic>
            <p:nvPicPr>
              <p:cNvPr id="27" name="Imagem 2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96336" y="3159553"/>
                <a:ext cx="822736" cy="774463"/>
              </a:xfrm>
              <a:prstGeom prst="rect">
                <a:avLst/>
              </a:prstGeom>
            </p:spPr>
          </p:pic>
          <p:pic>
            <p:nvPicPr>
              <p:cNvPr id="28" name="Imagem 27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25729" y="3105170"/>
                <a:ext cx="846471" cy="846471"/>
              </a:xfrm>
              <a:prstGeom prst="rect">
                <a:avLst/>
              </a:prstGeom>
            </p:spPr>
          </p:pic>
          <p:pic>
            <p:nvPicPr>
              <p:cNvPr id="29" name="Imagem 28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16216" y="3087545"/>
                <a:ext cx="893079" cy="893079"/>
              </a:xfrm>
              <a:prstGeom prst="rect">
                <a:avLst/>
              </a:prstGeom>
            </p:spPr>
          </p:pic>
          <p:grpSp>
            <p:nvGrpSpPr>
              <p:cNvPr id="36" name="Grupo 35"/>
              <p:cNvGrpSpPr/>
              <p:nvPr/>
            </p:nvGrpSpPr>
            <p:grpSpPr>
              <a:xfrm>
                <a:off x="5506144" y="4077070"/>
                <a:ext cx="2912928" cy="1674769"/>
                <a:chOff x="5248495" y="4734026"/>
                <a:chExt cx="2249591" cy="1080577"/>
              </a:xfrm>
            </p:grpSpPr>
            <p:pic>
              <p:nvPicPr>
                <p:cNvPr id="37" name="Imagem 36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66802" y="4888645"/>
                  <a:ext cx="1721547" cy="821046"/>
                </a:xfrm>
                <a:prstGeom prst="rect">
                  <a:avLst/>
                </a:prstGeom>
              </p:spPr>
            </p:pic>
            <p:sp>
              <p:nvSpPr>
                <p:cNvPr id="38" name="CaixaDeTexto 37"/>
                <p:cNvSpPr txBox="1"/>
                <p:nvPr/>
              </p:nvSpPr>
              <p:spPr>
                <a:xfrm>
                  <a:off x="5248495" y="5576306"/>
                  <a:ext cx="2249591" cy="23829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pt-BR" dirty="0">
                      <a:latin typeface="AR CHRISTY" panose="02000000000000000000" pitchFamily="2" charset="0"/>
                    </a:rPr>
                    <a:t>@RDOAPP SOFTWARES</a:t>
                  </a:r>
                  <a:endParaRPr lang="en-US" dirty="0">
                    <a:latin typeface="AR CHRISTY" panose="02000000000000000000" pitchFamily="2" charset="0"/>
                  </a:endParaRPr>
                </a:p>
              </p:txBody>
            </p:sp>
            <p:sp>
              <p:nvSpPr>
                <p:cNvPr id="39" name="CaixaDeTexto 38"/>
                <p:cNvSpPr txBox="1"/>
                <p:nvPr/>
              </p:nvSpPr>
              <p:spPr>
                <a:xfrm>
                  <a:off x="5248495" y="4734026"/>
                  <a:ext cx="2249591" cy="23829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pt-BR" dirty="0">
                      <a:latin typeface="AR CHRISTY" panose="02000000000000000000" pitchFamily="2" charset="0"/>
                    </a:rPr>
                    <a:t>@</a:t>
                  </a:r>
                  <a:r>
                    <a:rPr lang="pt-BR" dirty="0" smtClean="0">
                      <a:latin typeface="AR CHRISTY" panose="02000000000000000000" pitchFamily="2" charset="0"/>
                    </a:rPr>
                    <a:t>RDOAPP</a:t>
                  </a:r>
                  <a:endParaRPr lang="en-US" dirty="0">
                    <a:latin typeface="AR CHRISTY" panose="02000000000000000000" pitchFamily="2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55135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5506" y="30745"/>
            <a:ext cx="11072122" cy="5414479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5940152" y="332656"/>
            <a:ext cx="792088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ector angulado 4"/>
          <p:cNvCxnSpPr/>
          <p:nvPr/>
        </p:nvCxnSpPr>
        <p:spPr>
          <a:xfrm rot="5400000" flipH="1" flipV="1">
            <a:off x="7536734" y="752298"/>
            <a:ext cx="911292" cy="504056"/>
          </a:xfrm>
          <a:prstGeom prst="bentConnector3">
            <a:avLst>
              <a:gd name="adj1" fmla="val 29295"/>
            </a:avLst>
          </a:prstGeom>
          <a:ln w="762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5940152" y="1340768"/>
            <a:ext cx="3024336" cy="646331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USUÁRIO LOGADO NA LOJA: CLIQUE NO BOTÃO SISTEMA</a:t>
            </a:r>
            <a:endParaRPr lang="en-US" b="1" dirty="0"/>
          </a:p>
        </p:txBody>
      </p:sp>
      <p:grpSp>
        <p:nvGrpSpPr>
          <p:cNvPr id="7" name="Grupo 6"/>
          <p:cNvGrpSpPr/>
          <p:nvPr/>
        </p:nvGrpSpPr>
        <p:grpSpPr>
          <a:xfrm rot="5400000">
            <a:off x="7186500" y="714908"/>
            <a:ext cx="603648" cy="504056"/>
            <a:chOff x="4688432" y="332656"/>
            <a:chExt cx="603648" cy="504056"/>
          </a:xfrm>
        </p:grpSpPr>
        <p:sp>
          <p:nvSpPr>
            <p:cNvPr id="8" name="Pentágono 7"/>
            <p:cNvSpPr/>
            <p:nvPr/>
          </p:nvSpPr>
          <p:spPr>
            <a:xfrm>
              <a:off x="4716016" y="332656"/>
              <a:ext cx="576064" cy="504056"/>
            </a:xfrm>
            <a:prstGeom prst="homePlat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aixaDeTexto 8"/>
            <p:cNvSpPr txBox="1"/>
            <p:nvPr/>
          </p:nvSpPr>
          <p:spPr>
            <a:xfrm rot="16200000">
              <a:off x="4752020" y="313492"/>
              <a:ext cx="3960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/>
                <a:t>1</a:t>
              </a:r>
              <a:endParaRPr lang="en-US" sz="2800" b="1" dirty="0"/>
            </a:p>
          </p:txBody>
        </p:sp>
      </p:grpSp>
      <p:sp>
        <p:nvSpPr>
          <p:cNvPr id="10" name="CaixaDeTexto 9"/>
          <p:cNvSpPr txBox="1"/>
          <p:nvPr/>
        </p:nvSpPr>
        <p:spPr>
          <a:xfrm>
            <a:off x="3523041" y="5873028"/>
            <a:ext cx="2921167" cy="461665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hlinkClick r:id="rId3"/>
              </a:rPr>
              <a:t>www.rdoapp.com.br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941" y="5872844"/>
            <a:ext cx="517899" cy="517899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297" y="5877272"/>
            <a:ext cx="513471" cy="513471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5872844"/>
            <a:ext cx="652500" cy="65250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5805264"/>
            <a:ext cx="1177090" cy="56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41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ixaDeTexto 17"/>
          <p:cNvSpPr txBox="1"/>
          <p:nvPr/>
        </p:nvSpPr>
        <p:spPr>
          <a:xfrm>
            <a:off x="3451033" y="5919663"/>
            <a:ext cx="2921167" cy="461665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hlinkClick r:id="rId2"/>
              </a:rPr>
              <a:t>www.rdoapp.com.br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941" y="5872844"/>
            <a:ext cx="517899" cy="517899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297" y="5877272"/>
            <a:ext cx="513471" cy="513471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5872844"/>
            <a:ext cx="652500" cy="6525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3325" y="44624"/>
            <a:ext cx="11079941" cy="5418302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333" y="5819947"/>
            <a:ext cx="1479059" cy="705397"/>
          </a:xfrm>
          <a:prstGeom prst="rect">
            <a:avLst/>
          </a:prstGeom>
        </p:spPr>
      </p:pic>
      <p:cxnSp>
        <p:nvCxnSpPr>
          <p:cNvPr id="12" name="Conector angulado 11"/>
          <p:cNvCxnSpPr/>
          <p:nvPr/>
        </p:nvCxnSpPr>
        <p:spPr>
          <a:xfrm rot="5400000" flipH="1" flipV="1">
            <a:off x="7906580" y="958516"/>
            <a:ext cx="1179712" cy="360040"/>
          </a:xfrm>
          <a:prstGeom prst="bentConnector3">
            <a:avLst>
              <a:gd name="adj1" fmla="val 59842"/>
            </a:avLst>
          </a:prstGeom>
          <a:ln w="762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upo 24"/>
          <p:cNvGrpSpPr/>
          <p:nvPr/>
        </p:nvGrpSpPr>
        <p:grpSpPr>
          <a:xfrm rot="5400000">
            <a:off x="7042484" y="742492"/>
            <a:ext cx="603648" cy="504056"/>
            <a:chOff x="4688432" y="332656"/>
            <a:chExt cx="603648" cy="504056"/>
          </a:xfrm>
        </p:grpSpPr>
        <p:sp>
          <p:nvSpPr>
            <p:cNvPr id="23" name="Pentágono 22"/>
            <p:cNvSpPr/>
            <p:nvPr/>
          </p:nvSpPr>
          <p:spPr>
            <a:xfrm>
              <a:off x="4716016" y="332656"/>
              <a:ext cx="576064" cy="504056"/>
            </a:xfrm>
            <a:prstGeom prst="homePlat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CaixaDeTexto 23"/>
            <p:cNvSpPr txBox="1"/>
            <p:nvPr/>
          </p:nvSpPr>
          <p:spPr>
            <a:xfrm rot="16200000">
              <a:off x="4752020" y="313492"/>
              <a:ext cx="3960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/>
                <a:t>1</a:t>
              </a:r>
              <a:endParaRPr lang="en-US" sz="2800" b="1" dirty="0"/>
            </a:p>
          </p:txBody>
        </p:sp>
      </p:grpSp>
      <p:sp>
        <p:nvSpPr>
          <p:cNvPr id="15" name="CaixaDeTexto 14"/>
          <p:cNvSpPr txBox="1"/>
          <p:nvPr/>
        </p:nvSpPr>
        <p:spPr>
          <a:xfrm>
            <a:off x="5652120" y="1342509"/>
            <a:ext cx="3384376" cy="646331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USUÁRIO SEM LOGAR NA LOJA: CLIQUE NO BOTÃO SISTEMA</a:t>
            </a:r>
            <a:endParaRPr lang="en-US" b="1" dirty="0"/>
          </a:p>
        </p:txBody>
      </p:sp>
      <p:sp>
        <p:nvSpPr>
          <p:cNvPr id="16" name="Retângulo 15"/>
          <p:cNvSpPr/>
          <p:nvPr/>
        </p:nvSpPr>
        <p:spPr>
          <a:xfrm>
            <a:off x="6444208" y="332656"/>
            <a:ext cx="792088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1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21" y="116632"/>
            <a:ext cx="3495675" cy="566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259" y="116632"/>
            <a:ext cx="3601245" cy="566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Conector angulado 5"/>
          <p:cNvCxnSpPr/>
          <p:nvPr/>
        </p:nvCxnSpPr>
        <p:spPr>
          <a:xfrm rot="10800000">
            <a:off x="3491880" y="404664"/>
            <a:ext cx="864096" cy="767276"/>
          </a:xfrm>
          <a:prstGeom prst="bentConnector3">
            <a:avLst>
              <a:gd name="adj1" fmla="val 15040"/>
            </a:avLst>
          </a:prstGeom>
          <a:ln w="762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3275856" y="1170618"/>
            <a:ext cx="1860418" cy="1754326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CLIQUE NO BOTÃO “03 PONTOS” PARA ACESSAR AS OPÇÕES DO MENU PRINCIPAL</a:t>
            </a:r>
            <a:endParaRPr lang="en-US" b="1" dirty="0"/>
          </a:p>
        </p:txBody>
      </p:sp>
      <p:grpSp>
        <p:nvGrpSpPr>
          <p:cNvPr id="8" name="Grupo 7"/>
          <p:cNvGrpSpPr/>
          <p:nvPr/>
        </p:nvGrpSpPr>
        <p:grpSpPr>
          <a:xfrm rot="5400000">
            <a:off x="3946140" y="598476"/>
            <a:ext cx="603648" cy="504056"/>
            <a:chOff x="4688432" y="332656"/>
            <a:chExt cx="603648" cy="504056"/>
          </a:xfrm>
        </p:grpSpPr>
        <p:sp>
          <p:nvSpPr>
            <p:cNvPr id="9" name="Pentágono 8"/>
            <p:cNvSpPr/>
            <p:nvPr/>
          </p:nvSpPr>
          <p:spPr>
            <a:xfrm>
              <a:off x="4716016" y="332656"/>
              <a:ext cx="576064" cy="504056"/>
            </a:xfrm>
            <a:prstGeom prst="homePlat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0" name="CaixaDeTexto 9"/>
            <p:cNvSpPr txBox="1"/>
            <p:nvPr/>
          </p:nvSpPr>
          <p:spPr>
            <a:xfrm rot="16200000">
              <a:off x="4752020" y="313492"/>
              <a:ext cx="3960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/>
                <a:t>1</a:t>
              </a:r>
              <a:endParaRPr lang="en-US" sz="2800" b="1" dirty="0"/>
            </a:p>
          </p:txBody>
        </p:sp>
      </p:grpSp>
      <p:cxnSp>
        <p:nvCxnSpPr>
          <p:cNvPr id="15" name="Conector angulado 14"/>
          <p:cNvCxnSpPr/>
          <p:nvPr/>
        </p:nvCxnSpPr>
        <p:spPr>
          <a:xfrm>
            <a:off x="4815608" y="4603921"/>
            <a:ext cx="1113975" cy="481263"/>
          </a:xfrm>
          <a:prstGeom prst="bentConnector3">
            <a:avLst>
              <a:gd name="adj1" fmla="val 50000"/>
            </a:avLst>
          </a:prstGeom>
          <a:ln w="762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3491880" y="4593902"/>
            <a:ext cx="1944217" cy="92333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MENU PRINCIPAL: CLIQUE NO BOTÃO “SISTEMA”</a:t>
            </a:r>
            <a:endParaRPr lang="en-US" b="1" dirty="0"/>
          </a:p>
        </p:txBody>
      </p:sp>
      <p:grpSp>
        <p:nvGrpSpPr>
          <p:cNvPr id="17" name="Grupo 16"/>
          <p:cNvGrpSpPr/>
          <p:nvPr/>
        </p:nvGrpSpPr>
        <p:grpSpPr>
          <a:xfrm rot="5400000">
            <a:off x="4234172" y="3982852"/>
            <a:ext cx="603648" cy="504056"/>
            <a:chOff x="4688432" y="332656"/>
            <a:chExt cx="603648" cy="504056"/>
          </a:xfrm>
        </p:grpSpPr>
        <p:sp>
          <p:nvSpPr>
            <p:cNvPr id="18" name="Pentágono 17"/>
            <p:cNvSpPr/>
            <p:nvPr/>
          </p:nvSpPr>
          <p:spPr>
            <a:xfrm>
              <a:off x="4716016" y="332656"/>
              <a:ext cx="576064" cy="504056"/>
            </a:xfrm>
            <a:prstGeom prst="homePlat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9" name="CaixaDeTexto 18"/>
            <p:cNvSpPr txBox="1"/>
            <p:nvPr/>
          </p:nvSpPr>
          <p:spPr>
            <a:xfrm rot="16200000">
              <a:off x="4752020" y="313492"/>
              <a:ext cx="3960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</p:grpSp>
      <p:sp>
        <p:nvSpPr>
          <p:cNvPr id="21" name="CaixaDeTexto 20"/>
          <p:cNvSpPr txBox="1"/>
          <p:nvPr/>
        </p:nvSpPr>
        <p:spPr>
          <a:xfrm>
            <a:off x="3523041" y="6089052"/>
            <a:ext cx="2921167" cy="461665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hlinkClick r:id="rId4"/>
              </a:rPr>
              <a:t>www.rdoapp.com.br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6093296"/>
            <a:ext cx="457421" cy="457421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6093296"/>
            <a:ext cx="513471" cy="513471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6088868"/>
            <a:ext cx="652500" cy="652500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6021288"/>
            <a:ext cx="1177090" cy="56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55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84784" y="-27384"/>
            <a:ext cx="14122274" cy="6885384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6372200" y="1890698"/>
            <a:ext cx="2487014" cy="1754326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AO CLICAR NO BOTÃO SISTEMA ESSA TELA APARECE PARA RECEBER O CPF E A SENHA CADASTRADOS NA LOJA</a:t>
            </a:r>
            <a:endParaRPr lang="en-US" b="1" dirty="0"/>
          </a:p>
        </p:txBody>
      </p:sp>
      <p:grpSp>
        <p:nvGrpSpPr>
          <p:cNvPr id="5" name="Grupo 4"/>
          <p:cNvGrpSpPr/>
          <p:nvPr/>
        </p:nvGrpSpPr>
        <p:grpSpPr>
          <a:xfrm rot="5400000">
            <a:off x="7258508" y="1290972"/>
            <a:ext cx="603648" cy="504056"/>
            <a:chOff x="4688432" y="332656"/>
            <a:chExt cx="603648" cy="504056"/>
          </a:xfrm>
        </p:grpSpPr>
        <p:sp>
          <p:nvSpPr>
            <p:cNvPr id="6" name="Pentágono 5"/>
            <p:cNvSpPr/>
            <p:nvPr/>
          </p:nvSpPr>
          <p:spPr>
            <a:xfrm>
              <a:off x="4716016" y="332656"/>
              <a:ext cx="576064" cy="504056"/>
            </a:xfrm>
            <a:prstGeom prst="homePlat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7" name="CaixaDeTexto 6"/>
            <p:cNvSpPr txBox="1"/>
            <p:nvPr/>
          </p:nvSpPr>
          <p:spPr>
            <a:xfrm rot="16200000">
              <a:off x="4752020" y="313492"/>
              <a:ext cx="3960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/>
                <a:t>1</a:t>
              </a:r>
              <a:endParaRPr lang="en-US" sz="2800" b="1" dirty="0"/>
            </a:p>
          </p:txBody>
        </p:sp>
      </p:grpSp>
      <p:sp>
        <p:nvSpPr>
          <p:cNvPr id="8" name="Chave direita 7"/>
          <p:cNvSpPr/>
          <p:nvPr/>
        </p:nvSpPr>
        <p:spPr>
          <a:xfrm>
            <a:off x="5508104" y="2060848"/>
            <a:ext cx="700709" cy="1391628"/>
          </a:xfrm>
          <a:prstGeom prst="rightBrac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ixaDeTexto 8"/>
          <p:cNvSpPr txBox="1"/>
          <p:nvPr/>
        </p:nvSpPr>
        <p:spPr>
          <a:xfrm>
            <a:off x="467544" y="4852317"/>
            <a:ext cx="2487014" cy="92333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APÓS PREENCHER CPF E SENHA CLIQUE EM “ACESSAR”</a:t>
            </a:r>
            <a:endParaRPr lang="en-US" b="1" dirty="0"/>
          </a:p>
        </p:txBody>
      </p:sp>
      <p:grpSp>
        <p:nvGrpSpPr>
          <p:cNvPr id="10" name="Grupo 9"/>
          <p:cNvGrpSpPr/>
          <p:nvPr/>
        </p:nvGrpSpPr>
        <p:grpSpPr>
          <a:xfrm rot="5400000">
            <a:off x="1425860" y="4285691"/>
            <a:ext cx="603648" cy="504056"/>
            <a:chOff x="4688432" y="332656"/>
            <a:chExt cx="603648" cy="504056"/>
          </a:xfrm>
        </p:grpSpPr>
        <p:sp>
          <p:nvSpPr>
            <p:cNvPr id="11" name="Pentágono 10"/>
            <p:cNvSpPr/>
            <p:nvPr/>
          </p:nvSpPr>
          <p:spPr>
            <a:xfrm>
              <a:off x="4716016" y="332656"/>
              <a:ext cx="576064" cy="504056"/>
            </a:xfrm>
            <a:prstGeom prst="homePlat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2" name="CaixaDeTexto 11"/>
            <p:cNvSpPr txBox="1"/>
            <p:nvPr/>
          </p:nvSpPr>
          <p:spPr>
            <a:xfrm rot="16200000">
              <a:off x="4752020" y="313492"/>
              <a:ext cx="3960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b="1" dirty="0"/>
                <a:t>2</a:t>
              </a:r>
              <a:endParaRPr lang="en-US" sz="2800" b="1" dirty="0"/>
            </a:p>
          </p:txBody>
        </p:sp>
      </p:grpSp>
      <p:cxnSp>
        <p:nvCxnSpPr>
          <p:cNvPr id="14" name="Conector angulado 13"/>
          <p:cNvCxnSpPr>
            <a:stCxn id="9" idx="3"/>
          </p:cNvCxnSpPr>
          <p:nvPr/>
        </p:nvCxnSpPr>
        <p:spPr>
          <a:xfrm flipV="1">
            <a:off x="2954558" y="4365104"/>
            <a:ext cx="753346" cy="948878"/>
          </a:xfrm>
          <a:prstGeom prst="bentConnector2">
            <a:avLst/>
          </a:prstGeom>
          <a:ln w="762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3451033" y="5976988"/>
            <a:ext cx="2921167" cy="461665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hlinkClick r:id="rId3"/>
              </a:rPr>
              <a:t>www.rdoapp.com.br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941" y="5930169"/>
            <a:ext cx="517899" cy="517899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297" y="5934597"/>
            <a:ext cx="513471" cy="513471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5930169"/>
            <a:ext cx="652500" cy="652500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333" y="5877272"/>
            <a:ext cx="1479059" cy="70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70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o 27"/>
          <p:cNvGrpSpPr/>
          <p:nvPr/>
        </p:nvGrpSpPr>
        <p:grpSpPr>
          <a:xfrm>
            <a:off x="0" y="476672"/>
            <a:ext cx="9144000" cy="4458202"/>
            <a:chOff x="0" y="1199899"/>
            <a:chExt cx="9144000" cy="4458202"/>
          </a:xfrm>
        </p:grpSpPr>
        <p:pic>
          <p:nvPicPr>
            <p:cNvPr id="2" name="Imagem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99899"/>
              <a:ext cx="9144000" cy="4458202"/>
            </a:xfrm>
            <a:prstGeom prst="rect">
              <a:avLst/>
            </a:prstGeom>
          </p:spPr>
        </p:pic>
        <p:cxnSp>
          <p:nvCxnSpPr>
            <p:cNvPr id="3" name="Conector angulado 2"/>
            <p:cNvCxnSpPr/>
            <p:nvPr/>
          </p:nvCxnSpPr>
          <p:spPr>
            <a:xfrm rot="16200000" flipV="1">
              <a:off x="7020272" y="2204864"/>
              <a:ext cx="1872208" cy="576064"/>
            </a:xfrm>
            <a:prstGeom prst="bentConnector3">
              <a:avLst>
                <a:gd name="adj1" fmla="val 54651"/>
              </a:avLst>
            </a:prstGeom>
            <a:ln w="76200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CaixaDeTexto 3"/>
            <p:cNvSpPr txBox="1"/>
            <p:nvPr/>
          </p:nvSpPr>
          <p:spPr>
            <a:xfrm>
              <a:off x="6444208" y="3114834"/>
              <a:ext cx="2448272" cy="1178262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b="1" dirty="0" smtClean="0"/>
                <a:t>CLIQUE NO BOTÃO “+” (MAIS) PARA CRIAR UMA NOVA OBRA</a:t>
              </a:r>
              <a:endParaRPr lang="en-US" b="1" dirty="0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1259632" y="3092767"/>
              <a:ext cx="4824536" cy="1200329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ESSA É A TELA “HOME DE OBRAS”. AQUI É O LUGAR ONDE APARECE O(S) CARD(S) DE OBRA(S). AINDA SEM OBRA POIS NÃO CADASTRAMOS NENHUMA OBRA NO SISTEMA</a:t>
              </a:r>
              <a:endParaRPr lang="en-US" b="1" dirty="0"/>
            </a:p>
          </p:txBody>
        </p:sp>
        <p:grpSp>
          <p:nvGrpSpPr>
            <p:cNvPr id="16" name="Grupo 15"/>
            <p:cNvGrpSpPr/>
            <p:nvPr/>
          </p:nvGrpSpPr>
          <p:grpSpPr>
            <a:xfrm rot="5400000">
              <a:off x="3514091" y="2515108"/>
              <a:ext cx="603648" cy="504056"/>
              <a:chOff x="4688432" y="332656"/>
              <a:chExt cx="603648" cy="504056"/>
            </a:xfrm>
          </p:grpSpPr>
          <p:sp>
            <p:nvSpPr>
              <p:cNvPr id="17" name="Pentágono 16"/>
              <p:cNvSpPr/>
              <p:nvPr/>
            </p:nvSpPr>
            <p:spPr>
              <a:xfrm>
                <a:off x="4716016" y="332656"/>
                <a:ext cx="576064" cy="504056"/>
              </a:xfrm>
              <a:prstGeom prst="homePlat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18" name="CaixaDeTexto 17"/>
              <p:cNvSpPr txBox="1"/>
              <p:nvPr/>
            </p:nvSpPr>
            <p:spPr>
              <a:xfrm rot="16200000">
                <a:off x="4752020" y="313492"/>
                <a:ext cx="3960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800" b="1" dirty="0"/>
                  <a:t>1</a:t>
                </a:r>
                <a:endParaRPr lang="en-US" sz="2800" b="1" dirty="0"/>
              </a:p>
            </p:txBody>
          </p:sp>
        </p:grpSp>
        <p:grpSp>
          <p:nvGrpSpPr>
            <p:cNvPr id="19" name="Grupo 18"/>
            <p:cNvGrpSpPr/>
            <p:nvPr/>
          </p:nvGrpSpPr>
          <p:grpSpPr>
            <a:xfrm rot="5400000">
              <a:off x="7402524" y="2542692"/>
              <a:ext cx="603648" cy="504056"/>
              <a:chOff x="4688432" y="332656"/>
              <a:chExt cx="603648" cy="504056"/>
            </a:xfrm>
          </p:grpSpPr>
          <p:sp>
            <p:nvSpPr>
              <p:cNvPr id="20" name="Pentágono 19"/>
              <p:cNvSpPr/>
              <p:nvPr/>
            </p:nvSpPr>
            <p:spPr>
              <a:xfrm>
                <a:off x="4716016" y="332656"/>
                <a:ext cx="576064" cy="504056"/>
              </a:xfrm>
              <a:prstGeom prst="homePlat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1" name="CaixaDeTexto 20"/>
              <p:cNvSpPr txBox="1"/>
              <p:nvPr/>
            </p:nvSpPr>
            <p:spPr>
              <a:xfrm rot="16200000">
                <a:off x="4752020" y="313492"/>
                <a:ext cx="3960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800" b="1" dirty="0"/>
                  <a:t>2</a:t>
                </a:r>
                <a:endParaRPr lang="en-US" sz="2800" b="1" dirty="0"/>
              </a:p>
            </p:txBody>
          </p:sp>
        </p:grpSp>
      </p:grpSp>
      <p:grpSp>
        <p:nvGrpSpPr>
          <p:cNvPr id="29" name="Grupo 28"/>
          <p:cNvGrpSpPr/>
          <p:nvPr/>
        </p:nvGrpSpPr>
        <p:grpSpPr>
          <a:xfrm>
            <a:off x="1162662" y="5517232"/>
            <a:ext cx="6649698" cy="720080"/>
            <a:chOff x="1162662" y="5661248"/>
            <a:chExt cx="6649698" cy="720080"/>
          </a:xfrm>
        </p:grpSpPr>
        <p:sp>
          <p:nvSpPr>
            <p:cNvPr id="23" name="CaixaDeTexto 22"/>
            <p:cNvSpPr txBox="1"/>
            <p:nvPr/>
          </p:nvSpPr>
          <p:spPr>
            <a:xfrm>
              <a:off x="3426071" y="5729012"/>
              <a:ext cx="2921167" cy="4616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hlinkClick r:id="rId3"/>
                </a:rPr>
                <a:t>www.rdoapp.com.br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pic>
          <p:nvPicPr>
            <p:cNvPr id="24" name="Imagem 2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2822" y="5733256"/>
              <a:ext cx="457421" cy="457421"/>
            </a:xfrm>
            <a:prstGeom prst="rect">
              <a:avLst/>
            </a:prstGeom>
          </p:spPr>
        </p:pic>
        <p:pic>
          <p:nvPicPr>
            <p:cNvPr id="25" name="Imagem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2742" y="5733256"/>
              <a:ext cx="513471" cy="513471"/>
            </a:xfrm>
            <a:prstGeom prst="rect">
              <a:avLst/>
            </a:prstGeom>
          </p:spPr>
        </p:pic>
        <p:pic>
          <p:nvPicPr>
            <p:cNvPr id="26" name="Imagem 2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2662" y="5728828"/>
              <a:ext cx="652500" cy="652500"/>
            </a:xfrm>
            <a:prstGeom prst="rect">
              <a:avLst/>
            </a:prstGeom>
          </p:spPr>
        </p:pic>
        <p:pic>
          <p:nvPicPr>
            <p:cNvPr id="27" name="Imagem 2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5270" y="5661248"/>
              <a:ext cx="1177090" cy="5613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9233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9899"/>
            <a:ext cx="9144000" cy="4458202"/>
          </a:xfrm>
          <a:prstGeom prst="rect">
            <a:avLst/>
          </a:prstGeom>
        </p:spPr>
      </p:pic>
      <p:grpSp>
        <p:nvGrpSpPr>
          <p:cNvPr id="4" name="Grupo 3"/>
          <p:cNvGrpSpPr/>
          <p:nvPr/>
        </p:nvGrpSpPr>
        <p:grpSpPr>
          <a:xfrm rot="5400000">
            <a:off x="2289956" y="138844"/>
            <a:ext cx="603648" cy="504056"/>
            <a:chOff x="4688432" y="332656"/>
            <a:chExt cx="603648" cy="504056"/>
          </a:xfrm>
        </p:grpSpPr>
        <p:sp>
          <p:nvSpPr>
            <p:cNvPr id="5" name="Pentágono 4"/>
            <p:cNvSpPr/>
            <p:nvPr/>
          </p:nvSpPr>
          <p:spPr>
            <a:xfrm>
              <a:off x="4716016" y="332656"/>
              <a:ext cx="576064" cy="504056"/>
            </a:xfrm>
            <a:prstGeom prst="homePlat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6" name="CaixaDeTexto 5"/>
            <p:cNvSpPr txBox="1"/>
            <p:nvPr/>
          </p:nvSpPr>
          <p:spPr>
            <a:xfrm rot="16200000">
              <a:off x="4752020" y="313492"/>
              <a:ext cx="3960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/>
                <a:t>1</a:t>
              </a:r>
              <a:endParaRPr lang="en-US" sz="2800" b="1" dirty="0"/>
            </a:p>
          </p:txBody>
        </p:sp>
      </p:grpSp>
      <p:sp>
        <p:nvSpPr>
          <p:cNvPr id="7" name="Chave direita 6"/>
          <p:cNvSpPr/>
          <p:nvPr/>
        </p:nvSpPr>
        <p:spPr>
          <a:xfrm rot="10800000">
            <a:off x="-180531" y="1909052"/>
            <a:ext cx="576063" cy="2384043"/>
          </a:xfrm>
          <a:prstGeom prst="rightBrace">
            <a:avLst>
              <a:gd name="adj1" fmla="val 28489"/>
              <a:gd name="adj2" fmla="val 58344"/>
            </a:avLst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ector angulado 8"/>
          <p:cNvCxnSpPr/>
          <p:nvPr/>
        </p:nvCxnSpPr>
        <p:spPr>
          <a:xfrm rot="5400000">
            <a:off x="445332" y="1534580"/>
            <a:ext cx="864096" cy="188440"/>
          </a:xfrm>
          <a:prstGeom prst="bentConnector3">
            <a:avLst>
              <a:gd name="adj1" fmla="val 38242"/>
            </a:avLst>
          </a:prstGeom>
          <a:ln w="762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do 15"/>
          <p:cNvCxnSpPr/>
          <p:nvPr/>
        </p:nvCxnSpPr>
        <p:spPr>
          <a:xfrm rot="5400000">
            <a:off x="3874132" y="1534580"/>
            <a:ext cx="864096" cy="188440"/>
          </a:xfrm>
          <a:prstGeom prst="bentConnector3">
            <a:avLst>
              <a:gd name="adj1" fmla="val 38242"/>
            </a:avLst>
          </a:prstGeom>
          <a:ln w="762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/>
          <p:cNvSpPr txBox="1"/>
          <p:nvPr/>
        </p:nvSpPr>
        <p:spPr>
          <a:xfrm>
            <a:off x="611560" y="764704"/>
            <a:ext cx="3960440" cy="646331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DADOS DA OBRA: CAMPOS COM  “*” (ASTERISCOS) SÃO OBRIGATÓRIOS</a:t>
            </a:r>
            <a:endParaRPr lang="en-US" b="1" dirty="0"/>
          </a:p>
        </p:txBody>
      </p:sp>
      <p:grpSp>
        <p:nvGrpSpPr>
          <p:cNvPr id="22" name="Grupo 21"/>
          <p:cNvGrpSpPr/>
          <p:nvPr/>
        </p:nvGrpSpPr>
        <p:grpSpPr>
          <a:xfrm rot="16200000">
            <a:off x="1358062" y="4247510"/>
            <a:ext cx="523220" cy="576064"/>
            <a:chOff x="2492152" y="5229200"/>
            <a:chExt cx="523220" cy="576064"/>
          </a:xfrm>
        </p:grpSpPr>
        <p:sp>
          <p:nvSpPr>
            <p:cNvPr id="18" name="Pentágono 17"/>
            <p:cNvSpPr/>
            <p:nvPr/>
          </p:nvSpPr>
          <p:spPr>
            <a:xfrm rot="5400000">
              <a:off x="2456148" y="5265204"/>
              <a:ext cx="576064" cy="504056"/>
            </a:xfrm>
            <a:prstGeom prst="homePlat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9" name="CaixaDeTexto 18"/>
            <p:cNvSpPr txBox="1"/>
            <p:nvPr/>
          </p:nvSpPr>
          <p:spPr>
            <a:xfrm rot="5400000">
              <a:off x="2555740" y="5201616"/>
              <a:ext cx="3960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</p:grpSp>
      <p:grpSp>
        <p:nvGrpSpPr>
          <p:cNvPr id="23" name="Grupo 22"/>
          <p:cNvGrpSpPr/>
          <p:nvPr/>
        </p:nvGrpSpPr>
        <p:grpSpPr>
          <a:xfrm rot="16200000">
            <a:off x="1358062" y="5327630"/>
            <a:ext cx="523220" cy="576064"/>
            <a:chOff x="2492152" y="5229200"/>
            <a:chExt cx="523220" cy="576064"/>
          </a:xfrm>
        </p:grpSpPr>
        <p:sp>
          <p:nvSpPr>
            <p:cNvPr id="24" name="Pentágono 23"/>
            <p:cNvSpPr/>
            <p:nvPr/>
          </p:nvSpPr>
          <p:spPr>
            <a:xfrm rot="5400000">
              <a:off x="2456148" y="5265204"/>
              <a:ext cx="576064" cy="504056"/>
            </a:xfrm>
            <a:prstGeom prst="homePlat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5" name="CaixaDeTexto 24"/>
            <p:cNvSpPr txBox="1"/>
            <p:nvPr/>
          </p:nvSpPr>
          <p:spPr>
            <a:xfrm rot="5400000">
              <a:off x="2555740" y="5201616"/>
              <a:ext cx="3960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/>
                <a:t>3</a:t>
              </a:r>
              <a:endParaRPr lang="en-US" sz="2800" b="1" dirty="0"/>
            </a:p>
          </p:txBody>
        </p:sp>
      </p:grpSp>
      <p:cxnSp>
        <p:nvCxnSpPr>
          <p:cNvPr id="28" name="Conector de seta reta 27"/>
          <p:cNvCxnSpPr>
            <a:stCxn id="21" idx="3"/>
          </p:cNvCxnSpPr>
          <p:nvPr/>
        </p:nvCxnSpPr>
        <p:spPr>
          <a:xfrm flipV="1">
            <a:off x="6804248" y="4437112"/>
            <a:ext cx="1296144" cy="107142"/>
          </a:xfrm>
          <a:prstGeom prst="straightConnector1">
            <a:avLst/>
          </a:prstGeom>
          <a:ln w="762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stCxn id="26" idx="3"/>
          </p:cNvCxnSpPr>
          <p:nvPr/>
        </p:nvCxnSpPr>
        <p:spPr>
          <a:xfrm flipV="1">
            <a:off x="6804248" y="5013176"/>
            <a:ext cx="1296144" cy="611198"/>
          </a:xfrm>
          <a:prstGeom prst="straightConnector1">
            <a:avLst/>
          </a:prstGeom>
          <a:ln w="762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1916088" y="5301208"/>
            <a:ext cx="4888160" cy="646331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EQUIPAMENTOS: USUÁRIO JÁ PODE INSERIR EQUIPAMENTOS ANTES DE ABRIR A OBRA.</a:t>
            </a:r>
            <a:endParaRPr lang="en-US" b="1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1916088" y="4221088"/>
            <a:ext cx="4888160" cy="646331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COLABORADORES: INSERIR COLABORADORES SOMENTE APÓS ABRIR A OBRA.</a:t>
            </a:r>
            <a:endParaRPr lang="en-US" b="1" dirty="0"/>
          </a:p>
        </p:txBody>
      </p:sp>
      <p:grpSp>
        <p:nvGrpSpPr>
          <p:cNvPr id="32" name="Grupo 31"/>
          <p:cNvGrpSpPr/>
          <p:nvPr/>
        </p:nvGrpSpPr>
        <p:grpSpPr>
          <a:xfrm rot="16200000">
            <a:off x="6542638" y="6066875"/>
            <a:ext cx="523220" cy="576064"/>
            <a:chOff x="2492152" y="5229200"/>
            <a:chExt cx="523220" cy="576064"/>
          </a:xfrm>
        </p:grpSpPr>
        <p:sp>
          <p:nvSpPr>
            <p:cNvPr id="33" name="Pentágono 32"/>
            <p:cNvSpPr/>
            <p:nvPr/>
          </p:nvSpPr>
          <p:spPr>
            <a:xfrm rot="5400000">
              <a:off x="2456148" y="5265204"/>
              <a:ext cx="576064" cy="504056"/>
            </a:xfrm>
            <a:prstGeom prst="homePlat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CaixaDeTexto 33"/>
            <p:cNvSpPr txBox="1"/>
            <p:nvPr/>
          </p:nvSpPr>
          <p:spPr>
            <a:xfrm rot="5400000">
              <a:off x="2555740" y="5201616"/>
              <a:ext cx="3960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36" name="Conector de seta reta 35"/>
          <p:cNvCxnSpPr>
            <a:stCxn id="35" idx="0"/>
          </p:cNvCxnSpPr>
          <p:nvPr/>
        </p:nvCxnSpPr>
        <p:spPr>
          <a:xfrm flipV="1">
            <a:off x="8064388" y="5517233"/>
            <a:ext cx="684076" cy="360039"/>
          </a:xfrm>
          <a:prstGeom prst="straightConnector1">
            <a:avLst/>
          </a:prstGeom>
          <a:ln w="762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/>
          <p:cNvSpPr txBox="1"/>
          <p:nvPr/>
        </p:nvSpPr>
        <p:spPr>
          <a:xfrm>
            <a:off x="7092280" y="5877272"/>
            <a:ext cx="1944216" cy="92333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ATENÇÃO:</a:t>
            </a:r>
            <a:r>
              <a:rPr lang="en-US" b="1" dirty="0" smtClean="0"/>
              <a:t> CLIQUE NO BOTÃO “SALVAR”.</a:t>
            </a:r>
            <a:endParaRPr lang="en-US" b="1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4644008" y="271087"/>
            <a:ext cx="2921167" cy="461665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hlinkClick r:id="rId3"/>
              </a:rPr>
              <a:t>www.rdoapp.com.br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4" name="Imagem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651" y="6211939"/>
            <a:ext cx="457421" cy="457421"/>
          </a:xfrm>
          <a:prstGeom prst="rect">
            <a:avLst/>
          </a:prstGeom>
        </p:spPr>
      </p:pic>
      <p:pic>
        <p:nvPicPr>
          <p:cNvPr id="45" name="Imagem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6165304"/>
            <a:ext cx="513471" cy="513471"/>
          </a:xfrm>
          <a:prstGeom prst="rect">
            <a:avLst/>
          </a:prstGeom>
        </p:spPr>
      </p:pic>
      <p:pic>
        <p:nvPicPr>
          <p:cNvPr id="46" name="Imagem 4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6160876"/>
            <a:ext cx="652500" cy="652500"/>
          </a:xfrm>
          <a:prstGeom prst="rect">
            <a:avLst/>
          </a:prstGeom>
        </p:spPr>
      </p:pic>
      <p:pic>
        <p:nvPicPr>
          <p:cNvPr id="47" name="Imagem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207" y="203323"/>
            <a:ext cx="1177090" cy="56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57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</TotalTime>
  <Words>826</Words>
  <Application>Microsoft Office PowerPoint</Application>
  <PresentationFormat>Apresentação na tela (4:3)</PresentationFormat>
  <Paragraphs>145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4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PASSO A PASSO PARA CADASTRO NA LOJA</dc:title>
  <dc:creator>Lucio Neto</dc:creator>
  <cp:lastModifiedBy>Lucio Neto</cp:lastModifiedBy>
  <cp:revision>78</cp:revision>
  <cp:lastPrinted>2021-02-19T12:41:08Z</cp:lastPrinted>
  <dcterms:created xsi:type="dcterms:W3CDTF">2018-07-01T22:30:43Z</dcterms:created>
  <dcterms:modified xsi:type="dcterms:W3CDTF">2021-05-11T19:33:44Z</dcterms:modified>
</cp:coreProperties>
</file>