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6" r:id="rId3"/>
    <p:sldId id="277" r:id="rId4"/>
    <p:sldId id="257" r:id="rId5"/>
    <p:sldId id="259" r:id="rId6"/>
    <p:sldId id="260" r:id="rId7"/>
    <p:sldId id="261" r:id="rId8"/>
    <p:sldId id="278" r:id="rId9"/>
    <p:sldId id="279" r:id="rId10"/>
    <p:sldId id="262" r:id="rId11"/>
    <p:sldId id="272" r:id="rId12"/>
    <p:sldId id="280" r:id="rId13"/>
    <p:sldId id="273" r:id="rId14"/>
    <p:sldId id="281" r:id="rId15"/>
    <p:sldId id="282" r:id="rId16"/>
    <p:sldId id="274" r:id="rId17"/>
    <p:sldId id="283" r:id="rId18"/>
  </p:sldIdLst>
  <p:sldSz cx="10080625" cy="56705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498" y="-96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AFDA9C9A-DA2A-9847-C5B9-7EDEA176AB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822E3A1-A51E-A8BE-3BA2-BB54EB6E31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F02BE-9C98-4E66-89DD-03E92DCCA7E2}" type="datetimeFigureOut">
              <a:rPr lang="pt-BR" smtClean="0"/>
              <a:pPr/>
              <a:t>6/6/2022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BAA74FBB-0C6C-E52C-3C82-DBAF552287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A83DF791-EDE9-8BEE-C6DB-C8913A6538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EC88F-CB65-410A-A105-84D11928CD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52924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68578-504F-4366-BE72-E46512A2B715}" type="datetimeFigureOut">
              <a:rPr lang="pt-BR" smtClean="0"/>
              <a:pPr/>
              <a:t>6/6/2022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B3BE9-A2BD-48A0-AE42-1E1C8369A61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4546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B3BE9-A2BD-48A0-AE42-1E1C8369A61B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4789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292104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3000"/>
            <a:ext cx="292104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3000"/>
            <a:ext cx="292104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277440"/>
            <a:ext cx="292104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277440"/>
            <a:ext cx="292104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277440"/>
            <a:ext cx="292104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800"/>
            <a:ext cx="9072000" cy="4381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spcBef>
                <a:spcPts val="7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37418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27744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37418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27744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364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3000"/>
            <a:ext cx="442692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277440"/>
            <a:ext cx="9072000" cy="17845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800"/>
            <a:ext cx="9072000" cy="945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4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3000"/>
            <a:ext cx="9072000" cy="374184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65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742680" lvl="1" indent="-285480">
              <a:spcBef>
                <a:spcPts val="575"/>
              </a:spcBef>
              <a:buClr>
                <a:srgbClr val="000000"/>
              </a:buClr>
              <a:buFont typeface="Arial"/>
              <a:buChar char="–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32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143000" lvl="2" indent="-228600">
              <a:spcBef>
                <a:spcPts val="493"/>
              </a:spcBef>
              <a:buClr>
                <a:srgbClr val="000000"/>
              </a:buClr>
              <a:buFont typeface="Arial"/>
              <a:buChar char="•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99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600200" lvl="3" indent="-228600">
              <a:spcBef>
                <a:spcPts val="411"/>
              </a:spcBef>
              <a:buClr>
                <a:srgbClr val="000000"/>
              </a:buClr>
              <a:buFont typeface="Arial"/>
              <a:buChar char="–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6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057400" lvl="4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  <a:tabLst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6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057400" lvl="5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  <a:tabLst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6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2057400" lvl="6" indent="-228600">
              <a:spcBef>
                <a:spcPts val="411"/>
              </a:spcBef>
              <a:buClr>
                <a:srgbClr val="000000"/>
              </a:buClr>
              <a:buFont typeface="Arial"/>
              <a:buChar char="»"/>
              <a:tabLst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6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3280" y="5255280"/>
            <a:ext cx="2352240" cy="301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3760" y="5255280"/>
            <a:ext cx="3192120" cy="301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3400" y="5255280"/>
            <a:ext cx="2352240" cy="30168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8CE90D5-D589-4F5D-AE72-67C767097992}" type="slidenum">
              <a:rPr lang="pt-BR" sz="1200" b="0" strike="noStrike" spc="-1">
                <a:solidFill>
                  <a:srgbClr val="898989"/>
                </a:solidFill>
                <a:latin typeface="Calibri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‹nº›</a:t>
            </a:fld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46380" y="1179091"/>
            <a:ext cx="8968680" cy="390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490" b="1" strike="noStrike" spc="-1" dirty="0">
                <a:solidFill>
                  <a:srgbClr val="000000"/>
                </a:solidFill>
                <a:latin typeface="Arial"/>
              </a:rPr>
              <a:t>FACULDADE DE TECNOLOGIA DE FRANCA </a:t>
            </a:r>
            <a:r>
              <a:rPr lang="pt-BR" dirty="0"/>
              <a:t/>
            </a:r>
            <a:br>
              <a:rPr lang="pt-BR" dirty="0"/>
            </a:br>
            <a:r>
              <a:rPr lang="pt-BR" sz="1490" b="1" strike="noStrike" spc="-1" dirty="0">
                <a:solidFill>
                  <a:srgbClr val="000000"/>
                </a:solidFill>
                <a:latin typeface="Arial"/>
              </a:rPr>
              <a:t>“Dr. THOMAZ NOVELINO” </a:t>
            </a:r>
            <a:r>
              <a:rPr lang="pt-BR" dirty="0"/>
              <a:t/>
            </a:r>
            <a:br>
              <a:rPr lang="pt-BR" dirty="0"/>
            </a:b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 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OSMAR FONSECA NETO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THIAGO FERREIRA COSTA JUNIOR</a:t>
            </a: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Orientador: </a:t>
            </a:r>
            <a:r>
              <a:rPr lang="pt-BR" sz="1200" b="0" i="0" u="none" strike="noStrike" baseline="0" dirty="0" smtClean="0">
                <a:solidFill>
                  <a:srgbClr val="000000"/>
                </a:solidFill>
                <a:latin typeface="Arial" panose="020B0604020202020204" pitchFamily="34" charset="0"/>
              </a:rPr>
              <a:t>Prof. </a:t>
            </a:r>
            <a:r>
              <a:rPr lang="pt-BR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Esp. Marcelo de M. </a:t>
            </a:r>
            <a:r>
              <a:rPr lang="pt-BR" sz="12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Montanar</a:t>
            </a:r>
            <a:endParaRPr lang="pt-BR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b="1" strike="noStrike" spc="-1" dirty="0">
                <a:solidFill>
                  <a:srgbClr val="000000"/>
                </a:solidFill>
                <a:latin typeface="Arial"/>
              </a:rPr>
              <a:t>SISTEMA INTRANET ALLAN KARDEC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FRANCA/SP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/>
            </a:r>
            <a:br>
              <a:rPr lang="pt-BR" dirty="0"/>
            </a:br>
            <a:r>
              <a:rPr lang="pt-BR" sz="1600" b="1" strike="noStrike" spc="-1" dirty="0">
                <a:solidFill>
                  <a:srgbClr val="000000"/>
                </a:solidFill>
                <a:latin typeface="Arial"/>
              </a:rPr>
              <a:t>06 DE JUNHO DE 2022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pic>
        <p:nvPicPr>
          <p:cNvPr id="43" name="Imagem 4"/>
          <p:cNvPicPr/>
          <p:nvPr/>
        </p:nvPicPr>
        <p:blipFill>
          <a:blip r:embed="rId3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44" name="Imagem 7"/>
          <p:cNvPicPr/>
          <p:nvPr/>
        </p:nvPicPr>
        <p:blipFill>
          <a:blip r:embed="rId4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68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5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99" t="2414" r="3594"/>
          <a:stretch/>
        </p:blipFill>
        <p:spPr bwMode="auto">
          <a:xfrm>
            <a:off x="3565936" y="49193"/>
            <a:ext cx="6286544" cy="56213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7" name="Imagem 2">
            <a:extLst>
              <a:ext uri="{FF2B5EF4-FFF2-40B4-BE49-F238E27FC236}">
                <a16:creationId xmlns:a16="http://schemas.microsoft.com/office/drawing/2014/main" xmlns="" id="{14EDD3A6-3F49-7624-C5C2-3371F8FACA1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237422" y="1251099"/>
            <a:ext cx="3500463" cy="3715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DIAGRAMA DE CASO DE USO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8B06D7A7-E985-E8AE-F23F-400FFFB76BBB}"/>
              </a:ext>
            </a:extLst>
          </p:cNvPr>
          <p:cNvSpPr txBox="1"/>
          <p:nvPr/>
        </p:nvSpPr>
        <p:spPr>
          <a:xfrm>
            <a:off x="9421374" y="5139531"/>
            <a:ext cx="43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94720" y="1373040"/>
            <a:ext cx="8968680" cy="2310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FUNCIONALIDADES SISTÊMICA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Interfaces responsivas;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Acessibilidade para todos tipos de daltonismo;</a:t>
            </a:r>
            <a:endParaRPr lang="pt-BR" spc="-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Controle de acesso ao portal administrativo;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Sistema Web;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108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2E24281C-1FDE-86E6-082D-5CF3F9E7AB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48CA4F54-2B7F-42D2-C5A8-A8E4BECAF206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94720" y="1373040"/>
            <a:ext cx="4445592" cy="39724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METODOLOGIA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b="1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spc="-1" dirty="0">
                <a:solidFill>
                  <a:srgbClr val="000000"/>
                </a:solidFill>
                <a:latin typeface="Arial"/>
                <a:ea typeface="Arial"/>
              </a:rPr>
              <a:t>Ferramentas utilizadas</a:t>
            </a:r>
            <a:endParaRPr lang="pt-BR" sz="1800" b="1" strike="noStrike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PostgreSQL;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Docker;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Arial"/>
              </a:rPr>
              <a:t>React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Axios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Material-UI;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Node.J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S;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Express.J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S;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108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2E24281C-1FDE-86E6-082D-5CF3F9E7ABB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ustomShape 1">
            <a:extLst>
              <a:ext uri="{FF2B5EF4-FFF2-40B4-BE49-F238E27FC236}">
                <a16:creationId xmlns:a16="http://schemas.microsoft.com/office/drawing/2014/main" xmlns="" id="{BB9F95A8-5927-39D9-10FE-DA5A8DFD6609}"/>
              </a:ext>
            </a:extLst>
          </p:cNvPr>
          <p:cNvSpPr/>
          <p:nvPr/>
        </p:nvSpPr>
        <p:spPr>
          <a:xfrm>
            <a:off x="2817516" y="1373040"/>
            <a:ext cx="4445592" cy="3695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b="1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Nodemon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Arial"/>
              </a:rPr>
              <a:t>Sequelize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Arial"/>
              </a:rPr>
              <a:t>Sucrase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Arial"/>
              </a:rPr>
              <a:t>Multer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Arial"/>
              </a:rPr>
              <a:t>Nodemailer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PG;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err="1">
                <a:solidFill>
                  <a:srgbClr val="000000"/>
                </a:solidFill>
                <a:latin typeface="Arial"/>
              </a:rPr>
              <a:t>Yup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781159F7-B5D4-B457-E626-D61E237579F1}"/>
              </a:ext>
            </a:extLst>
          </p:cNvPr>
          <p:cNvSpPr txBox="1"/>
          <p:nvPr/>
        </p:nvSpPr>
        <p:spPr>
          <a:xfrm>
            <a:off x="9421374" y="5139531"/>
            <a:ext cx="43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xmlns="" val="373208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94720" y="1373040"/>
            <a:ext cx="8968680" cy="12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RESULTADOS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  <a:ea typeface="Arial"/>
              </a:rPr>
              <a:t>Portal Intranet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112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167C202D-F4E7-396E-7AB2-DA7B8574BE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2C6CD6A-DB70-9BDD-E6DC-47E59A435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23534" y="1373040"/>
            <a:ext cx="7416577" cy="38967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3C7A9496-BE07-DB55-3D81-C2B92850DAD2}"/>
              </a:ext>
            </a:extLst>
          </p:cNvPr>
          <p:cNvSpPr txBox="1"/>
          <p:nvPr/>
        </p:nvSpPr>
        <p:spPr>
          <a:xfrm>
            <a:off x="9421374" y="5139531"/>
            <a:ext cx="43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94720" y="1373040"/>
            <a:ext cx="8968680" cy="1202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RESULTADOS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  <a:ea typeface="Arial"/>
              </a:rPr>
              <a:t>Portal Administrativo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112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167C202D-F4E7-396E-7AB2-DA7B8574BE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2C6CD6A-DB70-9BDD-E6DC-47E59A4355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6000"/>
          <a:stretch/>
        </p:blipFill>
        <p:spPr>
          <a:xfrm>
            <a:off x="2933121" y="1353005"/>
            <a:ext cx="6630279" cy="394041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AD015F4-2068-EC15-9D39-BB27B98C675F}"/>
              </a:ext>
            </a:extLst>
          </p:cNvPr>
          <p:cNvSpPr txBox="1"/>
          <p:nvPr/>
        </p:nvSpPr>
        <p:spPr>
          <a:xfrm>
            <a:off x="9421374" y="5139531"/>
            <a:ext cx="43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xmlns="" val="67821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4720" y="1373040"/>
            <a:ext cx="8968680" cy="31415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spc="-1" dirty="0" smtClean="0">
                <a:solidFill>
                  <a:srgbClr val="000000"/>
                </a:solidFill>
                <a:latin typeface="Arial"/>
              </a:rPr>
              <a:t>CONCLUSÃO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b="1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smtClean="0">
                <a:solidFill>
                  <a:srgbClr val="000000"/>
                </a:solidFill>
                <a:latin typeface="Arial"/>
              </a:rPr>
              <a:t>Aprendizado técnico;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smtClean="0">
                <a:solidFill>
                  <a:srgbClr val="000000"/>
                </a:solidFill>
                <a:latin typeface="Arial"/>
              </a:rPr>
              <a:t>D</a:t>
            </a:r>
            <a:r>
              <a:rPr lang="pt-BR" spc="-1" dirty="0" smtClean="0">
                <a:solidFill>
                  <a:srgbClr val="000000"/>
                </a:solidFill>
                <a:latin typeface="Arial"/>
              </a:rPr>
              <a:t>esenvolvimento pessoal: Cumprimento de metas e cronograma;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 smtClean="0">
                <a:solidFill>
                  <a:srgbClr val="000000"/>
                </a:solidFill>
                <a:latin typeface="Arial"/>
              </a:rPr>
              <a:t>Casar a oportunidade do TG com a filantropia do Allan Kardec;</a:t>
            </a: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116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A068058A-040B-CCD6-3B2C-42E2F02A8B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9A89ABF-A9BC-D67C-D5EA-BC11D41B3F8B}"/>
              </a:ext>
            </a:extLst>
          </p:cNvPr>
          <p:cNvSpPr txBox="1"/>
          <p:nvPr/>
        </p:nvSpPr>
        <p:spPr>
          <a:xfrm>
            <a:off x="9421374" y="5139531"/>
            <a:ext cx="43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40081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94720" y="1373040"/>
            <a:ext cx="8968680" cy="3418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AGRADECIMENTOS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Deus: oportunidades, coragem para superar todos os desafios;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Orientador: direcionamento, análise da documentação;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Professores do ADS: permitiram hoje estar concluindo este trabalho;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Todos que participaram das pesquisas;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116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A068058A-040B-CCD6-3B2C-42E2F02A8B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BCBE04D9-5EFF-2F9E-F87A-1E761C7F93E7}"/>
              </a:ext>
            </a:extLst>
          </p:cNvPr>
          <p:cNvSpPr txBox="1"/>
          <p:nvPr/>
        </p:nvSpPr>
        <p:spPr>
          <a:xfrm>
            <a:off x="9421374" y="5139531"/>
            <a:ext cx="43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55972" y="2475235"/>
            <a:ext cx="8968680" cy="7716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1" spc="-1" dirty="0">
                <a:solidFill>
                  <a:srgbClr val="000000"/>
                </a:solidFill>
                <a:latin typeface="Arial"/>
              </a:rPr>
              <a:t>FIM!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116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A068058A-040B-CCD6-3B2C-42E2F02A8BA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E961292C-BFC7-564F-329A-BC68ECB8D4CA}"/>
              </a:ext>
            </a:extLst>
          </p:cNvPr>
          <p:cNvSpPr txBox="1"/>
          <p:nvPr/>
        </p:nvSpPr>
        <p:spPr>
          <a:xfrm>
            <a:off x="9421374" y="5139531"/>
            <a:ext cx="43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xmlns="" val="249466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94720" y="1373040"/>
            <a:ext cx="8968680" cy="3264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INTRODUÇÃO</a:t>
            </a:r>
          </a:p>
          <a:p>
            <a:endParaRPr lang="pt-BR" sz="2000" dirty="0">
              <a:effectLst/>
            </a:endParaRPr>
          </a:p>
          <a:p>
            <a:r>
              <a:rPr lang="pt-BR" sz="2000" b="1" dirty="0">
                <a:effectLst/>
              </a:rPr>
              <a:t>Fundação Allan Kardec </a:t>
            </a:r>
          </a:p>
          <a:p>
            <a:endParaRPr lang="pt-BR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Fundada em 19 de novembro de 1922;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Composta pelo Hospital Psiquiátrico, Hospital DIA, Psiquiatria Geriátrica, Clínica Psiquiátrica, Desenvolvimento Humano, CAPS III Florescer e CAPS AD III Renascer;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Atende Franca e mais 9 municípios (510 mil habitantes);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Conta com 300 colaboradores.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48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599340DC-3D1C-1D64-06B0-1F9781A436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6302BC32-013C-C8A5-9FE9-14995BCCE10D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28668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94720" y="1373040"/>
            <a:ext cx="8968680" cy="32030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r>
              <a:rPr lang="pt-BR" sz="2000" b="1" dirty="0"/>
              <a:t>Sistema Intranet</a:t>
            </a:r>
          </a:p>
          <a:p>
            <a:endParaRPr lang="pt-BR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ede interna privada;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Facilita o </a:t>
            </a:r>
            <a:r>
              <a:rPr lang="pt-BR" spc="-1" dirty="0">
                <a:solidFill>
                  <a:srgbClr val="FF0000"/>
                </a:solidFill>
                <a:latin typeface="Arial"/>
              </a:rPr>
              <a:t>acesso a informação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Auxilia a comunicação interna;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Reduz e-mails e reuniões;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Aumenta a produtividade;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Diminui custos;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48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599340DC-3D1C-1D64-06B0-1F9781A436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535AE9FD-4477-2245-ADB0-8A7CD0EC8EB0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42558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94720" y="1373040"/>
            <a:ext cx="8968680" cy="2864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QUESTÕES E PROBLEMAS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b="1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Agilizar a comunicação interna;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Ter 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</a:rPr>
              <a:t>eficiência no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 compartilhamento de informações;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Diminuir custos;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Aumentar a eficiência dos colaboradores;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48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599340DC-3D1C-1D64-06B0-1F9781A4363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13AB1CB7-D918-680D-2A46-EDC26A476D8D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94720" y="1373040"/>
            <a:ext cx="8968680" cy="3695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OBJETIVOS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-OBJETIVO GERAL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Desenvolver um Sistema Intranet para a Fundação Allan Kardec, atendendo todos os requisitos e critérios estabelecidos pela fundação</a:t>
            </a:r>
            <a:r>
              <a:rPr lang="pt-BR" spc="-1" dirty="0">
                <a:solidFill>
                  <a:srgbClr val="000000"/>
                </a:solidFill>
                <a:latin typeface="Arial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-OBJETIVOS ESPECÍFICOS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Sistema interno e privado;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Concentrar informações internas da empresa;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Painel administrativo para cadastro e manutenção de informações;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</a:rPr>
              <a:t>Acesso restrito ao painel administrativo.</a:t>
            </a:r>
          </a:p>
        </p:txBody>
      </p:sp>
      <p:pic>
        <p:nvPicPr>
          <p:cNvPr id="55" name="Imagem 4"/>
          <p:cNvPicPr/>
          <p:nvPr/>
        </p:nvPicPr>
        <p:blipFill>
          <a:blip r:embed="rId3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56" name="Imagem 7"/>
          <p:cNvPicPr/>
          <p:nvPr/>
        </p:nvPicPr>
        <p:blipFill>
          <a:blip r:embed="rId4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BB0E437E-02FE-1C0A-4C5C-717CD5EEEE9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D82D187-3755-9AD6-1C09-5B30745493D3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594720" y="1373040"/>
            <a:ext cx="8968680" cy="28645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TÉCNICAS DE ELICITAÇÃO DE REQUISITOS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b="1" spc="-1" dirty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pc="-1" dirty="0">
                <a:solidFill>
                  <a:srgbClr val="000000"/>
                </a:solidFill>
                <a:latin typeface="Arial"/>
                <a:ea typeface="Arial"/>
              </a:rPr>
              <a:t>Experiência: 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  <a:ea typeface="Arial"/>
              </a:rPr>
              <a:t>Thiago </a:t>
            </a:r>
            <a:r>
              <a:rPr lang="pt-BR" dirty="0"/>
              <a:t>foi colaborador na FEAK durante 3 anos: Setor TI;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Entrevistas realizadas com outros cooperados e funcionários;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dirty="0"/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Listadas quais as funcionalidades necessárias: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		Gerando levantamento de requisitos e prototipação;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/>
              <a:t>		 Requisitos Funcionais, Não Funcionais; 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60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6" name="Imagem 2">
            <a:extLst>
              <a:ext uri="{FF2B5EF4-FFF2-40B4-BE49-F238E27FC236}">
                <a16:creationId xmlns:a16="http://schemas.microsoft.com/office/drawing/2014/main" xmlns="" id="{AA717D17-C54C-A5A1-742F-93CA8B8A46B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AB924A38-2B21-4818-B5C4-970085889415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94720" y="1373040"/>
            <a:ext cx="8968680" cy="3715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BPMN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64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7" name="Imagem 2">
            <a:extLst>
              <a:ext uri="{FF2B5EF4-FFF2-40B4-BE49-F238E27FC236}">
                <a16:creationId xmlns:a16="http://schemas.microsoft.com/office/drawing/2014/main" xmlns="" id="{FC6184E4-BD82-0700-AF30-02E970FE63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25D8129-2FF7-ED37-A40F-405264D566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32033" y="0"/>
            <a:ext cx="5197373" cy="56705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B9646453-1A52-0292-9A6E-4A1FC12F2A4C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416762" y="1173768"/>
            <a:ext cx="4013544" cy="3715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BPMN: 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  <a:ea typeface="Arial"/>
              </a:rPr>
              <a:t>Funcionário não autorizado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64" name="Imagem 7"/>
          <p:cNvPicPr/>
          <p:nvPr/>
        </p:nvPicPr>
        <p:blipFill>
          <a:blip r:embed="rId3"/>
          <a:stretch/>
        </p:blipFill>
        <p:spPr>
          <a:xfrm>
            <a:off x="7763040" y="118080"/>
            <a:ext cx="2089440" cy="889920"/>
          </a:xfrm>
          <a:prstGeom prst="rect">
            <a:avLst/>
          </a:prstGeom>
          <a:ln>
            <a:noFill/>
          </a:ln>
        </p:spPr>
      </p:pic>
      <p:pic>
        <p:nvPicPr>
          <p:cNvPr id="7" name="Imagem 2">
            <a:extLst>
              <a:ext uri="{FF2B5EF4-FFF2-40B4-BE49-F238E27FC236}">
                <a16:creationId xmlns:a16="http://schemas.microsoft.com/office/drawing/2014/main" xmlns="" id="{FC6184E4-BD82-0700-AF30-02E970FE63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236146" y="165240"/>
            <a:ext cx="2187388" cy="842760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CCAB2D6A-5663-A612-BBD2-919DA5E9E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711050"/>
            <a:ext cx="10080625" cy="29958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78221C2B-49C9-3076-3E55-EEC0DAA6FBB4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26714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m 4"/>
          <p:cNvPicPr/>
          <p:nvPr/>
        </p:nvPicPr>
        <p:blipFill>
          <a:blip r:embed="rId2"/>
          <a:stretch/>
        </p:blipFill>
        <p:spPr>
          <a:xfrm>
            <a:off x="4290840" y="165240"/>
            <a:ext cx="1679760" cy="820440"/>
          </a:xfrm>
          <a:prstGeom prst="rect">
            <a:avLst/>
          </a:prstGeom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5B708601-88EE-2868-F6C3-A542DC6A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9771" y="0"/>
            <a:ext cx="7041897" cy="5670550"/>
          </a:xfrm>
          <a:prstGeom prst="rect">
            <a:avLst/>
          </a:prstGeom>
        </p:spPr>
      </p:pic>
      <p:sp>
        <p:nvSpPr>
          <p:cNvPr id="61" name="CustomShape 1"/>
          <p:cNvSpPr/>
          <p:nvPr/>
        </p:nvSpPr>
        <p:spPr>
          <a:xfrm>
            <a:off x="431800" y="4563467"/>
            <a:ext cx="4013544" cy="3715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BPMN: </a:t>
            </a:r>
            <a:r>
              <a:rPr lang="pt-BR" sz="1800" strike="noStrike" spc="-1" dirty="0">
                <a:solidFill>
                  <a:srgbClr val="000000"/>
                </a:solidFill>
                <a:latin typeface="Arial"/>
                <a:ea typeface="Arial"/>
              </a:rPr>
              <a:t>Funcionário autorizado</a:t>
            </a:r>
            <a:endParaRPr lang="en-US" sz="1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83341AB8-0396-AE5F-DD35-B670283D0C68}"/>
              </a:ext>
            </a:extLst>
          </p:cNvPr>
          <p:cNvSpPr txBox="1"/>
          <p:nvPr/>
        </p:nvSpPr>
        <p:spPr>
          <a:xfrm>
            <a:off x="9421374" y="5139531"/>
            <a:ext cx="37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276699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7163</TotalTime>
  <Words>305</Words>
  <Application>Microsoft Office PowerPoint</Application>
  <PresentationFormat>Personalizar</PresentationFormat>
  <Paragraphs>127</Paragraphs>
  <Slides>17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Érica Ap. Araújo</dc:creator>
  <dc:description/>
  <cp:lastModifiedBy>thiago</cp:lastModifiedBy>
  <cp:revision>369</cp:revision>
  <dcterms:created xsi:type="dcterms:W3CDTF">2011-09-22T11:42:17Z</dcterms:created>
  <dcterms:modified xsi:type="dcterms:W3CDTF">2022-06-06T13:41:34Z</dcterms:modified>
  <dc:language>en-US</dc:language>
</cp:coreProperties>
</file>