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handoutMasterIdLst>
    <p:handoutMasterId r:id="rId51"/>
  </p:handoutMasterIdLst>
  <p:sldIdLst>
    <p:sldId id="256" r:id="rId2"/>
    <p:sldId id="289" r:id="rId3"/>
    <p:sldId id="290" r:id="rId4"/>
    <p:sldId id="291" r:id="rId5"/>
    <p:sldId id="278" r:id="rId6"/>
    <p:sldId id="302" r:id="rId7"/>
    <p:sldId id="269" r:id="rId8"/>
    <p:sldId id="276" r:id="rId9"/>
    <p:sldId id="294" r:id="rId10"/>
    <p:sldId id="293" r:id="rId11"/>
    <p:sldId id="280" r:id="rId12"/>
    <p:sldId id="277" r:id="rId13"/>
    <p:sldId id="282" r:id="rId14"/>
    <p:sldId id="297" r:id="rId15"/>
    <p:sldId id="279" r:id="rId16"/>
    <p:sldId id="283" r:id="rId17"/>
    <p:sldId id="295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61" r:id="rId32"/>
    <p:sldId id="260" r:id="rId33"/>
    <p:sldId id="271" r:id="rId34"/>
    <p:sldId id="273" r:id="rId35"/>
    <p:sldId id="266" r:id="rId36"/>
    <p:sldId id="259" r:id="rId37"/>
    <p:sldId id="267" r:id="rId38"/>
    <p:sldId id="257" r:id="rId39"/>
    <p:sldId id="258" r:id="rId40"/>
    <p:sldId id="272" r:id="rId41"/>
    <p:sldId id="275" r:id="rId42"/>
    <p:sldId id="274" r:id="rId43"/>
    <p:sldId id="296" r:id="rId44"/>
    <p:sldId id="262" r:id="rId45"/>
    <p:sldId id="285" r:id="rId46"/>
    <p:sldId id="298" r:id="rId47"/>
    <p:sldId id="300" r:id="rId48"/>
    <p:sldId id="299" r:id="rId49"/>
    <p:sldId id="301" r:id="rId50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6D6F396-8EB2-4EC4-A35F-BBACAA0B06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58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F70DBD3-50D7-40CB-BA5A-40D5EC810A5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1B845-1779-496C-B490-674250E0541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A043B-8484-4B0C-802C-797AE069318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06D0712-EE6D-43A1-86E9-F53BC73A6F7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A7CF52A-4A14-4B51-80EA-E3988569BFD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36EF9-8F77-4561-8FB3-C971F3E333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47C11-49D6-4FBA-B81D-BF74A859C9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F6540C9-2AB8-4B04-98FC-EBF00D7ADE1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956BC-6DD7-4617-82CF-89C446914B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F2A009E-D006-4AE1-808E-51D5F48BEA2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19FB583-18FE-4E5E-8998-5B9C17137B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Algoritmos e Fluxogramas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seria um algoritmo para as seguintes tarefas</a:t>
            </a:r>
          </a:p>
          <a:p>
            <a:pPr lvl="1" eaLnBrk="1" hangingPunct="1"/>
            <a:r>
              <a:rPr lang="pt-BR" dirty="0" smtClean="0"/>
              <a:t>Trocar um lâmpada</a:t>
            </a:r>
          </a:p>
          <a:p>
            <a:pPr lvl="1" eaLnBrk="1" hangingPunct="1"/>
            <a:r>
              <a:rPr lang="pt-BR" dirty="0" smtClean="0"/>
              <a:t>Apontar um lápis</a:t>
            </a:r>
          </a:p>
          <a:p>
            <a:pPr lvl="1"/>
            <a:r>
              <a:rPr lang="pt-BR" dirty="0" smtClean="0"/>
              <a:t>Média </a:t>
            </a:r>
            <a:r>
              <a:rPr lang="pt-BR" dirty="0"/>
              <a:t>de 2 </a:t>
            </a:r>
            <a:r>
              <a:rPr lang="pt-BR" dirty="0" smtClean="0"/>
              <a:t>números</a:t>
            </a:r>
          </a:p>
          <a:p>
            <a:pPr lvl="1"/>
            <a:r>
              <a:rPr lang="pt-BR" dirty="0"/>
              <a:t>Somar N números</a:t>
            </a:r>
          </a:p>
          <a:p>
            <a:pPr marL="365760" lvl="1" indent="0">
              <a:buNone/>
            </a:pPr>
            <a:endParaRPr lang="pt-BR" dirty="0" smtClean="0"/>
          </a:p>
          <a:p>
            <a:pPr lvl="1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7599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algoritmo é a lógica do nosso problema. É a sequência de passos que eu faço na minha cabeça (</a:t>
            </a:r>
            <a:r>
              <a:rPr lang="pt-BR" dirty="0"/>
              <a:t>ou no </a:t>
            </a:r>
            <a:r>
              <a:rPr lang="pt-BR" dirty="0" smtClean="0"/>
              <a:t>papel, </a:t>
            </a:r>
            <a:r>
              <a:rPr lang="pt-BR" dirty="0"/>
              <a:t>quando </a:t>
            </a:r>
            <a:r>
              <a:rPr lang="pt-BR" dirty="0" smtClean="0"/>
              <a:t>for mais </a:t>
            </a:r>
            <a:r>
              <a:rPr lang="pt-BR" dirty="0"/>
              <a:t>complexo) </a:t>
            </a:r>
            <a:r>
              <a:rPr lang="pt-BR" dirty="0" smtClean="0"/>
              <a:t>antes de escrever em uma linguagem de programação.</a:t>
            </a:r>
          </a:p>
          <a:p>
            <a:pPr eaLnBrk="1" hangingPunct="1"/>
            <a:r>
              <a:rPr lang="pt-BR" dirty="0" smtClean="0"/>
              <a:t>Podem existir vários algoritmos diferentes para resolver o mesmo problema.</a:t>
            </a:r>
          </a:p>
          <a:p>
            <a:pPr lvl="1"/>
            <a:r>
              <a:rPr lang="pt-BR" dirty="0" smtClean="0"/>
              <a:t>Exemplo: média de dois números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2160342" y="5376238"/>
                <a:ext cx="1802058" cy="8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𝑧</m:t>
                      </m:r>
                      <m:r>
                        <a:rPr lang="pt-BR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b="0" dirty="0" smtClean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42" y="5376238"/>
                <a:ext cx="1802058" cy="8721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5105400" y="5376238"/>
                <a:ext cx="1802058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𝑧</m:t>
                      </m:r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b="0" dirty="0" smtClean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376238"/>
                <a:ext cx="1802058" cy="8274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Um algoritmo é um procedimento computacional definido composto de 3 partes</a:t>
            </a:r>
          </a:p>
          <a:p>
            <a:pPr lvl="1"/>
            <a:r>
              <a:rPr lang="pt-BR" dirty="0" smtClean="0"/>
              <a:t>Entrada </a:t>
            </a:r>
            <a:r>
              <a:rPr lang="pt-BR" dirty="0"/>
              <a:t>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São </a:t>
            </a:r>
            <a:r>
              <a:rPr lang="pt-BR" dirty="0"/>
              <a:t>os dados </a:t>
            </a:r>
            <a:r>
              <a:rPr lang="pt-BR" dirty="0" smtClean="0"/>
              <a:t>do </a:t>
            </a:r>
            <a:r>
              <a:rPr lang="pt-BR" dirty="0"/>
              <a:t>algoritmo informados pelo usuário</a:t>
            </a:r>
          </a:p>
          <a:p>
            <a:pPr lvl="1"/>
            <a:r>
              <a:rPr lang="pt-BR" dirty="0" smtClean="0"/>
              <a:t>Processamento </a:t>
            </a:r>
            <a:r>
              <a:rPr lang="pt-BR" dirty="0"/>
              <a:t>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São os procedimentos </a:t>
            </a:r>
            <a:r>
              <a:rPr lang="pt-BR" dirty="0"/>
              <a:t>utilizados para chegar ao </a:t>
            </a:r>
            <a:r>
              <a:rPr lang="pt-BR" dirty="0" smtClean="0"/>
              <a:t>resultado</a:t>
            </a:r>
          </a:p>
          <a:p>
            <a:pPr lvl="2"/>
            <a:r>
              <a:rPr lang="pt-BR" dirty="0" smtClean="0"/>
              <a:t>É </a:t>
            </a:r>
            <a:r>
              <a:rPr lang="pt-BR" dirty="0"/>
              <a:t>responsável pela obtenção dos dados de saída com base nos dados de entrada</a:t>
            </a:r>
          </a:p>
          <a:p>
            <a:pPr lvl="1"/>
            <a:r>
              <a:rPr lang="pt-BR" dirty="0" smtClean="0"/>
              <a:t>Saída </a:t>
            </a:r>
            <a:r>
              <a:rPr lang="pt-BR" dirty="0"/>
              <a:t>de </a:t>
            </a:r>
            <a:r>
              <a:rPr lang="pt-BR" dirty="0" smtClean="0"/>
              <a:t>dados</a:t>
            </a:r>
          </a:p>
          <a:p>
            <a:pPr lvl="2"/>
            <a:r>
              <a:rPr lang="pt-BR" dirty="0"/>
              <a:t>São os dados já processados, apresentados ao usuário</a:t>
            </a: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Algoritmos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algoritmo que usamos depende principalmente do tempo que ele demora pra ser executado e a memória que ele gasta no computador. 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Chamamos a isso de custo.</a:t>
            </a:r>
          </a:p>
          <a:p>
            <a:pPr lvl="1"/>
            <a:r>
              <a:rPr lang="pt-BR" dirty="0" smtClean="0"/>
              <a:t>Exemplo: ordenar números</a:t>
            </a:r>
          </a:p>
          <a:p>
            <a:pPr lvl="2"/>
            <a:r>
              <a:rPr lang="pt-BR" dirty="0" err="1" smtClean="0"/>
              <a:t>Quicksort</a:t>
            </a:r>
            <a:r>
              <a:rPr lang="pt-BR" dirty="0" smtClean="0"/>
              <a:t>, </a:t>
            </a:r>
            <a:r>
              <a:rPr lang="pt-BR" dirty="0" err="1" smtClean="0"/>
              <a:t>Mergesort</a:t>
            </a:r>
            <a:r>
              <a:rPr lang="pt-BR" dirty="0" smtClean="0"/>
              <a:t>, </a:t>
            </a:r>
            <a:r>
              <a:rPr lang="pt-BR" dirty="0" err="1" smtClean="0"/>
              <a:t>Bubblesort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/>
              <a:t>escrever um algoritmo precisamos descrever a </a:t>
            </a:r>
            <a:r>
              <a:rPr lang="pt-BR" dirty="0" smtClean="0"/>
              <a:t>sequência </a:t>
            </a:r>
            <a:r>
              <a:rPr lang="pt-BR" dirty="0"/>
              <a:t>de instruções, de </a:t>
            </a:r>
            <a:r>
              <a:rPr lang="pt-BR" dirty="0" smtClean="0"/>
              <a:t>maneira simples </a:t>
            </a:r>
            <a:r>
              <a:rPr lang="pt-BR" dirty="0"/>
              <a:t>e objetiva. </a:t>
            </a:r>
            <a:r>
              <a:rPr lang="pt-BR" dirty="0" smtClean="0"/>
              <a:t>Algumas dicas:</a:t>
            </a:r>
            <a:endParaRPr lang="pt-BR" dirty="0"/>
          </a:p>
          <a:p>
            <a:pPr lvl="1"/>
            <a:r>
              <a:rPr lang="pt-BR" dirty="0"/>
              <a:t>Usar somente um verbo </a:t>
            </a:r>
            <a:r>
              <a:rPr lang="pt-BR" dirty="0" smtClean="0"/>
              <a:t>(imperativo) por frase </a:t>
            </a:r>
            <a:endParaRPr lang="pt-BR" dirty="0"/>
          </a:p>
          <a:p>
            <a:pPr lvl="1"/>
            <a:r>
              <a:rPr lang="pt-BR" dirty="0"/>
              <a:t>Imaginar que você está desenvolvendo um algoritmo para pessoas que não trabalham com </a:t>
            </a:r>
            <a:r>
              <a:rPr lang="pt-BR" dirty="0" smtClean="0"/>
              <a:t>computadores</a:t>
            </a:r>
            <a:endParaRPr lang="pt-BR" dirty="0"/>
          </a:p>
          <a:p>
            <a:pPr lvl="1"/>
            <a:r>
              <a:rPr lang="pt-BR" dirty="0"/>
              <a:t>Usar frases curtas e simples</a:t>
            </a:r>
          </a:p>
          <a:p>
            <a:pPr lvl="1"/>
            <a:r>
              <a:rPr lang="pt-BR" dirty="0"/>
              <a:t>Ser objetivo</a:t>
            </a:r>
          </a:p>
          <a:p>
            <a:pPr lvl="1"/>
            <a:r>
              <a:rPr lang="pt-BR" dirty="0" smtClean="0"/>
              <a:t>Evitar palavras </a:t>
            </a:r>
            <a:r>
              <a:rPr lang="pt-BR" dirty="0"/>
              <a:t>que </a:t>
            </a:r>
            <a:r>
              <a:rPr lang="pt-BR" dirty="0" smtClean="0"/>
              <a:t>tenham </a:t>
            </a:r>
            <a:r>
              <a:rPr lang="pt-BR" dirty="0"/>
              <a:t>sentido dúbio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3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Pseudo-código</a:t>
            </a:r>
            <a:endParaRPr lang="pt-B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Até aqui, os algoritmos foram descritos em linguagem natural</a:t>
            </a:r>
          </a:p>
          <a:p>
            <a:pPr eaLnBrk="1" hangingPunct="1"/>
            <a:r>
              <a:rPr lang="pt-BR" dirty="0" smtClean="0"/>
              <a:t>Outra forma seria o uso de uma </a:t>
            </a:r>
            <a:r>
              <a:rPr lang="pt-BR" dirty="0" err="1" smtClean="0"/>
              <a:t>pseudo-linguagem</a:t>
            </a:r>
            <a:r>
              <a:rPr lang="pt-BR" dirty="0" smtClean="0"/>
              <a:t> ou </a:t>
            </a:r>
            <a:r>
              <a:rPr lang="pt-BR" dirty="0" err="1" smtClean="0"/>
              <a:t>pseudo-código</a:t>
            </a:r>
            <a:endParaRPr lang="pt-BR" dirty="0" smtClean="0"/>
          </a:p>
          <a:p>
            <a:pPr lvl="1" eaLnBrk="1" hangingPunct="1"/>
            <a:r>
              <a:rPr lang="pt-BR" dirty="0" smtClean="0"/>
              <a:t>Emprega uma linguagem intermediária entre a linguagem natural e uma linguagem de programação usada para descrever os algoritmos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pseudocódigo não requer todo a </a:t>
            </a:r>
            <a:r>
              <a:rPr lang="pt-BR" dirty="0" smtClean="0"/>
              <a:t>rigidez sintática </a:t>
            </a:r>
            <a:r>
              <a:rPr lang="pt-BR" dirty="0"/>
              <a:t>necessária numa linguagem de programação, permitindo que o aprendiz </a:t>
            </a:r>
            <a:r>
              <a:rPr lang="pt-BR" dirty="0" smtClean="0"/>
              <a:t>se detenha </a:t>
            </a:r>
            <a:r>
              <a:rPr lang="pt-BR" dirty="0"/>
              <a:t>na lógica do algoritmos e não no formalismo da sua representação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Pseudo-código</a:t>
            </a:r>
            <a:endParaRPr lang="pt-BR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Ex</a:t>
            </a:r>
            <a:r>
              <a:rPr lang="pt-BR" dirty="0" smtClean="0"/>
              <a:t>: ler dois número e imprimir o maior deles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52700" y="2743200"/>
            <a:ext cx="36195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A;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B;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Se A &gt; B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Senão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B;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seria um </a:t>
            </a:r>
            <a:r>
              <a:rPr lang="pt-BR" dirty="0" err="1" smtClean="0"/>
              <a:t>pseudo-código</a:t>
            </a:r>
            <a:r>
              <a:rPr lang="pt-BR" dirty="0" smtClean="0"/>
              <a:t> para as seguintes tarefas</a:t>
            </a:r>
          </a:p>
          <a:p>
            <a:pPr lvl="1"/>
            <a:r>
              <a:rPr lang="pt-BR" dirty="0"/>
              <a:t>Trocar um lâmpada</a:t>
            </a:r>
          </a:p>
          <a:p>
            <a:pPr lvl="1"/>
            <a:r>
              <a:rPr lang="pt-BR" dirty="0"/>
              <a:t>Apontar um lápis</a:t>
            </a:r>
          </a:p>
          <a:p>
            <a:pPr lvl="1"/>
            <a:r>
              <a:rPr lang="pt-BR" dirty="0" smtClean="0"/>
              <a:t>Média de 2 números</a:t>
            </a:r>
          </a:p>
          <a:p>
            <a:pPr lvl="1"/>
            <a:r>
              <a:rPr lang="pt-BR" dirty="0"/>
              <a:t>Somar N números</a:t>
            </a:r>
          </a:p>
          <a:p>
            <a:pPr lvl="1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5506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elaborar um algoritmo, devemos ter em mente qual o tipo de processamento será executado.</a:t>
            </a:r>
          </a:p>
          <a:p>
            <a:r>
              <a:rPr lang="pt-BR" dirty="0" smtClean="0"/>
              <a:t>Basicamente</a:t>
            </a:r>
            <a:r>
              <a:rPr lang="pt-BR" dirty="0"/>
              <a:t>, existem 3 </a:t>
            </a:r>
            <a:r>
              <a:rPr lang="pt-BR" dirty="0" smtClean="0"/>
              <a:t>tipos </a:t>
            </a:r>
            <a:r>
              <a:rPr lang="pt-BR" dirty="0"/>
              <a:t>de </a:t>
            </a:r>
            <a:r>
              <a:rPr lang="pt-BR" dirty="0" smtClean="0"/>
              <a:t>processamento</a:t>
            </a:r>
          </a:p>
          <a:p>
            <a:pPr lvl="1"/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 smtClean="0"/>
              <a:t>sequencial</a:t>
            </a:r>
            <a:endParaRPr lang="en-US" dirty="0" smtClean="0"/>
          </a:p>
          <a:p>
            <a:pPr lvl="1"/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pPr lvl="1"/>
            <a:r>
              <a:rPr lang="en-US" dirty="0" err="1"/>
              <a:t>Processamento</a:t>
            </a:r>
            <a:r>
              <a:rPr lang="en-US" dirty="0"/>
              <a:t> com </a:t>
            </a:r>
            <a:r>
              <a:rPr lang="en-US" dirty="0" err="1" smtClean="0"/>
              <a:t>repetição</a:t>
            </a:r>
            <a:endParaRPr lang="en-US" dirty="0" smtClean="0"/>
          </a:p>
          <a:p>
            <a:pPr lvl="2"/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 smtClean="0"/>
              <a:t>determinada</a:t>
            </a:r>
            <a:endParaRPr lang="en-US" dirty="0" smtClean="0"/>
          </a:p>
          <a:p>
            <a:pPr lvl="2"/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indeterminada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05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 smtClean="0"/>
          </a:p>
          <a:p>
            <a:pPr lvl="1"/>
            <a:r>
              <a:rPr lang="pt-BR" dirty="0"/>
              <a:t>As instruções </a:t>
            </a:r>
            <a:r>
              <a:rPr lang="pt-BR" dirty="0" smtClean="0"/>
              <a:t>são </a:t>
            </a:r>
            <a:r>
              <a:rPr lang="pt-BR" dirty="0"/>
              <a:t>executadas uma após a </a:t>
            </a:r>
            <a:r>
              <a:rPr lang="pt-BR" dirty="0" smtClean="0"/>
              <a:t>outra</a:t>
            </a:r>
          </a:p>
          <a:p>
            <a:pPr lvl="1"/>
            <a:r>
              <a:rPr lang="pt-BR" dirty="0" smtClean="0"/>
              <a:t>Não existe desvio </a:t>
            </a:r>
            <a:r>
              <a:rPr lang="pt-BR" dirty="0"/>
              <a:t>na sequência das </a:t>
            </a:r>
            <a:r>
              <a:rPr lang="pt-BR" dirty="0" smtClean="0"/>
              <a:t>instruções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instrução </a:t>
            </a:r>
            <a:r>
              <a:rPr lang="pt-BR" dirty="0" smtClean="0"/>
              <a:t>é executada </a:t>
            </a:r>
            <a:r>
              <a:rPr lang="pt-BR" dirty="0"/>
              <a:t>uma única </a:t>
            </a:r>
            <a:r>
              <a:rPr lang="pt-BR" dirty="0" smtClean="0"/>
              <a:t>vez</a:t>
            </a:r>
            <a:endParaRPr lang="pt-BR" dirty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mprimir a </a:t>
            </a:r>
            <a:r>
              <a:rPr lang="pt-BR" dirty="0"/>
              <a:t>média aritmética </a:t>
            </a:r>
            <a:r>
              <a:rPr lang="pt-BR" dirty="0" smtClean="0"/>
              <a:t>de duas notas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33650" y="4924961"/>
            <a:ext cx="40767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media = (nota1 + nota2)/2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media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0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Computadores = cérebros eletrônicos?</a:t>
            </a:r>
          </a:p>
          <a:p>
            <a:pPr lvl="1" eaLnBrk="1" hangingPunct="1"/>
            <a:r>
              <a:rPr lang="pt-BR" smtClean="0"/>
              <a:t>Computadores são máquinas e, por si sós, não podem ser inteligentes.</a:t>
            </a:r>
          </a:p>
          <a:p>
            <a:pPr lvl="1" eaLnBrk="1" hangingPunct="1"/>
            <a:r>
              <a:rPr lang="pt-BR" smtClean="0"/>
              <a:t>Alguém as projetou e deu a ela todas as características que possuem.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 smtClean="0"/>
          </a:p>
          <a:p>
            <a:pPr lvl="1"/>
            <a:r>
              <a:rPr lang="pt-BR" b="1" dirty="0" smtClean="0"/>
              <a:t>A ordem das instruções é importante!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81200" y="2800350"/>
            <a:ext cx="39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media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Multiplicar 5"/>
          <p:cNvSpPr/>
          <p:nvPr/>
        </p:nvSpPr>
        <p:spPr>
          <a:xfrm>
            <a:off x="5829300" y="2994017"/>
            <a:ext cx="1224136" cy="936104"/>
          </a:xfrm>
          <a:prstGeom prst="mathMultiply">
            <a:avLst/>
          </a:prstGeom>
          <a:gradFill flip="none" rotWithShape="1">
            <a:gsLst>
              <a:gs pos="28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tângulo 6"/>
          <p:cNvSpPr/>
          <p:nvPr/>
        </p:nvSpPr>
        <p:spPr>
          <a:xfrm>
            <a:off x="1981200" y="4159984"/>
            <a:ext cx="39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Leia 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media</a:t>
            </a:r>
          </a:p>
        </p:txBody>
      </p:sp>
      <p:sp>
        <p:nvSpPr>
          <p:cNvPr id="8" name="Multiplicar 7"/>
          <p:cNvSpPr/>
          <p:nvPr/>
        </p:nvSpPr>
        <p:spPr>
          <a:xfrm>
            <a:off x="5829300" y="4356092"/>
            <a:ext cx="1224136" cy="936104"/>
          </a:xfrm>
          <a:prstGeom prst="mathMultiply">
            <a:avLst/>
          </a:prstGeom>
          <a:gradFill flip="none" rotWithShape="1">
            <a:gsLst>
              <a:gs pos="28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tângulo 8"/>
          <p:cNvSpPr/>
          <p:nvPr/>
        </p:nvSpPr>
        <p:spPr>
          <a:xfrm>
            <a:off x="1981200" y="5515511"/>
            <a:ext cx="39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Media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 descr="D:\Pesquisa\Publicações\Livros\Livro Estutura de Dados em C\VersaoLatex\Figuras\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8618" y="576448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74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endParaRPr lang="en-US" dirty="0" smtClean="0"/>
          </a:p>
          <a:p>
            <a:pPr lvl="1"/>
            <a:r>
              <a:rPr lang="pt-BR" dirty="0"/>
              <a:t>Um conjunto de </a:t>
            </a:r>
            <a:r>
              <a:rPr lang="pt-BR" dirty="0" smtClean="0"/>
              <a:t>instruções (</a:t>
            </a:r>
            <a:r>
              <a:rPr lang="pt-BR" dirty="0"/>
              <a:t>pode ser apenas </a:t>
            </a:r>
            <a:r>
              <a:rPr lang="pt-BR" dirty="0" smtClean="0"/>
              <a:t>uma) pode ou não ser executado</a:t>
            </a:r>
          </a:p>
          <a:p>
            <a:pPr lvl="1"/>
            <a:r>
              <a:rPr lang="pt-BR" dirty="0" smtClean="0"/>
              <a:t>Depende de uma condição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a condição </a:t>
            </a:r>
            <a:r>
              <a:rPr lang="pt-BR" dirty="0" smtClean="0"/>
              <a:t>testada for verdadeira, </a:t>
            </a:r>
            <a:r>
              <a:rPr lang="pt-BR" dirty="0"/>
              <a:t>o conjunto de instruções é </a:t>
            </a:r>
            <a:r>
              <a:rPr lang="pt-BR" dirty="0" smtClean="0"/>
              <a:t>executado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7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pPr lvl="1"/>
            <a:r>
              <a:rPr lang="pt-BR" dirty="0"/>
              <a:t>As </a:t>
            </a:r>
            <a:r>
              <a:rPr lang="pt-BR" dirty="0" smtClean="0"/>
              <a:t>instruções executadas dependem da situação</a:t>
            </a:r>
            <a:endParaRPr lang="en-US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mprimir a maior dentre duas notas lidas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762250" y="3699808"/>
            <a:ext cx="36195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Se nota1 &gt; nota2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nota1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Senão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34000" y="5715000"/>
            <a:ext cx="36195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nota2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2400" y="5715000"/>
            <a:ext cx="36195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nota2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nota1</a:t>
            </a:r>
          </a:p>
        </p:txBody>
      </p:sp>
      <p:cxnSp>
        <p:nvCxnSpPr>
          <p:cNvPr id="8" name="Conector angulado 7"/>
          <p:cNvCxnSpPr>
            <a:stCxn id="4" idx="3"/>
            <a:endCxn id="5" idx="0"/>
          </p:cNvCxnSpPr>
          <p:nvPr/>
        </p:nvCxnSpPr>
        <p:spPr>
          <a:xfrm>
            <a:off x="6381750" y="4669304"/>
            <a:ext cx="762000" cy="104569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4" idx="1"/>
            <a:endCxn id="6" idx="0"/>
          </p:cNvCxnSpPr>
          <p:nvPr/>
        </p:nvCxnSpPr>
        <p:spPr>
          <a:xfrm rot="10800000" flipV="1">
            <a:off x="1962150" y="4669304"/>
            <a:ext cx="800100" cy="104569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39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com </a:t>
            </a:r>
            <a:r>
              <a:rPr lang="en-US" dirty="0" err="1"/>
              <a:t>repetição</a:t>
            </a:r>
            <a:endParaRPr lang="en-US" dirty="0" smtClean="0"/>
          </a:p>
          <a:p>
            <a:pPr lvl="1"/>
            <a:r>
              <a:rPr lang="pt-BR" dirty="0"/>
              <a:t>Um conjunto de </a:t>
            </a:r>
            <a:r>
              <a:rPr lang="pt-BR" dirty="0" smtClean="0"/>
              <a:t>instruções (</a:t>
            </a:r>
            <a:r>
              <a:rPr lang="pt-BR" dirty="0"/>
              <a:t>pode ser apenas </a:t>
            </a:r>
            <a:r>
              <a:rPr lang="pt-BR" dirty="0" smtClean="0"/>
              <a:t>uma) é </a:t>
            </a:r>
            <a:r>
              <a:rPr lang="pt-BR" dirty="0"/>
              <a:t>executado um número definido ou </a:t>
            </a:r>
            <a:r>
              <a:rPr lang="pt-BR" dirty="0" smtClean="0"/>
              <a:t>indefinido de vezes</a:t>
            </a:r>
          </a:p>
          <a:p>
            <a:pPr lvl="1"/>
            <a:r>
              <a:rPr lang="pt-BR" dirty="0" smtClean="0"/>
              <a:t>Pode ser determinada por uma </a:t>
            </a:r>
            <a:r>
              <a:rPr lang="pt-BR" dirty="0"/>
              <a:t>condição de </a:t>
            </a:r>
            <a:r>
              <a:rPr lang="pt-BR" dirty="0" smtClean="0"/>
              <a:t>parada</a:t>
            </a:r>
          </a:p>
          <a:p>
            <a:pPr lvl="2"/>
            <a:r>
              <a:rPr lang="pt-BR" dirty="0" smtClean="0"/>
              <a:t>O </a:t>
            </a:r>
            <a:r>
              <a:rPr lang="pt-BR" dirty="0"/>
              <a:t>conjunto de instruções </a:t>
            </a:r>
            <a:r>
              <a:rPr lang="pt-BR" dirty="0" smtClean="0"/>
              <a:t>é executado </a:t>
            </a:r>
            <a:r>
              <a:rPr lang="pt-BR" dirty="0"/>
              <a:t>enquanto a condição </a:t>
            </a:r>
            <a:r>
              <a:rPr lang="pt-BR" dirty="0" smtClean="0"/>
              <a:t>for verdadeira</a:t>
            </a:r>
          </a:p>
          <a:p>
            <a:pPr lvl="2"/>
            <a:r>
              <a:rPr lang="pt-BR" dirty="0" smtClean="0"/>
              <a:t>O </a:t>
            </a:r>
            <a:r>
              <a:rPr lang="pt-BR" dirty="0"/>
              <a:t>teste da condição </a:t>
            </a:r>
            <a:r>
              <a:rPr lang="pt-BR" dirty="0" smtClean="0"/>
              <a:t>é realizado </a:t>
            </a:r>
            <a:r>
              <a:rPr lang="pt-BR" dirty="0"/>
              <a:t>antes de qualquer </a:t>
            </a:r>
            <a:r>
              <a:rPr lang="pt-BR" dirty="0" smtClean="0"/>
              <a:t>operação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4419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com </a:t>
            </a:r>
            <a:r>
              <a:rPr lang="en-US" dirty="0" err="1"/>
              <a:t>repetição</a:t>
            </a:r>
            <a:endParaRPr lang="en-US" dirty="0" smtClean="0"/>
          </a:p>
          <a:p>
            <a:pPr lvl="1"/>
            <a:r>
              <a:rPr lang="pt-BR" dirty="0" smtClean="0"/>
              <a:t>Também </a:t>
            </a:r>
            <a:r>
              <a:rPr lang="pt-BR" dirty="0"/>
              <a:t>chamado de laços </a:t>
            </a:r>
            <a:r>
              <a:rPr lang="pt-BR" dirty="0" smtClean="0"/>
              <a:t>condicionais</a:t>
            </a:r>
          </a:p>
          <a:p>
            <a:pPr lvl="1"/>
            <a:r>
              <a:rPr lang="pt-BR" dirty="0" smtClean="0"/>
              <a:t>Repetem um conjunto </a:t>
            </a:r>
            <a:r>
              <a:rPr lang="pt-BR" dirty="0"/>
              <a:t>de comandos em seu </a:t>
            </a:r>
            <a:r>
              <a:rPr lang="pt-BR" dirty="0" smtClean="0"/>
              <a:t>interior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Imprimir a soma dos números inteiro de 1 a N</a:t>
            </a:r>
          </a:p>
          <a:p>
            <a:pPr lvl="2"/>
            <a:r>
              <a:rPr lang="pt-BR" dirty="0" smtClean="0"/>
              <a:t>Soma = 1 + 2 + 3 + ... + N</a:t>
            </a:r>
            <a:endParaRPr lang="en-US" dirty="0" smtClean="0"/>
          </a:p>
          <a:p>
            <a:pPr lvl="2"/>
            <a:r>
              <a:rPr lang="pt-BR" dirty="0" smtClean="0"/>
              <a:t>Necessidade </a:t>
            </a:r>
            <a:r>
              <a:rPr lang="pt-BR" dirty="0"/>
              <a:t>de se identificar o que deve ser </a:t>
            </a:r>
            <a:r>
              <a:rPr lang="pt-BR" dirty="0" smtClean="0"/>
              <a:t>repetido no algoritmo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543175" y="4953000"/>
            <a:ext cx="3171825" cy="369332"/>
            <a:chOff x="2543175" y="5334000"/>
            <a:chExt cx="3171825" cy="369332"/>
          </a:xfrm>
        </p:grpSpPr>
        <p:grpSp>
          <p:nvGrpSpPr>
            <p:cNvPr id="8" name="Grupo 7"/>
            <p:cNvGrpSpPr/>
            <p:nvPr/>
          </p:nvGrpSpPr>
          <p:grpSpPr>
            <a:xfrm>
              <a:off x="3810000" y="5410200"/>
              <a:ext cx="1485900" cy="228600"/>
              <a:chOff x="2486025" y="4305300"/>
              <a:chExt cx="1485900" cy="2286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2486025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895600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276600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743325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2543175" y="5334000"/>
              <a:ext cx="31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/>
              <a:r>
                <a:rPr lang="pt-BR" dirty="0"/>
                <a:t>Soma = 1 + 2 + 3 + ... + </a:t>
              </a:r>
              <a:r>
                <a:rPr lang="pt-BR" dirty="0" smtClean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815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com </a:t>
            </a:r>
            <a:r>
              <a:rPr lang="en-US" dirty="0" err="1" smtClean="0"/>
              <a:t>repetição</a:t>
            </a:r>
            <a:r>
              <a:rPr lang="en-US" dirty="0" smtClean="0"/>
              <a:t> – </a:t>
            </a:r>
            <a:r>
              <a:rPr lang="pt-BR" dirty="0" smtClean="0"/>
              <a:t>Exemplo 1</a:t>
            </a:r>
          </a:p>
          <a:p>
            <a:pPr lvl="1"/>
            <a:r>
              <a:rPr lang="pt-BR" dirty="0"/>
              <a:t>Imprimir a soma dos números inteiro de 1 a N</a:t>
            </a:r>
          </a:p>
          <a:p>
            <a:pPr lvl="2"/>
            <a:r>
              <a:rPr lang="pt-BR" dirty="0"/>
              <a:t>Soma = 1 + 2 + 3 + ... + </a:t>
            </a:r>
            <a:r>
              <a:rPr lang="pt-BR" dirty="0" smtClean="0"/>
              <a:t>N</a:t>
            </a:r>
          </a:p>
          <a:p>
            <a:pPr lvl="2"/>
            <a:r>
              <a:rPr lang="pt-BR" dirty="0" smtClean="0"/>
              <a:t>Identificar: valor inicial (</a:t>
            </a:r>
            <a:r>
              <a:rPr lang="pt-BR" dirty="0" err="1" smtClean="0"/>
              <a:t>nro</a:t>
            </a:r>
            <a:r>
              <a:rPr lang="pt-BR" dirty="0" smtClean="0"/>
              <a:t> = 1), valor final (N), onde o resultado será armazenado (soma), quando parar (</a:t>
            </a:r>
            <a:r>
              <a:rPr lang="pt-BR" dirty="0" err="1" smtClean="0"/>
              <a:t>nro</a:t>
            </a:r>
            <a:r>
              <a:rPr lang="pt-BR" dirty="0" smtClean="0"/>
              <a:t> &lt;= N), </a:t>
            </a:r>
            <a:r>
              <a:rPr lang="pt-BR" dirty="0"/>
              <a:t>variável </a:t>
            </a:r>
            <a:r>
              <a:rPr lang="pt-BR" dirty="0" smtClean="0"/>
              <a:t>(contador) que </a:t>
            </a:r>
            <a:r>
              <a:rPr lang="pt-BR" dirty="0"/>
              <a:t>controla o número de repetições </a:t>
            </a:r>
            <a:r>
              <a:rPr lang="pt-BR" dirty="0" smtClean="0"/>
              <a:t>(</a:t>
            </a:r>
            <a:r>
              <a:rPr lang="pt-BR" dirty="0" err="1" smtClean="0"/>
              <a:t>nro</a:t>
            </a:r>
            <a:r>
              <a:rPr lang="pt-BR" dirty="0" smtClean="0"/>
              <a:t>), etc.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762250" y="4495800"/>
            <a:ext cx="36195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soma = 0</a:t>
            </a:r>
          </a:p>
          <a:p>
            <a:pPr indent="-64008"/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Enquanto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&lt;= N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soma = soma +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nro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indent="-64008"/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soma</a:t>
            </a:r>
          </a:p>
        </p:txBody>
      </p:sp>
    </p:spTree>
    <p:extLst>
      <p:ext uri="{BB962C8B-B14F-4D97-AF65-F5344CB8AC3E}">
        <p14:creationId xmlns:p14="http://schemas.microsoft.com/office/powerpoint/2010/main" xmlns="" val="29961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com </a:t>
            </a:r>
            <a:r>
              <a:rPr lang="en-US" dirty="0" err="1" smtClean="0"/>
              <a:t>repetição</a:t>
            </a:r>
            <a:r>
              <a:rPr lang="en-US" dirty="0" smtClean="0"/>
              <a:t> – </a:t>
            </a:r>
            <a:r>
              <a:rPr lang="pt-BR" dirty="0" smtClean="0"/>
              <a:t>Exemplo 2</a:t>
            </a:r>
          </a:p>
          <a:p>
            <a:pPr lvl="1"/>
            <a:r>
              <a:rPr lang="pt-BR" dirty="0"/>
              <a:t>Imprimir a </a:t>
            </a:r>
            <a:r>
              <a:rPr lang="pt-BR" dirty="0" smtClean="0"/>
              <a:t>média dos números positivos digitados. Parar quando um valor negativo ou zero por digitado</a:t>
            </a:r>
          </a:p>
          <a:p>
            <a:pPr lvl="1"/>
            <a:r>
              <a:rPr lang="pt-BR" dirty="0" smtClean="0"/>
              <a:t>Problema</a:t>
            </a:r>
            <a:endParaRPr lang="pt-BR" dirty="0"/>
          </a:p>
          <a:p>
            <a:pPr lvl="2"/>
            <a:r>
              <a:rPr lang="pt-BR" dirty="0" smtClean="0"/>
              <a:t>Não sabemos quantos números serão digitados!</a:t>
            </a:r>
          </a:p>
          <a:p>
            <a:pPr lvl="2"/>
            <a:r>
              <a:rPr lang="pt-BR" dirty="0" smtClean="0"/>
              <a:t>Não tem como definir valor inicial ou final</a:t>
            </a:r>
          </a:p>
          <a:p>
            <a:pPr lvl="2"/>
            <a:r>
              <a:rPr lang="pt-BR" dirty="0" smtClean="0"/>
              <a:t>A repetição é determinada </a:t>
            </a:r>
            <a:r>
              <a:rPr lang="pt-BR" dirty="0"/>
              <a:t>por uma condição de </a:t>
            </a:r>
            <a:r>
              <a:rPr lang="pt-BR" dirty="0" smtClean="0"/>
              <a:t>parada (</a:t>
            </a:r>
            <a:r>
              <a:rPr lang="pt-BR" dirty="0"/>
              <a:t>valor negativo ou </a:t>
            </a:r>
            <a:r>
              <a:rPr lang="pt-BR" dirty="0" smtClean="0"/>
              <a:t>zero)</a:t>
            </a:r>
          </a:p>
          <a:p>
            <a:pPr lvl="1"/>
            <a:endParaRPr lang="pt-BR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2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Processamento</a:t>
            </a:r>
            <a:r>
              <a:rPr lang="en-US" dirty="0"/>
              <a:t> com </a:t>
            </a:r>
            <a:r>
              <a:rPr lang="en-US" dirty="0" err="1" smtClean="0"/>
              <a:t>repetição</a:t>
            </a:r>
            <a:r>
              <a:rPr lang="en-US" dirty="0" smtClean="0"/>
              <a:t> – </a:t>
            </a:r>
            <a:r>
              <a:rPr lang="pt-BR" dirty="0" smtClean="0"/>
              <a:t>Exemplo 2</a:t>
            </a:r>
          </a:p>
          <a:p>
            <a:pPr lvl="1"/>
            <a:r>
              <a:rPr lang="pt-BR" dirty="0"/>
              <a:t>Imprimir a </a:t>
            </a:r>
            <a:r>
              <a:rPr lang="pt-BR" dirty="0" smtClean="0"/>
              <a:t>média dos números positivos digitados. Parar quando um valor negativo ou zero por digitado</a:t>
            </a:r>
            <a:endParaRPr lang="pt-BR" dirty="0"/>
          </a:p>
          <a:p>
            <a:pPr lvl="2"/>
            <a:r>
              <a:rPr lang="pt-BR" dirty="0" smtClean="0"/>
              <a:t>Identificar: onde </a:t>
            </a:r>
            <a:r>
              <a:rPr lang="pt-BR" dirty="0"/>
              <a:t>o resultado será armazenado (soma), quando parar </a:t>
            </a:r>
            <a:r>
              <a:rPr lang="pt-BR" dirty="0" smtClean="0"/>
              <a:t>(valor &lt;= 0), </a:t>
            </a:r>
            <a:r>
              <a:rPr lang="pt-BR" dirty="0"/>
              <a:t>variável (contador) que controla o número de repetições </a:t>
            </a:r>
            <a:r>
              <a:rPr lang="pt-BR" dirty="0" smtClean="0"/>
              <a:t>(valor), </a:t>
            </a:r>
            <a:r>
              <a:rPr lang="pt-BR" dirty="0"/>
              <a:t>etc.</a:t>
            </a:r>
            <a:endParaRPr lang="pt-BR" dirty="0" smtClean="0"/>
          </a:p>
          <a:p>
            <a:pPr lvl="2"/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762250" y="4267200"/>
            <a:ext cx="36195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soma = 0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 = 0 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Enquanto valor &gt; 0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soma = soma + valor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 = N + 1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soma/N</a:t>
            </a:r>
          </a:p>
        </p:txBody>
      </p:sp>
    </p:spTree>
    <p:extLst>
      <p:ext uri="{BB962C8B-B14F-4D97-AF65-F5344CB8AC3E}">
        <p14:creationId xmlns:p14="http://schemas.microsoft.com/office/powerpoint/2010/main" xmlns="" val="14720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mesa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desenvolver um algoritmo </a:t>
            </a:r>
            <a:r>
              <a:rPr lang="pt-BR" dirty="0" smtClean="0"/>
              <a:t>é preciso testá-lo. Uma maneira de se fazer isso é usando o </a:t>
            </a:r>
            <a:r>
              <a:rPr lang="pt-BR" b="1" dirty="0" smtClean="0"/>
              <a:t>teste de mesa</a:t>
            </a:r>
          </a:p>
          <a:p>
            <a:pPr lvl="1"/>
            <a:r>
              <a:rPr lang="pt-BR" dirty="0" smtClean="0"/>
              <a:t>Basicamente, esse teste consiste em </a:t>
            </a:r>
            <a:r>
              <a:rPr lang="pt-BR" dirty="0"/>
              <a:t>seguir as instruções do algoritmo de maneira precisa para verificar se o procedimento utilizado está correto ou </a:t>
            </a:r>
            <a:r>
              <a:rPr lang="pt-BR" dirty="0" smtClean="0"/>
              <a:t>não</a:t>
            </a:r>
          </a:p>
          <a:p>
            <a:pPr lvl="2"/>
            <a:r>
              <a:rPr lang="pt-BR" dirty="0" smtClean="0"/>
              <a:t>Tentar utilizar um caso onde se conhece o resultado esperado</a:t>
            </a:r>
          </a:p>
          <a:p>
            <a:pPr lvl="1"/>
            <a:r>
              <a:rPr lang="pt-BR" dirty="0" smtClean="0"/>
              <a:t>Permite reconstituir </a:t>
            </a:r>
            <a:r>
              <a:rPr lang="pt-BR" dirty="0"/>
              <a:t>o </a:t>
            </a:r>
            <a:r>
              <a:rPr lang="pt-BR" dirty="0" smtClean="0"/>
              <a:t>passo </a:t>
            </a:r>
            <a:r>
              <a:rPr lang="pt-BR" dirty="0"/>
              <a:t>a </a:t>
            </a:r>
            <a:r>
              <a:rPr lang="pt-BR" dirty="0" smtClean="0"/>
              <a:t>passo do algoritmo</a:t>
            </a:r>
          </a:p>
        </p:txBody>
      </p:sp>
    </p:spTree>
    <p:extLst>
      <p:ext uri="{BB962C8B-B14F-4D97-AF65-F5344CB8AC3E}">
        <p14:creationId xmlns:p14="http://schemas.microsoft.com/office/powerpoint/2010/main" xmlns="" val="2600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mesa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Criar uma tabela de modo que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coluna </a:t>
            </a:r>
            <a:r>
              <a:rPr lang="pt-BR" dirty="0" smtClean="0"/>
              <a:t>representa </a:t>
            </a:r>
            <a:r>
              <a:rPr lang="pt-BR" dirty="0"/>
              <a:t>uma </a:t>
            </a:r>
            <a:r>
              <a:rPr lang="pt-BR" dirty="0" smtClean="0"/>
              <a:t>variável</a:t>
            </a:r>
            <a:endParaRPr lang="pt-BR" dirty="0"/>
          </a:p>
          <a:p>
            <a:pPr lvl="1"/>
            <a:r>
              <a:rPr lang="pt-BR" dirty="0" smtClean="0"/>
              <a:t>As </a:t>
            </a:r>
            <a:r>
              <a:rPr lang="pt-BR" dirty="0"/>
              <a:t>linhas </a:t>
            </a:r>
            <a:r>
              <a:rPr lang="pt-BR" dirty="0" smtClean="0"/>
              <a:t>correspondem as alterações naquela variável (de cima para baixo)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2924813"/>
              </p:ext>
            </p:extLst>
          </p:nvPr>
        </p:nvGraphicFramePr>
        <p:xfrm>
          <a:off x="3257550" y="4165600"/>
          <a:ext cx="26289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33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Computadores têm facilidade para lidar com um determinado assunto, uma familiaridade com alguma área do conhecimento.</a:t>
            </a:r>
          </a:p>
          <a:p>
            <a:pPr eaLnBrk="1" hangingPunct="1"/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U</a:t>
            </a:r>
            <a:r>
              <a:rPr lang="pt-BR" dirty="0" smtClean="0"/>
              <a:t>m </a:t>
            </a:r>
            <a:r>
              <a:rPr lang="pt-BR" dirty="0" smtClean="0"/>
              <a:t>computador pode realizar um calculo 10 bilhões de vezes mais rápido que nosso cérebro.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mesa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1: imprimir </a:t>
            </a:r>
            <a:r>
              <a:rPr lang="pt-BR" dirty="0"/>
              <a:t>a média dos números positivos digitados. Parar quando um valor negativo ou zero por </a:t>
            </a:r>
            <a:r>
              <a:rPr lang="pt-BR" dirty="0" smtClean="0"/>
              <a:t>digitado</a:t>
            </a:r>
          </a:p>
          <a:p>
            <a:pPr lvl="1"/>
            <a:r>
              <a:rPr lang="pt-BR" dirty="0" smtClean="0"/>
              <a:t>Valores digitados: 4, 2, 3 e -1</a:t>
            </a:r>
          </a:p>
          <a:p>
            <a:pPr lvl="1"/>
            <a:r>
              <a:rPr lang="pt-BR" dirty="0" smtClean="0"/>
              <a:t>Média é 3</a:t>
            </a:r>
            <a:endParaRPr lang="pt-BR" dirty="0"/>
          </a:p>
          <a:p>
            <a:pPr lvl="1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1764632"/>
              </p:ext>
            </p:extLst>
          </p:nvPr>
        </p:nvGraphicFramePr>
        <p:xfrm>
          <a:off x="5219700" y="4328160"/>
          <a:ext cx="26289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76300" y="4151055"/>
            <a:ext cx="36195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soma = 0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 = 0 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Enquanto valor &gt; 0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soma = soma + valor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N = N + 1</a:t>
            </a:r>
          </a:p>
          <a:p>
            <a:pPr lvl="1"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Imprima soma/N</a:t>
            </a:r>
          </a:p>
        </p:txBody>
      </p:sp>
    </p:spTree>
    <p:extLst>
      <p:ext uri="{BB962C8B-B14F-4D97-AF65-F5344CB8AC3E}">
        <p14:creationId xmlns:p14="http://schemas.microsoft.com/office/powerpoint/2010/main" xmlns="" val="37529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Existem estudos que comprovam que o ser humano consegue gravar melhor uma mensagem, quando esta é acompanhada de imagens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i="1" dirty="0" smtClean="0"/>
              <a:t>“Uma imagem vale mais do que mil palavras”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 fluxograma é um diagrama, escrito em uma notação gráfica simples, usado para representação visual de algoritmos.</a:t>
            </a:r>
          </a:p>
          <a:p>
            <a:pPr lvl="1" eaLnBrk="1" hangingPunct="1"/>
            <a:r>
              <a:rPr lang="pt-BR" smtClean="0"/>
              <a:t>Algoritmo -&gt; texto</a:t>
            </a:r>
          </a:p>
          <a:p>
            <a:pPr lvl="1" eaLnBrk="1" hangingPunct="1"/>
            <a:r>
              <a:rPr lang="pt-BR" smtClean="0"/>
              <a:t>Fluxograma -&gt; gráfico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Representa uma seqüência de operações qualquer, de forma detalhada, onde todos os passos são visualizados.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É utilizado também em outras áreas</a:t>
            </a:r>
          </a:p>
          <a:p>
            <a:pPr lvl="1" eaLnBrk="1" hangingPunct="1"/>
            <a:r>
              <a:rPr lang="pt-BR" smtClean="0"/>
              <a:t>Processos dentro de uma empresa, linha de produção,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É útil para compreensão de controle de fluxo nas fases iniciais de aprendizado de programação, ou quando a linguagem na qual os programas são escritos é muito primitiva.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Vantagens</a:t>
            </a:r>
          </a:p>
          <a:p>
            <a:pPr lvl="1" eaLnBrk="1" hangingPunct="1"/>
            <a:r>
              <a:rPr lang="pt-BR" smtClean="0"/>
              <a:t>Padronização na representação;</a:t>
            </a:r>
          </a:p>
          <a:p>
            <a:pPr lvl="1" eaLnBrk="1" hangingPunct="1"/>
            <a:r>
              <a:rPr lang="pt-BR" smtClean="0"/>
              <a:t>Permite descrever com maior rapidez um conjunto de tarefas;</a:t>
            </a:r>
          </a:p>
          <a:p>
            <a:pPr lvl="1" eaLnBrk="1" hangingPunct="1"/>
            <a:r>
              <a:rPr lang="pt-BR" smtClean="0"/>
              <a:t>Facilita a leitura e o entendimento de uma atividade;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Imprimir maior valor lido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362200" y="2667000"/>
            <a:ext cx="4419600" cy="3886200"/>
            <a:chOff x="2362200" y="2667000"/>
            <a:chExt cx="4419600" cy="3886200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810000" y="3505200"/>
              <a:ext cx="1295400" cy="468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Leia A e 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533" name="AutoShape 6"/>
            <p:cNvSpPr>
              <a:spLocks noChangeArrowheads="1"/>
            </p:cNvSpPr>
            <p:nvPr/>
          </p:nvSpPr>
          <p:spPr bwMode="auto">
            <a:xfrm>
              <a:off x="3810000" y="4495800"/>
              <a:ext cx="1295400" cy="609600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pt-BR" b="1" dirty="0" smtClean="0">
                  <a:solidFill>
                    <a:schemeClr val="bg1"/>
                  </a:solidFill>
                </a:rPr>
                <a:t>A &gt; B?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886200" y="26670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Início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3886200" y="60198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Imprima</a:t>
              </a:r>
              <a:r>
                <a:rPr lang="en-US" b="1" dirty="0" smtClean="0">
                  <a:solidFill>
                    <a:schemeClr val="bg1"/>
                  </a:solidFill>
                </a:rPr>
                <a:t> 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5486400" y="5322888"/>
              <a:ext cx="1295400" cy="468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A recebe 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537" name="AutoShape 10"/>
            <p:cNvCxnSpPr>
              <a:cxnSpLocks noChangeShapeType="1"/>
              <a:stCxn id="22534" idx="4"/>
              <a:endCxn id="22532" idx="0"/>
            </p:cNvCxnSpPr>
            <p:nvPr/>
          </p:nvCxnSpPr>
          <p:spPr bwMode="auto">
            <a:xfrm>
              <a:off x="4457700" y="3200400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38" name="AutoShape 11"/>
            <p:cNvCxnSpPr>
              <a:cxnSpLocks noChangeShapeType="1"/>
              <a:stCxn id="22532" idx="2"/>
              <a:endCxn id="22533" idx="0"/>
            </p:cNvCxnSpPr>
            <p:nvPr/>
          </p:nvCxnSpPr>
          <p:spPr bwMode="auto">
            <a:xfrm>
              <a:off x="4457700" y="3973513"/>
              <a:ext cx="0" cy="5222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39" name="AutoShape 14"/>
            <p:cNvCxnSpPr>
              <a:cxnSpLocks noChangeShapeType="1"/>
              <a:stCxn id="22533" idx="3"/>
              <a:endCxn id="22536" idx="0"/>
            </p:cNvCxnSpPr>
            <p:nvPr/>
          </p:nvCxnSpPr>
          <p:spPr bwMode="auto">
            <a:xfrm>
              <a:off x="5105400" y="4800600"/>
              <a:ext cx="1028700" cy="52228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40" name="AutoShape 15"/>
            <p:cNvCxnSpPr>
              <a:cxnSpLocks noChangeShapeType="1"/>
              <a:stCxn id="22533" idx="2"/>
              <a:endCxn id="22535" idx="0"/>
            </p:cNvCxnSpPr>
            <p:nvPr/>
          </p:nvCxnSpPr>
          <p:spPr bwMode="auto">
            <a:xfrm>
              <a:off x="4457700" y="5105400"/>
              <a:ext cx="0" cy="914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41" name="AutoShape 16"/>
            <p:cNvCxnSpPr>
              <a:cxnSpLocks noChangeShapeType="1"/>
              <a:stCxn id="22536" idx="2"/>
              <a:endCxn id="22535" idx="6"/>
            </p:cNvCxnSpPr>
            <p:nvPr/>
          </p:nvCxnSpPr>
          <p:spPr bwMode="auto">
            <a:xfrm rot="5400000">
              <a:off x="5334000" y="5486400"/>
              <a:ext cx="495300" cy="110490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44" name="Text Box 19"/>
            <p:cNvSpPr txBox="1">
              <a:spLocks noChangeArrowheads="1"/>
            </p:cNvSpPr>
            <p:nvPr/>
          </p:nvSpPr>
          <p:spPr bwMode="auto">
            <a:xfrm>
              <a:off x="2362200" y="3519488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 dirty="0"/>
                <a:t>Leia A e B</a:t>
              </a:r>
            </a:p>
          </p:txBody>
        </p:sp>
        <p:sp>
          <p:nvSpPr>
            <p:cNvPr id="22546" name="Text Box 21"/>
            <p:cNvSpPr txBox="1">
              <a:spLocks noChangeArrowheads="1"/>
            </p:cNvSpPr>
            <p:nvPr/>
          </p:nvSpPr>
          <p:spPr bwMode="auto">
            <a:xfrm>
              <a:off x="3505200" y="5272088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Sim</a:t>
              </a:r>
            </a:p>
          </p:txBody>
        </p:sp>
        <p:sp>
          <p:nvSpPr>
            <p:cNvPr id="22547" name="Text Box 22"/>
            <p:cNvSpPr txBox="1">
              <a:spLocks noChangeArrowheads="1"/>
            </p:cNvSpPr>
            <p:nvPr/>
          </p:nvSpPr>
          <p:spPr bwMode="auto">
            <a:xfrm>
              <a:off x="5105400" y="4419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Não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 - Símbolos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Início e Fim</a:t>
            </a:r>
          </a:p>
          <a:p>
            <a:pPr lvl="1" eaLnBrk="1" hangingPunct="1"/>
            <a:r>
              <a:rPr lang="pt-BR" smtClean="0"/>
              <a:t>Podem ser círculos ou formas ovais</a:t>
            </a:r>
          </a:p>
          <a:p>
            <a:pPr lvl="1" eaLnBrk="1" hangingPunct="1"/>
            <a:r>
              <a:rPr lang="pt-BR" smtClean="0"/>
              <a:t>Normalmente contém as palavras “Inicío” ou “Fim”, ou alguma expressão sinalizando o início ou fim do precesso.</a:t>
            </a:r>
          </a:p>
          <a:p>
            <a:pPr eaLnBrk="1" hangingPunct="1"/>
            <a:endParaRPr lang="pt-BR" smtClean="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219200" y="4953000"/>
            <a:ext cx="21336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447800" y="5105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 err="1">
                <a:solidFill>
                  <a:schemeClr val="bg1"/>
                </a:solidFill>
              </a:rPr>
              <a:t>Inicío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>
            <a:off x="3505200" y="4953000"/>
            <a:ext cx="21336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3733800" y="5105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23560" name="Oval 10"/>
          <p:cNvSpPr>
            <a:spLocks noChangeArrowheads="1"/>
          </p:cNvSpPr>
          <p:nvPr/>
        </p:nvSpPr>
        <p:spPr bwMode="auto">
          <a:xfrm>
            <a:off x="6019800" y="4953000"/>
            <a:ext cx="21336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6248400" y="5105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Imprima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 - Símbolos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ou operação</a:t>
            </a:r>
          </a:p>
          <a:p>
            <a:pPr lvl="1" eaLnBrk="1" hangingPunct="1"/>
            <a:r>
              <a:rPr lang="pt-BR" smtClean="0"/>
              <a:t>Representados por retângulos.</a:t>
            </a:r>
          </a:p>
          <a:p>
            <a:pPr lvl="1" eaLnBrk="1" hangingPunct="1"/>
            <a:r>
              <a:rPr lang="pt-BR" smtClean="0"/>
              <a:t>Indicam uma tarefa a ser executada pelo programa.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054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2192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447800" y="457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solidFill>
                  <a:schemeClr val="bg1"/>
                </a:solidFill>
              </a:rPr>
              <a:t>Somar + 1 a X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5257800" y="4572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Multiplicar X por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 - Símbolos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Condição ou Decisão</a:t>
            </a:r>
          </a:p>
          <a:p>
            <a:pPr lvl="1" eaLnBrk="1" hangingPunct="1"/>
            <a:r>
              <a:rPr lang="pt-BR" smtClean="0"/>
              <a:t>Representado por losangos</a:t>
            </a:r>
          </a:p>
          <a:p>
            <a:pPr lvl="1" eaLnBrk="1" hangingPunct="1"/>
            <a:r>
              <a:rPr lang="pt-BR" smtClean="0"/>
              <a:t>Normalmente contém uma pergunta do tipo Sim/Não ou um teste de Verdadeiro/Falso.</a:t>
            </a:r>
          </a:p>
          <a:p>
            <a:pPr lvl="1" eaLnBrk="1" hangingPunct="1"/>
            <a:r>
              <a:rPr lang="pt-BR" smtClean="0"/>
              <a:t>Mudança no fluxo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47800" y="4724400"/>
            <a:ext cx="2895600" cy="15240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81600" y="4724400"/>
            <a:ext cx="2895600" cy="15240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0574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solidFill>
                  <a:schemeClr val="bg1"/>
                </a:solidFill>
              </a:rPr>
              <a:t>B = 0?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A = 0?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Por outro lado, nosso cérebro opera em paralelo, isto é, pode resolver vários problemas ao mesmo tempo.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 - Símbolos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Setas</a:t>
            </a:r>
          </a:p>
          <a:p>
            <a:pPr lvl="1" eaLnBrk="1" hangingPunct="1"/>
            <a:r>
              <a:rPr lang="pt-BR" smtClean="0"/>
              <a:t>Conectam 2 símbolos quaisquer.</a:t>
            </a:r>
          </a:p>
          <a:p>
            <a:pPr lvl="1" eaLnBrk="1" hangingPunct="1"/>
            <a:r>
              <a:rPr lang="pt-BR" smtClean="0"/>
              <a:t>Definem o fluxo de controle.</a:t>
            </a:r>
          </a:p>
          <a:p>
            <a:pPr lvl="1" eaLnBrk="1" hangingPunct="1"/>
            <a:r>
              <a:rPr lang="pt-BR" smtClean="0"/>
              <a:t>Ordem das operações a serem realizadas.</a:t>
            </a:r>
          </a:p>
          <a:p>
            <a:pPr lvl="1" eaLnBrk="1" hangingPunct="1"/>
            <a:endParaRPr lang="pt-BR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1054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192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447800" y="457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solidFill>
                  <a:schemeClr val="bg1"/>
                </a:solidFill>
              </a:rPr>
              <a:t>Somar + 1 a 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257800" y="4572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Multiplicar X por Y</a:t>
            </a:r>
          </a:p>
        </p:txBody>
      </p:sp>
      <p:cxnSp>
        <p:nvCxnSpPr>
          <p:cNvPr id="26632" name="AutoShape 8"/>
          <p:cNvCxnSpPr>
            <a:cxnSpLocks noChangeShapeType="1"/>
            <a:stCxn id="26629" idx="3"/>
            <a:endCxn id="26628" idx="1"/>
          </p:cNvCxnSpPr>
          <p:nvPr/>
        </p:nvCxnSpPr>
        <p:spPr bwMode="auto">
          <a:xfrm>
            <a:off x="4038600" y="4800600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Fluxograma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 de decisão não necessariamente leva a uma caminho alternativo.</a:t>
            </a:r>
          </a:p>
          <a:p>
            <a:pPr eaLnBrk="1" hangingPunct="1"/>
            <a:r>
              <a:rPr lang="pt-BR" smtClean="0"/>
              <a:t>Um processo pode ser repetido.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Listar números entre dois valores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505200" y="2743200"/>
            <a:ext cx="2819400" cy="3886200"/>
            <a:chOff x="4114800" y="2743200"/>
            <a:chExt cx="2819400" cy="3886200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4114800" y="3581400"/>
              <a:ext cx="1295400" cy="468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Some +1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em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701" name="AutoShape 5"/>
            <p:cNvSpPr>
              <a:spLocks noChangeArrowheads="1"/>
            </p:cNvSpPr>
            <p:nvPr/>
          </p:nvSpPr>
          <p:spPr bwMode="auto">
            <a:xfrm>
              <a:off x="4114800" y="5151438"/>
              <a:ext cx="1295400" cy="609600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 &gt;= B?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191000" y="27432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Leia A e 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191000" y="60960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Fim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114800" y="4408488"/>
              <a:ext cx="1295400" cy="468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Imprima</a:t>
              </a:r>
              <a:r>
                <a:rPr lang="en-US" b="1" dirty="0" smtClean="0">
                  <a:solidFill>
                    <a:schemeClr val="bg1"/>
                  </a:solidFill>
                </a:rPr>
                <a:t> 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9705" name="AutoShape 9"/>
            <p:cNvCxnSpPr>
              <a:cxnSpLocks noChangeShapeType="1"/>
              <a:stCxn id="29702" idx="4"/>
              <a:endCxn id="29700" idx="0"/>
            </p:cNvCxnSpPr>
            <p:nvPr/>
          </p:nvCxnSpPr>
          <p:spPr bwMode="auto">
            <a:xfrm>
              <a:off x="4762500" y="3276600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06" name="AutoShape 12"/>
            <p:cNvCxnSpPr>
              <a:cxnSpLocks noChangeShapeType="1"/>
              <a:stCxn id="29701" idx="2"/>
              <a:endCxn id="29703" idx="0"/>
            </p:cNvCxnSpPr>
            <p:nvPr/>
          </p:nvCxnSpPr>
          <p:spPr bwMode="auto">
            <a:xfrm>
              <a:off x="4762500" y="5761038"/>
              <a:ext cx="0" cy="3349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1" name="Text Box 18"/>
            <p:cNvSpPr txBox="1">
              <a:spLocks noChangeArrowheads="1"/>
            </p:cNvSpPr>
            <p:nvPr/>
          </p:nvSpPr>
          <p:spPr bwMode="auto">
            <a:xfrm>
              <a:off x="4114800" y="56388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Sim</a:t>
              </a:r>
            </a:p>
          </p:txBody>
        </p:sp>
        <p:sp>
          <p:nvSpPr>
            <p:cNvPr id="29712" name="Text Box 19"/>
            <p:cNvSpPr txBox="1">
              <a:spLocks noChangeArrowheads="1"/>
            </p:cNvSpPr>
            <p:nvPr/>
          </p:nvSpPr>
          <p:spPr bwMode="auto">
            <a:xfrm>
              <a:off x="5410200" y="5089525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Não</a:t>
              </a:r>
            </a:p>
          </p:txBody>
        </p:sp>
        <p:cxnSp>
          <p:nvCxnSpPr>
            <p:cNvPr id="29714" name="AutoShape 21"/>
            <p:cNvCxnSpPr>
              <a:cxnSpLocks noChangeShapeType="1"/>
              <a:stCxn id="29700" idx="2"/>
              <a:endCxn id="29704" idx="0"/>
            </p:cNvCxnSpPr>
            <p:nvPr/>
          </p:nvCxnSpPr>
          <p:spPr bwMode="auto">
            <a:xfrm>
              <a:off x="4762500" y="4049713"/>
              <a:ext cx="0" cy="358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15" name="AutoShape 22"/>
            <p:cNvCxnSpPr>
              <a:cxnSpLocks noChangeShapeType="1"/>
              <a:stCxn id="29704" idx="2"/>
              <a:endCxn id="29701" idx="0"/>
            </p:cNvCxnSpPr>
            <p:nvPr/>
          </p:nvCxnSpPr>
          <p:spPr bwMode="auto">
            <a:xfrm>
              <a:off x="4762500" y="4876800"/>
              <a:ext cx="0" cy="2746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16" name="AutoShape 23"/>
            <p:cNvCxnSpPr>
              <a:cxnSpLocks noChangeShapeType="1"/>
              <a:stCxn id="29701" idx="3"/>
              <a:endCxn id="29700" idx="3"/>
            </p:cNvCxnSpPr>
            <p:nvPr/>
          </p:nvCxnSpPr>
          <p:spPr bwMode="auto">
            <a:xfrm flipV="1">
              <a:off x="5410200" y="3816350"/>
              <a:ext cx="1588" cy="1639888"/>
            </a:xfrm>
            <a:prstGeom prst="bentConnector3">
              <a:avLst>
                <a:gd name="adj1" fmla="val 4490001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seria um fluxograma para as seguintes tarefas</a:t>
            </a:r>
          </a:p>
          <a:p>
            <a:pPr lvl="1"/>
            <a:r>
              <a:rPr lang="pt-BR" dirty="0"/>
              <a:t>Trocar um lâmpada</a:t>
            </a:r>
          </a:p>
          <a:p>
            <a:pPr lvl="1"/>
            <a:r>
              <a:rPr lang="pt-BR" dirty="0"/>
              <a:t>Apontar um lápis</a:t>
            </a:r>
          </a:p>
          <a:p>
            <a:pPr lvl="1"/>
            <a:r>
              <a:rPr lang="pt-BR" dirty="0"/>
              <a:t>Somar N números</a:t>
            </a:r>
          </a:p>
          <a:p>
            <a:pPr lvl="1"/>
            <a:r>
              <a:rPr lang="pt-BR" dirty="0"/>
              <a:t>Dividir 2 números</a:t>
            </a:r>
          </a:p>
          <a:p>
            <a:pPr lvl="1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413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Metodologias de programação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resolução de um problema começa com a definição dos dados e tarefas básicas.</a:t>
            </a:r>
          </a:p>
          <a:p>
            <a:pPr eaLnBrk="1" hangingPunct="1"/>
            <a:r>
              <a:rPr lang="pt-BR" smtClean="0"/>
              <a:t>Esta definição inicial é feita em nível bem alto e geral.</a:t>
            </a:r>
          </a:p>
          <a:p>
            <a:pPr eaLnBrk="1" hangingPunct="1"/>
            <a:r>
              <a:rPr lang="pt-BR" smtClean="0"/>
              <a:t>Não há preocupação com os detalhes (refinamento).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Metodologias de programação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Refinamentos Sucessivos (</a:t>
            </a:r>
            <a:r>
              <a:rPr lang="en-US" dirty="0"/>
              <a:t>Top-Down </a:t>
            </a:r>
            <a:r>
              <a:rPr lang="en-US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Consiste </a:t>
            </a:r>
            <a:r>
              <a:rPr lang="pt-BR" dirty="0"/>
              <a:t>em pegar um grande problema, de difícil solução, e dividi-lo em problemas menores que devem ser mais facilmente </a:t>
            </a:r>
            <a:r>
              <a:rPr lang="pt-BR" dirty="0" smtClean="0"/>
              <a:t>resolvidos</a:t>
            </a:r>
          </a:p>
          <a:p>
            <a:pPr lvl="2"/>
            <a:r>
              <a:rPr lang="pt-BR" dirty="0" smtClean="0"/>
              <a:t>Decompor uma ou várias tarefas em </a:t>
            </a:r>
            <a:r>
              <a:rPr lang="pt-BR" dirty="0" err="1" smtClean="0"/>
              <a:t>sub-tarefas</a:t>
            </a:r>
            <a:r>
              <a:rPr lang="pt-BR" dirty="0" smtClean="0"/>
              <a:t> mais detalhadas</a:t>
            </a:r>
          </a:p>
          <a:p>
            <a:pPr lvl="2"/>
            <a:r>
              <a:rPr lang="pt-BR" dirty="0" smtClean="0"/>
              <a:t>É um processo iterativo, isto é, </a:t>
            </a:r>
            <a:r>
              <a:rPr lang="pt-BR" dirty="0" err="1" smtClean="0"/>
              <a:t>sub-tarefas</a:t>
            </a:r>
            <a:r>
              <a:rPr lang="pt-BR" dirty="0" smtClean="0"/>
              <a:t> podem ser decompostas em </a:t>
            </a:r>
            <a:r>
              <a:rPr lang="pt-BR" dirty="0" err="1" smtClean="0"/>
              <a:t>sub-tarefas</a:t>
            </a:r>
            <a:r>
              <a:rPr lang="pt-BR" dirty="0" smtClean="0"/>
              <a:t> ainda mais detalhadas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Refinamentos </a:t>
            </a:r>
            <a:r>
              <a:rPr lang="pt-BR" dirty="0" smtClean="0"/>
              <a:t>Sucessivos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trocar </a:t>
            </a:r>
            <a:r>
              <a:rPr lang="pt-BR" dirty="0"/>
              <a:t>um pneu </a:t>
            </a:r>
            <a:r>
              <a:rPr lang="pt-BR" dirty="0" smtClean="0"/>
              <a:t>furado</a:t>
            </a:r>
            <a:endParaRPr lang="pt-BR" dirty="0"/>
          </a:p>
          <a:p>
            <a:pPr lvl="1"/>
            <a:r>
              <a:rPr lang="pt-BR" dirty="0" smtClean="0"/>
              <a:t>Levantar </a:t>
            </a:r>
            <a:r>
              <a:rPr lang="pt-BR" dirty="0"/>
              <a:t>o carro parcialmente;</a:t>
            </a:r>
          </a:p>
          <a:p>
            <a:pPr lvl="1"/>
            <a:r>
              <a:rPr lang="pt-BR" dirty="0" smtClean="0"/>
              <a:t>Retirar </a:t>
            </a:r>
            <a:r>
              <a:rPr lang="pt-BR" dirty="0"/>
              <a:t>o pneu furado;</a:t>
            </a:r>
          </a:p>
          <a:p>
            <a:pPr lvl="1"/>
            <a:r>
              <a:rPr lang="pt-BR" dirty="0"/>
              <a:t>Instalar o novo pneu;</a:t>
            </a:r>
          </a:p>
          <a:p>
            <a:pPr lvl="1"/>
            <a:r>
              <a:rPr lang="pt-BR" dirty="0"/>
              <a:t>Abaixar o carro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92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Refinamentos </a:t>
            </a:r>
            <a:r>
              <a:rPr lang="pt-BR" dirty="0" smtClean="0"/>
              <a:t>Sucessivos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trocar </a:t>
            </a:r>
            <a:r>
              <a:rPr lang="pt-BR" dirty="0"/>
              <a:t>um pneu </a:t>
            </a:r>
            <a:r>
              <a:rPr lang="pt-BR" dirty="0" smtClean="0"/>
              <a:t>furado</a:t>
            </a:r>
            <a:endParaRPr lang="pt-BR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Retirar </a:t>
            </a:r>
            <a:r>
              <a:rPr lang="pt-BR" dirty="0">
                <a:solidFill>
                  <a:srgbClr val="FF0000"/>
                </a:solidFill>
              </a:rPr>
              <a:t>o estepe;</a:t>
            </a:r>
          </a:p>
          <a:p>
            <a:pPr lvl="1"/>
            <a:r>
              <a:rPr lang="pt-BR" dirty="0" smtClean="0"/>
              <a:t>Levantar </a:t>
            </a:r>
            <a:r>
              <a:rPr lang="pt-BR" dirty="0"/>
              <a:t>o carro parcialmente;</a:t>
            </a:r>
          </a:p>
          <a:p>
            <a:pPr lvl="1"/>
            <a:r>
              <a:rPr lang="pt-BR" dirty="0" smtClean="0"/>
              <a:t>Retirar </a:t>
            </a:r>
            <a:r>
              <a:rPr lang="pt-BR" dirty="0"/>
              <a:t>o pneu furado;</a:t>
            </a:r>
          </a:p>
          <a:p>
            <a:pPr lvl="1"/>
            <a:r>
              <a:rPr lang="pt-BR" dirty="0"/>
              <a:t>Instalar o novo pneu;</a:t>
            </a:r>
          </a:p>
          <a:p>
            <a:pPr lvl="1"/>
            <a:r>
              <a:rPr lang="pt-BR" dirty="0"/>
              <a:t>Abaixar o carro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Apertar bem as porcas;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7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Refinamentos </a:t>
            </a:r>
            <a:r>
              <a:rPr lang="pt-BR" dirty="0" smtClean="0"/>
              <a:t>Sucessivos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 trocar </a:t>
            </a:r>
            <a:r>
              <a:rPr lang="pt-BR" dirty="0"/>
              <a:t>um pneu </a:t>
            </a:r>
            <a:r>
              <a:rPr lang="pt-BR" dirty="0" smtClean="0"/>
              <a:t>furado</a:t>
            </a:r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Pegar as ferramentas no porta-malas;</a:t>
            </a:r>
          </a:p>
          <a:p>
            <a:pPr lvl="1"/>
            <a:r>
              <a:rPr lang="pt-BR" dirty="0"/>
              <a:t>Retirar o estepe;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Instalar o macaco;</a:t>
            </a:r>
          </a:p>
          <a:p>
            <a:pPr lvl="1"/>
            <a:r>
              <a:rPr lang="pt-BR" dirty="0"/>
              <a:t>Levantar o carro parcialmente;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Afrouxar os parafusos do pneu furado;</a:t>
            </a:r>
          </a:p>
          <a:p>
            <a:pPr lvl="1"/>
            <a:r>
              <a:rPr lang="pt-BR" dirty="0"/>
              <a:t>Retirar o pneu furado;</a:t>
            </a:r>
          </a:p>
          <a:p>
            <a:pPr lvl="1"/>
            <a:r>
              <a:rPr lang="pt-BR" dirty="0"/>
              <a:t>Instalar o novo pneu;</a:t>
            </a:r>
          </a:p>
          <a:p>
            <a:pPr lvl="1"/>
            <a:r>
              <a:rPr lang="pt-BR" dirty="0"/>
              <a:t>Abaixar o carro</a:t>
            </a:r>
          </a:p>
          <a:p>
            <a:pPr lvl="1"/>
            <a:r>
              <a:rPr lang="pt-BR" dirty="0"/>
              <a:t>Apertar bem as porcas;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Guardar o pneu furado e as ferramentas</a:t>
            </a:r>
            <a:r>
              <a:rPr lang="pt-BR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5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Refinamentos Sucessivos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algoritmo proposto pode ainda ser refinado de várias outras formas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que fazer se o macaco não estiver no porta-malas?</a:t>
            </a:r>
          </a:p>
          <a:p>
            <a:pPr lvl="1"/>
            <a:r>
              <a:rPr lang="pt-BR" dirty="0"/>
              <a:t>O que fazer se o estepe também estiver vazio?</a:t>
            </a:r>
          </a:p>
          <a:p>
            <a:pPr lvl="1"/>
            <a:r>
              <a:rPr lang="pt-BR" dirty="0"/>
              <a:t>Deve-se sempre puxar o freio de mão antes de executar estas operações.</a:t>
            </a:r>
          </a:p>
          <a:p>
            <a:pPr lvl="1"/>
            <a:r>
              <a:rPr lang="pt-BR" dirty="0" smtClean="0"/>
              <a:t>Limpar </a:t>
            </a:r>
            <a:r>
              <a:rPr lang="pt-BR" dirty="0"/>
              <a:t>as mãos;</a:t>
            </a:r>
          </a:p>
          <a:p>
            <a:pPr lvl="1"/>
            <a:r>
              <a:rPr lang="pt-BR" dirty="0"/>
              <a:t>Consertar o pneu furado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resolver um problema no computador é necessário que ele seja primeiramente descrito de uma forma clara e precisa.</a:t>
            </a:r>
          </a:p>
          <a:p>
            <a:pPr eaLnBrk="1" hangingPunct="1"/>
            <a:r>
              <a:rPr lang="pt-BR" smtClean="0"/>
              <a:t>O conceito de algoritmo é frequentemente ilustrado pelo exemplo de uma receita.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Algoritmo: Bolo de Chocolate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Aqueça o forno a 180 C </a:t>
            </a:r>
          </a:p>
          <a:p>
            <a:pPr eaLnBrk="1" hangingPunct="1">
              <a:defRPr/>
            </a:pPr>
            <a:r>
              <a:rPr lang="pt-BR" dirty="0" smtClean="0"/>
              <a:t>Unte uma forma redonda </a:t>
            </a:r>
          </a:p>
          <a:p>
            <a:pPr eaLnBrk="1" hangingPunct="1">
              <a:defRPr/>
            </a:pPr>
            <a:r>
              <a:rPr lang="pt-BR" dirty="0" smtClean="0"/>
              <a:t>Numa taça </a:t>
            </a:r>
          </a:p>
          <a:p>
            <a:pPr lvl="1" eaLnBrk="1" hangingPunct="1">
              <a:defRPr/>
            </a:pPr>
            <a:r>
              <a:rPr lang="pt-BR" dirty="0" smtClean="0"/>
              <a:t>Bata </a:t>
            </a:r>
          </a:p>
          <a:p>
            <a:pPr lvl="2" eaLnBrk="1" hangingPunct="1">
              <a:defRPr/>
            </a:pPr>
            <a:r>
              <a:rPr lang="pt-BR" dirty="0" smtClean="0"/>
              <a:t>75g de manteiga </a:t>
            </a:r>
          </a:p>
          <a:p>
            <a:pPr lvl="2" eaLnBrk="1" hangingPunct="1">
              <a:defRPr/>
            </a:pPr>
            <a:r>
              <a:rPr lang="pt-BR" dirty="0" smtClean="0"/>
              <a:t>250g de açúcar </a:t>
            </a:r>
          </a:p>
          <a:p>
            <a:pPr lvl="1" eaLnBrk="1" hangingPunct="1">
              <a:defRPr/>
            </a:pPr>
            <a:r>
              <a:rPr lang="pt-BR" dirty="0" smtClean="0"/>
              <a:t>até ficar cremoso </a:t>
            </a:r>
          </a:p>
          <a:p>
            <a:pPr lvl="1" eaLnBrk="1" hangingPunct="1">
              <a:defRPr/>
            </a:pPr>
            <a:r>
              <a:rPr lang="pt-BR" dirty="0" smtClean="0"/>
              <a:t>Junte </a:t>
            </a:r>
          </a:p>
          <a:p>
            <a:pPr lvl="2" eaLnBrk="1" hangingPunct="1">
              <a:defRPr/>
            </a:pPr>
            <a:r>
              <a:rPr lang="pt-BR" dirty="0" smtClean="0"/>
              <a:t>4 ovos, um a um </a:t>
            </a:r>
          </a:p>
          <a:p>
            <a:pPr lvl="2" eaLnBrk="1" hangingPunct="1">
              <a:defRPr/>
            </a:pPr>
            <a:r>
              <a:rPr lang="pt-BR" dirty="0" smtClean="0"/>
              <a:t>100g de chocolate derretido </a:t>
            </a:r>
          </a:p>
          <a:p>
            <a:pPr lvl="1" eaLnBrk="1" hangingPunct="1">
              <a:defRPr/>
            </a:pPr>
            <a:r>
              <a:rPr lang="pt-BR" dirty="0" smtClean="0"/>
              <a:t>Adicione aos poucos 250g de farinha peneirada </a:t>
            </a:r>
          </a:p>
          <a:p>
            <a:pPr eaLnBrk="1" hangingPunct="1">
              <a:defRPr/>
            </a:pPr>
            <a:r>
              <a:rPr lang="pt-BR" dirty="0" smtClean="0"/>
              <a:t>Deite a massa na forma </a:t>
            </a:r>
          </a:p>
          <a:p>
            <a:pPr eaLnBrk="1" hangingPunct="1">
              <a:defRPr/>
            </a:pPr>
            <a:r>
              <a:rPr lang="pt-BR" dirty="0" smtClean="0"/>
              <a:t>Leve ao forno durante 40 minutos </a:t>
            </a:r>
          </a:p>
        </p:txBody>
      </p:sp>
    </p:spTree>
    <p:extLst>
      <p:ext uri="{BB962C8B-B14F-4D97-AF65-F5344CB8AC3E}">
        <p14:creationId xmlns:p14="http://schemas.microsoft.com/office/powerpoint/2010/main" xmlns="" val="25973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 algoritmo pode ser definido como uma sequência simples </a:t>
            </a:r>
            <a:r>
              <a:rPr lang="pt-BR" dirty="0"/>
              <a:t>e </a:t>
            </a:r>
            <a:r>
              <a:rPr lang="pt-BR" dirty="0" smtClean="0"/>
              <a:t>objetiva de instruções para solucionar um determinado problema</a:t>
            </a:r>
          </a:p>
          <a:p>
            <a:pPr lvl="1"/>
            <a:r>
              <a:rPr lang="pt-BR" dirty="0" smtClean="0"/>
              <a:t>A instrução </a:t>
            </a:r>
            <a:r>
              <a:rPr lang="pt-BR" dirty="0"/>
              <a:t>é </a:t>
            </a:r>
            <a:r>
              <a:rPr lang="pt-BR" dirty="0" smtClean="0"/>
              <a:t>uma </a:t>
            </a:r>
            <a:r>
              <a:rPr lang="pt-BR" dirty="0"/>
              <a:t>informação que indica a um computador uma ação elementar a </a:t>
            </a:r>
            <a:r>
              <a:rPr lang="pt-BR" dirty="0" smtClean="0"/>
              <a:t>executar</a:t>
            </a:r>
          </a:p>
          <a:p>
            <a:pPr lvl="1"/>
            <a:endParaRPr lang="pt-BR" dirty="0" smtClean="0"/>
          </a:p>
          <a:p>
            <a:pPr eaLnBrk="1" hangingPunct="1"/>
            <a:r>
              <a:rPr lang="pt-BR" dirty="0" smtClean="0"/>
              <a:t>A sequência de instruções deve ser</a:t>
            </a:r>
          </a:p>
          <a:p>
            <a:pPr lvl="1" eaLnBrk="1" hangingPunct="1"/>
            <a:r>
              <a:rPr lang="pt-BR" dirty="0" smtClean="0"/>
              <a:t>Finita</a:t>
            </a:r>
          </a:p>
          <a:p>
            <a:pPr lvl="1" eaLnBrk="1" hangingPunct="1"/>
            <a:r>
              <a:rPr lang="pt-BR" dirty="0" smtClean="0"/>
              <a:t>Não pode ser ambígua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que </a:t>
            </a:r>
            <a:r>
              <a:rPr lang="pt-BR" b="1" dirty="0" smtClean="0"/>
              <a:t>NÃO</a:t>
            </a:r>
            <a:r>
              <a:rPr lang="pt-BR" dirty="0" smtClean="0"/>
              <a:t> ambíguo?</a:t>
            </a:r>
          </a:p>
          <a:p>
            <a:pPr lvl="1" eaLnBrk="1" hangingPunct="1"/>
            <a:r>
              <a:rPr lang="pt-BR" dirty="0" smtClean="0"/>
              <a:t>Cada instrução do algoritmo deve ser precisamente definida, sem permitir mais de uma interpretação de seu significado. </a:t>
            </a:r>
          </a:p>
          <a:p>
            <a:pPr lvl="1" eaLnBrk="1" hangingPunct="1"/>
            <a:r>
              <a:rPr lang="pt-BR" dirty="0" smtClean="0"/>
              <a:t>Os algoritmos devem se basear no uso de um conjunto de instruções bem definido, que constituem um vocabulário de símbolos limitado.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Os algoritmos são capazes de realizar tarefas como:</a:t>
            </a:r>
          </a:p>
          <a:p>
            <a:pPr lvl="1"/>
            <a:r>
              <a:rPr lang="pt-BR" dirty="0"/>
              <a:t>Ler e escrever dados;</a:t>
            </a:r>
          </a:p>
          <a:p>
            <a:pPr lvl="1"/>
            <a:r>
              <a:rPr lang="pt-BR" dirty="0"/>
              <a:t>Avaliar expressões algébricas, relacionais e lógicas;</a:t>
            </a:r>
          </a:p>
          <a:p>
            <a:pPr lvl="1"/>
            <a:r>
              <a:rPr lang="pt-BR" dirty="0"/>
              <a:t>Tomar decisões com base nos resultados das expressões avaliadas;</a:t>
            </a:r>
          </a:p>
          <a:p>
            <a:pPr lvl="1"/>
            <a:r>
              <a:rPr lang="pt-BR" dirty="0"/>
              <a:t>Repetir um conjunto de ações de acordo com uma condição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9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1918</TotalTime>
  <Words>2079</Words>
  <Application>Microsoft Office PowerPoint</Application>
  <PresentationFormat>Apresentação na tela (4:3)</PresentationFormat>
  <Paragraphs>359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Balcão Envidraçado</vt:lpstr>
      <vt:lpstr>Algoritmos e Fluxogramas</vt:lpstr>
      <vt:lpstr>Introdução</vt:lpstr>
      <vt:lpstr>Introdução</vt:lpstr>
      <vt:lpstr>Introdução</vt:lpstr>
      <vt:lpstr>Algoritmos</vt:lpstr>
      <vt:lpstr>Algoritmo: Bolo de Chocolate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Pseudo-código</vt:lpstr>
      <vt:lpstr>Pseudo-código</vt:lpstr>
      <vt:lpstr>Pseudo-código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Teste de mesa</vt:lpstr>
      <vt:lpstr>Teste de mesa</vt:lpstr>
      <vt:lpstr>Teste de mesa</vt:lpstr>
      <vt:lpstr>Fluxograma</vt:lpstr>
      <vt:lpstr>Fluxograma</vt:lpstr>
      <vt:lpstr>Fluxograma</vt:lpstr>
      <vt:lpstr>Fluxograma</vt:lpstr>
      <vt:lpstr>Fluxograma</vt:lpstr>
      <vt:lpstr>Exemplo</vt:lpstr>
      <vt:lpstr>Fluxograma - Símbolos</vt:lpstr>
      <vt:lpstr>Fluxograma - Símbolos</vt:lpstr>
      <vt:lpstr>Fluxograma - Símbolos</vt:lpstr>
      <vt:lpstr>Fluxograma - Símbolos</vt:lpstr>
      <vt:lpstr>Fluxograma</vt:lpstr>
      <vt:lpstr>Exemplo</vt:lpstr>
      <vt:lpstr>Fluxograma</vt:lpstr>
      <vt:lpstr>Metodologias de programação</vt:lpstr>
      <vt:lpstr>Metodologias de programação</vt:lpstr>
      <vt:lpstr>Refinamentos Sucessivos</vt:lpstr>
      <vt:lpstr>Refinamentos Sucessivos</vt:lpstr>
      <vt:lpstr>Refinamentos Sucessivos</vt:lpstr>
      <vt:lpstr>Refinamentos Sucessivos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</cp:lastModifiedBy>
  <cp:revision>119</cp:revision>
  <cp:lastPrinted>1601-01-01T00:00:00Z</cp:lastPrinted>
  <dcterms:created xsi:type="dcterms:W3CDTF">1601-01-01T00:00:00Z</dcterms:created>
  <dcterms:modified xsi:type="dcterms:W3CDTF">2015-07-30T22:29:34Z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