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handoutMasterIdLst>
    <p:handoutMasterId r:id="rId23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4" r:id="rId17"/>
    <p:sldId id="303" r:id="rId18"/>
    <p:sldId id="306" r:id="rId19"/>
    <p:sldId id="307" r:id="rId20"/>
    <p:sldId id="308" r:id="rId21"/>
    <p:sldId id="309" r:id="rId2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76D6F396-8EB2-4EC4-A35F-BBACAA0B06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158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F70DBD3-50D7-40CB-BA5A-40D5EC810A5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1B845-1779-496C-B490-674250E0541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A043B-8484-4B0C-802C-797AE069318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06D0712-EE6D-43A1-86E9-F53BC73A6F7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CA7CF52A-4A14-4B51-80EA-E3988569BFD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36EF9-8F77-4561-8FB3-C971F3E333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47C11-49D6-4FBA-B81D-BF74A859C91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F6540C9-2AB8-4B04-98FC-EBF00D7ADE1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956BC-6DD7-4617-82CF-89C446914BB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EF2A009E-D006-4AE1-808E-51D5F48BEA2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19FB583-18FE-4E5E-8998-5B9C17137BE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Utilizando o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fim desses passos, o esqueleto de um novo programa em linguagem C terá sido criado </a:t>
            </a:r>
            <a:endParaRPr lang="pt-BR" dirty="0"/>
          </a:p>
        </p:txBody>
      </p:sp>
      <p:pic>
        <p:nvPicPr>
          <p:cNvPr id="4" name="Picture 2" descr="E:\Ertai\Levar Casa\Levar Sanca 2\Livro Linguagem C Completa e Descomplicada\Texto do Livro\Versão Latex\Teste_BookClass\Figuras\code_blocks_templat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47" y="2500306"/>
            <a:ext cx="7531267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fim, podemos utilizar as seguintes opções do menu </a:t>
            </a:r>
            <a:r>
              <a:rPr lang="pt-BR" b="1" dirty="0" smtClean="0"/>
              <a:t>Build</a:t>
            </a:r>
            <a:r>
              <a:rPr lang="pt-BR" dirty="0" smtClean="0"/>
              <a:t> para compilar e executar nosso programa</a:t>
            </a:r>
          </a:p>
          <a:p>
            <a:pPr lvl="1"/>
            <a:r>
              <a:rPr lang="pt-BR" b="1" dirty="0" smtClean="0"/>
              <a:t>Compile </a:t>
            </a:r>
            <a:r>
              <a:rPr lang="pt-BR" b="1" dirty="0" err="1" smtClean="0"/>
              <a:t>current</a:t>
            </a:r>
            <a:r>
              <a:rPr lang="pt-BR" b="1" dirty="0" smtClean="0"/>
              <a:t> file (</a:t>
            </a:r>
            <a:r>
              <a:rPr lang="pt-BR" b="1" dirty="0" err="1" smtClean="0"/>
              <a:t>Ctrl</a:t>
            </a:r>
            <a:r>
              <a:rPr lang="pt-BR" b="1" dirty="0" smtClean="0"/>
              <a:t>+</a:t>
            </a:r>
            <a:r>
              <a:rPr lang="pt-BR" b="1" dirty="0" err="1" smtClean="0"/>
              <a:t>Shift</a:t>
            </a:r>
            <a:r>
              <a:rPr lang="pt-BR" b="1" dirty="0" smtClean="0"/>
              <a:t>+F9)</a:t>
            </a:r>
          </a:p>
          <a:p>
            <a:pPr lvl="2"/>
            <a:r>
              <a:rPr lang="pt-BR" dirty="0" smtClean="0"/>
              <a:t>essa opção vai transformar seu arquivo de código-fonte em instruções de máquina e gerar um arquivo do tipo objeto.</a:t>
            </a:r>
          </a:p>
          <a:p>
            <a:pPr lvl="1"/>
            <a:r>
              <a:rPr lang="pt-BR" b="1" dirty="0" smtClean="0"/>
              <a:t>Build (</a:t>
            </a:r>
            <a:r>
              <a:rPr lang="pt-BR" b="1" dirty="0" err="1" smtClean="0"/>
              <a:t>Ctrl</a:t>
            </a:r>
            <a:r>
              <a:rPr lang="pt-BR" b="1" dirty="0" smtClean="0"/>
              <a:t>+F9)</a:t>
            </a:r>
          </a:p>
          <a:p>
            <a:pPr lvl="2"/>
            <a:r>
              <a:rPr lang="pt-BR" dirty="0" smtClean="0"/>
              <a:t>serão compilados todos os arquivos do seu projeto para fazer o processo de “</a:t>
            </a:r>
            <a:r>
              <a:rPr lang="pt-BR" dirty="0" err="1" smtClean="0"/>
              <a:t>linkagem</a:t>
            </a:r>
            <a:r>
              <a:rPr lang="pt-BR" dirty="0" smtClean="0"/>
              <a:t>” com tudo o que é necessário para gerar o executável do seu programa.</a:t>
            </a:r>
          </a:p>
          <a:p>
            <a:pPr lvl="1"/>
            <a:r>
              <a:rPr lang="pt-BR" b="1" dirty="0" smtClean="0"/>
              <a:t>Build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run</a:t>
            </a:r>
            <a:r>
              <a:rPr lang="pt-BR" b="1" dirty="0" smtClean="0"/>
              <a:t> (F9)</a:t>
            </a:r>
          </a:p>
          <a:p>
            <a:pPr lvl="2"/>
            <a:r>
              <a:rPr lang="pt-BR" dirty="0" smtClean="0"/>
              <a:t>além de gerar o executável, essa opção também executa o programa gerado.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 o passar do tempo, nosso conhecimento sobre programação cresce, assim como a complexidade de nossos programas. </a:t>
            </a:r>
          </a:p>
          <a:p>
            <a:r>
              <a:rPr lang="pt-BR" dirty="0" smtClean="0"/>
              <a:t>Surge então a necessidade de examinar o nosso programa à procura de erros ou defeitos no código-fonte. </a:t>
            </a:r>
          </a:p>
          <a:p>
            <a:r>
              <a:rPr lang="pt-BR" dirty="0" smtClean="0"/>
              <a:t>Para realizar essa tarefa, contamos com a ajuda de um </a:t>
            </a:r>
            <a:r>
              <a:rPr lang="pt-BR" b="1" dirty="0" smtClean="0"/>
              <a:t>depurador</a:t>
            </a:r>
            <a:r>
              <a:rPr lang="pt-BR" dirty="0" smtClean="0"/>
              <a:t> ou </a:t>
            </a:r>
            <a:r>
              <a:rPr lang="pt-BR" b="1" dirty="0" err="1" smtClean="0"/>
              <a:t>debugger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debugger</a:t>
            </a:r>
            <a:r>
              <a:rPr lang="pt-BR" dirty="0" smtClean="0"/>
              <a:t> nada mais é do que um programa de computador usado para testar e depurar (limpar, purificar) outros programas. </a:t>
            </a:r>
          </a:p>
          <a:p>
            <a:r>
              <a:rPr lang="pt-BR" dirty="0" smtClean="0"/>
              <a:t>Entre as principais funcionalidades de um </a:t>
            </a:r>
            <a:r>
              <a:rPr lang="pt-BR" dirty="0" err="1" smtClean="0"/>
              <a:t>debugger</a:t>
            </a:r>
            <a:r>
              <a:rPr lang="pt-BR" dirty="0" smtClean="0"/>
              <a:t> estão:</a:t>
            </a:r>
          </a:p>
          <a:p>
            <a:pPr lvl="1"/>
            <a:r>
              <a:rPr lang="pt-BR" dirty="0" smtClean="0"/>
              <a:t>A possibilidade de executar um programa passo a passo.</a:t>
            </a:r>
          </a:p>
          <a:p>
            <a:pPr lvl="1"/>
            <a:r>
              <a:rPr lang="pt-BR" dirty="0" smtClean="0"/>
              <a:t>Pausar o programa em pontos predefinidos, chamados pontos de parada ou </a:t>
            </a:r>
            <a:r>
              <a:rPr lang="pt-BR" b="1" dirty="0" smtClean="0"/>
              <a:t>breakpoints</a:t>
            </a:r>
            <a:r>
              <a:rPr lang="pt-BR" dirty="0" smtClean="0"/>
              <a:t>, para examinar o estado atual de suas variáveis.</a:t>
            </a:r>
          </a:p>
          <a:p>
            <a:r>
              <a:rPr lang="pt-BR" dirty="0" smtClean="0"/>
              <a:t>Todas as funcionalidades do </a:t>
            </a:r>
            <a:r>
              <a:rPr lang="pt-BR" dirty="0" err="1" smtClean="0"/>
              <a:t>debugger</a:t>
            </a:r>
            <a:r>
              <a:rPr lang="pt-BR" dirty="0" smtClean="0"/>
              <a:t> podem ser encontradas no menu </a:t>
            </a:r>
            <a:r>
              <a:rPr lang="pt-BR" b="1" dirty="0" smtClean="0"/>
              <a:t>Debug 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1924" cy="4873752"/>
          </a:xfrm>
        </p:spPr>
        <p:txBody>
          <a:bodyPr/>
          <a:lstStyle/>
          <a:p>
            <a:r>
              <a:rPr lang="pt-BR" dirty="0" smtClean="0"/>
              <a:t>Para utilizar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r>
              <a:rPr lang="pt-BR" dirty="0" smtClean="0"/>
              <a:t>, imagine o código ao lado</a:t>
            </a:r>
          </a:p>
          <a:p>
            <a:r>
              <a:rPr lang="pt-BR" dirty="0" smtClean="0"/>
              <a:t>Primeiramente, vamos colocar dois pontos de parada ou </a:t>
            </a:r>
            <a:r>
              <a:rPr lang="pt-BR" b="1" dirty="0" smtClean="0"/>
              <a:t>breakpoints</a:t>
            </a:r>
            <a:r>
              <a:rPr lang="pt-BR" dirty="0" smtClean="0"/>
              <a:t> no programa, nas linhas 13 e 23. </a:t>
            </a:r>
          </a:p>
          <a:p>
            <a:pPr lvl="1"/>
            <a:r>
              <a:rPr lang="pt-BR" dirty="0" smtClean="0"/>
              <a:t>Isso pode ser feito clicando no lado direito do número da linha</a:t>
            </a:r>
          </a:p>
          <a:p>
            <a:endParaRPr lang="pt-BR" dirty="0"/>
          </a:p>
        </p:txBody>
      </p:sp>
      <p:pic>
        <p:nvPicPr>
          <p:cNvPr id="9218" name="Picture 2" descr="E:\Ertai\Levar Casa\Levar Sanca 2\Livro Linguagem C Completa e Descomplicada\Texto do Livro\Versão Latex\Teste_BookClass\Figuras\debugger1.png"/>
          <p:cNvPicPr>
            <a:picLocks noChangeAspect="1" noChangeArrowheads="1"/>
          </p:cNvPicPr>
          <p:nvPr/>
        </p:nvPicPr>
        <p:blipFill>
          <a:blip r:embed="rId2"/>
          <a:srcRect l="3549" t="5781" r="33155"/>
          <a:stretch>
            <a:fillRect/>
          </a:stretch>
        </p:blipFill>
        <p:spPr bwMode="auto">
          <a:xfrm>
            <a:off x="4500562" y="1638514"/>
            <a:ext cx="4572032" cy="4862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Iniciamos o </a:t>
            </a:r>
            <a:r>
              <a:rPr lang="pt-BR" dirty="0" err="1" smtClean="0"/>
              <a:t>debugger</a:t>
            </a:r>
            <a:r>
              <a:rPr lang="pt-BR" dirty="0" smtClean="0"/>
              <a:t> com a opção </a:t>
            </a:r>
            <a:r>
              <a:rPr lang="pt-BR" b="1" dirty="0" smtClean="0"/>
              <a:t>Start (F8)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Isso fará com que o programa seja executado normalmente até encontrar um breakpoint. </a:t>
            </a:r>
            <a:endParaRPr lang="pt-BR" dirty="0"/>
          </a:p>
        </p:txBody>
      </p:sp>
      <p:pic>
        <p:nvPicPr>
          <p:cNvPr id="5" name="Picture 2" descr="E:\Ertai\Levar Casa\Levar Sanca 2\Livro Linguagem C Completa e Descomplicada\Texto do Livro\Versão Latex\Teste_BookClass\Figuras\debugger1.png"/>
          <p:cNvPicPr>
            <a:picLocks noChangeAspect="1" noChangeArrowheads="1"/>
          </p:cNvPicPr>
          <p:nvPr/>
        </p:nvPicPr>
        <p:blipFill>
          <a:blip r:embed="rId2"/>
          <a:srcRect l="3549" t="5781" r="33155"/>
          <a:stretch>
            <a:fillRect/>
          </a:stretch>
        </p:blipFill>
        <p:spPr bwMode="auto">
          <a:xfrm>
            <a:off x="4500562" y="1638514"/>
            <a:ext cx="4572032" cy="4862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504351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No nosso exemplo, o usuário deverá digitar, no console, o valor lido pelo comando </a:t>
            </a: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  <a:r>
              <a:rPr lang="pt-BR" dirty="0" smtClean="0"/>
              <a:t> e depois retornar para a tela do </a:t>
            </a:r>
            <a:r>
              <a:rPr lang="pt-BR" b="1" dirty="0" err="1" smtClean="0"/>
              <a:t>Code</a:t>
            </a:r>
            <a:r>
              <a:rPr lang="pt-BR" b="1" dirty="0" smtClean="0"/>
              <a:t>::</a:t>
            </a:r>
            <a:r>
              <a:rPr lang="pt-BR" b="1" dirty="0" err="1" smtClean="0"/>
              <a:t>Blocks</a:t>
            </a:r>
            <a:r>
              <a:rPr lang="pt-BR" dirty="0" smtClean="0"/>
              <a:t> onde o programa se encontra pausado. </a:t>
            </a:r>
          </a:p>
          <a:p>
            <a:pPr lvl="1"/>
            <a:r>
              <a:rPr lang="pt-BR" dirty="0" smtClean="0"/>
              <a:t>Note que existe um </a:t>
            </a:r>
            <a:r>
              <a:rPr lang="pt-BR" b="1" dirty="0" smtClean="0"/>
              <a:t>triângulo amarelo </a:t>
            </a:r>
            <a:r>
              <a:rPr lang="pt-BR" dirty="0" smtClean="0"/>
              <a:t>dentro do primeiro </a:t>
            </a:r>
            <a:r>
              <a:rPr lang="pt-BR" b="1" dirty="0" smtClean="0"/>
              <a:t>breakpoint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Esse triângulo indica em que parte do programa a pausa está </a:t>
            </a:r>
            <a:endParaRPr lang="pt-BR" dirty="0"/>
          </a:p>
        </p:txBody>
      </p:sp>
      <p:pic>
        <p:nvPicPr>
          <p:cNvPr id="10242" name="Picture 2" descr="E:\Ertai\Levar Casa\Levar Sanca 2\Livro Linguagem C Completa e Descomplicada\Texto do Livro\Versão Latex\Teste_BookClass\Figuras\debugger2.png"/>
          <p:cNvPicPr>
            <a:picLocks noChangeAspect="1" noChangeArrowheads="1"/>
          </p:cNvPicPr>
          <p:nvPr/>
        </p:nvPicPr>
        <p:blipFill>
          <a:blip r:embed="rId2"/>
          <a:srcRect l="3795" t="6406" r="33914"/>
          <a:stretch>
            <a:fillRect/>
          </a:stretch>
        </p:blipFill>
        <p:spPr bwMode="auto">
          <a:xfrm>
            <a:off x="4357686" y="1674817"/>
            <a:ext cx="4572032" cy="4907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72560" cy="118585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Dentro da opção </a:t>
            </a:r>
            <a:r>
              <a:rPr lang="pt-BR" b="1" dirty="0" err="1" smtClean="0"/>
              <a:t>Debugging</a:t>
            </a:r>
            <a:r>
              <a:rPr lang="pt-BR" b="1" dirty="0" smtClean="0"/>
              <a:t> </a:t>
            </a:r>
            <a:r>
              <a:rPr lang="pt-BR" b="1" dirty="0" err="1" smtClean="0"/>
              <a:t>windows</a:t>
            </a:r>
            <a:r>
              <a:rPr lang="pt-BR" dirty="0" smtClean="0"/>
              <a:t>, podemos habilitar a opção </a:t>
            </a:r>
            <a:r>
              <a:rPr lang="pt-BR" b="1" dirty="0" err="1" smtClean="0"/>
              <a:t>Watches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Essa opção vai abrir uma pequena janela que permite ver o valor atual das variáveis de um programa, assim como o valor passado para funções.</a:t>
            </a:r>
            <a:endParaRPr lang="pt-BR" dirty="0"/>
          </a:p>
        </p:txBody>
      </p:sp>
      <p:pic>
        <p:nvPicPr>
          <p:cNvPr id="4" name="Picture 2" descr="E:\Ertai\Levar Casa\Levar Sanca 2\Livro Linguagem C Completa e Descomplicada\Texto do Livro\Versão Latex\Teste_BookClass\Figuras\debugger3.png"/>
          <p:cNvPicPr>
            <a:picLocks noChangeAspect="1" noChangeArrowheads="1"/>
          </p:cNvPicPr>
          <p:nvPr/>
        </p:nvPicPr>
        <p:blipFill>
          <a:blip r:embed="rId2"/>
          <a:srcRect t="6441"/>
          <a:stretch>
            <a:fillRect/>
          </a:stretch>
        </p:blipFill>
        <p:spPr bwMode="auto">
          <a:xfrm>
            <a:off x="1685313" y="2695570"/>
            <a:ext cx="6091872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504351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partir de determinado ponto de pausa do programa, podemos nos mover para a próxima linha do programa com a opção </a:t>
            </a:r>
            <a:r>
              <a:rPr lang="pt-BR" b="1" dirty="0" err="1" smtClean="0"/>
              <a:t>Next</a:t>
            </a:r>
            <a:r>
              <a:rPr lang="pt-BR" b="1" dirty="0" smtClean="0"/>
              <a:t> </a:t>
            </a:r>
            <a:r>
              <a:rPr lang="pt-BR" b="1" dirty="0" err="1" smtClean="0"/>
              <a:t>line</a:t>
            </a:r>
            <a:r>
              <a:rPr lang="pt-BR" b="1" dirty="0" smtClean="0"/>
              <a:t> (F7). </a:t>
            </a:r>
            <a:endParaRPr lang="pt-BR" b="1" dirty="0" smtClean="0"/>
          </a:p>
          <a:p>
            <a:r>
              <a:rPr lang="pt-BR" dirty="0" smtClean="0"/>
              <a:t>Essa </a:t>
            </a:r>
            <a:r>
              <a:rPr lang="pt-BR" dirty="0" smtClean="0"/>
              <a:t>opção faz com que o programa seja executado passo a passo, sempre avançando para a linha seguinte do escopo onde </a:t>
            </a:r>
            <a:r>
              <a:rPr lang="pt-BR" dirty="0" smtClean="0"/>
              <a:t>estamos.</a:t>
            </a:r>
            <a:endParaRPr lang="pt-BR" dirty="0"/>
          </a:p>
        </p:txBody>
      </p:sp>
      <p:pic>
        <p:nvPicPr>
          <p:cNvPr id="10242" name="Picture 2" descr="E:\Ertai\Levar Casa\Levar Sanca 2\Livro Linguagem C Completa e Descomplicada\Texto do Livro\Versão Latex\Teste_BookClass\Figuras\debugger2.png"/>
          <p:cNvPicPr>
            <a:picLocks noChangeAspect="1" noChangeArrowheads="1"/>
          </p:cNvPicPr>
          <p:nvPr/>
        </p:nvPicPr>
        <p:blipFill>
          <a:blip r:embed="rId2"/>
          <a:srcRect l="3795" t="6406" r="33914"/>
          <a:stretch>
            <a:fillRect/>
          </a:stretch>
        </p:blipFill>
        <p:spPr bwMode="auto">
          <a:xfrm>
            <a:off x="4357686" y="1674817"/>
            <a:ext cx="4572032" cy="4907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504351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Se houver uma chamada de função (linha 15) a </a:t>
            </a:r>
            <a:r>
              <a:rPr lang="pt-BR" dirty="0" smtClean="0"/>
              <a:t>opção </a:t>
            </a:r>
            <a:r>
              <a:rPr lang="pt-BR" b="1" dirty="0" err="1" smtClean="0"/>
              <a:t>Next</a:t>
            </a:r>
            <a:r>
              <a:rPr lang="pt-BR" b="1" dirty="0" smtClean="0"/>
              <a:t> </a:t>
            </a:r>
            <a:r>
              <a:rPr lang="pt-BR" b="1" dirty="0" err="1" smtClean="0"/>
              <a:t>line</a:t>
            </a:r>
            <a:r>
              <a:rPr lang="pt-BR" b="1" dirty="0" smtClean="0"/>
              <a:t> (F7)</a:t>
            </a:r>
            <a:r>
              <a:rPr lang="pt-BR" dirty="0" smtClean="0"/>
              <a:t> chama a função, mas não permite que a estudemos passo a passo.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entrar dentro do código de uma função, utilizamos a opção </a:t>
            </a:r>
            <a:r>
              <a:rPr lang="pt-BR" b="1" dirty="0" err="1" smtClean="0"/>
              <a:t>Step</a:t>
            </a:r>
            <a:r>
              <a:rPr lang="pt-BR" b="1" dirty="0" smtClean="0"/>
              <a:t> </a:t>
            </a:r>
            <a:r>
              <a:rPr lang="pt-BR" b="1" dirty="0" err="1" smtClean="0"/>
              <a:t>into</a:t>
            </a:r>
            <a:r>
              <a:rPr lang="pt-BR" b="1" dirty="0" smtClean="0"/>
              <a:t> (</a:t>
            </a:r>
            <a:r>
              <a:rPr lang="pt-BR" b="1" dirty="0" err="1" smtClean="0"/>
              <a:t>Shift</a:t>
            </a:r>
            <a:r>
              <a:rPr lang="pt-BR" b="1" dirty="0" smtClean="0"/>
              <a:t>+F7)</a:t>
            </a:r>
            <a:r>
              <a:rPr lang="pt-BR" dirty="0" smtClean="0"/>
              <a:t> na linha da chamada da função. </a:t>
            </a:r>
            <a:endParaRPr lang="pt-BR" dirty="0" smtClean="0"/>
          </a:p>
          <a:p>
            <a:r>
              <a:rPr lang="pt-BR" dirty="0" smtClean="0"/>
              <a:t>Nesse </a:t>
            </a:r>
            <a:r>
              <a:rPr lang="pt-BR" dirty="0" smtClean="0"/>
              <a:t>caso, o triângulo amarelo que marca onde estamos no código vai para a primeira linha do código da </a:t>
            </a:r>
            <a:r>
              <a:rPr lang="pt-BR" dirty="0" smtClean="0"/>
              <a:t>função</a:t>
            </a:r>
            <a:endParaRPr lang="pt-BR" dirty="0"/>
          </a:p>
        </p:txBody>
      </p:sp>
      <p:pic>
        <p:nvPicPr>
          <p:cNvPr id="12290" name="Picture 2" descr="E:\Ertai\Levar Casa\Levar Sanca 2\Livro Linguagem C Completa e Descomplicada\Texto do Livro\Versão Latex\Teste_BookClass\Figuras\debugger4.png"/>
          <p:cNvPicPr>
            <a:picLocks noChangeAspect="1" noChangeArrowheads="1"/>
          </p:cNvPicPr>
          <p:nvPr/>
        </p:nvPicPr>
        <p:blipFill>
          <a:blip r:embed="rId2"/>
          <a:srcRect l="3795" t="6406" r="33914"/>
          <a:stretch>
            <a:fillRect/>
          </a:stretch>
        </p:blipFill>
        <p:spPr bwMode="auto">
          <a:xfrm>
            <a:off x="4357686" y="1531941"/>
            <a:ext cx="4714908" cy="506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diversos ambientes de desenvolvimento integrado ou </a:t>
            </a:r>
            <a:r>
              <a:rPr lang="pt-BR" dirty="0" err="1" smtClean="0"/>
              <a:t>IDEs</a:t>
            </a:r>
            <a:r>
              <a:rPr lang="pt-BR" dirty="0" smtClean="0"/>
              <a:t> (</a:t>
            </a:r>
            <a:r>
              <a:rPr lang="pt-BR" dirty="0" err="1" smtClean="0"/>
              <a:t>Integrated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) que podem ser utilizados para a programação em linguagem C. </a:t>
            </a:r>
          </a:p>
          <a:p>
            <a:r>
              <a:rPr lang="pt-BR" dirty="0" smtClean="0"/>
              <a:t>Um deles é 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r>
              <a:rPr lang="pt-BR" dirty="0" smtClean="0"/>
              <a:t>, uma IDE de código aberto e </a:t>
            </a:r>
            <a:r>
              <a:rPr lang="pt-BR" dirty="0" err="1" smtClean="0"/>
              <a:t>multiplataforma</a:t>
            </a:r>
            <a:r>
              <a:rPr lang="pt-BR" dirty="0" smtClean="0"/>
              <a:t> que suporta </a:t>
            </a:r>
            <a:r>
              <a:rPr lang="pt-BR" dirty="0" err="1" smtClean="0"/>
              <a:t>mútiplos</a:t>
            </a:r>
            <a:r>
              <a:rPr lang="pt-BR" dirty="0" smtClean="0"/>
              <a:t> compiladores. 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r>
              <a:rPr lang="pt-BR" dirty="0" smtClean="0"/>
              <a:t> pode ser baixado diretamente de seu site www.codeblocks.org</a:t>
            </a:r>
          </a:p>
          <a:p>
            <a:pPr lvl="1"/>
            <a:r>
              <a:rPr lang="pt-BR" dirty="0" smtClean="0"/>
              <a:t>Procure baixar a versão que inclui tanto a IDE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r>
              <a:rPr lang="pt-BR" dirty="0" smtClean="0"/>
              <a:t> como o compilador GCC e o </a:t>
            </a:r>
            <a:r>
              <a:rPr lang="pt-BR" dirty="0" err="1" smtClean="0"/>
              <a:t>debugger</a:t>
            </a:r>
            <a:r>
              <a:rPr lang="pt-BR" dirty="0" smtClean="0"/>
              <a:t> GDB da </a:t>
            </a:r>
            <a:r>
              <a:rPr lang="pt-BR" dirty="0" err="1" smtClean="0"/>
              <a:t>MinGW</a:t>
            </a:r>
            <a:endParaRPr lang="pt-B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504351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Uma vez dentro de uma função, podemos percorrê-la passo a passo com a opção </a:t>
            </a:r>
            <a:r>
              <a:rPr lang="pt-BR" b="1" dirty="0" err="1" smtClean="0"/>
              <a:t>Next</a:t>
            </a:r>
            <a:r>
              <a:rPr lang="pt-BR" b="1" dirty="0" smtClean="0"/>
              <a:t> </a:t>
            </a:r>
            <a:r>
              <a:rPr lang="pt-BR" b="1" dirty="0" err="1" smtClean="0"/>
              <a:t>line</a:t>
            </a:r>
            <a:r>
              <a:rPr lang="pt-BR" b="1" dirty="0" smtClean="0"/>
              <a:t> (F7)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Terminada </a:t>
            </a:r>
            <a:r>
              <a:rPr lang="pt-BR" dirty="0" smtClean="0"/>
              <a:t>a função, o </a:t>
            </a:r>
            <a:r>
              <a:rPr lang="pt-BR" b="1" dirty="0" err="1" smtClean="0"/>
              <a:t>debugger</a:t>
            </a:r>
            <a:r>
              <a:rPr lang="pt-BR" b="1" dirty="0" smtClean="0"/>
              <a:t> </a:t>
            </a:r>
            <a:r>
              <a:rPr lang="pt-BR" dirty="0" smtClean="0"/>
              <a:t>vai para a linha seguinte ao </a:t>
            </a:r>
            <a:r>
              <a:rPr lang="pt-BR" dirty="0" smtClean="0"/>
              <a:t>ponto do </a:t>
            </a:r>
            <a:r>
              <a:rPr lang="pt-BR" dirty="0" smtClean="0"/>
              <a:t>código que chamou a função (linha 16). </a:t>
            </a:r>
            <a:endParaRPr lang="pt-BR" dirty="0" smtClean="0"/>
          </a:p>
          <a:p>
            <a:pPr lvl="1"/>
            <a:r>
              <a:rPr lang="pt-BR" dirty="0" smtClean="0"/>
              <a:t>Caso </a:t>
            </a:r>
            <a:r>
              <a:rPr lang="pt-BR" dirty="0" smtClean="0"/>
              <a:t>queiramos ignorar o resto da função e voltar para onde estávamos no código que chamou a função, basta clicar na opção </a:t>
            </a:r>
            <a:r>
              <a:rPr lang="pt-BR" b="1" dirty="0" err="1" smtClean="0"/>
              <a:t>Step</a:t>
            </a:r>
            <a:r>
              <a:rPr lang="pt-BR" b="1" dirty="0" smtClean="0"/>
              <a:t> out (</a:t>
            </a:r>
            <a:r>
              <a:rPr lang="pt-BR" b="1" dirty="0" err="1" smtClean="0"/>
              <a:t>Shift</a:t>
            </a:r>
            <a:r>
              <a:rPr lang="pt-BR" b="1" dirty="0" smtClean="0"/>
              <a:t>+</a:t>
            </a:r>
            <a:r>
              <a:rPr lang="pt-BR" b="1" dirty="0" err="1" smtClean="0"/>
              <a:t>Ctrl</a:t>
            </a:r>
            <a:r>
              <a:rPr lang="pt-BR" b="1" dirty="0" smtClean="0"/>
              <a:t>+F7)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2290" name="Picture 2" descr="E:\Ertai\Levar Casa\Levar Sanca 2\Livro Linguagem C Completa e Descomplicada\Texto do Livro\Versão Latex\Teste_BookClass\Figuras\debugger4.png"/>
          <p:cNvPicPr>
            <a:picLocks noChangeAspect="1" noChangeArrowheads="1"/>
          </p:cNvPicPr>
          <p:nvPr/>
        </p:nvPicPr>
        <p:blipFill>
          <a:blip r:embed="rId2"/>
          <a:srcRect l="3795" t="6406" r="33914"/>
          <a:stretch>
            <a:fillRect/>
          </a:stretch>
        </p:blipFill>
        <p:spPr bwMode="auto">
          <a:xfrm>
            <a:off x="4357686" y="1531941"/>
            <a:ext cx="4714908" cy="506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err="1" smtClean="0"/>
              <a:t>debugger</a:t>
            </a:r>
            <a:r>
              <a:rPr lang="pt-BR" dirty="0" smtClean="0"/>
              <a:t> do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Para </a:t>
            </a:r>
            <a:r>
              <a:rPr lang="pt-BR" dirty="0" smtClean="0"/>
              <a:t>avançar todo o código e ir direto para o próximo </a:t>
            </a:r>
            <a:r>
              <a:rPr lang="pt-BR" b="1" dirty="0" smtClean="0"/>
              <a:t>breakpoint </a:t>
            </a:r>
            <a:r>
              <a:rPr lang="pt-BR" dirty="0" smtClean="0"/>
              <a:t>(linha 23), </a:t>
            </a:r>
            <a:r>
              <a:rPr lang="pt-BR" dirty="0" smtClean="0"/>
              <a:t>podemos usar a opção </a:t>
            </a:r>
            <a:r>
              <a:rPr lang="pt-BR" b="1" dirty="0" smtClean="0"/>
              <a:t>Continue (</a:t>
            </a:r>
            <a:r>
              <a:rPr lang="pt-BR" b="1" dirty="0" err="1" smtClean="0"/>
              <a:t>Ctrl</a:t>
            </a:r>
            <a:r>
              <a:rPr lang="pt-BR" b="1" dirty="0" smtClean="0"/>
              <a:t>+F7)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fim, para parar o </a:t>
            </a:r>
            <a:r>
              <a:rPr lang="pt-BR" b="1" dirty="0" err="1" smtClean="0"/>
              <a:t>debugger</a:t>
            </a:r>
            <a:r>
              <a:rPr lang="pt-BR" dirty="0" smtClean="0"/>
              <a:t>, basta clicar na opção </a:t>
            </a:r>
            <a:r>
              <a:rPr lang="pt-BR" b="1" dirty="0" err="1" smtClean="0"/>
              <a:t>Stop</a:t>
            </a:r>
            <a:r>
              <a:rPr lang="pt-BR" b="1" dirty="0" smtClean="0"/>
              <a:t> </a:t>
            </a:r>
            <a:r>
              <a:rPr lang="pt-BR" b="1" dirty="0" err="1" smtClean="0"/>
              <a:t>debugger</a:t>
            </a:r>
            <a:endParaRPr lang="pt-BR" b="1" dirty="0"/>
          </a:p>
        </p:txBody>
      </p:sp>
      <p:pic>
        <p:nvPicPr>
          <p:cNvPr id="12290" name="Picture 2" descr="E:\Ertai\Levar Casa\Levar Sanca 2\Livro Linguagem C Completa e Descomplicada\Texto do Livro\Versão Latex\Teste_BookClass\Figuras\debugger4.png"/>
          <p:cNvPicPr>
            <a:picLocks noChangeAspect="1" noChangeArrowheads="1"/>
          </p:cNvPicPr>
          <p:nvPr/>
        </p:nvPicPr>
        <p:blipFill>
          <a:blip r:embed="rId2"/>
          <a:srcRect l="3795" t="6406" r="33914"/>
          <a:stretch>
            <a:fillRect/>
          </a:stretch>
        </p:blipFill>
        <p:spPr bwMode="auto">
          <a:xfrm>
            <a:off x="4357686" y="1531941"/>
            <a:ext cx="4714908" cy="506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Primeiramente, inicie o software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r>
              <a:rPr lang="pt-BR" dirty="0" smtClean="0"/>
              <a:t>. Aparecerá a seguinte tela</a:t>
            </a:r>
            <a:endParaRPr lang="pt-BR" dirty="0"/>
          </a:p>
        </p:txBody>
      </p:sp>
      <p:pic>
        <p:nvPicPr>
          <p:cNvPr id="4" name="Picture 2" descr="E:\Ertai\Levar Casa\Levar Sanca 2\Livro Linguagem C Completa e Descomplicada\Texto do Livro\Versão Latex\Teste_BookClass\Figuras\code_blocks_st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95530"/>
            <a:ext cx="8215370" cy="4397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seguida clique em </a:t>
            </a:r>
            <a:r>
              <a:rPr lang="pt-BR" b="1" dirty="0" smtClean="0"/>
              <a:t>File</a:t>
            </a:r>
            <a:r>
              <a:rPr lang="pt-BR" dirty="0" smtClean="0"/>
              <a:t>, escolha </a:t>
            </a:r>
            <a:r>
              <a:rPr lang="pt-BR" b="1" dirty="0" err="1" smtClean="0"/>
              <a:t>New</a:t>
            </a:r>
            <a:r>
              <a:rPr lang="pt-BR" dirty="0" smtClean="0"/>
              <a:t> e depois </a:t>
            </a:r>
            <a:r>
              <a:rPr lang="pt-BR" b="1" dirty="0" smtClean="0"/>
              <a:t>Project...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2" descr="E:\Ertai\Levar Casa\Levar Sanca 2\Livro Linguagem C Completa e Descomplicada\Texto do Livro\Versão Latex\Teste_BookClass\Figuras\code_blocks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95572"/>
            <a:ext cx="5383700" cy="24765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lista de modelos (</a:t>
            </a:r>
            <a:r>
              <a:rPr lang="pt-BR" dirty="0" err="1" smtClean="0"/>
              <a:t>templates</a:t>
            </a:r>
            <a:r>
              <a:rPr lang="pt-BR" dirty="0" smtClean="0"/>
              <a:t>) de projetos vai aparecer. Escolha </a:t>
            </a:r>
            <a:r>
              <a:rPr lang="pt-BR" b="1" dirty="0" smtClean="0"/>
              <a:t>Console </a:t>
            </a:r>
            <a:r>
              <a:rPr lang="pt-BR" b="1" dirty="0" err="1" smtClean="0"/>
              <a:t>aplication</a:t>
            </a:r>
            <a:endParaRPr lang="pt-BR" b="1" dirty="0"/>
          </a:p>
        </p:txBody>
      </p:sp>
      <p:pic>
        <p:nvPicPr>
          <p:cNvPr id="4" name="Picture 2" descr="E:\Ertai\Levar Casa\Levar Sanca 2\Livro Linguagem C Completa e Descomplicada\Texto do Livro\Versão Latex\Teste_BookClass\Figuras\code_blocks_temp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5619769" cy="4245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14734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Caso esteja criando um projeto pela primeira vez, a tela a seguir vai aparecer. </a:t>
            </a:r>
          </a:p>
          <a:p>
            <a:pPr lvl="1"/>
            <a:r>
              <a:rPr lang="pt-BR" dirty="0" smtClean="0"/>
              <a:t>Se marcarmos a opção </a:t>
            </a:r>
            <a:r>
              <a:rPr lang="pt-BR" b="1" dirty="0" err="1" smtClean="0"/>
              <a:t>Skip</a:t>
            </a:r>
            <a:r>
              <a:rPr lang="pt-BR" b="1" dirty="0" smtClean="0"/>
              <a:t> </a:t>
            </a:r>
            <a:r>
              <a:rPr lang="pt-BR" b="1" dirty="0" err="1" smtClean="0"/>
              <a:t>this</a:t>
            </a:r>
            <a:r>
              <a:rPr lang="pt-BR" b="1" dirty="0" smtClean="0"/>
              <a:t> </a:t>
            </a:r>
            <a:r>
              <a:rPr lang="pt-BR" b="1" dirty="0" err="1" smtClean="0"/>
              <a:t>page</a:t>
            </a:r>
            <a:r>
              <a:rPr lang="pt-BR" b="1" dirty="0" smtClean="0"/>
              <a:t> </a:t>
            </a:r>
            <a:r>
              <a:rPr lang="pt-BR" b="1" dirty="0" err="1" smtClean="0"/>
              <a:t>next</a:t>
            </a:r>
            <a:r>
              <a:rPr lang="pt-BR" b="1" dirty="0" smtClean="0"/>
              <a:t> time</a:t>
            </a:r>
            <a:r>
              <a:rPr lang="pt-BR" dirty="0" smtClean="0"/>
              <a:t>, essa tela de boas-vindas não será mais exibida da próxima vez que criarmos um projeto. </a:t>
            </a:r>
          </a:p>
          <a:p>
            <a:r>
              <a:rPr lang="pt-BR" dirty="0" smtClean="0"/>
              <a:t>Em seguida, clique em </a:t>
            </a:r>
            <a:r>
              <a:rPr lang="pt-BR" b="1" dirty="0" err="1" smtClean="0"/>
              <a:t>Next</a:t>
            </a:r>
            <a:endParaRPr lang="pt-BR" b="1" dirty="0"/>
          </a:p>
        </p:txBody>
      </p:sp>
      <p:pic>
        <p:nvPicPr>
          <p:cNvPr id="4" name="Picture 2" descr="E:\Ertai\Levar Casa\Levar Sanca 2\Livro Linguagem C Completa e Descomplicada\Texto do Livro\Versão Latex\Teste_BookClass\Figuras\code_blocks_templa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808309"/>
            <a:ext cx="4786346" cy="3978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Escolha a opção </a:t>
            </a:r>
            <a:r>
              <a:rPr lang="pt-BR" b="1" dirty="0" smtClean="0"/>
              <a:t>C</a:t>
            </a:r>
            <a:r>
              <a:rPr lang="pt-BR" dirty="0" smtClean="0"/>
              <a:t> e clique em </a:t>
            </a:r>
            <a:r>
              <a:rPr lang="pt-BR" b="1" dirty="0" err="1" smtClean="0"/>
              <a:t>Next</a:t>
            </a:r>
            <a:endParaRPr lang="pt-BR" b="1" dirty="0"/>
          </a:p>
        </p:txBody>
      </p:sp>
      <p:pic>
        <p:nvPicPr>
          <p:cNvPr id="4" name="Picture 2" descr="E:\Ertai\Levar Casa\Levar Sanca 2\Livro Linguagem C Completa e Descomplicada\Texto do Livro\Versão Latex\Teste_BookClass\Figuras\code_blocks_templa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3588" y="2143116"/>
            <a:ext cx="5076825" cy="4171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No campo </a:t>
            </a:r>
            <a:r>
              <a:rPr lang="pt-BR" b="1" dirty="0" smtClean="0"/>
              <a:t>Project </a:t>
            </a:r>
            <a:r>
              <a:rPr lang="pt-BR" b="1" dirty="0" err="1" smtClean="0"/>
              <a:t>title</a:t>
            </a:r>
            <a:r>
              <a:rPr lang="pt-BR" dirty="0" smtClean="0"/>
              <a:t>, coloque um nome para o seu projeto. No campo </a:t>
            </a:r>
            <a:r>
              <a:rPr lang="pt-BR" b="1" dirty="0" smtClean="0"/>
              <a:t>Folder to </a:t>
            </a:r>
            <a:r>
              <a:rPr lang="pt-BR" b="1" dirty="0" err="1" smtClean="0"/>
              <a:t>create</a:t>
            </a:r>
            <a:r>
              <a:rPr lang="pt-BR" b="1" dirty="0" smtClean="0"/>
              <a:t> </a:t>
            </a:r>
            <a:r>
              <a:rPr lang="pt-BR" b="1" dirty="0" err="1" smtClean="0"/>
              <a:t>project</a:t>
            </a:r>
            <a:r>
              <a:rPr lang="pt-BR" b="1" dirty="0" smtClean="0"/>
              <a:t> in</a:t>
            </a:r>
            <a:r>
              <a:rPr lang="pt-BR" dirty="0" smtClean="0"/>
              <a:t> é possível selecionar onde o projeto será salvo no computador.</a:t>
            </a:r>
          </a:p>
          <a:p>
            <a:pPr lvl="1"/>
            <a:r>
              <a:rPr lang="pt-BR" dirty="0" smtClean="0"/>
              <a:t>Evite espaços e acentuação no nome e caminho do projeto</a:t>
            </a:r>
          </a:p>
          <a:p>
            <a:r>
              <a:rPr lang="pt-BR" dirty="0" smtClean="0"/>
              <a:t>Clique em </a:t>
            </a:r>
            <a:r>
              <a:rPr lang="pt-BR" b="1" dirty="0" err="1" smtClean="0"/>
              <a:t>Next</a:t>
            </a:r>
            <a:r>
              <a:rPr lang="pt-BR" dirty="0" smtClean="0"/>
              <a:t> para continuar</a:t>
            </a:r>
            <a:endParaRPr lang="pt-BR" dirty="0"/>
          </a:p>
        </p:txBody>
      </p:sp>
      <p:pic>
        <p:nvPicPr>
          <p:cNvPr id="4" name="Picture 2" descr="E:\Ertai\Levar Casa\Levar Sanca 2\Livro Linguagem C Completa e Descomplicada\Texto do Livro\Versão Latex\Teste_BookClass\Figuras\code_blocks_templat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0737" y="1743063"/>
            <a:ext cx="4821857" cy="3938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no </a:t>
            </a:r>
            <a:r>
              <a:rPr lang="pt-BR" dirty="0" err="1" smtClean="0"/>
              <a:t>Code</a:t>
            </a:r>
            <a:r>
              <a:rPr lang="pt-BR" dirty="0" smtClean="0"/>
              <a:t>::</a:t>
            </a:r>
            <a:r>
              <a:rPr lang="pt-BR" dirty="0" err="1" smtClean="0"/>
              <a:t>Blocks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14734" cy="4873752"/>
          </a:xfrm>
        </p:spPr>
        <p:txBody>
          <a:bodyPr/>
          <a:lstStyle/>
          <a:p>
            <a:r>
              <a:rPr lang="pt-BR" dirty="0" smtClean="0"/>
              <a:t>Na tela a seguir, algumas configurações do compilador podem ser modificadas.</a:t>
            </a:r>
          </a:p>
          <a:p>
            <a:pPr lvl="1"/>
            <a:r>
              <a:rPr lang="pt-BR" dirty="0" smtClean="0"/>
              <a:t>No entanto, isso não será necessário. </a:t>
            </a:r>
          </a:p>
          <a:p>
            <a:pPr lvl="1"/>
            <a:r>
              <a:rPr lang="pt-BR" dirty="0" smtClean="0"/>
              <a:t>Basta clicar em </a:t>
            </a:r>
            <a:r>
              <a:rPr lang="pt-BR" b="1" dirty="0" err="1" smtClean="0"/>
              <a:t>Finish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2" descr="E:\Ertai\Levar Casa\Levar Sanca 2\Livro Linguagem C Completa e Descomplicada\Texto do Livro\Versão Latex\Teste_BookClass\Figuras\code_blocks_templat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7185" y="1579561"/>
            <a:ext cx="4943474" cy="4064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1963</TotalTime>
  <Words>1044</Words>
  <Application>Microsoft Office PowerPoint</Application>
  <PresentationFormat>Apresentação na tela (4:3)</PresentationFormat>
  <Paragraphs>75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Balcão Envidraçado</vt:lpstr>
      <vt:lpstr>Utilizando o Code Blocks</vt:lpstr>
      <vt:lpstr>Introdução</vt:lpstr>
      <vt:lpstr>Criando um novo projeto no Code::Blocks</vt:lpstr>
      <vt:lpstr>Criando um novo projeto no Code::Blocks</vt:lpstr>
      <vt:lpstr>Criando um novo projeto no Code::Blocks</vt:lpstr>
      <vt:lpstr>Criando um novo projeto no Code::Blocks</vt:lpstr>
      <vt:lpstr>Criando um novo projeto no Code::Blocks</vt:lpstr>
      <vt:lpstr>Criando um novo projeto no Code::Blocks</vt:lpstr>
      <vt:lpstr>Criando um novo projeto no Code::Blocks</vt:lpstr>
      <vt:lpstr>Criando um novo projeto no Code::Blocks</vt:lpstr>
      <vt:lpstr>Criando um novo projeto no Code::Blocks</vt:lpstr>
      <vt:lpstr>Utilizando o debugger do Code::Blocks</vt:lpstr>
      <vt:lpstr>Utilizando o debugger do Code::Blocks</vt:lpstr>
      <vt:lpstr>Utilizando o debugger do Code::Blocks</vt:lpstr>
      <vt:lpstr>Utilizando o debugger do Code::Blocks</vt:lpstr>
      <vt:lpstr>Utilizando o debugger do Code::Blocks</vt:lpstr>
      <vt:lpstr>Utilizando o debugger do Code::Blocks</vt:lpstr>
      <vt:lpstr>Utilizando o debugger do Code::Blocks</vt:lpstr>
      <vt:lpstr>Utilizando o debugger do Code::Blocks</vt:lpstr>
      <vt:lpstr>Utilizando o debugger do Code::Blocks</vt:lpstr>
      <vt:lpstr>Utilizando o debugger do Code::Blocks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</cp:lastModifiedBy>
  <cp:revision>139</cp:revision>
  <cp:lastPrinted>1601-01-01T00:00:00Z</cp:lastPrinted>
  <dcterms:created xsi:type="dcterms:W3CDTF">1601-01-01T00:00:00Z</dcterms:created>
  <dcterms:modified xsi:type="dcterms:W3CDTF">2015-07-30T22:20:24Z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