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2" r:id="rId4"/>
    <p:sldId id="258" r:id="rId5"/>
    <p:sldId id="259" r:id="rId6"/>
    <p:sldId id="296" r:id="rId7"/>
    <p:sldId id="279" r:id="rId8"/>
    <p:sldId id="307" r:id="rId9"/>
    <p:sldId id="265" r:id="rId10"/>
    <p:sldId id="280" r:id="rId11"/>
    <p:sldId id="286" r:id="rId12"/>
    <p:sldId id="260" r:id="rId13"/>
    <p:sldId id="261" r:id="rId14"/>
    <p:sldId id="263" r:id="rId15"/>
    <p:sldId id="264" r:id="rId16"/>
    <p:sldId id="297" r:id="rId17"/>
    <p:sldId id="266" r:id="rId18"/>
    <p:sldId id="304" r:id="rId19"/>
    <p:sldId id="302" r:id="rId20"/>
    <p:sldId id="267" r:id="rId21"/>
    <p:sldId id="268" r:id="rId22"/>
    <p:sldId id="269" r:id="rId23"/>
    <p:sldId id="270" r:id="rId24"/>
    <p:sldId id="298" r:id="rId25"/>
    <p:sldId id="271" r:id="rId26"/>
    <p:sldId id="272" r:id="rId27"/>
    <p:sldId id="287" r:id="rId28"/>
    <p:sldId id="288" r:id="rId29"/>
    <p:sldId id="273" r:id="rId30"/>
    <p:sldId id="274" r:id="rId31"/>
    <p:sldId id="275" r:id="rId32"/>
    <p:sldId id="276" r:id="rId33"/>
    <p:sldId id="305" r:id="rId34"/>
    <p:sldId id="306" r:id="rId35"/>
    <p:sldId id="277" r:id="rId36"/>
    <p:sldId id="281" r:id="rId37"/>
    <p:sldId id="282" r:id="rId38"/>
    <p:sldId id="283" r:id="rId39"/>
    <p:sldId id="285" r:id="rId40"/>
    <p:sldId id="284" r:id="rId41"/>
    <p:sldId id="289" r:id="rId42"/>
    <p:sldId id="290" r:id="rId43"/>
    <p:sldId id="292" r:id="rId44"/>
    <p:sldId id="299" r:id="rId45"/>
    <p:sldId id="291" r:id="rId46"/>
    <p:sldId id="300" r:id="rId47"/>
    <p:sldId id="301" r:id="rId48"/>
    <p:sldId id="293" r:id="rId49"/>
    <p:sldId id="294" r:id="rId50"/>
    <p:sldId id="295" r:id="rId51"/>
    <p:sldId id="303" r:id="rId5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8E602-A665-4840-9844-4E11E0E0F8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9E6A7-9F29-4C86-AA56-C0DA1142B7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01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23CE1-2C1F-45F1-B0A8-00C4322F79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3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FF7C3-EDFE-4D5D-B523-E8F6AC5AAC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E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69F94-7CCD-4008-B3CB-17518B1FC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9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78B31-4539-40A5-8592-45D35CC15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09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1E536-7A04-4F96-A91F-EA93CA2DD9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03A054-879E-4283-8619-B76F49F39E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2A691-F7CE-4509-BFA2-68CEC38818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ector reto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E704CB-D524-4BFA-9F3A-97822A385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ector reto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Conector reto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94AE00-14DF-45D8-ACA7-C6A8851F3B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335D4D1A-2CFD-48CB-BD05-AAE9B25FC7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33" r:id="rId4"/>
    <p:sldLayoutId id="2147483834" r:id="rId5"/>
    <p:sldLayoutId id="2147483841" r:id="rId6"/>
    <p:sldLayoutId id="2147483835" r:id="rId7"/>
    <p:sldLayoutId id="2147483842" r:id="rId8"/>
    <p:sldLayoutId id="2147483843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Linguagem C:</a:t>
            </a:r>
            <a:br>
              <a:rPr lang="pt-BR" smtClean="0"/>
            </a:br>
            <a:r>
              <a:rPr lang="pt-BR" smtClean="0"/>
              <a:t>Comandos </a:t>
            </a:r>
            <a:r>
              <a:rPr lang="pt-BR" dirty="0" smtClean="0"/>
              <a:t>de Controle Condicional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Dada o valor da nota de um aluno, monte a expressão </a:t>
            </a:r>
            <a:r>
              <a:rPr lang="pt-BR" dirty="0" err="1" smtClean="0"/>
              <a:t>if</a:t>
            </a:r>
            <a:r>
              <a:rPr lang="pt-BR" dirty="0" smtClean="0"/>
              <a:t> que verifica se ele precisará fazer a sub. O aluno deverá fazer sub se sua nota for maior ou igual a 30 e menor do que 60.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Dada o valor da nota de um aluno, monte a expressão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verifica se ele precisará fazer a sub. O aluno deverá fazer sub se sua nota for maior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que 30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menor do que 60.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356992"/>
            <a:ext cx="69723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else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comando else pode ser entendido como sendo um complemento do comando if.</a:t>
            </a:r>
          </a:p>
          <a:p>
            <a:pPr lvl="1" eaLnBrk="1" hangingPunct="1"/>
            <a:r>
              <a:rPr lang="pt-BR" smtClean="0"/>
              <a:t>Se o </a:t>
            </a:r>
            <a:r>
              <a:rPr lang="pt-BR" b="1" smtClean="0"/>
              <a:t>if</a:t>
            </a:r>
            <a:r>
              <a:rPr lang="pt-BR" smtClean="0"/>
              <a:t> diz o que fazer quando a condição é verdadeiro, o </a:t>
            </a:r>
            <a:r>
              <a:rPr lang="pt-BR" b="1" smtClean="0"/>
              <a:t>else</a:t>
            </a:r>
            <a:r>
              <a:rPr lang="pt-BR" smtClean="0"/>
              <a:t> tratá da condição falsa.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562600" y="4484688"/>
            <a:ext cx="1295400" cy="6096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1" name="AutoShape 5"/>
          <p:cNvCxnSpPr>
            <a:cxnSpLocks noChangeShapeType="1"/>
            <a:endCxn id="19460" idx="0"/>
          </p:cNvCxnSpPr>
          <p:nvPr/>
        </p:nvCxnSpPr>
        <p:spPr bwMode="auto">
          <a:xfrm>
            <a:off x="6210300" y="3962400"/>
            <a:ext cx="0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6"/>
          <p:cNvCxnSpPr>
            <a:cxnSpLocks noChangeShapeType="1"/>
            <a:stCxn id="19460" idx="3"/>
          </p:cNvCxnSpPr>
          <p:nvPr/>
        </p:nvCxnSpPr>
        <p:spPr bwMode="auto">
          <a:xfrm>
            <a:off x="6858000" y="4789488"/>
            <a:ext cx="1028700" cy="5222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7"/>
          <p:cNvCxnSpPr>
            <a:cxnSpLocks noChangeShapeType="1"/>
            <a:stCxn id="19460" idx="2"/>
          </p:cNvCxnSpPr>
          <p:nvPr/>
        </p:nvCxnSpPr>
        <p:spPr bwMode="auto">
          <a:xfrm>
            <a:off x="6210300" y="5094288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114800" y="45751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A &gt; B?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257800" y="52609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if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858000" y="44084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else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else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O comando </a:t>
            </a:r>
            <a:r>
              <a:rPr lang="pt-BR" dirty="0" err="1" smtClean="0"/>
              <a:t>if-else</a:t>
            </a:r>
            <a:r>
              <a:rPr lang="pt-BR" dirty="0" smtClean="0"/>
              <a:t> tem a seguinte forma geral: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9837"/>
            <a:ext cx="38576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else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A expressão da condição será avaliada:</a:t>
            </a:r>
          </a:p>
          <a:p>
            <a:pPr lvl="1" eaLnBrk="1" hangingPunct="1"/>
            <a:r>
              <a:rPr lang="pt-BR" smtClean="0"/>
              <a:t>Se ela for diferente de zero (verdadeiro), a seqüência de comandos 1 será executada. </a:t>
            </a:r>
          </a:p>
          <a:p>
            <a:pPr lvl="1" eaLnBrk="1" hangingPunct="1"/>
            <a:r>
              <a:rPr lang="pt-BR" smtClean="0"/>
              <a:t>Se for zero (falso) a seqüência de comandos 2 será executada.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Note que quando usamos a estrutura if-else, uma das duas declarações será executada.</a:t>
            </a:r>
          </a:p>
          <a:p>
            <a:pPr eaLnBrk="1" hangingPunct="1"/>
            <a:r>
              <a:rPr lang="pt-BR" smtClean="0"/>
              <a:t>Não há obrigatoriedade em usar o else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if-else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743075"/>
            <a:ext cx="65817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if-else</a:t>
            </a:r>
          </a:p>
        </p:txBody>
      </p:sp>
      <p:pic>
        <p:nvPicPr>
          <p:cNvPr id="2355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371600"/>
            <a:ext cx="66055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if-else</a:t>
            </a:r>
            <a:endParaRPr lang="pt-B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Como no caso do comando if, as chaves podem ser ignoradas se a instrução contida no </a:t>
            </a:r>
            <a:r>
              <a:rPr lang="pt-BR" b="1" smtClean="0"/>
              <a:t>else</a:t>
            </a:r>
            <a:r>
              <a:rPr lang="pt-BR" smtClean="0"/>
              <a:t> for única. </a:t>
            </a:r>
            <a:endParaRPr lang="pt-BR" sz="3600" smtClean="0"/>
          </a:p>
        </p:txBody>
      </p:sp>
      <p:grpSp>
        <p:nvGrpSpPr>
          <p:cNvPr id="24580" name="Grupo 3"/>
          <p:cNvGrpSpPr>
            <a:grpSpLocks/>
          </p:cNvGrpSpPr>
          <p:nvPr/>
        </p:nvGrpSpPr>
        <p:grpSpPr bwMode="auto">
          <a:xfrm>
            <a:off x="838200" y="2971800"/>
            <a:ext cx="7315200" cy="2571750"/>
            <a:chOff x="838200" y="2971800"/>
            <a:chExt cx="7315200" cy="2571750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238" y="2971800"/>
              <a:ext cx="6105525" cy="257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Conector reto 2"/>
            <p:cNvCxnSpPr/>
            <p:nvPr/>
          </p:nvCxnSpPr>
          <p:spPr>
            <a:xfrm>
              <a:off x="838200" y="4114800"/>
              <a:ext cx="7315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/>
              <a:t>if-else</a:t>
            </a:r>
            <a:endParaRPr lang="en-US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comando do if é independe do comando do else</a:t>
            </a:r>
            <a:endParaRPr lang="en-US" smtClean="0"/>
          </a:p>
        </p:txBody>
      </p:sp>
      <p:grpSp>
        <p:nvGrpSpPr>
          <p:cNvPr id="25604" name="Grupo 3"/>
          <p:cNvGrpSpPr>
            <a:grpSpLocks/>
          </p:cNvGrpSpPr>
          <p:nvPr/>
        </p:nvGrpSpPr>
        <p:grpSpPr bwMode="auto">
          <a:xfrm>
            <a:off x="1228725" y="2209800"/>
            <a:ext cx="6696075" cy="4192588"/>
            <a:chOff x="1228800" y="2209800"/>
            <a:chExt cx="6696000" cy="4192905"/>
          </a:xfrm>
        </p:grpSpPr>
        <p:pic>
          <p:nvPicPr>
            <p:cNvPr id="256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209800"/>
              <a:ext cx="4724400" cy="4192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ector reto 4"/>
            <p:cNvCxnSpPr/>
            <p:nvPr/>
          </p:nvCxnSpPr>
          <p:spPr>
            <a:xfrm>
              <a:off x="1228800" y="3114743"/>
              <a:ext cx="669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1228800" y="4114944"/>
              <a:ext cx="669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228800" y="5258030"/>
              <a:ext cx="6696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if-else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pt-BR" dirty="0" smtClean="0"/>
              <a:t>Certo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smtClean="0"/>
              <a:t>Errado</a:t>
            </a:r>
            <a:endParaRPr lang="pt-BR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29198"/>
            <a:ext cx="8001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6725" y="2376480"/>
            <a:ext cx="36385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14837" y="2357430"/>
            <a:ext cx="3571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Fluxogramas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Condição ou Decisão</a:t>
            </a:r>
          </a:p>
          <a:p>
            <a:pPr lvl="1" eaLnBrk="1" hangingPunct="1"/>
            <a:r>
              <a:rPr lang="pt-BR" smtClean="0"/>
              <a:t>Representado por losangos</a:t>
            </a:r>
          </a:p>
          <a:p>
            <a:pPr lvl="1" eaLnBrk="1" hangingPunct="1"/>
            <a:r>
              <a:rPr lang="pt-BR" smtClean="0"/>
              <a:t>Normalmente contém uma pergunta do tipo Sim/Não ou um teste de Verdadeiro/Falso.</a:t>
            </a:r>
          </a:p>
          <a:p>
            <a:pPr lvl="1" eaLnBrk="1" hangingPunct="1"/>
            <a:r>
              <a:rPr lang="pt-BR" smtClean="0"/>
              <a:t>Mudança no fluxo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562600" y="4484688"/>
            <a:ext cx="1295400" cy="6096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1" name="AutoShape 5"/>
          <p:cNvCxnSpPr>
            <a:cxnSpLocks noChangeShapeType="1"/>
            <a:endCxn id="9220" idx="0"/>
          </p:cNvCxnSpPr>
          <p:nvPr/>
        </p:nvCxnSpPr>
        <p:spPr bwMode="auto">
          <a:xfrm>
            <a:off x="6210300" y="3962400"/>
            <a:ext cx="0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AutoShape 6"/>
          <p:cNvCxnSpPr>
            <a:cxnSpLocks noChangeShapeType="1"/>
            <a:stCxn id="9220" idx="3"/>
          </p:cNvCxnSpPr>
          <p:nvPr/>
        </p:nvCxnSpPr>
        <p:spPr bwMode="auto">
          <a:xfrm>
            <a:off x="6858000" y="4789488"/>
            <a:ext cx="1028700" cy="5222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7"/>
          <p:cNvCxnSpPr>
            <a:cxnSpLocks noChangeShapeType="1"/>
            <a:stCxn id="9220" idx="2"/>
          </p:cNvCxnSpPr>
          <p:nvPr/>
        </p:nvCxnSpPr>
        <p:spPr bwMode="auto">
          <a:xfrm>
            <a:off x="6210300" y="5094288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114800" y="45751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A &gt; B?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257800" y="52609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Sim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858000" y="44084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 b="1"/>
              <a:t>Não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Aninhamento de if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</a:t>
            </a:r>
            <a:r>
              <a:rPr lang="pt-BR" b="1" smtClean="0"/>
              <a:t>if </a:t>
            </a:r>
            <a:r>
              <a:rPr lang="pt-BR" smtClean="0"/>
              <a:t>aninhado é simplesmente um </a:t>
            </a:r>
            <a:r>
              <a:rPr lang="pt-BR" b="1" smtClean="0"/>
              <a:t>if </a:t>
            </a:r>
            <a:r>
              <a:rPr lang="pt-BR" smtClean="0"/>
              <a:t>dentro da declaração de um outro </a:t>
            </a:r>
            <a:r>
              <a:rPr lang="pt-BR" b="1" smtClean="0"/>
              <a:t>if </a:t>
            </a:r>
            <a:r>
              <a:rPr lang="pt-BR" smtClean="0"/>
              <a:t>externo.</a:t>
            </a:r>
          </a:p>
          <a:p>
            <a:pPr lvl="1" eaLnBrk="1" hangingPunct="1"/>
            <a:r>
              <a:rPr lang="pt-BR" smtClean="0"/>
              <a:t>A estrutura if-else-if é apenas uma extensão da estrutura if-else.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O único cuidado que devemos ter é o de saber exatamente a qual </a:t>
            </a:r>
            <a:r>
              <a:rPr lang="pt-BR" b="1" smtClean="0"/>
              <a:t>if </a:t>
            </a:r>
            <a:r>
              <a:rPr lang="pt-BR" smtClean="0"/>
              <a:t>um determinado </a:t>
            </a:r>
            <a:r>
              <a:rPr lang="pt-BR" b="1" smtClean="0"/>
              <a:t>else </a:t>
            </a:r>
            <a:r>
              <a:rPr lang="pt-BR" smtClean="0"/>
              <a:t>está ligado.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Aninhamento de if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75656" y="1916832"/>
            <a:ext cx="5976664" cy="3924300"/>
            <a:chOff x="1475656" y="2024980"/>
            <a:chExt cx="5976664" cy="39243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024980"/>
              <a:ext cx="2724150" cy="392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056" y="2058318"/>
              <a:ext cx="2743200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tângulo 2"/>
            <p:cNvSpPr/>
            <p:nvPr/>
          </p:nvSpPr>
          <p:spPr bwMode="auto">
            <a:xfrm>
              <a:off x="1905000" y="3321273"/>
              <a:ext cx="2333625" cy="2339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5118695" y="2317816"/>
              <a:ext cx="2333625" cy="2339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Aninhamento de 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54864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pt-BR" sz="2600" dirty="0" smtClean="0"/>
              <a:t>O programa começa a testar as condições começando pela 1 e continua a testar até que ele ache uma expressão cujo resultado dê diferente de zero (verdadeiro). Neste caso ele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300" dirty="0" smtClean="0"/>
              <a:t>executa a sequência de comandos correspondente.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300" dirty="0" smtClean="0"/>
              <a:t>Só uma sequência de comandos será executada, ou seja, só será executada a sequência de comandos equivalente à primeira condição que der diferente de zero.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300" dirty="0" smtClean="0"/>
              <a:t>A última sequência de comandos (default) é a que será executada no caso de todas as condições darem zero (falso) e é opcional.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7241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aninhamento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47800"/>
            <a:ext cx="7105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aninhamento</a:t>
            </a:r>
          </a:p>
        </p:txBody>
      </p:sp>
      <p:pic>
        <p:nvPicPr>
          <p:cNvPr id="317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90650"/>
            <a:ext cx="69246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Aninhamento de if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Observe sempre a correspondência entre if’s e else’s</a:t>
            </a:r>
          </a:p>
          <a:p>
            <a:pPr eaLnBrk="1" hangingPunct="1">
              <a:lnSpc>
                <a:spcPct val="80000"/>
              </a:lnSpc>
            </a:pPr>
            <a:endParaRPr lang="pt-BR" sz="28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if (cond1)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if (cond2)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comando if2;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else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comando if1;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if (cond1)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if (cond2)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comando if2;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 else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comando if1;</a:t>
            </a:r>
            <a:endParaRPr lang="pt-BR" sz="2000" b="1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114800" y="3190875"/>
            <a:ext cx="381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Errado, pois o comando if1 está associado ao segundo if, e não ao primeiro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14800" y="4992688"/>
            <a:ext cx="381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/>
              <a:t>Correto. Agora o comando if1 está associado ao primeiro if</a:t>
            </a:r>
          </a:p>
        </p:txBody>
      </p:sp>
      <p:sp>
        <p:nvSpPr>
          <p:cNvPr id="6" name="Retângulo 5"/>
          <p:cNvSpPr/>
          <p:nvPr/>
        </p:nvSpPr>
        <p:spPr>
          <a:xfrm>
            <a:off x="1219200" y="2959100"/>
            <a:ext cx="1981200" cy="130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143000" y="4778375"/>
            <a:ext cx="1981200" cy="654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Aninhamento de if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Não existe aninhamento de else’s</a:t>
            </a:r>
          </a:p>
          <a:p>
            <a:pPr lvl="1" eaLnBrk="1" hangingPunct="1"/>
            <a:r>
              <a:rPr lang="pt-BR" smtClean="0"/>
              <a:t>Para cada else deve existir um if anterior, mas nem todo if precisa ter um else.</a:t>
            </a:r>
          </a:p>
          <a:p>
            <a:pPr lvl="1" eaLnBrk="1" hangingPunct="1"/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if (cond1)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comando if1;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else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	comando else1;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else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	comando else2;</a:t>
            </a:r>
            <a:endParaRPr lang="pt-BR" smtClean="0"/>
          </a:p>
        </p:txBody>
      </p:sp>
      <p:sp>
        <p:nvSpPr>
          <p:cNvPr id="2" name="Multiplicar 1"/>
          <p:cNvSpPr/>
          <p:nvPr/>
        </p:nvSpPr>
        <p:spPr>
          <a:xfrm>
            <a:off x="457200" y="4495800"/>
            <a:ext cx="914400" cy="762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Dada o valor da nota de um aluno, monte o conjunto de </a:t>
            </a:r>
            <a:r>
              <a:rPr lang="pt-BR" dirty="0" err="1" smtClean="0"/>
              <a:t>if’s</a:t>
            </a:r>
            <a:r>
              <a:rPr lang="pt-BR" dirty="0" smtClean="0"/>
              <a:t> e </a:t>
            </a:r>
            <a:r>
              <a:rPr lang="pt-BR" dirty="0" err="1" smtClean="0"/>
              <a:t>else’s</a:t>
            </a:r>
            <a:r>
              <a:rPr lang="pt-BR" dirty="0" smtClean="0"/>
              <a:t> que verifica se ele foi aprovado, reprovado ou precisará fazer a sub.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82638"/>
            <a:ext cx="75342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Construir a seqüência de </a:t>
            </a:r>
            <a:r>
              <a:rPr lang="pt-BR" dirty="0" err="1" smtClean="0"/>
              <a:t>if-else</a:t>
            </a:r>
            <a:r>
              <a:rPr lang="pt-BR" dirty="0" smtClean="0"/>
              <a:t> para escrever o nome do dígito lido</a:t>
            </a:r>
          </a:p>
          <a:p>
            <a:pPr lvl="1" eaLnBrk="1" hangingPunct="1"/>
            <a:r>
              <a:rPr lang="pt-BR" dirty="0" smtClean="0"/>
              <a:t>‘0’ -&gt; “zero”;</a:t>
            </a:r>
          </a:p>
          <a:p>
            <a:pPr lvl="1" eaLnBrk="1" hangingPunct="1"/>
            <a:r>
              <a:rPr lang="pt-BR" dirty="0" smtClean="0"/>
              <a:t>‘1’ -&gt; “um”;</a:t>
            </a:r>
          </a:p>
          <a:p>
            <a:pPr lvl="1" eaLnBrk="1" hangingPunct="1"/>
            <a:r>
              <a:rPr lang="pt-BR" dirty="0" smtClean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if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Em linguagem C, o comando </a:t>
            </a:r>
            <a:r>
              <a:rPr lang="pt-BR" b="1" smtClean="0"/>
              <a:t>if</a:t>
            </a:r>
            <a:r>
              <a:rPr lang="pt-BR" smtClean="0"/>
              <a:t> é utilizado quando for necessário escolher entre dois caminhos, ou quando se deseja executar um comando sujeito ao resultado de um teste.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Construir a seqüência de </a:t>
            </a:r>
            <a:r>
              <a:rPr lang="pt-BR" dirty="0" err="1" smtClean="0"/>
              <a:t>if-else</a:t>
            </a:r>
            <a:r>
              <a:rPr lang="pt-BR" dirty="0" smtClean="0"/>
              <a:t> para escrever o nome do dígito lido</a:t>
            </a:r>
          </a:p>
          <a:p>
            <a:pPr lvl="1" eaLnBrk="1" hangingPunct="1"/>
            <a:r>
              <a:rPr lang="pt-BR" dirty="0" smtClean="0"/>
              <a:t>‘0’ -&gt; “zero”;</a:t>
            </a:r>
          </a:p>
          <a:p>
            <a:pPr lvl="1" eaLnBrk="1" hangingPunct="1"/>
            <a:r>
              <a:rPr lang="pt-BR" dirty="0" smtClean="0"/>
              <a:t>‘1’ -&gt; “um”;</a:t>
            </a:r>
          </a:p>
          <a:p>
            <a:pPr lvl="1" eaLnBrk="1" hangingPunct="1"/>
            <a:r>
              <a:rPr lang="pt-BR" dirty="0" smtClean="0"/>
              <a:t>etc.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2854"/>
            <a:ext cx="4572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Expressão Condicional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Quando o compilador avalia uma condição, ele quer um valor de retorno para poder tomar a decisão. </a:t>
            </a:r>
          </a:p>
          <a:p>
            <a:pPr eaLnBrk="1" hangingPunct="1"/>
            <a:r>
              <a:rPr lang="pt-BR" smtClean="0"/>
              <a:t>Esta expressão não necessita ser uma expressão no sentido convencional. </a:t>
            </a:r>
          </a:p>
          <a:p>
            <a:pPr eaLnBrk="1" hangingPunct="1"/>
            <a:r>
              <a:rPr lang="pt-BR" smtClean="0"/>
              <a:t>Uma variável sozinha pode ser uma "expressão" e esta retornar o seu próprio valor.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Expressão Condicional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Isto quer dizer que teremos as seguintes expressões: </a:t>
            </a:r>
          </a:p>
          <a:p>
            <a:pPr marL="365125" lvl="1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i="1" smtClean="0"/>
          </a:p>
          <a:p>
            <a:pPr eaLnBrk="1" hangingPunct="1">
              <a:lnSpc>
                <a:spcPct val="90000"/>
              </a:lnSpc>
            </a:pPr>
            <a:endParaRPr lang="pt-BR" i="1" smtClean="0"/>
          </a:p>
          <a:p>
            <a:pPr eaLnBrk="1" hangingPunct="1">
              <a:lnSpc>
                <a:spcPct val="90000"/>
              </a:lnSpc>
            </a:pPr>
            <a:endParaRPr lang="pt-BR" i="1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equivalem a 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155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12858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Importante</a:t>
            </a:r>
            <a:endParaRPr lang="en-US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Símbolo de atribuição = é diferente, muito diferente, do operador relacional de igualdade ==</a:t>
            </a:r>
          </a:p>
          <a:p>
            <a:pPr eaLnBrk="1" hangingPunct="1"/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029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Importante</a:t>
            </a:r>
            <a:endParaRPr lang="en-US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Símbolo de atribuição = é diferente, muito diferente, do operador relacional de igualdade ==</a:t>
            </a:r>
          </a:p>
          <a:p>
            <a:pPr eaLnBrk="1" hangingPunct="1"/>
            <a:r>
              <a:rPr lang="pt-BR" smtClean="0"/>
              <a:t>Por que sempre entra na condição?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Ao fazer </a:t>
            </a:r>
            <a:r>
              <a:rPr lang="pt-BR" b="1" smtClean="0"/>
              <a:t>Nota = 60 </a:t>
            </a:r>
            <a:r>
              <a:rPr lang="pt-BR" smtClean="0"/>
              <a:t>(“Nota recebe 60”) estamos atribuindo um valor inteiro à variável Nota.</a:t>
            </a:r>
          </a:p>
          <a:p>
            <a:pPr eaLnBrk="1" hangingPunct="1"/>
            <a:r>
              <a:rPr lang="pt-BR" smtClean="0"/>
              <a:t>O valor atribuído </a:t>
            </a:r>
            <a:r>
              <a:rPr lang="pt-BR" b="1" smtClean="0"/>
              <a:t>60 é diferente de Zero</a:t>
            </a:r>
            <a:r>
              <a:rPr lang="pt-BR" smtClean="0"/>
              <a:t>. Como em C os booleanos são números inteiros, então vendo </a:t>
            </a:r>
            <a:r>
              <a:rPr lang="pt-BR" b="1" smtClean="0"/>
              <a:t>Nota</a:t>
            </a:r>
            <a:r>
              <a:rPr lang="pt-BR" smtClean="0"/>
              <a:t> como booleano, essa assume </a:t>
            </a:r>
            <a:r>
              <a:rPr lang="pt-BR" b="1" smtClean="0"/>
              <a:t>true</a:t>
            </a:r>
            <a:r>
              <a:rPr lang="pt-BR" smtClean="0"/>
              <a:t>, uma vez que é diferente de zero</a:t>
            </a:r>
            <a:endParaRPr 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7" b="30984"/>
          <a:stretch>
            <a:fillRect/>
          </a:stretch>
        </p:blipFill>
        <p:spPr bwMode="auto">
          <a:xfrm>
            <a:off x="2057400" y="2952750"/>
            <a:ext cx="5029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Operador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Também conhecido como operador ternário</a:t>
            </a:r>
          </a:p>
          <a:p>
            <a:pPr eaLnBrk="1" hangingPunct="1"/>
            <a:r>
              <a:rPr lang="pt-BR" smtClean="0"/>
              <a:t>A expressão condicional “</a:t>
            </a:r>
            <a:r>
              <a:rPr lang="pt-BR" b="1" smtClean="0"/>
              <a:t>? :</a:t>
            </a:r>
            <a:r>
              <a:rPr lang="pt-BR" smtClean="0"/>
              <a:t>” é uma simplificação do if-else utilizada tipicamente para atribuições condicionais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Operador 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Uma expressão como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 smtClean="0"/>
              <a:t>pode ser simplificada usando-se o operador ? da seguinte maneira: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2480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3209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Dado dois números x e y, retorne o maior na variável z:</a:t>
            </a:r>
          </a:p>
          <a:p>
            <a:pPr lvl="1" eaLnBrk="1" hangingPunct="1"/>
            <a:r>
              <a:rPr lang="pt-BR" smtClean="0"/>
              <a:t>Usando if-else</a:t>
            </a:r>
          </a:p>
          <a:p>
            <a:pPr lvl="1" eaLnBrk="1" hangingPunct="1"/>
            <a:r>
              <a:rPr lang="pt-BR" smtClean="0"/>
              <a:t>Usando o operador ternário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if-else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Usando operador ternário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7404"/>
            <a:ext cx="3657600" cy="373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357430"/>
            <a:ext cx="3657600" cy="31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Operador 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operador </a:t>
            </a:r>
            <a:r>
              <a:rPr lang="pt-BR" b="1" smtClean="0"/>
              <a:t>?</a:t>
            </a:r>
            <a:r>
              <a:rPr lang="pt-BR" smtClean="0"/>
              <a:t> é limitado </a:t>
            </a:r>
          </a:p>
          <a:p>
            <a:pPr lvl="1" eaLnBrk="1" hangingPunct="1"/>
            <a:r>
              <a:rPr lang="pt-BR" smtClean="0"/>
              <a:t>não atende a uma gama muito grande de casos. </a:t>
            </a:r>
          </a:p>
          <a:p>
            <a:pPr eaLnBrk="1" hangingPunct="1"/>
            <a:r>
              <a:rPr lang="pt-BR" smtClean="0"/>
              <a:t>mas pode ser usado para simplificar expressões complicadas. Uma aplicação interessante é a do contador circular. </a:t>
            </a:r>
          </a:p>
          <a:p>
            <a:pPr lvl="1" eaLnBrk="1" hangingPunct="1"/>
            <a:r>
              <a:rPr lang="pt-BR" smtClean="0"/>
              <a:t>index = (index== 3) ? index= 0: ++index;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if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 forma geral de um comando </a:t>
            </a:r>
            <a:r>
              <a:rPr lang="pt-BR" b="1" dirty="0" err="1" smtClean="0"/>
              <a:t>if</a:t>
            </a:r>
            <a:r>
              <a:rPr lang="pt-BR" dirty="0" smtClean="0"/>
              <a:t> é: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expressão, na condição, será avaliada: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ela for zero (falsa), a declaração não será executada;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a condição for diferente de zero (verdadeira) a declaração será executada.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667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O comando switch</a:t>
            </a:r>
            <a:r>
              <a:rPr lang="pt-BR" b="1" dirty="0" smtClean="0"/>
              <a:t> </a:t>
            </a:r>
            <a:r>
              <a:rPr lang="pt-BR" dirty="0" smtClean="0"/>
              <a:t>é próprio para se testar uma variável em relação a diversos valores pré-estabelecidos.</a:t>
            </a:r>
          </a:p>
          <a:p>
            <a:pPr lvl="1" eaLnBrk="1" hangingPunct="1"/>
            <a:r>
              <a:rPr lang="pt-BR" dirty="0" smtClean="0"/>
              <a:t>Parecido com </a:t>
            </a:r>
            <a:r>
              <a:rPr lang="pt-BR" dirty="0" err="1" smtClean="0"/>
              <a:t>if-else-if</a:t>
            </a:r>
            <a:r>
              <a:rPr lang="pt-BR" dirty="0" smtClean="0"/>
              <a:t>, porém não aceitas expressões, </a:t>
            </a:r>
            <a:r>
              <a:rPr lang="pt-BR" b="1" dirty="0" smtClean="0"/>
              <a:t>apenas constantes</a:t>
            </a:r>
            <a:r>
              <a:rPr lang="pt-BR" dirty="0" smtClean="0"/>
              <a:t>.</a:t>
            </a:r>
          </a:p>
          <a:p>
            <a:pPr lvl="1" eaLnBrk="1" hangingPunct="1"/>
            <a:r>
              <a:rPr lang="pt-BR" dirty="0" smtClean="0"/>
              <a:t>O switch testa a variável e executa a declaração cujo “case” corresponda ao valor atual da variável.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dirty="0" smtClean="0"/>
              <a:t>Forma geral do comando switch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076462"/>
            <a:ext cx="49720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O comando switch</a:t>
            </a:r>
          </a:p>
          <a:p>
            <a:pPr lvl="1" eaLnBrk="1" hangingPunct="1"/>
            <a:r>
              <a:rPr lang="pt-BR" dirty="0" smtClean="0"/>
              <a:t>Avalia o valor da </a:t>
            </a:r>
            <a:r>
              <a:rPr lang="pt-BR" b="1" dirty="0" smtClean="0"/>
              <a:t>expressão</a:t>
            </a:r>
            <a:r>
              <a:rPr lang="pt-BR" dirty="0" smtClean="0"/>
              <a:t> com os valores associados às cláusulas </a:t>
            </a:r>
            <a:r>
              <a:rPr lang="pt-BR" b="1" dirty="0" smtClean="0"/>
              <a:t>case</a:t>
            </a:r>
            <a:r>
              <a:rPr lang="pt-BR" dirty="0" smtClean="0"/>
              <a:t> em </a:t>
            </a:r>
            <a:r>
              <a:rPr lang="pt-BR" dirty="0" err="1" smtClean="0"/>
              <a:t>sequência</a:t>
            </a:r>
            <a:r>
              <a:rPr lang="pt-BR" dirty="0" smtClean="0"/>
              <a:t>;</a:t>
            </a:r>
          </a:p>
          <a:p>
            <a:pPr lvl="1" eaLnBrk="1" hangingPunct="1"/>
            <a:r>
              <a:rPr lang="pt-BR" dirty="0" smtClean="0"/>
              <a:t>Quando o valor associado a uma cláusula é igual ao valor da </a:t>
            </a:r>
            <a:r>
              <a:rPr lang="pt-BR" b="1" dirty="0" smtClean="0"/>
              <a:t>expressão</a:t>
            </a:r>
            <a:r>
              <a:rPr lang="pt-BR" dirty="0" smtClean="0"/>
              <a:t> os respectivos comandos são executados até encontrar um </a:t>
            </a:r>
            <a:r>
              <a:rPr lang="pt-BR" b="1" dirty="0" err="1" smtClean="0"/>
              <a:t>break</a:t>
            </a:r>
            <a:r>
              <a:rPr lang="pt-BR" sz="2400" dirty="0" smtClean="0"/>
              <a:t>.</a:t>
            </a:r>
          </a:p>
          <a:p>
            <a:pPr eaLnBrk="1" hangingPunct="1"/>
            <a:r>
              <a:rPr lang="pt-BR" dirty="0" smtClean="0"/>
              <a:t>A declaração </a:t>
            </a:r>
            <a:r>
              <a:rPr lang="pt-BR" b="1" dirty="0" smtClean="0"/>
              <a:t>default </a:t>
            </a:r>
            <a:r>
              <a:rPr lang="pt-BR" dirty="0" smtClean="0"/>
              <a:t>é opcional e será executada apenas se a </a:t>
            </a:r>
            <a:r>
              <a:rPr lang="pt-BR" b="1" dirty="0" smtClean="0"/>
              <a:t>expressão</a:t>
            </a:r>
            <a:r>
              <a:rPr lang="pt-BR" dirty="0" smtClean="0"/>
              <a:t> que está sendo testada não for igual a nenhuma das constantes presentes nos </a:t>
            </a:r>
            <a:r>
              <a:rPr lang="pt-BR" b="1" dirty="0" smtClean="0"/>
              <a:t>case</a:t>
            </a:r>
            <a:r>
              <a:rPr lang="pt-BR" dirty="0" smtClean="0"/>
              <a:t>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441898"/>
            <a:ext cx="6600847" cy="52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43138" y="1371600"/>
            <a:ext cx="6900862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char ch;</a:t>
            </a:r>
          </a:p>
          <a:p>
            <a:pPr eaLnBrk="1" hangingPunct="1">
              <a:buFont typeface="Wingdings" pitchFamily="2" charset="2"/>
              <a:buNone/>
            </a:pPr>
            <a:endParaRPr lang="pt-BR" sz="800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ch = getchar();</a:t>
            </a:r>
          </a:p>
          <a:p>
            <a:pPr eaLnBrk="1" hangingPunct="1">
              <a:buFont typeface="Wingdings" pitchFamily="2" charset="2"/>
              <a:buNone/>
            </a:pPr>
            <a:endParaRPr lang="pt-BR" sz="800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switch( ch)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'.': printf(“Ponto.\n" ); break;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',': printf( ”Virgula.\n" ); break;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’:': printf( ”Dois pontos.\n" ); break;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’;': printf( ”Ponto e virgula.\n"); break;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default : printf( ”Nao eh pontuacao.\n"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}</a:t>
            </a:r>
          </a:p>
        </p:txBody>
      </p:sp>
      <p:grpSp>
        <p:nvGrpSpPr>
          <p:cNvPr id="52228" name="Grupo 24"/>
          <p:cNvGrpSpPr>
            <a:grpSpLocks/>
          </p:cNvGrpSpPr>
          <p:nvPr/>
        </p:nvGrpSpPr>
        <p:grpSpPr bwMode="auto">
          <a:xfrm>
            <a:off x="76200" y="1357313"/>
            <a:ext cx="8458200" cy="5348287"/>
            <a:chOff x="76200" y="1357313"/>
            <a:chExt cx="8458200" cy="5348287"/>
          </a:xfrm>
        </p:grpSpPr>
        <p:sp>
          <p:nvSpPr>
            <p:cNvPr id="5" name="Retângulo 4"/>
            <p:cNvSpPr/>
            <p:nvPr/>
          </p:nvSpPr>
          <p:spPr>
            <a:xfrm>
              <a:off x="2209800" y="1447800"/>
              <a:ext cx="14478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9800" y="2028825"/>
              <a:ext cx="28194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209800" y="2695575"/>
              <a:ext cx="16002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43200" y="3114675"/>
              <a:ext cx="45720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743200" y="3676650"/>
              <a:ext cx="48006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43200" y="4271963"/>
              <a:ext cx="5486400" cy="366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743200" y="4846638"/>
              <a:ext cx="5791200" cy="36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43200" y="5462588"/>
              <a:ext cx="5410200" cy="366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76200" y="1357313"/>
              <a:ext cx="159067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>
                  <a:solidFill>
                    <a:schemeClr val="tx1"/>
                  </a:solidFill>
                </a:rPr>
                <a:t>Início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5638800" y="6172200"/>
              <a:ext cx="159067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16" name="Conector de seta reta 15"/>
            <p:cNvCxnSpPr>
              <a:endCxn id="5" idx="1"/>
            </p:cNvCxnSpPr>
            <p:nvPr/>
          </p:nvCxnSpPr>
          <p:spPr>
            <a:xfrm>
              <a:off x="1819275" y="1624013"/>
              <a:ext cx="390525" cy="7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5" idx="2"/>
              <a:endCxn id="6" idx="0"/>
            </p:cNvCxnSpPr>
            <p:nvPr/>
          </p:nvCxnSpPr>
          <p:spPr>
            <a:xfrm rot="16200000" flipH="1">
              <a:off x="3169444" y="1578769"/>
              <a:ext cx="214312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rot="5400000">
              <a:off x="3209925" y="2262188"/>
              <a:ext cx="20955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xograma: Decisão 20"/>
            <p:cNvSpPr/>
            <p:nvPr/>
          </p:nvSpPr>
          <p:spPr>
            <a:xfrm>
              <a:off x="533400" y="3019425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2" name="Fluxograma: Decisão 21"/>
            <p:cNvSpPr/>
            <p:nvPr/>
          </p:nvSpPr>
          <p:spPr>
            <a:xfrm>
              <a:off x="533400" y="3581400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3" name="Fluxograma: Decisão 22"/>
            <p:cNvSpPr/>
            <p:nvPr/>
          </p:nvSpPr>
          <p:spPr>
            <a:xfrm>
              <a:off x="533400" y="4176713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4" name="Fluxograma: Decisão 23"/>
            <p:cNvSpPr/>
            <p:nvPr/>
          </p:nvSpPr>
          <p:spPr>
            <a:xfrm>
              <a:off x="533400" y="4738688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cxnSp>
          <p:nvCxnSpPr>
            <p:cNvPr id="27" name="Forma 26"/>
            <p:cNvCxnSpPr>
              <a:stCxn id="7" idx="1"/>
              <a:endCxn id="21" idx="0"/>
            </p:cNvCxnSpPr>
            <p:nvPr/>
          </p:nvCxnSpPr>
          <p:spPr>
            <a:xfrm rot="10800000" flipV="1">
              <a:off x="1371600" y="2878138"/>
              <a:ext cx="838200" cy="14128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1" idx="3"/>
              <a:endCxn id="8" idx="1"/>
            </p:cNvCxnSpPr>
            <p:nvPr/>
          </p:nvCxnSpPr>
          <p:spPr>
            <a:xfrm>
              <a:off x="2209800" y="3248025"/>
              <a:ext cx="533400" cy="5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22" idx="3"/>
              <a:endCxn id="9" idx="1"/>
            </p:cNvCxnSpPr>
            <p:nvPr/>
          </p:nvCxnSpPr>
          <p:spPr>
            <a:xfrm>
              <a:off x="2209800" y="3810000"/>
              <a:ext cx="533400" cy="5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3" idx="3"/>
              <a:endCxn id="10" idx="1"/>
            </p:cNvCxnSpPr>
            <p:nvPr/>
          </p:nvCxnSpPr>
          <p:spPr>
            <a:xfrm>
              <a:off x="2209800" y="4405313"/>
              <a:ext cx="533400" cy="5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4" idx="3"/>
              <a:endCxn id="11" idx="1"/>
            </p:cNvCxnSpPr>
            <p:nvPr/>
          </p:nvCxnSpPr>
          <p:spPr>
            <a:xfrm>
              <a:off x="2209800" y="4967288"/>
              <a:ext cx="533400" cy="63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angulado 38"/>
            <p:cNvCxnSpPr>
              <a:stCxn id="8" idx="3"/>
              <a:endCxn id="14" idx="6"/>
            </p:cNvCxnSpPr>
            <p:nvPr/>
          </p:nvCxnSpPr>
          <p:spPr>
            <a:xfrm flipH="1">
              <a:off x="7229475" y="3298825"/>
              <a:ext cx="85725" cy="3140075"/>
            </a:xfrm>
            <a:prstGeom prst="bentConnector3">
              <a:avLst>
                <a:gd name="adj1" fmla="val -168888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angulado 41"/>
            <p:cNvCxnSpPr>
              <a:stCxn id="9" idx="3"/>
              <a:endCxn id="14" idx="6"/>
            </p:cNvCxnSpPr>
            <p:nvPr/>
          </p:nvCxnSpPr>
          <p:spPr>
            <a:xfrm flipH="1">
              <a:off x="7229475" y="3860800"/>
              <a:ext cx="314325" cy="2578100"/>
            </a:xfrm>
            <a:prstGeom prst="bentConnector3">
              <a:avLst>
                <a:gd name="adj1" fmla="val -387878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>
              <a:stCxn id="10" idx="3"/>
              <a:endCxn id="14" idx="6"/>
            </p:cNvCxnSpPr>
            <p:nvPr/>
          </p:nvCxnSpPr>
          <p:spPr>
            <a:xfrm flipH="1">
              <a:off x="7229475" y="4456113"/>
              <a:ext cx="1000125" cy="1982787"/>
            </a:xfrm>
            <a:prstGeom prst="bentConnector3">
              <a:avLst>
                <a:gd name="adj1" fmla="val -53333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do 47"/>
            <p:cNvCxnSpPr>
              <a:stCxn id="11" idx="3"/>
              <a:endCxn id="14" idx="6"/>
            </p:cNvCxnSpPr>
            <p:nvPr/>
          </p:nvCxnSpPr>
          <p:spPr>
            <a:xfrm flipH="1">
              <a:off x="7229475" y="5030788"/>
              <a:ext cx="1304925" cy="1408112"/>
            </a:xfrm>
            <a:prstGeom prst="bentConnector3">
              <a:avLst>
                <a:gd name="adj1" fmla="val -17518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do 50"/>
            <p:cNvCxnSpPr>
              <a:stCxn id="12" idx="3"/>
              <a:endCxn id="14" idx="6"/>
            </p:cNvCxnSpPr>
            <p:nvPr/>
          </p:nvCxnSpPr>
          <p:spPr>
            <a:xfrm flipH="1">
              <a:off x="7229475" y="5646738"/>
              <a:ext cx="923925" cy="792162"/>
            </a:xfrm>
            <a:prstGeom prst="bentConnector3">
              <a:avLst>
                <a:gd name="adj1" fmla="val -6597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21" idx="1"/>
              <a:endCxn id="22" idx="1"/>
            </p:cNvCxnSpPr>
            <p:nvPr/>
          </p:nvCxnSpPr>
          <p:spPr>
            <a:xfrm rot="10800000" flipV="1">
              <a:off x="533400" y="3248025"/>
              <a:ext cx="1588" cy="561975"/>
            </a:xfrm>
            <a:prstGeom prst="bentConnector3">
              <a:avLst>
                <a:gd name="adj1" fmla="val 1793898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57"/>
            <p:cNvCxnSpPr>
              <a:stCxn id="22" idx="1"/>
              <a:endCxn id="23" idx="1"/>
            </p:cNvCxnSpPr>
            <p:nvPr/>
          </p:nvCxnSpPr>
          <p:spPr>
            <a:xfrm rot="10800000" flipV="1">
              <a:off x="533400" y="3810000"/>
              <a:ext cx="1588" cy="595313"/>
            </a:xfrm>
            <a:prstGeom prst="bentConnector3">
              <a:avLst>
                <a:gd name="adj1" fmla="val 1793898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angulado 59"/>
            <p:cNvCxnSpPr>
              <a:stCxn id="23" idx="1"/>
              <a:endCxn id="24" idx="1"/>
            </p:cNvCxnSpPr>
            <p:nvPr/>
          </p:nvCxnSpPr>
          <p:spPr>
            <a:xfrm rot="10800000" flipV="1">
              <a:off x="533400" y="4405313"/>
              <a:ext cx="1588" cy="561975"/>
            </a:xfrm>
            <a:prstGeom prst="bentConnector3">
              <a:avLst>
                <a:gd name="adj1" fmla="val 1793898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>
              <a:stCxn id="24" idx="1"/>
              <a:endCxn id="12" idx="1"/>
            </p:cNvCxnSpPr>
            <p:nvPr/>
          </p:nvCxnSpPr>
          <p:spPr>
            <a:xfrm rot="10800000" flipH="1" flipV="1">
              <a:off x="533400" y="4967288"/>
              <a:ext cx="2209800" cy="679450"/>
            </a:xfrm>
            <a:prstGeom prst="bentConnector3">
              <a:avLst>
                <a:gd name="adj1" fmla="val -12931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comando break</a:t>
            </a:r>
          </a:p>
          <a:p>
            <a:pPr lvl="1" eaLnBrk="1" hangingPunct="1"/>
            <a:r>
              <a:rPr lang="pt-BR" smtClean="0"/>
              <a:t>Faz com que o switch seja interrompido assim que uma das sequência de comandos seja executada.</a:t>
            </a:r>
          </a:p>
          <a:p>
            <a:pPr lvl="1" eaLnBrk="1" hangingPunct="1"/>
            <a:r>
              <a:rPr lang="pt-BR" smtClean="0"/>
              <a:t>Não é essencial. Se após a execução da declaração não houver um break, o programa continuará executando o próximo comando case.</a:t>
            </a:r>
          </a:p>
          <a:p>
            <a:pPr lvl="1" eaLnBrk="1" hangingPunct="1"/>
            <a:r>
              <a:rPr lang="pt-BR" smtClean="0"/>
              <a:t>Isto pode ser útil em algumas situações, mas tenha cuidado.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comando switch sem break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85911"/>
            <a:ext cx="6400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comando switch sem </a:t>
            </a:r>
            <a:r>
              <a:rPr lang="pt-BR" dirty="0" err="1" smtClean="0"/>
              <a:t>break</a:t>
            </a:r>
            <a:endParaRPr lang="pt-BR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43138" y="1371600"/>
            <a:ext cx="6900862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char ch;</a:t>
            </a:r>
          </a:p>
          <a:p>
            <a:pPr eaLnBrk="1" hangingPunct="1">
              <a:buFont typeface="Wingdings" pitchFamily="2" charset="2"/>
              <a:buNone/>
            </a:pPr>
            <a:endParaRPr lang="pt-BR" sz="800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ch = getchar();</a:t>
            </a:r>
          </a:p>
          <a:p>
            <a:pPr eaLnBrk="1" hangingPunct="1">
              <a:buFont typeface="Wingdings" pitchFamily="2" charset="2"/>
              <a:buNone/>
            </a:pPr>
            <a:endParaRPr lang="pt-BR" sz="800" smtClean="0"/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switch( ch)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'.': printf(“Ponto.\n" ); 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',': printf( ”Virgula.\n" ); 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’:': printf( ”Dois pontos.\n" ); 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case ’;': printf( ”Ponto e virgula.\n"); 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80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default : printf( ”Nao eh pontuacao.\n"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}</a:t>
            </a:r>
          </a:p>
        </p:txBody>
      </p:sp>
      <p:grpSp>
        <p:nvGrpSpPr>
          <p:cNvPr id="55300" name="Grupo 2"/>
          <p:cNvGrpSpPr>
            <a:grpSpLocks/>
          </p:cNvGrpSpPr>
          <p:nvPr/>
        </p:nvGrpSpPr>
        <p:grpSpPr bwMode="auto">
          <a:xfrm>
            <a:off x="228600" y="1357313"/>
            <a:ext cx="7924800" cy="5348287"/>
            <a:chOff x="228600" y="1357313"/>
            <a:chExt cx="7924800" cy="5348287"/>
          </a:xfrm>
        </p:grpSpPr>
        <p:sp>
          <p:nvSpPr>
            <p:cNvPr id="5" name="Retângulo 4"/>
            <p:cNvSpPr/>
            <p:nvPr/>
          </p:nvSpPr>
          <p:spPr>
            <a:xfrm>
              <a:off x="2209800" y="1447800"/>
              <a:ext cx="14478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9800" y="2028825"/>
              <a:ext cx="28194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286000" y="2700338"/>
              <a:ext cx="1600200" cy="366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43200" y="3162300"/>
              <a:ext cx="36576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743200" y="3724275"/>
              <a:ext cx="3810000" cy="366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43200" y="4319588"/>
              <a:ext cx="4572000" cy="366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743200" y="4894263"/>
              <a:ext cx="4800600" cy="368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43200" y="5510213"/>
              <a:ext cx="5410200" cy="366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8600" y="1357313"/>
              <a:ext cx="159067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>
                  <a:solidFill>
                    <a:schemeClr val="tx1"/>
                  </a:solidFill>
                </a:rPr>
                <a:t>Início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5486400" y="6172200"/>
              <a:ext cx="1590675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>
                  <a:solidFill>
                    <a:schemeClr val="tx1"/>
                  </a:solidFill>
                </a:rPr>
                <a:t>Fim</a:t>
              </a:r>
            </a:p>
          </p:txBody>
        </p:sp>
        <p:cxnSp>
          <p:nvCxnSpPr>
            <p:cNvPr id="16" name="Conector de seta reta 15"/>
            <p:cNvCxnSpPr>
              <a:stCxn id="13" idx="6"/>
              <a:endCxn id="5" idx="1"/>
            </p:cNvCxnSpPr>
            <p:nvPr/>
          </p:nvCxnSpPr>
          <p:spPr>
            <a:xfrm>
              <a:off x="1819275" y="1624013"/>
              <a:ext cx="390525" cy="7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5" idx="2"/>
              <a:endCxn id="6" idx="0"/>
            </p:cNvCxnSpPr>
            <p:nvPr/>
          </p:nvCxnSpPr>
          <p:spPr>
            <a:xfrm rot="16200000" flipH="1">
              <a:off x="3169444" y="1578769"/>
              <a:ext cx="214312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6" idx="2"/>
              <a:endCxn id="7" idx="0"/>
            </p:cNvCxnSpPr>
            <p:nvPr/>
          </p:nvCxnSpPr>
          <p:spPr>
            <a:xfrm flipH="1">
              <a:off x="3086100" y="2395538"/>
              <a:ext cx="5334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xograma: Decisão 20"/>
            <p:cNvSpPr/>
            <p:nvPr/>
          </p:nvSpPr>
          <p:spPr>
            <a:xfrm>
              <a:off x="533400" y="3005138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2" name="Fluxograma: Decisão 21"/>
            <p:cNvSpPr/>
            <p:nvPr/>
          </p:nvSpPr>
          <p:spPr>
            <a:xfrm>
              <a:off x="533400" y="3581400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3" name="Fluxograma: Decisão 22"/>
            <p:cNvSpPr/>
            <p:nvPr/>
          </p:nvSpPr>
          <p:spPr>
            <a:xfrm>
              <a:off x="533400" y="4176713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sp>
          <p:nvSpPr>
            <p:cNvPr id="24" name="Fluxograma: Decisão 23"/>
            <p:cNvSpPr/>
            <p:nvPr/>
          </p:nvSpPr>
          <p:spPr>
            <a:xfrm>
              <a:off x="533400" y="4738688"/>
              <a:ext cx="1676400" cy="4572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b="1" dirty="0">
                  <a:solidFill>
                    <a:schemeClr val="tx1"/>
                  </a:solidFill>
                </a:rPr>
                <a:t>Igual?</a:t>
              </a:r>
            </a:p>
          </p:txBody>
        </p:sp>
        <p:cxnSp>
          <p:nvCxnSpPr>
            <p:cNvPr id="27" name="Forma 26"/>
            <p:cNvCxnSpPr>
              <a:stCxn id="7" idx="1"/>
              <a:endCxn id="21" idx="0"/>
            </p:cNvCxnSpPr>
            <p:nvPr/>
          </p:nvCxnSpPr>
          <p:spPr>
            <a:xfrm rot="10800000" flipV="1">
              <a:off x="1371600" y="2882900"/>
              <a:ext cx="914400" cy="12223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1" idx="3"/>
              <a:endCxn id="8" idx="1"/>
            </p:cNvCxnSpPr>
            <p:nvPr/>
          </p:nvCxnSpPr>
          <p:spPr>
            <a:xfrm>
              <a:off x="2209800" y="3233738"/>
              <a:ext cx="533400" cy="1127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22" idx="3"/>
              <a:endCxn id="9" idx="1"/>
            </p:cNvCxnSpPr>
            <p:nvPr/>
          </p:nvCxnSpPr>
          <p:spPr>
            <a:xfrm>
              <a:off x="2209800" y="3810000"/>
              <a:ext cx="533400" cy="98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3" idx="3"/>
              <a:endCxn id="10" idx="1"/>
            </p:cNvCxnSpPr>
            <p:nvPr/>
          </p:nvCxnSpPr>
          <p:spPr>
            <a:xfrm>
              <a:off x="2209800" y="4405313"/>
              <a:ext cx="533400" cy="98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4" idx="3"/>
              <a:endCxn id="11" idx="1"/>
            </p:cNvCxnSpPr>
            <p:nvPr/>
          </p:nvCxnSpPr>
          <p:spPr>
            <a:xfrm>
              <a:off x="2209800" y="4967288"/>
              <a:ext cx="533400" cy="111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do 50"/>
            <p:cNvCxnSpPr>
              <a:stCxn id="12" idx="3"/>
            </p:cNvCxnSpPr>
            <p:nvPr/>
          </p:nvCxnSpPr>
          <p:spPr>
            <a:xfrm flipH="1">
              <a:off x="7229475" y="5694363"/>
              <a:ext cx="923925" cy="858837"/>
            </a:xfrm>
            <a:prstGeom prst="bentConnector3">
              <a:avLst>
                <a:gd name="adj1" fmla="val -8716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21" idx="1"/>
              <a:endCxn id="22" idx="1"/>
            </p:cNvCxnSpPr>
            <p:nvPr/>
          </p:nvCxnSpPr>
          <p:spPr>
            <a:xfrm rot="10800000" flipV="1">
              <a:off x="533400" y="3233738"/>
              <a:ext cx="1588" cy="576262"/>
            </a:xfrm>
            <a:prstGeom prst="bentConnector3">
              <a:avLst>
                <a:gd name="adj1" fmla="val 1882481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57"/>
            <p:cNvCxnSpPr>
              <a:stCxn id="22" idx="1"/>
              <a:endCxn id="23" idx="1"/>
            </p:cNvCxnSpPr>
            <p:nvPr/>
          </p:nvCxnSpPr>
          <p:spPr>
            <a:xfrm rot="10800000" flipV="1">
              <a:off x="533400" y="3810000"/>
              <a:ext cx="1588" cy="595313"/>
            </a:xfrm>
            <a:prstGeom prst="bentConnector3">
              <a:avLst>
                <a:gd name="adj1" fmla="val 1882488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angulado 59"/>
            <p:cNvCxnSpPr>
              <a:stCxn id="23" idx="1"/>
              <a:endCxn id="24" idx="1"/>
            </p:cNvCxnSpPr>
            <p:nvPr/>
          </p:nvCxnSpPr>
          <p:spPr>
            <a:xfrm rot="10800000" flipV="1">
              <a:off x="533400" y="4405313"/>
              <a:ext cx="1588" cy="561975"/>
            </a:xfrm>
            <a:prstGeom prst="bentConnector3">
              <a:avLst>
                <a:gd name="adj1" fmla="val 1882488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>
              <a:stCxn id="24" idx="1"/>
              <a:endCxn id="12" idx="1"/>
            </p:cNvCxnSpPr>
            <p:nvPr/>
          </p:nvCxnSpPr>
          <p:spPr>
            <a:xfrm rot="10800000" flipH="1" flipV="1">
              <a:off x="533400" y="4967288"/>
              <a:ext cx="2209800" cy="725487"/>
            </a:xfrm>
            <a:prstGeom prst="bentConnector3">
              <a:avLst>
                <a:gd name="adj1" fmla="val -1034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5400000">
              <a:off x="4922044" y="4196556"/>
              <a:ext cx="2159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5400000">
              <a:off x="4922044" y="4772819"/>
              <a:ext cx="2159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5400000">
              <a:off x="4922044" y="5368131"/>
              <a:ext cx="2159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5400000">
              <a:off x="4922044" y="3650456"/>
              <a:ext cx="2159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comando switch sem </a:t>
            </a:r>
            <a:r>
              <a:rPr lang="pt-BR" dirty="0" err="1" smtClean="0"/>
              <a:t>break</a:t>
            </a:r>
            <a:endParaRPr lang="pt-BR" dirty="0" smtClean="0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076450"/>
            <a:ext cx="55340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Construir o switch para escrever o nome do dígito lido</a:t>
            </a:r>
          </a:p>
          <a:p>
            <a:pPr lvl="1" eaLnBrk="1" hangingPunct="1"/>
            <a:r>
              <a:rPr lang="pt-BR" dirty="0" smtClean="0"/>
              <a:t>0 -&gt; “zero”;</a:t>
            </a:r>
          </a:p>
          <a:p>
            <a:pPr lvl="1" eaLnBrk="1" hangingPunct="1"/>
            <a:r>
              <a:rPr lang="pt-BR" dirty="0" smtClean="0"/>
              <a:t>1 -&gt; “um”;</a:t>
            </a:r>
          </a:p>
          <a:p>
            <a:pPr lvl="1" eaLnBrk="1" hangingPunct="1"/>
            <a:r>
              <a:rPr lang="pt-BR" dirty="0" smtClean="0"/>
              <a:t>etc.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if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728788"/>
            <a:ext cx="66008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Construir o switch para escrever o nome do dígito lido</a:t>
            </a:r>
          </a:p>
          <a:p>
            <a:pPr lvl="1" eaLnBrk="1" hangingPunct="1"/>
            <a:r>
              <a:rPr lang="pt-BR" dirty="0" smtClean="0"/>
              <a:t>0 -&gt; “zero”;</a:t>
            </a:r>
          </a:p>
          <a:p>
            <a:pPr lvl="1" eaLnBrk="1" hangingPunct="1"/>
            <a:r>
              <a:rPr lang="pt-BR" dirty="0" smtClean="0"/>
              <a:t>1 -&gt; “um”;</a:t>
            </a:r>
          </a:p>
          <a:p>
            <a:pPr lvl="1" eaLnBrk="1" hangingPunct="1"/>
            <a:r>
              <a:rPr lang="pt-BR" dirty="0" smtClean="0"/>
              <a:t>etc.</a:t>
            </a:r>
          </a:p>
          <a:p>
            <a:pPr eaLnBrk="1" hangingPunct="1"/>
            <a:endParaRPr lang="pt-BR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619523"/>
            <a:ext cx="48291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5939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Vídeo Aulas</a:t>
            </a:r>
          </a:p>
          <a:p>
            <a:pPr lvl="1" eaLnBrk="1" hangingPunct="1"/>
            <a:r>
              <a:rPr lang="en-US" smtClean="0"/>
              <a:t>Aula 13: Comando If</a:t>
            </a:r>
          </a:p>
          <a:p>
            <a:pPr lvl="1" eaLnBrk="1" hangingPunct="1"/>
            <a:r>
              <a:rPr lang="en-US" smtClean="0"/>
              <a:t>Aula 14 : Comando Else</a:t>
            </a:r>
          </a:p>
          <a:p>
            <a:pPr lvl="1" eaLnBrk="1" hangingPunct="1"/>
            <a:r>
              <a:rPr lang="en-US" smtClean="0"/>
              <a:t>Aula 15: Aninhamento If-Else</a:t>
            </a:r>
          </a:p>
          <a:p>
            <a:pPr lvl="1" eaLnBrk="1" hangingPunct="1"/>
            <a:r>
              <a:rPr lang="en-US" smtClean="0"/>
              <a:t>Aula 16: Operador Ternário(?)</a:t>
            </a:r>
          </a:p>
          <a:p>
            <a:pPr lvl="1" eaLnBrk="1" hangingPunct="1"/>
            <a:r>
              <a:rPr lang="en-US" smtClean="0"/>
              <a:t>Aula 17: Comando Switch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if</a:t>
            </a:r>
          </a:p>
        </p:txBody>
      </p:sp>
      <p:pic>
        <p:nvPicPr>
          <p:cNvPr id="1331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25792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Condição do if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A condição pode ser uma expressão usando operadores matemáticos, lógicos e relacionais</a:t>
            </a:r>
          </a:p>
          <a:p>
            <a:pPr lvl="1" eaLnBrk="1" hangingPunct="1"/>
            <a:r>
              <a:rPr lang="pt-BR" smtClean="0"/>
              <a:t>+,-, *, /, %</a:t>
            </a:r>
          </a:p>
          <a:p>
            <a:pPr lvl="1" eaLnBrk="1" hangingPunct="1"/>
            <a:r>
              <a:rPr lang="pt-BR" smtClean="0"/>
              <a:t>&amp;&amp;, ||</a:t>
            </a:r>
          </a:p>
          <a:p>
            <a:pPr lvl="1" eaLnBrk="1" hangingPunct="1"/>
            <a:r>
              <a:rPr lang="pt-BR" smtClean="0"/>
              <a:t>&gt;, &lt;, &gt;=, &lt;=, ==, !=</a:t>
            </a:r>
          </a:p>
          <a:p>
            <a:pPr eaLnBrk="1" hangingPunct="1"/>
            <a:r>
              <a:rPr lang="pt-BR" smtClean="0"/>
              <a:t>Ex: </a:t>
            </a:r>
          </a:p>
          <a:p>
            <a:pPr lvl="1" eaLnBrk="1" hangingPunct="1"/>
            <a:r>
              <a:rPr lang="pt-BR" smtClean="0"/>
              <a:t>(x &gt; 10 &amp;&amp; y &lt;= x-1)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 do </a:t>
            </a:r>
            <a:r>
              <a:rPr lang="pt-BR" dirty="0" err="1" smtClean="0"/>
              <a:t>if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  <a:p>
            <a:pPr lvl="1"/>
            <a:r>
              <a:rPr lang="pt-BR" dirty="0"/>
              <a:t>Os termos </a:t>
            </a:r>
            <a:r>
              <a:rPr lang="pt-BR" b="1" i="1" dirty="0"/>
              <a:t>a</a:t>
            </a:r>
            <a:r>
              <a:rPr lang="pt-BR" dirty="0"/>
              <a:t> e </a:t>
            </a:r>
            <a:r>
              <a:rPr lang="pt-BR" b="1" i="1" dirty="0"/>
              <a:t>b</a:t>
            </a:r>
            <a:r>
              <a:rPr lang="pt-BR" dirty="0"/>
              <a:t> representam o resultado de duas expressões relacionais</a:t>
            </a:r>
          </a:p>
          <a:p>
            <a:endParaRPr lang="en-US" b="1" i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11288"/>
              </p:ext>
            </p:extLst>
          </p:nvPr>
        </p:nvGraphicFramePr>
        <p:xfrm>
          <a:off x="1143000" y="3581400"/>
          <a:ext cx="6477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45028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||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if</a:t>
            </a:r>
            <a:r>
              <a:rPr lang="pt-BR" dirty="0" smtClean="0"/>
              <a:t> – uso das chaves { }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Pode-se usar chaves { } para delimitar o bloco de instruções que pertence ao </a:t>
            </a:r>
            <a:r>
              <a:rPr lang="pt-BR" b="1" smtClean="0"/>
              <a:t>if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As chaves devem ser usadas no caso de mais de uma instrução: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As chaves podem ser ignoradas se a instrução for única.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362200"/>
            <a:ext cx="60388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924300"/>
            <a:ext cx="63817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5753100"/>
            <a:ext cx="6029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lcão Envidraçado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351</TotalTime>
  <Words>1550</Words>
  <Application>Microsoft Office PowerPoint</Application>
  <PresentationFormat>Apresentação na tela (4:3)</PresentationFormat>
  <Paragraphs>272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Balcão Envidraçado</vt:lpstr>
      <vt:lpstr>Linguagem C: Comandos de Controle Condicional </vt:lpstr>
      <vt:lpstr>Fluxogramas</vt:lpstr>
      <vt:lpstr>Comando if</vt:lpstr>
      <vt:lpstr>Comando if</vt:lpstr>
      <vt:lpstr>Exemplo if</vt:lpstr>
      <vt:lpstr>Exemplo if</vt:lpstr>
      <vt:lpstr>Condição do if</vt:lpstr>
      <vt:lpstr>Condição do if</vt:lpstr>
      <vt:lpstr>Comando if – uso das chaves { }</vt:lpstr>
      <vt:lpstr>Exercício</vt:lpstr>
      <vt:lpstr>Exercício</vt:lpstr>
      <vt:lpstr>Comando else</vt:lpstr>
      <vt:lpstr>Comando else</vt:lpstr>
      <vt:lpstr>Comando else</vt:lpstr>
      <vt:lpstr>Exemplo if-else</vt:lpstr>
      <vt:lpstr>Exemplo if-else</vt:lpstr>
      <vt:lpstr>Comando if-else</vt:lpstr>
      <vt:lpstr>Comando if-else</vt:lpstr>
      <vt:lpstr>Comando if-else</vt:lpstr>
      <vt:lpstr>Aninhamento de if</vt:lpstr>
      <vt:lpstr>Aninhamento de if</vt:lpstr>
      <vt:lpstr>Aninhamento de if</vt:lpstr>
      <vt:lpstr>Exemplo aninhamento</vt:lpstr>
      <vt:lpstr>Exemplo aninhamento</vt:lpstr>
      <vt:lpstr>Aninhamento de if</vt:lpstr>
      <vt:lpstr>Aninhamento de if</vt:lpstr>
      <vt:lpstr>Exercício</vt:lpstr>
      <vt:lpstr>Exercício</vt:lpstr>
      <vt:lpstr>Exercício</vt:lpstr>
      <vt:lpstr>Exercício</vt:lpstr>
      <vt:lpstr>Expressão Condicional</vt:lpstr>
      <vt:lpstr>Expressão Condicional</vt:lpstr>
      <vt:lpstr>Importante</vt:lpstr>
      <vt:lpstr>Importante</vt:lpstr>
      <vt:lpstr>O Operador ?</vt:lpstr>
      <vt:lpstr>O Operador ?</vt:lpstr>
      <vt:lpstr>Exercício</vt:lpstr>
      <vt:lpstr>Exercício</vt:lpstr>
      <vt:lpstr>O Operador ?</vt:lpstr>
      <vt:lpstr>O comando switch</vt:lpstr>
      <vt:lpstr>O comando switch</vt:lpstr>
      <vt:lpstr>O comando switch</vt:lpstr>
      <vt:lpstr>O comando switch</vt:lpstr>
      <vt:lpstr>O comando switch</vt:lpstr>
      <vt:lpstr>O comando switch</vt:lpstr>
      <vt:lpstr>O comando switch sem break</vt:lpstr>
      <vt:lpstr>O comando switch sem break</vt:lpstr>
      <vt:lpstr>O comando switch sem break</vt:lpstr>
      <vt:lpstr>Exercício</vt:lpstr>
      <vt:lpstr>Exercício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Backes</cp:lastModifiedBy>
  <cp:revision>153</cp:revision>
  <cp:lastPrinted>1601-01-01T00:00:00Z</cp:lastPrinted>
  <dcterms:created xsi:type="dcterms:W3CDTF">1601-01-01T00:00:00Z</dcterms:created>
  <dcterms:modified xsi:type="dcterms:W3CDTF">2016-08-24T14:06:25Z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