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handoutMasterIdLst>
    <p:handoutMasterId r:id="rId51"/>
  </p:handoutMasterIdLst>
  <p:sldIdLst>
    <p:sldId id="256" r:id="rId2"/>
    <p:sldId id="299" r:id="rId3"/>
    <p:sldId id="300" r:id="rId4"/>
    <p:sldId id="258" r:id="rId5"/>
    <p:sldId id="260" r:id="rId6"/>
    <p:sldId id="261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301" r:id="rId15"/>
    <p:sldId id="302" r:id="rId16"/>
    <p:sldId id="303" r:id="rId17"/>
    <p:sldId id="304" r:id="rId18"/>
    <p:sldId id="305" r:id="rId19"/>
    <p:sldId id="291" r:id="rId20"/>
    <p:sldId id="269" r:id="rId21"/>
    <p:sldId id="270" r:id="rId22"/>
    <p:sldId id="306" r:id="rId23"/>
    <p:sldId id="310" r:id="rId24"/>
    <p:sldId id="308" r:id="rId25"/>
    <p:sldId id="309" r:id="rId26"/>
    <p:sldId id="271" r:id="rId27"/>
    <p:sldId id="273" r:id="rId28"/>
    <p:sldId id="314" r:id="rId29"/>
    <p:sldId id="311" r:id="rId30"/>
    <p:sldId id="272" r:id="rId31"/>
    <p:sldId id="274" r:id="rId32"/>
    <p:sldId id="292" r:id="rId33"/>
    <p:sldId id="296" r:id="rId34"/>
    <p:sldId id="275" r:id="rId35"/>
    <p:sldId id="276" r:id="rId36"/>
    <p:sldId id="297" r:id="rId37"/>
    <p:sldId id="278" r:id="rId38"/>
    <p:sldId id="312" r:id="rId39"/>
    <p:sldId id="283" r:id="rId40"/>
    <p:sldId id="284" r:id="rId41"/>
    <p:sldId id="285" r:id="rId42"/>
    <p:sldId id="294" r:id="rId43"/>
    <p:sldId id="286" r:id="rId44"/>
    <p:sldId id="287" r:id="rId45"/>
    <p:sldId id="295" r:id="rId46"/>
    <p:sldId id="288" r:id="rId47"/>
    <p:sldId id="313" r:id="rId48"/>
    <p:sldId id="289" r:id="rId49"/>
    <p:sldId id="298" r:id="rId5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67D9CFE-94E7-4B7E-9D5A-CEB7752C80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21601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tângulo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Elipse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Elipse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Elipse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22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4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B2953-D08B-4E75-8482-2BC915F518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5158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4E9D8-0CE1-432F-8AE6-A2558FAB63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3891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88F5E-BE64-4101-9990-32630CDCAD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146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7E056E8-AA8B-4F51-BE21-AEFF520D0B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Espaço Reservado para Rodapé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321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tângulo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Elipse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Elipse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Elipse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Elipse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Elipse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1B815-775B-4888-A61D-6EADE48635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4899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E9235-0119-497A-9D2C-2DBA83A24B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9789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72691-9B78-4A4A-A0F7-BA16E572F5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3275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4BD76E8-0293-4094-94D9-63D58B108A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9230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1C761-348F-410C-BD1E-3BCB820C0BB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25685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Conector reto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onector reto 17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Conector reto 1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tângulo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onector reto 2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2" name="Espaço Reservado para Data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7EDFD1E-9C5C-493E-992A-C8F91DCA7A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00172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Conector reto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tângulo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onector reto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Conector reto 23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49A5881-81BA-4EFC-88AF-2C6C56D7FA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4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41323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028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4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584F82-E3CB-48F7-8DFE-EF70253E18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0" r:id="rId4"/>
    <p:sldLayoutId id="2147483781" r:id="rId5"/>
    <p:sldLayoutId id="2147483788" r:id="rId6"/>
    <p:sldLayoutId id="2147483782" r:id="rId7"/>
    <p:sldLayoutId id="2147483789" r:id="rId8"/>
    <p:sldLayoutId id="2147483790" r:id="rId9"/>
    <p:sldLayoutId id="2147483783" r:id="rId10"/>
    <p:sldLayoutId id="21474837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Linguagem C:</a:t>
            </a:r>
            <a:br>
              <a:rPr lang="pt-BR" dirty="0" smtClean="0"/>
            </a:br>
            <a:r>
              <a:rPr lang="pt-BR" dirty="0" smtClean="0"/>
              <a:t>Comandos </a:t>
            </a:r>
            <a:r>
              <a:rPr lang="pt-BR" dirty="0" smtClean="0"/>
              <a:t>de Repetição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003800"/>
            <a:ext cx="6172200" cy="1371600"/>
          </a:xfrm>
        </p:spPr>
        <p:txBody>
          <a:bodyPr/>
          <a:lstStyle/>
          <a:p>
            <a:pPr eaLnBrk="1" hangingPunct="1"/>
            <a:r>
              <a:rPr lang="pt-BR" smtClean="0"/>
              <a:t>Prof. André Backes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Loop Infinito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X recebe 4; 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enquanto (X &lt; 5) faça 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X recebe X – 1; 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Imprima X; 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fim enquanto </a:t>
            </a:r>
            <a:r>
              <a:rPr lang="pt-BR" dirty="0" smtClean="0"/>
              <a:t>	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X recebe 4; 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enquanto (X &lt; 5) faça 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Imprima X; </a:t>
            </a:r>
          </a:p>
          <a:p>
            <a:pPr>
              <a:buNone/>
            </a:pP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fim enquanto</a:t>
            </a:r>
            <a:endParaRPr lang="pt-BR" sz="20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 dirty="0" smtClean="0"/>
              <a:t>Condição errônea 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Não muda valor 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Escreva, em pseudo-código, o algoritmo para calcular a média de N números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Leia n;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media recebe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n1 recebe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Enquanto (n1 &lt; 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Leia 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media recebe media + x;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n1 recebe n1 + 1;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Fim enquanto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Imprima media/n;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Comando </a:t>
            </a:r>
            <a:r>
              <a:rPr lang="pt-BR" dirty="0" err="1" smtClean="0"/>
              <a:t>while</a:t>
            </a:r>
            <a:endParaRPr lang="pt-BR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Equivale ao comando “enquanto” utilizado nos pseudo-códigos.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 smtClean="0"/>
              <a:t>Repete a </a:t>
            </a:r>
            <a:r>
              <a:rPr lang="pt-BR" dirty="0" err="1" smtClean="0"/>
              <a:t>sequência</a:t>
            </a:r>
            <a:r>
              <a:rPr lang="pt-BR" dirty="0" smtClean="0"/>
              <a:t> de comandos enquanto a condição for verdadeira.</a:t>
            </a:r>
          </a:p>
          <a:p>
            <a:pPr lvl="1" eaLnBrk="1" hangingPunct="1">
              <a:lnSpc>
                <a:spcPct val="90000"/>
              </a:lnSpc>
            </a:pPr>
            <a:r>
              <a:rPr lang="pt-BR" b="1" dirty="0" smtClean="0"/>
              <a:t>Repetição com Teste no Início</a:t>
            </a:r>
          </a:p>
          <a:p>
            <a:pPr lvl="1" eaLnBrk="1" hangingPunct="1">
              <a:lnSpc>
                <a:spcPct val="90000"/>
              </a:lnSpc>
            </a:pPr>
            <a:endParaRPr lang="pt-BR" dirty="0" smtClean="0"/>
          </a:p>
          <a:p>
            <a:pPr eaLnBrk="1" hangingPunct="1">
              <a:lnSpc>
                <a:spcPct val="90000"/>
              </a:lnSpc>
            </a:pPr>
            <a:r>
              <a:rPr lang="pt-BR" dirty="0" smtClean="0"/>
              <a:t>Esse comando possui a seguinte forma geral: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 smtClean="0"/>
              <a:t>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(condição)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sequência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de comandos;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Comando </a:t>
            </a:r>
            <a:r>
              <a:rPr lang="pt-BR" dirty="0" err="1" smtClean="0"/>
              <a:t>while</a:t>
            </a:r>
            <a:r>
              <a:rPr lang="pt-BR" dirty="0" smtClean="0"/>
              <a:t> - exemplo</a:t>
            </a:r>
            <a:endParaRPr lang="en-US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Faça um programa que mostra na tela os número de 1 a 100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A solução acima é inviável para valores grandes. Precisamos de algo mais eficiente e inteligente</a:t>
            </a:r>
            <a:endParaRPr 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628900"/>
            <a:ext cx="743902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Comando </a:t>
            </a:r>
            <a:r>
              <a:rPr lang="pt-BR" dirty="0" err="1" smtClean="0"/>
              <a:t>while</a:t>
            </a:r>
            <a:r>
              <a:rPr lang="pt-BR" dirty="0" smtClean="0"/>
              <a:t> - exemplo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/>
              <a:t>Faça um programa que mostra na tela os número de 1 a </a:t>
            </a:r>
            <a:r>
              <a:rPr lang="pt-BR" dirty="0" smtClean="0"/>
              <a:t>100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pt-BR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pt-BR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pt-BR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/>
              <a:t>Observe que a variável </a:t>
            </a:r>
            <a:r>
              <a:rPr lang="pt-BR" b="1" dirty="0"/>
              <a:t>numero</a:t>
            </a:r>
            <a:r>
              <a:rPr lang="pt-BR" dirty="0"/>
              <a:t> é usada como um </a:t>
            </a:r>
            <a:r>
              <a:rPr lang="pt-BR" b="1" dirty="0"/>
              <a:t>contador</a:t>
            </a:r>
            <a:r>
              <a:rPr lang="pt-BR" dirty="0"/>
              <a:t>, ou seja, vai contar quantas vezes o loop será executado</a:t>
            </a:r>
            <a:endParaRPr lang="en-US" dirty="0"/>
          </a:p>
        </p:txBody>
      </p:sp>
      <p:grpSp>
        <p:nvGrpSpPr>
          <p:cNvPr id="22532" name="Grupo 4"/>
          <p:cNvGrpSpPr>
            <a:grpSpLocks/>
          </p:cNvGrpSpPr>
          <p:nvPr/>
        </p:nvGrpSpPr>
        <p:grpSpPr bwMode="auto">
          <a:xfrm>
            <a:off x="857250" y="2486025"/>
            <a:ext cx="7429500" cy="2619375"/>
            <a:chOff x="857250" y="2486025"/>
            <a:chExt cx="7429500" cy="2619375"/>
          </a:xfrm>
        </p:grpSpPr>
        <p:pic>
          <p:nvPicPr>
            <p:cNvPr id="2253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50" y="2486025"/>
              <a:ext cx="7429500" cy="2619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tângulo 3"/>
            <p:cNvSpPr/>
            <p:nvPr/>
          </p:nvSpPr>
          <p:spPr>
            <a:xfrm>
              <a:off x="2895600" y="3209925"/>
              <a:ext cx="2362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Inicializa o contador</a:t>
              </a:r>
              <a:endParaRPr lang="en-US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4648200" y="4006850"/>
              <a:ext cx="2819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Incrementa o contador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Comando </a:t>
            </a:r>
            <a:r>
              <a:rPr lang="pt-BR" dirty="0" err="1" smtClean="0"/>
              <a:t>while</a:t>
            </a:r>
            <a:r>
              <a:rPr lang="pt-BR" dirty="0" smtClean="0"/>
              <a:t> - exemplo</a:t>
            </a:r>
            <a:endParaRPr lang="en-US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Faça um programa para ler 5 números e mostrar o resultado da soma desses números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344738"/>
            <a:ext cx="4943475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Comando </a:t>
            </a:r>
            <a:r>
              <a:rPr lang="pt-BR" dirty="0" err="1" smtClean="0"/>
              <a:t>while</a:t>
            </a:r>
            <a:r>
              <a:rPr lang="pt-BR" dirty="0" smtClean="0"/>
              <a:t> - exemplo</a:t>
            </a:r>
            <a:endParaRPr lang="en-US" dirty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Faça um programa para ler 5 números e mostrar o resultado da soma desses números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</p:txBody>
      </p:sp>
      <p:grpSp>
        <p:nvGrpSpPr>
          <p:cNvPr id="24580" name="Grupo 5"/>
          <p:cNvGrpSpPr>
            <a:grpSpLocks/>
          </p:cNvGrpSpPr>
          <p:nvPr/>
        </p:nvGrpSpPr>
        <p:grpSpPr bwMode="auto">
          <a:xfrm>
            <a:off x="1044575" y="2540000"/>
            <a:ext cx="7767638" cy="4124325"/>
            <a:chOff x="1045162" y="2540587"/>
            <a:chExt cx="7767404" cy="4124325"/>
          </a:xfrm>
        </p:grpSpPr>
        <p:pic>
          <p:nvPicPr>
            <p:cNvPr id="2458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162" y="2540587"/>
              <a:ext cx="7124700" cy="4124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tângulo 3"/>
            <p:cNvSpPr/>
            <p:nvPr/>
          </p:nvSpPr>
          <p:spPr>
            <a:xfrm>
              <a:off x="4545495" y="5105987"/>
              <a:ext cx="4267071" cy="25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Acumula a soma a cada passo do loop</a:t>
              </a:r>
              <a:endParaRPr lang="en-US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2819934" y="3564525"/>
              <a:ext cx="1725561" cy="236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Acumulador</a:t>
              </a:r>
              <a:endParaRPr lang="en-US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829363" y="5629862"/>
              <a:ext cx="3657490" cy="236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Controla o número de execuções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Comando </a:t>
            </a:r>
            <a:r>
              <a:rPr lang="pt-BR" dirty="0" err="1" smtClean="0"/>
              <a:t>while</a:t>
            </a:r>
            <a:r>
              <a:rPr lang="pt-BR" dirty="0" smtClean="0"/>
              <a:t> - exemplo</a:t>
            </a:r>
            <a:endParaRPr lang="en-US" dirty="0"/>
          </a:p>
        </p:txBody>
      </p:sp>
      <p:sp>
        <p:nvSpPr>
          <p:cNvPr id="2560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Imprimindo os números entre A e B</a:t>
            </a:r>
          </a:p>
          <a:p>
            <a:pPr eaLnBrk="1" hangingPunct="1"/>
            <a:endParaRPr lang="pt-BR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62200"/>
            <a:ext cx="475297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Comando </a:t>
            </a:r>
            <a:r>
              <a:rPr lang="pt-BR" dirty="0" err="1"/>
              <a:t>while</a:t>
            </a:r>
            <a:r>
              <a:rPr lang="pt-BR" dirty="0"/>
              <a:t> - exemplo</a:t>
            </a:r>
            <a:endParaRPr lang="pt-BR" dirty="0" smtClean="0"/>
          </a:p>
        </p:txBody>
      </p:sp>
      <p:pic>
        <p:nvPicPr>
          <p:cNvPr id="26627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66850"/>
            <a:ext cx="34290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endParaRPr lang="en-US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Uma estrutura de repetição permite que uma sequência de comandos seja executada repetidamente, enquanto determinadas condições são satisfeitas. </a:t>
            </a:r>
          </a:p>
          <a:p>
            <a:pPr eaLnBrk="1" hangingPunct="1"/>
            <a:r>
              <a:rPr lang="pt-BR" smtClean="0"/>
              <a:t>Essas condições são representadas por expressões lógica (como, por exemplo, A&gt;B; C==3; Letra == ‘a’)</a:t>
            </a:r>
          </a:p>
          <a:p>
            <a:pPr lvl="1" eaLnBrk="1" hangingPunct="1"/>
            <a:r>
              <a:rPr lang="pt-BR" smtClean="0"/>
              <a:t>Repetição com Teste no Início</a:t>
            </a:r>
          </a:p>
          <a:p>
            <a:pPr lvl="1" eaLnBrk="1" hangingPunct="1"/>
            <a:r>
              <a:rPr lang="pt-BR" smtClean="0"/>
              <a:t>Repetição com Teste no Final</a:t>
            </a:r>
          </a:p>
          <a:p>
            <a:pPr lvl="1" eaLnBrk="1" hangingPunct="1"/>
            <a:r>
              <a:rPr lang="pt-BR" smtClean="0"/>
              <a:t>Repetição Contada</a:t>
            </a:r>
          </a:p>
          <a:p>
            <a:pPr eaLnBrk="1" hangingPunct="1"/>
            <a:endParaRPr lang="pt-BR" smtClean="0"/>
          </a:p>
          <a:p>
            <a:pPr eaLnBrk="1" hangingPunct="1"/>
            <a:endParaRPr lang="pt-BR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Escreva, usando while, um programa para calcular a média de N números. O valor de N é dado pelo usuário.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733550"/>
            <a:ext cx="3781425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Comando do-</a:t>
            </a:r>
            <a:r>
              <a:rPr lang="pt-BR" dirty="0" err="1" smtClean="0"/>
              <a:t>while</a:t>
            </a:r>
            <a:endParaRPr lang="pt-BR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Comando </a:t>
            </a:r>
            <a:r>
              <a:rPr lang="pt-BR" b="1" smtClean="0"/>
              <a:t>while</a:t>
            </a:r>
            <a:r>
              <a:rPr lang="pt-BR" smtClean="0"/>
              <a:t>: é utilizado para repetir um conjunto de comandos zero ou mais vezes.</a:t>
            </a:r>
          </a:p>
          <a:p>
            <a:pPr lvl="1" eaLnBrk="1" hangingPunct="1"/>
            <a:r>
              <a:rPr lang="pt-BR" smtClean="0"/>
              <a:t>Repetição com Teste no Início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Comando </a:t>
            </a:r>
            <a:r>
              <a:rPr lang="pt-BR" b="1" smtClean="0"/>
              <a:t>do-while</a:t>
            </a:r>
            <a:r>
              <a:rPr lang="pt-BR" smtClean="0"/>
              <a:t>: é utilizado sempre que o bloco de comandos </a:t>
            </a:r>
            <a:r>
              <a:rPr lang="pt-BR" b="1" smtClean="0"/>
              <a:t>deve ser executado ao menos uma vez.</a:t>
            </a:r>
          </a:p>
          <a:p>
            <a:pPr lvl="1" eaLnBrk="1" hangingPunct="1"/>
            <a:r>
              <a:rPr lang="pt-BR" b="1" smtClean="0"/>
              <a:t>Repetição com Teste no Final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Comando do-</a:t>
            </a:r>
            <a:r>
              <a:rPr lang="pt-BR" dirty="0" err="1"/>
              <a:t>while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/>
              <a:t>executa comandos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/>
              <a:t>avalia condição: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se verdadeiro, </a:t>
            </a:r>
            <a:r>
              <a:rPr lang="pt-BR" dirty="0" err="1"/>
              <a:t>re-executa</a:t>
            </a:r>
            <a:r>
              <a:rPr lang="pt-BR" dirty="0"/>
              <a:t> bloco de comandos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pt-BR" dirty="0"/>
              <a:t>caso contrário, termina o laço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pt-BR" dirty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pt-BR" dirty="0"/>
              <a:t>Sua forma geral é (sempre </a:t>
            </a:r>
            <a:r>
              <a:rPr lang="pt-BR" dirty="0" smtClean="0"/>
              <a:t>termina com ponto e vírgula!)</a:t>
            </a:r>
            <a:endParaRPr lang="pt-BR" dirty="0"/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pt-BR" dirty="0"/>
              <a:t>	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sequência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de comandos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}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(condição);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do-while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866900"/>
            <a:ext cx="520065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Comando do-</a:t>
            </a:r>
            <a:r>
              <a:rPr lang="pt-BR" dirty="0" err="1" smtClean="0"/>
              <a:t>while</a:t>
            </a:r>
            <a:endParaRPr lang="pt-BR" dirty="0" smtClean="0"/>
          </a:p>
        </p:txBody>
      </p:sp>
      <p:pic>
        <p:nvPicPr>
          <p:cNvPr id="32771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82713"/>
            <a:ext cx="5943600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for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O loop ou laço </a:t>
            </a:r>
            <a:r>
              <a:rPr lang="pt-BR" b="1" i="1" smtClean="0"/>
              <a:t>for</a:t>
            </a:r>
            <a:r>
              <a:rPr lang="pt-BR" smtClean="0"/>
              <a:t> é usado para repetir um comando, ou bloco de comandos, diversas vezes</a:t>
            </a:r>
          </a:p>
          <a:p>
            <a:pPr lvl="1" eaLnBrk="1" hangingPunct="1"/>
            <a:r>
              <a:rPr lang="pt-BR" smtClean="0"/>
              <a:t>Maior controle sobre o loop. </a:t>
            </a:r>
          </a:p>
          <a:p>
            <a:pPr eaLnBrk="1" hangingPunct="1"/>
            <a:r>
              <a:rPr lang="pt-BR" smtClean="0"/>
              <a:t>Sua forma geral é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	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3352800"/>
            <a:ext cx="55149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Comando for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pt-BR" b="1" smtClean="0"/>
              <a:t>inicialização</a:t>
            </a:r>
            <a:r>
              <a:rPr lang="pt-BR" smtClean="0"/>
              <a:t>: iniciar variáveis (contador).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pt-BR" b="1" smtClean="0"/>
              <a:t>condição</a:t>
            </a:r>
            <a:r>
              <a:rPr lang="pt-BR" smtClean="0"/>
              <a:t>: avalia a condição. Se verdadeiro, executa comandos do bloco, senão encerra laço.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pt-BR" b="1" smtClean="0"/>
              <a:t>incremento</a:t>
            </a:r>
            <a:r>
              <a:rPr lang="pt-BR" smtClean="0"/>
              <a:t>:  ao término do bloco de comandos, incrementa o valor do contador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pt-BR" smtClean="0"/>
              <a:t>repete o processo até que a </a:t>
            </a:r>
            <a:r>
              <a:rPr lang="pt-BR" b="1" smtClean="0"/>
              <a:t>condição</a:t>
            </a:r>
            <a:r>
              <a:rPr lang="pt-BR" smtClean="0"/>
              <a:t> seja falsa.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324350"/>
            <a:ext cx="55149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Comando for</a:t>
            </a:r>
            <a:endParaRPr lang="en-US" dirty="0"/>
          </a:p>
        </p:txBody>
      </p:sp>
      <p:sp>
        <p:nvSpPr>
          <p:cNvPr id="3584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Em geral, utilizamos o comando </a:t>
            </a:r>
            <a:r>
              <a:rPr lang="pt-BR" b="1" smtClean="0"/>
              <a:t>for</a:t>
            </a:r>
            <a:r>
              <a:rPr lang="pt-BR" smtClean="0"/>
              <a:t> quando precisamos ir de um valor inicial até um valor final. </a:t>
            </a:r>
          </a:p>
          <a:p>
            <a:pPr eaLnBrk="1" hangingPunct="1"/>
            <a:r>
              <a:rPr lang="pt-BR" smtClean="0"/>
              <a:t>Para tanto, utilizamos uma variável para a realizar a contagem</a:t>
            </a:r>
          </a:p>
          <a:p>
            <a:pPr lvl="1" eaLnBrk="1" hangingPunct="1"/>
            <a:r>
              <a:rPr lang="pt-BR" smtClean="0"/>
              <a:t>Exemplo: </a:t>
            </a:r>
            <a:r>
              <a:rPr lang="pt-BR" b="1" smtClean="0"/>
              <a:t>int i</a:t>
            </a:r>
            <a:r>
              <a:rPr lang="pt-BR" smtClean="0"/>
              <a:t>;</a:t>
            </a:r>
          </a:p>
          <a:p>
            <a:pPr eaLnBrk="1" hangingPunct="1"/>
            <a:r>
              <a:rPr lang="pt-BR" smtClean="0"/>
              <a:t>Nas etapas do comando </a:t>
            </a:r>
            <a:r>
              <a:rPr lang="pt-BR" b="1" smtClean="0"/>
              <a:t>for</a:t>
            </a:r>
            <a:endParaRPr lang="pt-BR" smtClean="0"/>
          </a:p>
          <a:p>
            <a:pPr lvl="1" eaLnBrk="1" hangingPunct="1"/>
            <a:r>
              <a:rPr lang="pt-BR" smtClean="0"/>
              <a:t>Inicialização: atribuímos o valor inicial a variável</a:t>
            </a:r>
          </a:p>
          <a:p>
            <a:pPr lvl="1" eaLnBrk="1" hangingPunct="1"/>
            <a:r>
              <a:rPr lang="pt-BR" smtClean="0"/>
              <a:t>Condição: especifica a condição para continuar no </a:t>
            </a:r>
            <a:r>
              <a:rPr lang="pt-BR" i="1" smtClean="0"/>
              <a:t>loop </a:t>
            </a:r>
          </a:p>
          <a:p>
            <a:pPr lvl="2" eaLnBrk="1" hangingPunct="1"/>
            <a:r>
              <a:rPr lang="pt-BR" smtClean="0"/>
              <a:t>Exemplo: seu valor final</a:t>
            </a:r>
          </a:p>
          <a:p>
            <a:pPr lvl="1" eaLnBrk="1" hangingPunct="1"/>
            <a:r>
              <a:rPr lang="pt-BR" smtClean="0"/>
              <a:t>Incremento: atualiza o valor da variável usada na contagem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Comando for</a:t>
            </a:r>
            <a:endParaRPr lang="en-US" dirty="0"/>
          </a:p>
        </p:txBody>
      </p:sp>
      <p:sp>
        <p:nvSpPr>
          <p:cNvPr id="3686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Exemplo: imprime os valores de 1 até 10</a:t>
            </a:r>
            <a:endParaRPr lang="en-US" smtClean="0"/>
          </a:p>
        </p:txBody>
      </p:sp>
      <p:grpSp>
        <p:nvGrpSpPr>
          <p:cNvPr id="36868" name="Grupo 20"/>
          <p:cNvGrpSpPr>
            <a:grpSpLocks/>
          </p:cNvGrpSpPr>
          <p:nvPr/>
        </p:nvGrpSpPr>
        <p:grpSpPr bwMode="auto">
          <a:xfrm>
            <a:off x="609600" y="2667000"/>
            <a:ext cx="7239000" cy="3629025"/>
            <a:chOff x="609600" y="2667000"/>
            <a:chExt cx="7239000" cy="3629025"/>
          </a:xfrm>
        </p:grpSpPr>
        <p:pic>
          <p:nvPicPr>
            <p:cNvPr id="3686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6038" y="2667000"/>
              <a:ext cx="3971925" cy="3629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tângulo 4"/>
            <p:cNvSpPr/>
            <p:nvPr/>
          </p:nvSpPr>
          <p:spPr bwMode="auto">
            <a:xfrm>
              <a:off x="609600" y="4227513"/>
              <a:ext cx="1828800" cy="25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Inicialização</a:t>
              </a:r>
              <a:endParaRPr lang="en-US" dirty="0"/>
            </a:p>
          </p:txBody>
        </p:sp>
        <p:sp>
          <p:nvSpPr>
            <p:cNvPr id="6" name="Retângulo 5"/>
            <p:cNvSpPr/>
            <p:nvPr/>
          </p:nvSpPr>
          <p:spPr bwMode="auto">
            <a:xfrm>
              <a:off x="3657600" y="3935413"/>
              <a:ext cx="685800" cy="25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tângulo 6"/>
            <p:cNvSpPr/>
            <p:nvPr/>
          </p:nvSpPr>
          <p:spPr bwMode="auto">
            <a:xfrm>
              <a:off x="5791200" y="3935413"/>
              <a:ext cx="431800" cy="25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4572000" y="3935413"/>
              <a:ext cx="1008063" cy="25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" name="Retângulo 8"/>
            <p:cNvSpPr/>
            <p:nvPr/>
          </p:nvSpPr>
          <p:spPr bwMode="auto">
            <a:xfrm>
              <a:off x="5410200" y="2819400"/>
              <a:ext cx="1828800" cy="25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Condição</a:t>
              </a:r>
              <a:endParaRPr lang="en-US" dirty="0"/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6019800" y="5080000"/>
              <a:ext cx="1828800" cy="25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Incremento</a:t>
              </a:r>
              <a:endParaRPr lang="en-US" dirty="0"/>
            </a:p>
          </p:txBody>
        </p:sp>
        <p:cxnSp>
          <p:nvCxnSpPr>
            <p:cNvPr id="13" name="Conector angulado 12"/>
            <p:cNvCxnSpPr>
              <a:stCxn id="5" idx="3"/>
              <a:endCxn id="6" idx="0"/>
            </p:cNvCxnSpPr>
            <p:nvPr/>
          </p:nvCxnSpPr>
          <p:spPr>
            <a:xfrm flipV="1">
              <a:off x="2438400" y="3935413"/>
              <a:ext cx="1562100" cy="419100"/>
            </a:xfrm>
            <a:prstGeom prst="bentConnector4">
              <a:avLst>
                <a:gd name="adj1" fmla="val 39024"/>
                <a:gd name="adj2" fmla="val 154592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9" idx="2"/>
              <a:endCxn id="8" idx="0"/>
            </p:cNvCxnSpPr>
            <p:nvPr/>
          </p:nvCxnSpPr>
          <p:spPr>
            <a:xfrm rot="5400000">
              <a:off x="5268912" y="2879726"/>
              <a:ext cx="862013" cy="1249362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10" idx="0"/>
              <a:endCxn id="7" idx="2"/>
            </p:cNvCxnSpPr>
            <p:nvPr/>
          </p:nvCxnSpPr>
          <p:spPr>
            <a:xfrm rot="16200000" flipV="1">
              <a:off x="6025356" y="4171157"/>
              <a:ext cx="890587" cy="927100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Estruturas</a:t>
            </a:r>
            <a:r>
              <a:rPr lang="en-US" dirty="0"/>
              <a:t> de </a:t>
            </a:r>
            <a:r>
              <a:rPr lang="en-US" dirty="0" err="1"/>
              <a:t>Repetição</a:t>
            </a:r>
            <a:endParaRPr lang="en-US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O real poder dos computadores está na sua habilidade para repetir uma operação ou uma serie de operações muitas vezes.</a:t>
            </a:r>
          </a:p>
          <a:p>
            <a:pPr eaLnBrk="1" hangingPunct="1"/>
            <a:r>
              <a:rPr lang="pt-BR" smtClean="0"/>
              <a:t>Este repetição chamada </a:t>
            </a:r>
            <a:r>
              <a:rPr lang="pt-BR" b="1" smtClean="0"/>
              <a:t>laços</a:t>
            </a:r>
            <a:r>
              <a:rPr lang="pt-BR" smtClean="0"/>
              <a:t> (loop) é um dos conceitos básicos da programação estruturada</a:t>
            </a:r>
          </a:p>
          <a:p>
            <a:pPr eaLnBrk="1" hangingPunct="1"/>
            <a:endParaRPr lang="pt-BR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for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Comando </a:t>
            </a:r>
            <a:r>
              <a:rPr lang="pt-BR" b="1" smtClean="0"/>
              <a:t>while</a:t>
            </a:r>
            <a:r>
              <a:rPr lang="pt-BR" smtClean="0"/>
              <a:t>: repete uma seqüência de comandos enquanto uma condição for verdadeira.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Comando </a:t>
            </a:r>
            <a:r>
              <a:rPr lang="pt-BR" b="1" smtClean="0"/>
              <a:t>for</a:t>
            </a:r>
            <a:r>
              <a:rPr lang="pt-BR" smtClean="0"/>
              <a:t>: repete uma seqüência de comandos “N vezes”.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Exemplo for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788" y="1600200"/>
            <a:ext cx="49244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Exemplo for</a:t>
            </a:r>
          </a:p>
        </p:txBody>
      </p:sp>
      <p:pic>
        <p:nvPicPr>
          <p:cNvPr id="39939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8212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for </a:t>
            </a:r>
            <a:r>
              <a:rPr lang="pt-BR" i="1" dirty="0" smtClean="0"/>
              <a:t>versus</a:t>
            </a:r>
            <a:r>
              <a:rPr lang="pt-BR" dirty="0" smtClean="0"/>
              <a:t> </a:t>
            </a:r>
            <a:r>
              <a:rPr lang="pt-BR" dirty="0" err="1" smtClean="0"/>
              <a:t>while</a:t>
            </a:r>
            <a:endParaRPr lang="pt-B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Exemplo: mostra os valores de 1 até 10</a:t>
            </a:r>
            <a:endParaRPr lang="en-US" smtClean="0"/>
          </a:p>
        </p:txBody>
      </p:sp>
      <p:grpSp>
        <p:nvGrpSpPr>
          <p:cNvPr id="40964" name="Grupo 49"/>
          <p:cNvGrpSpPr>
            <a:grpSpLocks/>
          </p:cNvGrpSpPr>
          <p:nvPr/>
        </p:nvGrpSpPr>
        <p:grpSpPr bwMode="auto">
          <a:xfrm>
            <a:off x="381000" y="2133600"/>
            <a:ext cx="7667625" cy="3962400"/>
            <a:chOff x="381000" y="2133600"/>
            <a:chExt cx="7667624" cy="3962400"/>
          </a:xfrm>
        </p:grpSpPr>
        <p:pic>
          <p:nvPicPr>
            <p:cNvPr id="4096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983499"/>
              <a:ext cx="3419475" cy="1314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66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599" y="4810125"/>
              <a:ext cx="2867025" cy="1285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tângulo 8"/>
            <p:cNvSpPr/>
            <p:nvPr/>
          </p:nvSpPr>
          <p:spPr bwMode="auto">
            <a:xfrm>
              <a:off x="3687763" y="2133600"/>
              <a:ext cx="1828800" cy="25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Inicialização</a:t>
              </a:r>
              <a:endParaRPr lang="en-US" dirty="0"/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931863" y="2995613"/>
              <a:ext cx="685800" cy="25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" name="Retângulo 10"/>
            <p:cNvSpPr/>
            <p:nvPr/>
          </p:nvSpPr>
          <p:spPr bwMode="auto">
            <a:xfrm>
              <a:off x="3065463" y="2995613"/>
              <a:ext cx="431800" cy="25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" name="Retângulo 11"/>
            <p:cNvSpPr/>
            <p:nvPr/>
          </p:nvSpPr>
          <p:spPr bwMode="auto">
            <a:xfrm>
              <a:off x="1846263" y="2995613"/>
              <a:ext cx="1008062" cy="25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" name="Retângulo 12"/>
            <p:cNvSpPr/>
            <p:nvPr/>
          </p:nvSpPr>
          <p:spPr bwMode="auto">
            <a:xfrm>
              <a:off x="4267199" y="3421063"/>
              <a:ext cx="1828800" cy="25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Condição</a:t>
              </a:r>
              <a:endParaRPr lang="en-US" dirty="0"/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3048000" y="5072063"/>
              <a:ext cx="1828800" cy="25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dirty="0"/>
                <a:t>Incremento</a:t>
              </a:r>
              <a:endParaRPr lang="en-US" dirty="0"/>
            </a:p>
          </p:txBody>
        </p:sp>
        <p:cxnSp>
          <p:nvCxnSpPr>
            <p:cNvPr id="15" name="Conector angulado 14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2113756" y="1421607"/>
              <a:ext cx="735013" cy="241300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/>
            <p:cNvSpPr/>
            <p:nvPr/>
          </p:nvSpPr>
          <p:spPr bwMode="auto">
            <a:xfrm>
              <a:off x="5165724" y="4808538"/>
              <a:ext cx="685800" cy="25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Retângulo 17"/>
            <p:cNvSpPr/>
            <p:nvPr/>
          </p:nvSpPr>
          <p:spPr bwMode="auto">
            <a:xfrm>
              <a:off x="5724524" y="5572125"/>
              <a:ext cx="431800" cy="25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Retângulo 18"/>
            <p:cNvSpPr/>
            <p:nvPr/>
          </p:nvSpPr>
          <p:spPr bwMode="auto">
            <a:xfrm>
              <a:off x="6089649" y="5062538"/>
              <a:ext cx="1008063" cy="25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8" name="Conector angulado 27"/>
            <p:cNvCxnSpPr>
              <a:stCxn id="18" idx="1"/>
              <a:endCxn id="14" idx="2"/>
            </p:cNvCxnSpPr>
            <p:nvPr/>
          </p:nvCxnSpPr>
          <p:spPr>
            <a:xfrm rot="10800000">
              <a:off x="3962400" y="5326063"/>
              <a:ext cx="1762125" cy="37306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angulado 30"/>
            <p:cNvCxnSpPr>
              <a:stCxn id="11" idx="2"/>
              <a:endCxn id="14" idx="0"/>
            </p:cNvCxnSpPr>
            <p:nvPr/>
          </p:nvCxnSpPr>
          <p:spPr>
            <a:xfrm rot="16200000" flipH="1">
              <a:off x="2710657" y="3820319"/>
              <a:ext cx="1822450" cy="681037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angulado 33"/>
            <p:cNvCxnSpPr>
              <a:stCxn id="17" idx="0"/>
              <a:endCxn id="9" idx="3"/>
            </p:cNvCxnSpPr>
            <p:nvPr/>
          </p:nvCxnSpPr>
          <p:spPr>
            <a:xfrm rot="5400000" flipH="1" flipV="1">
              <a:off x="4238624" y="3530600"/>
              <a:ext cx="2547938" cy="7938"/>
            </a:xfrm>
            <a:prstGeom prst="bentConnector4">
              <a:avLst>
                <a:gd name="adj1" fmla="val 15454"/>
                <a:gd name="adj2" fmla="val 288722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angulado 42"/>
            <p:cNvCxnSpPr>
              <a:stCxn id="19" idx="0"/>
              <a:endCxn id="13" idx="3"/>
            </p:cNvCxnSpPr>
            <p:nvPr/>
          </p:nvCxnSpPr>
          <p:spPr>
            <a:xfrm rot="16200000" flipV="1">
              <a:off x="5587205" y="4056857"/>
              <a:ext cx="1514475" cy="496888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angulado 45"/>
            <p:cNvCxnSpPr>
              <a:stCxn id="12" idx="0"/>
              <a:endCxn id="13" idx="0"/>
            </p:cNvCxnSpPr>
            <p:nvPr/>
          </p:nvCxnSpPr>
          <p:spPr>
            <a:xfrm rot="16200000" flipH="1">
              <a:off x="3553619" y="1793082"/>
              <a:ext cx="425450" cy="2830512"/>
            </a:xfrm>
            <a:prstGeom prst="bentConnector3">
              <a:avLst>
                <a:gd name="adj1" fmla="val -537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for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smtClean="0"/>
              <a:t>Podemos omitir qualquer um de seus elementos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400" smtClean="0"/>
              <a:t>inicialização, condição ou incremento.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smtClean="0"/>
              <a:t>Ex.: </a:t>
            </a:r>
            <a:r>
              <a:rPr lang="pt-BR" sz="2800" b="1" smtClean="0"/>
              <a:t>for</a:t>
            </a:r>
            <a:r>
              <a:rPr lang="pt-BR" sz="2800" smtClean="0"/>
              <a:t> sem inicialização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sz="2800" smtClean="0"/>
              <a:t>	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71800"/>
            <a:ext cx="4552950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for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924800" cy="4419600"/>
          </a:xfrm>
        </p:spPr>
        <p:txBody>
          <a:bodyPr/>
          <a:lstStyle/>
          <a:p>
            <a:pPr eaLnBrk="1" hangingPunct="1"/>
            <a:r>
              <a:rPr lang="pt-BR" smtClean="0"/>
              <a:t>Cuidado: for sem condição</a:t>
            </a:r>
          </a:p>
          <a:p>
            <a:pPr lvl="1" eaLnBrk="1" hangingPunct="1"/>
            <a:r>
              <a:rPr lang="pt-BR" smtClean="0"/>
              <a:t>omitir a condição cria um laço infinito;</a:t>
            </a:r>
          </a:p>
          <a:p>
            <a:pPr lvl="1" eaLnBrk="1" hangingPunct="1"/>
            <a:r>
              <a:rPr lang="pt-BR" smtClean="0"/>
              <a:t>condição será sempre verdadeira.</a:t>
            </a:r>
          </a:p>
        </p:txBody>
      </p:sp>
      <p:pic>
        <p:nvPicPr>
          <p:cNvPr id="430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47950"/>
            <a:ext cx="59245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for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924800" cy="4419600"/>
          </a:xfrm>
        </p:spPr>
        <p:txBody>
          <a:bodyPr/>
          <a:lstStyle/>
          <a:p>
            <a:pPr eaLnBrk="1" hangingPunct="1"/>
            <a:r>
              <a:rPr lang="pt-BR" smtClean="0"/>
              <a:t>Cuidado: for sem incremento</a:t>
            </a:r>
          </a:p>
          <a:p>
            <a:pPr lvl="1" eaLnBrk="1" hangingPunct="1"/>
            <a:r>
              <a:rPr lang="pt-BR" smtClean="0"/>
              <a:t>omitir o incremento cria um laço infinito;</a:t>
            </a:r>
          </a:p>
          <a:p>
            <a:pPr lvl="1" eaLnBrk="1" hangingPunct="1"/>
            <a:r>
              <a:rPr lang="pt-BR" smtClean="0"/>
              <a:t>Incremento pode ser feito nos comandos.</a:t>
            </a: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667000"/>
            <a:ext cx="460057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Escreva, usando for, um algoritmo para calcular a soma dos elementos de 1 a 10.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Exercício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Escreva, usando for, um algoritmo para calcular a soma dos elementos de 1 a 10.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524125"/>
            <a:ext cx="37052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break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Nós já vimos dois usos para o comando break: interrompendo os comandos switch. Ex.: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	</a:t>
            </a:r>
            <a:endParaRPr lang="pt-BR" sz="2800" smtClean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3663"/>
            <a:ext cx="46196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Repetição por Condição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Um conjunto de comandos de um algoritmo pode ser repetido quando subordinado a uma condição:</a:t>
            </a:r>
          </a:p>
          <a:p>
            <a:pPr lvl="1" eaLnBrk="1" hangingPunct="1">
              <a:buFont typeface="Wingdings" pitchFamily="2" charset="2"/>
              <a:buNone/>
            </a:pPr>
            <a:endParaRPr lang="pt-BR" smtClean="0"/>
          </a:p>
          <a:p>
            <a:pPr lvl="1" eaLnBrk="1" hangingPunct="1">
              <a:buFont typeface="Wingdings" pitchFamily="2" charset="2"/>
              <a:buNone/>
            </a:pPr>
            <a:r>
              <a:rPr lang="pt-BR" b="1" smtClean="0"/>
              <a:t>enquanto</a:t>
            </a:r>
            <a:r>
              <a:rPr lang="pt-BR" smtClean="0"/>
              <a:t> </a:t>
            </a:r>
            <a:r>
              <a:rPr lang="pt-BR" i="1" smtClean="0"/>
              <a:t>condição </a:t>
            </a:r>
            <a:r>
              <a:rPr lang="pt-BR" b="1" smtClean="0"/>
              <a:t>faça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mtClean="0"/>
              <a:t>	comandos;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b="1" smtClean="0"/>
              <a:t>fim enquanto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De acordo com a condição, os comandos serão repetidos zero (se falso) ou mais vezes (enquanto a condição for verdadeira).</a:t>
            </a:r>
          </a:p>
          <a:p>
            <a:pPr lvl="1" eaLnBrk="1" hangingPunct="1"/>
            <a:r>
              <a:rPr lang="pt-BR" smtClean="0"/>
              <a:t>Essa estrutura normalmente é denominada </a:t>
            </a:r>
            <a:r>
              <a:rPr lang="pt-BR" b="1" smtClean="0"/>
              <a:t>laço</a:t>
            </a:r>
            <a:r>
              <a:rPr lang="pt-BR" smtClean="0"/>
              <a:t> ou </a:t>
            </a:r>
            <a:r>
              <a:rPr lang="pt-BR" b="1" smtClean="0"/>
              <a:t>loop</a:t>
            </a:r>
          </a:p>
          <a:p>
            <a:pPr lvl="1" eaLnBrk="1" hangingPunct="1">
              <a:buFont typeface="Wingdings" pitchFamily="2" charset="2"/>
              <a:buNone/>
            </a:pPr>
            <a:endParaRPr lang="pt-BR" b="1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break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mtClean="0"/>
              <a:t>Na verdade, o comando </a:t>
            </a:r>
            <a:r>
              <a:rPr lang="pt-BR" b="1" smtClean="0"/>
              <a:t>break</a:t>
            </a:r>
            <a:r>
              <a:rPr lang="pt-BR" smtClean="0"/>
              <a:t> serve para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quebrar a execução de um comando (como no caso do </a:t>
            </a:r>
            <a:r>
              <a:rPr lang="pt-BR" b="1" smtClean="0"/>
              <a:t>switch</a:t>
            </a:r>
            <a:r>
              <a:rPr lang="pt-BR" smtClean="0"/>
              <a:t>) </a:t>
            </a:r>
          </a:p>
          <a:p>
            <a:pPr lvl="1" eaLnBrk="1" hangingPunct="1">
              <a:lnSpc>
                <a:spcPct val="90000"/>
              </a:lnSpc>
            </a:pPr>
            <a:r>
              <a:rPr lang="pt-BR" smtClean="0"/>
              <a:t>interromper a execução de qualquer </a:t>
            </a:r>
            <a:r>
              <a:rPr lang="pt-BR" i="1" smtClean="0"/>
              <a:t>loop</a:t>
            </a:r>
            <a:r>
              <a:rPr lang="pt-BR" smtClean="0"/>
              <a:t> (</a:t>
            </a:r>
            <a:r>
              <a:rPr lang="pt-BR" b="1" smtClean="0"/>
              <a:t>for</a:t>
            </a:r>
            <a:r>
              <a:rPr lang="pt-BR" smtClean="0"/>
              <a:t>, </a:t>
            </a:r>
            <a:r>
              <a:rPr lang="pt-BR" b="1" smtClean="0"/>
              <a:t>while</a:t>
            </a:r>
            <a:r>
              <a:rPr lang="pt-BR" smtClean="0"/>
              <a:t> ou </a:t>
            </a:r>
            <a:r>
              <a:rPr lang="pt-BR" b="1" smtClean="0"/>
              <a:t>do-while</a:t>
            </a:r>
            <a:r>
              <a:rPr lang="pt-BR" smtClean="0"/>
              <a:t>).</a:t>
            </a:r>
          </a:p>
          <a:p>
            <a:pPr lvl="1" eaLnBrk="1" hangingPunct="1">
              <a:lnSpc>
                <a:spcPct val="90000"/>
              </a:lnSpc>
            </a:pPr>
            <a:endParaRPr lang="pt-BR" smtClean="0"/>
          </a:p>
          <a:p>
            <a:pPr eaLnBrk="1" hangingPunct="1">
              <a:lnSpc>
                <a:spcPct val="90000"/>
              </a:lnSpc>
            </a:pPr>
            <a:r>
              <a:rPr lang="pt-BR" smtClean="0"/>
              <a:t>O comando </a:t>
            </a:r>
            <a:r>
              <a:rPr lang="pt-BR" b="1" smtClean="0"/>
              <a:t>break</a:t>
            </a:r>
            <a:r>
              <a:rPr lang="pt-BR" smtClean="0"/>
              <a:t> é utilizado para terminar de forma abrupta uma repetição. Por exemplo, se estivermos dentro de uma repetição e um determinado resultado ocorrer, o programa deverá sair da repetição e continuar na primeira linha seguinte a ela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break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833582"/>
            <a:ext cx="4876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break</a:t>
            </a:r>
          </a:p>
        </p:txBody>
      </p:sp>
      <p:pic>
        <p:nvPicPr>
          <p:cNvPr id="50179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381125"/>
            <a:ext cx="424338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continue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Comando </a:t>
            </a:r>
            <a:r>
              <a:rPr lang="pt-BR" b="1" smtClean="0"/>
              <a:t>continue</a:t>
            </a:r>
          </a:p>
          <a:p>
            <a:pPr lvl="1" eaLnBrk="1" hangingPunct="1"/>
            <a:r>
              <a:rPr lang="pt-BR" smtClean="0"/>
              <a:t>Diferente do comando </a:t>
            </a:r>
            <a:r>
              <a:rPr lang="pt-BR" b="1" smtClean="0"/>
              <a:t>break</a:t>
            </a:r>
            <a:r>
              <a:rPr lang="pt-BR" smtClean="0"/>
              <a:t>, só funciona dentro do </a:t>
            </a:r>
            <a:r>
              <a:rPr lang="pt-BR" i="1" smtClean="0"/>
              <a:t>loop</a:t>
            </a:r>
            <a:r>
              <a:rPr lang="pt-BR" smtClean="0"/>
              <a:t>;</a:t>
            </a:r>
          </a:p>
          <a:p>
            <a:pPr lvl="1" eaLnBrk="1" hangingPunct="1"/>
            <a:r>
              <a:rPr lang="pt-BR" smtClean="0"/>
              <a:t>“Pula” essa iteração do </a:t>
            </a:r>
            <a:r>
              <a:rPr lang="pt-BR" i="1" smtClean="0"/>
              <a:t>loop</a:t>
            </a:r>
            <a:r>
              <a:rPr lang="pt-BR" smtClean="0"/>
              <a:t>.</a:t>
            </a:r>
          </a:p>
          <a:p>
            <a:pPr lvl="1" eaLnBrk="1" hangingPunct="1"/>
            <a:endParaRPr lang="pt-BR" smtClean="0"/>
          </a:p>
          <a:p>
            <a:pPr eaLnBrk="1" hangingPunct="1"/>
            <a:r>
              <a:rPr lang="pt-BR" smtClean="0"/>
              <a:t>Quando o comando </a:t>
            </a:r>
            <a:r>
              <a:rPr lang="pt-BR" b="1" smtClean="0"/>
              <a:t>continue</a:t>
            </a:r>
            <a:r>
              <a:rPr lang="pt-BR" smtClean="0"/>
              <a:t> é executado, os comandos restantes da repetição são ignorados. O programa volta a testar a condição do laço para saber se o mesmo deve ser executado novamente ou não;</a:t>
            </a:r>
          </a:p>
          <a:p>
            <a:pPr lvl="1" eaLnBrk="1" hangingPunct="1"/>
            <a:endParaRPr lang="pt-BR" smtClean="0"/>
          </a:p>
          <a:p>
            <a:pPr lvl="1" eaLnBrk="1" hangingPunct="1"/>
            <a:endParaRPr lang="pt-BR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continue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690706"/>
            <a:ext cx="48196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Comando continue</a:t>
            </a:r>
          </a:p>
        </p:txBody>
      </p:sp>
      <p:pic>
        <p:nvPicPr>
          <p:cNvPr id="53251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114800" cy="482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Goto e Label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dirty="0" smtClean="0"/>
              <a:t>É um salto condicional (</a:t>
            </a:r>
            <a:r>
              <a:rPr lang="pt-BR" b="1" dirty="0" err="1" smtClean="0"/>
              <a:t>goto</a:t>
            </a:r>
            <a:r>
              <a:rPr lang="pt-BR" dirty="0" smtClean="0"/>
              <a:t>) para um local especificado. </a:t>
            </a:r>
          </a:p>
          <a:p>
            <a:pPr eaLnBrk="1" hangingPunct="1"/>
            <a:r>
              <a:rPr lang="pt-BR" dirty="0" smtClean="0"/>
              <a:t>Este local é determinado por uma palavra chave no código (</a:t>
            </a:r>
            <a:r>
              <a:rPr lang="pt-BR" b="1" dirty="0" err="1" smtClean="0"/>
              <a:t>label</a:t>
            </a:r>
            <a:r>
              <a:rPr lang="pt-BR" dirty="0" smtClean="0"/>
              <a:t>).</a:t>
            </a:r>
          </a:p>
          <a:p>
            <a:pPr lvl="1" eaLnBrk="1" hangingPunct="1"/>
            <a:r>
              <a:rPr lang="pt-BR" dirty="0" smtClean="0"/>
              <a:t>Este local pode ser a frente ou atrás no programa, mas deve ser dentro da mesma função.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Forma geral: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/>
              <a:t>		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palavra_chave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goto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palavra_chave</a:t>
            </a:r>
            <a:r>
              <a:rPr lang="pt-BR" dirty="0" smtClean="0"/>
              <a:t>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Goto e Label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O teorema da programação estruturada prova que a instrução goto não é necessária para escrever programas</a:t>
            </a:r>
          </a:p>
          <a:p>
            <a:pPr lvl="1" eaLnBrk="1" hangingPunct="1"/>
            <a:r>
              <a:rPr lang="pt-BR" smtClean="0"/>
              <a:t>Alguma combinação das três construções de programação (comandos sequenciais, condicionais e de repetição) são suficientes para executar qualquer cálculo. </a:t>
            </a:r>
          </a:p>
          <a:p>
            <a:pPr lvl="1" eaLnBrk="1" hangingPunct="1"/>
            <a:r>
              <a:rPr lang="pt-BR" smtClean="0"/>
              <a:t>Além disso, o uso de goto pode deixar o programa muitas vezes ilegível.</a:t>
            </a:r>
          </a:p>
          <a:p>
            <a:pPr eaLnBrk="1" hangingPunct="1"/>
            <a:endParaRPr lang="pt-BR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Goto e Label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Apesar de banido da prática de programação, pode ser útil em determinadas circunstâncias.</a:t>
            </a:r>
          </a:p>
          <a:p>
            <a:pPr lvl="1" eaLnBrk="1" hangingPunct="1"/>
            <a:r>
              <a:rPr lang="pt-BR" smtClean="0"/>
              <a:t>Ex: sair de dentro de laços aninhados.</a:t>
            </a:r>
          </a:p>
          <a:p>
            <a:pPr lvl="1" eaLnBrk="1" hangingPunct="1"/>
            <a:endParaRPr lang="pt-BR" smtClean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09875"/>
            <a:ext cx="556260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Material Complementar</a:t>
            </a:r>
            <a:endParaRPr lang="en-US" smtClean="0"/>
          </a:p>
        </p:txBody>
      </p:sp>
      <p:sp>
        <p:nvSpPr>
          <p:cNvPr id="57347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Vídeo Aulas</a:t>
            </a:r>
          </a:p>
          <a:p>
            <a:pPr lvl="1" eaLnBrk="1" hangingPunct="1"/>
            <a:r>
              <a:rPr lang="pt-BR" smtClean="0"/>
              <a:t>Aula 18: Comando While </a:t>
            </a:r>
          </a:p>
          <a:p>
            <a:pPr lvl="1" eaLnBrk="1" hangingPunct="1"/>
            <a:r>
              <a:rPr lang="pt-BR" smtClean="0"/>
              <a:t>Aula 19: Comando For</a:t>
            </a:r>
          </a:p>
          <a:p>
            <a:pPr lvl="1" eaLnBrk="1" hangingPunct="1"/>
            <a:r>
              <a:rPr lang="pt-BR" smtClean="0"/>
              <a:t>Aula 20: Comando Do-While</a:t>
            </a:r>
          </a:p>
          <a:p>
            <a:pPr lvl="1" eaLnBrk="1" hangingPunct="1"/>
            <a:r>
              <a:rPr lang="pt-BR" smtClean="0"/>
              <a:t>Aula 21: Aninhamento de Repetições</a:t>
            </a:r>
          </a:p>
          <a:p>
            <a:pPr lvl="1" eaLnBrk="1" hangingPunct="1"/>
            <a:r>
              <a:rPr lang="pt-BR" smtClean="0"/>
              <a:t>Aula 22: Comando Break</a:t>
            </a:r>
          </a:p>
          <a:p>
            <a:pPr lvl="1" eaLnBrk="1" hangingPunct="1"/>
            <a:r>
              <a:rPr lang="pt-BR" smtClean="0"/>
              <a:t>Aula 23: Comando Continue</a:t>
            </a:r>
          </a:p>
          <a:p>
            <a:pPr lvl="1" eaLnBrk="1" hangingPunct="1"/>
            <a:r>
              <a:rPr lang="pt-BR" smtClean="0"/>
              <a:t>Aula 24: Comando Goto</a:t>
            </a:r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Repetição por Condição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Condição </a:t>
            </a:r>
          </a:p>
          <a:p>
            <a:pPr lvl="1" eaLnBrk="1" hangingPunct="1"/>
            <a:r>
              <a:rPr lang="pt-BR" smtClean="0"/>
              <a:t>qualquer expressão que resulte em um valor do tipo lógico e pode envolver operadores aritméticos,lógicos, relacionais e resultados de funções.</a:t>
            </a:r>
          </a:p>
          <a:p>
            <a:pPr lvl="1" eaLnBrk="1" hangingPunct="1"/>
            <a:r>
              <a:rPr lang="pt-BR" smtClean="0"/>
              <a:t>Ex: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mtClean="0"/>
              <a:t>	x &gt; 5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smtClean="0"/>
              <a:t>	(N &lt; 60) &amp;&amp; (N &gt; 35)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Funcionamento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z="2800" smtClean="0"/>
              <a:t>A condição da cláusula </a:t>
            </a:r>
            <a:r>
              <a:rPr lang="pt-BR" sz="2800" b="1" i="1" smtClean="0"/>
              <a:t>enquanto </a:t>
            </a:r>
            <a:r>
              <a:rPr lang="pt-BR" sz="2800" smtClean="0"/>
              <a:t>é testada.</a:t>
            </a:r>
          </a:p>
          <a:p>
            <a:pPr lvl="1" eaLnBrk="1" hangingPunct="1"/>
            <a:r>
              <a:rPr lang="pt-BR" sz="2400" smtClean="0"/>
              <a:t>Se ela for verdadeira os comandos seguintes são executados em seqüência como em qualquer algoritmo, até a cláusula </a:t>
            </a:r>
            <a:r>
              <a:rPr lang="pt-BR" sz="2400" b="1" i="1" smtClean="0"/>
              <a:t>fim enquanto</a:t>
            </a:r>
            <a:r>
              <a:rPr lang="pt-BR" sz="2400" smtClean="0"/>
              <a:t>.</a:t>
            </a:r>
          </a:p>
          <a:p>
            <a:pPr lvl="1" eaLnBrk="1" hangingPunct="1"/>
            <a:r>
              <a:rPr lang="pt-BR" sz="2400" smtClean="0"/>
              <a:t>O fluxo nesse ponto é desviado de volta para a cláusula </a:t>
            </a:r>
            <a:r>
              <a:rPr lang="pt-BR" sz="2400" b="1" i="1" smtClean="0"/>
              <a:t>enquanto </a:t>
            </a:r>
            <a:r>
              <a:rPr lang="pt-BR" sz="2400" smtClean="0"/>
              <a:t>e o processo se repete.</a:t>
            </a:r>
          </a:p>
          <a:p>
            <a:pPr lvl="1" eaLnBrk="1" hangingPunct="1"/>
            <a:r>
              <a:rPr lang="pt-BR" sz="2400" smtClean="0"/>
              <a:t>Se a condição for falsa (ou quando finalmente for), o fluxo do algoritmo é desviado para o primeiro comando após a cláusula </a:t>
            </a:r>
            <a:r>
              <a:rPr lang="pt-BR" sz="2400" b="1" i="1" smtClean="0"/>
              <a:t>fim enquanto</a:t>
            </a:r>
            <a:r>
              <a:rPr lang="pt-BR" sz="240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Repetição por Condição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6667500" cy="4419600"/>
          </a:xfrm>
        </p:spPr>
        <p:txBody>
          <a:bodyPr/>
          <a:lstStyle/>
          <a:p>
            <a:pPr eaLnBrk="1" hangingPunct="1"/>
            <a:r>
              <a:rPr lang="pt-BR" smtClean="0"/>
              <a:t>Relembrando em fluxogramas</a:t>
            </a:r>
          </a:p>
          <a:p>
            <a:pPr lvl="1" eaLnBrk="1" hangingPunct="1"/>
            <a:r>
              <a:rPr lang="pt-BR" smtClean="0"/>
              <a:t>Um processo pode ser repetido até atender ou não uma condição.</a:t>
            </a:r>
          </a:p>
        </p:txBody>
      </p:sp>
      <p:grpSp>
        <p:nvGrpSpPr>
          <p:cNvPr id="14340" name="Grupo 1"/>
          <p:cNvGrpSpPr>
            <a:grpSpLocks/>
          </p:cNvGrpSpPr>
          <p:nvPr/>
        </p:nvGrpSpPr>
        <p:grpSpPr bwMode="auto">
          <a:xfrm>
            <a:off x="1752600" y="2819400"/>
            <a:ext cx="4800600" cy="3886200"/>
            <a:chOff x="1752600" y="2895600"/>
            <a:chExt cx="4800600" cy="3886200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3733800" y="4724400"/>
              <a:ext cx="1295400" cy="4683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AutoShape 5"/>
            <p:cNvSpPr>
              <a:spLocks noChangeArrowheads="1"/>
            </p:cNvSpPr>
            <p:nvPr/>
          </p:nvSpPr>
          <p:spPr bwMode="auto">
            <a:xfrm>
              <a:off x="3733800" y="3810000"/>
              <a:ext cx="1295400" cy="609600"/>
            </a:xfrm>
            <a:prstGeom prst="flowChartDecision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Oval 6"/>
            <p:cNvSpPr>
              <a:spLocks noChangeArrowheads="1"/>
            </p:cNvSpPr>
            <p:nvPr/>
          </p:nvSpPr>
          <p:spPr bwMode="auto">
            <a:xfrm>
              <a:off x="3810000" y="2895600"/>
              <a:ext cx="11430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Oval 7"/>
            <p:cNvSpPr>
              <a:spLocks noChangeArrowheads="1"/>
            </p:cNvSpPr>
            <p:nvPr/>
          </p:nvSpPr>
          <p:spPr bwMode="auto">
            <a:xfrm>
              <a:off x="5029200" y="6248400"/>
              <a:ext cx="1143000" cy="533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3733800" y="5551488"/>
              <a:ext cx="1295400" cy="4683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Text Box 11"/>
            <p:cNvSpPr txBox="1">
              <a:spLocks noChangeArrowheads="1"/>
            </p:cNvSpPr>
            <p:nvPr/>
          </p:nvSpPr>
          <p:spPr bwMode="auto">
            <a:xfrm>
              <a:off x="4343400" y="6324600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Fim</a:t>
              </a:r>
            </a:p>
          </p:txBody>
        </p:sp>
        <p:sp>
          <p:nvSpPr>
            <p:cNvPr id="14347" name="Text Box 12"/>
            <p:cNvSpPr txBox="1">
              <a:spLocks noChangeArrowheads="1"/>
            </p:cNvSpPr>
            <p:nvPr/>
          </p:nvSpPr>
          <p:spPr bwMode="auto">
            <a:xfrm>
              <a:off x="2286000" y="2895600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Leia A e B</a:t>
              </a:r>
            </a:p>
          </p:txBody>
        </p:sp>
        <p:sp>
          <p:nvSpPr>
            <p:cNvPr id="14348" name="Text Box 13"/>
            <p:cNvSpPr txBox="1">
              <a:spLocks noChangeArrowheads="1"/>
            </p:cNvSpPr>
            <p:nvPr/>
          </p:nvSpPr>
          <p:spPr bwMode="auto">
            <a:xfrm>
              <a:off x="1752600" y="4787900"/>
              <a:ext cx="2133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Some +1 em A</a:t>
              </a:r>
            </a:p>
          </p:txBody>
        </p:sp>
        <p:sp>
          <p:nvSpPr>
            <p:cNvPr id="14349" name="Text Box 14"/>
            <p:cNvSpPr txBox="1">
              <a:spLocks noChangeArrowheads="1"/>
            </p:cNvSpPr>
            <p:nvPr/>
          </p:nvSpPr>
          <p:spPr bwMode="auto">
            <a:xfrm>
              <a:off x="2971800" y="3657600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A &lt; B?</a:t>
              </a:r>
            </a:p>
          </p:txBody>
        </p:sp>
        <p:sp>
          <p:nvSpPr>
            <p:cNvPr id="14350" name="Text Box 15"/>
            <p:cNvSpPr txBox="1">
              <a:spLocks noChangeArrowheads="1"/>
            </p:cNvSpPr>
            <p:nvPr/>
          </p:nvSpPr>
          <p:spPr bwMode="auto">
            <a:xfrm>
              <a:off x="3733800" y="4297363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Sim</a:t>
              </a:r>
            </a:p>
          </p:txBody>
        </p:sp>
        <p:sp>
          <p:nvSpPr>
            <p:cNvPr id="14351" name="Text Box 16"/>
            <p:cNvSpPr txBox="1">
              <a:spLocks noChangeArrowheads="1"/>
            </p:cNvSpPr>
            <p:nvPr/>
          </p:nvSpPr>
          <p:spPr bwMode="auto">
            <a:xfrm>
              <a:off x="5029200" y="3657600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Não</a:t>
              </a:r>
            </a:p>
          </p:txBody>
        </p:sp>
        <p:sp>
          <p:nvSpPr>
            <p:cNvPr id="14352" name="Text Box 17"/>
            <p:cNvSpPr txBox="1">
              <a:spLocks noChangeArrowheads="1"/>
            </p:cNvSpPr>
            <p:nvPr/>
          </p:nvSpPr>
          <p:spPr bwMode="auto">
            <a:xfrm>
              <a:off x="2209800" y="5611813"/>
              <a:ext cx="1524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Imprima A</a:t>
              </a:r>
            </a:p>
          </p:txBody>
        </p:sp>
        <p:cxnSp>
          <p:nvCxnSpPr>
            <p:cNvPr id="14353" name="AutoShape 18"/>
            <p:cNvCxnSpPr>
              <a:cxnSpLocks noChangeShapeType="1"/>
              <a:stCxn id="14341" idx="2"/>
              <a:endCxn id="14345" idx="0"/>
            </p:cNvCxnSpPr>
            <p:nvPr/>
          </p:nvCxnSpPr>
          <p:spPr bwMode="auto">
            <a:xfrm>
              <a:off x="4381500" y="5192713"/>
              <a:ext cx="0" cy="358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AutoShape 21"/>
            <p:cNvCxnSpPr>
              <a:cxnSpLocks noChangeShapeType="1"/>
              <a:stCxn id="14343" idx="4"/>
              <a:endCxn id="14342" idx="0"/>
            </p:cNvCxnSpPr>
            <p:nvPr/>
          </p:nvCxnSpPr>
          <p:spPr bwMode="auto">
            <a:xfrm>
              <a:off x="4381500" y="3429000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AutoShape 23"/>
            <p:cNvCxnSpPr>
              <a:cxnSpLocks noChangeShapeType="1"/>
              <a:stCxn id="14342" idx="3"/>
              <a:endCxn id="14344" idx="0"/>
            </p:cNvCxnSpPr>
            <p:nvPr/>
          </p:nvCxnSpPr>
          <p:spPr bwMode="auto">
            <a:xfrm>
              <a:off x="5029200" y="4114800"/>
              <a:ext cx="571500" cy="21336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6" name="AutoShape 24"/>
            <p:cNvCxnSpPr>
              <a:cxnSpLocks noChangeShapeType="1"/>
              <a:stCxn id="14342" idx="2"/>
              <a:endCxn id="14341" idx="0"/>
            </p:cNvCxnSpPr>
            <p:nvPr/>
          </p:nvCxnSpPr>
          <p:spPr bwMode="auto">
            <a:xfrm>
              <a:off x="4381500" y="4419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7" name="AutoShape 25"/>
            <p:cNvCxnSpPr>
              <a:cxnSpLocks noChangeShapeType="1"/>
              <a:stCxn id="14345" idx="2"/>
              <a:endCxn id="14342" idx="1"/>
            </p:cNvCxnSpPr>
            <p:nvPr/>
          </p:nvCxnSpPr>
          <p:spPr bwMode="auto">
            <a:xfrm rot="16200000" flipV="1">
              <a:off x="3105150" y="4743450"/>
              <a:ext cx="1905000" cy="647700"/>
            </a:xfrm>
            <a:prstGeom prst="bentConnector4">
              <a:avLst>
                <a:gd name="adj1" fmla="val -11917"/>
                <a:gd name="adj2" fmla="val 43627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Exemplo – Pseudo-Código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pt-BR" smtClean="0"/>
              <a:t>Leia A;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Leia B;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Enquanto A &lt; B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		A recebe A + 1;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		Imprima A;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smtClean="0"/>
              <a:t>Fim Enquanto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Loop Infinito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pt-BR" smtClean="0"/>
              <a:t>Um loop ou laço infinito ocorre quando cometemos algum erro </a:t>
            </a:r>
          </a:p>
          <a:p>
            <a:pPr lvl="1" eaLnBrk="1" hangingPunct="1"/>
            <a:r>
              <a:rPr lang="pt-BR" smtClean="0"/>
              <a:t>ao especificar a condição lógica que controla a repetição</a:t>
            </a:r>
          </a:p>
          <a:p>
            <a:pPr lvl="1" eaLnBrk="1" hangingPunct="1"/>
            <a:r>
              <a:rPr lang="pt-BR" smtClean="0"/>
              <a:t>ou por esquecer de algum comando dentro da iteração.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lcão Envidraçado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372</TotalTime>
  <Words>1318</Words>
  <Application>Microsoft Office PowerPoint</Application>
  <PresentationFormat>Apresentação na tela (4:3)</PresentationFormat>
  <Paragraphs>232</Paragraphs>
  <Slides>49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0" baseType="lpstr">
      <vt:lpstr>Balcão Envidraçado</vt:lpstr>
      <vt:lpstr>Linguagem C: Comandos de Repetição</vt:lpstr>
      <vt:lpstr>Estruturas de Repetição</vt:lpstr>
      <vt:lpstr>Estruturas de Repetição</vt:lpstr>
      <vt:lpstr>Repetição por Condição</vt:lpstr>
      <vt:lpstr>Repetição por Condição</vt:lpstr>
      <vt:lpstr>Funcionamento</vt:lpstr>
      <vt:lpstr>Repetição por Condição</vt:lpstr>
      <vt:lpstr>Exemplo – Pseudo-Código</vt:lpstr>
      <vt:lpstr>Loop Infinito</vt:lpstr>
      <vt:lpstr>Loop Infinito</vt:lpstr>
      <vt:lpstr>Exercício</vt:lpstr>
      <vt:lpstr>Exercício</vt:lpstr>
      <vt:lpstr>Comando while</vt:lpstr>
      <vt:lpstr>Comando while - exemplo</vt:lpstr>
      <vt:lpstr>Comando while - exemplo</vt:lpstr>
      <vt:lpstr>Comando while - exemplo</vt:lpstr>
      <vt:lpstr>Comando while - exemplo</vt:lpstr>
      <vt:lpstr>Comando while - exemplo</vt:lpstr>
      <vt:lpstr>Comando while - exemplo</vt:lpstr>
      <vt:lpstr>Exercício</vt:lpstr>
      <vt:lpstr>Exercício</vt:lpstr>
      <vt:lpstr>Comando do-while</vt:lpstr>
      <vt:lpstr>Comando do-while</vt:lpstr>
      <vt:lpstr>Comando do-while</vt:lpstr>
      <vt:lpstr>Comando do-while</vt:lpstr>
      <vt:lpstr>Comando for</vt:lpstr>
      <vt:lpstr>Comando for</vt:lpstr>
      <vt:lpstr>Comando for</vt:lpstr>
      <vt:lpstr>Comando for</vt:lpstr>
      <vt:lpstr>Comando for</vt:lpstr>
      <vt:lpstr>Exemplo for</vt:lpstr>
      <vt:lpstr>Exemplo for</vt:lpstr>
      <vt:lpstr>for versus while</vt:lpstr>
      <vt:lpstr>Comando for</vt:lpstr>
      <vt:lpstr>Comando for</vt:lpstr>
      <vt:lpstr>Comando for</vt:lpstr>
      <vt:lpstr>Exercício</vt:lpstr>
      <vt:lpstr>Exercício</vt:lpstr>
      <vt:lpstr>Comando break</vt:lpstr>
      <vt:lpstr>Comando break</vt:lpstr>
      <vt:lpstr>Comando break</vt:lpstr>
      <vt:lpstr>Comando break</vt:lpstr>
      <vt:lpstr>Comando continue</vt:lpstr>
      <vt:lpstr>Comando continue</vt:lpstr>
      <vt:lpstr>Comando continue</vt:lpstr>
      <vt:lpstr>Goto e Label</vt:lpstr>
      <vt:lpstr>Goto e Label</vt:lpstr>
      <vt:lpstr>Goto e Label</vt:lpstr>
      <vt:lpstr>Material Complementar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</cp:lastModifiedBy>
  <cp:revision>151</cp:revision>
  <cp:lastPrinted>1601-01-01T00:00:00Z</cp:lastPrinted>
  <dcterms:created xsi:type="dcterms:W3CDTF">2010-09-03T10:43:48Z</dcterms:created>
  <dcterms:modified xsi:type="dcterms:W3CDTF">2015-07-30T22:31:45Z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