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handoutMasterIdLst>
    <p:handoutMasterId r:id="rId40"/>
  </p:handoutMasterIdLst>
  <p:sldIdLst>
    <p:sldId id="256" r:id="rId2"/>
    <p:sldId id="257" r:id="rId3"/>
    <p:sldId id="289" r:id="rId4"/>
    <p:sldId id="258" r:id="rId5"/>
    <p:sldId id="259" r:id="rId6"/>
    <p:sldId id="260" r:id="rId7"/>
    <p:sldId id="290" r:id="rId8"/>
    <p:sldId id="263" r:id="rId9"/>
    <p:sldId id="291" r:id="rId10"/>
    <p:sldId id="264" r:id="rId11"/>
    <p:sldId id="265" r:id="rId12"/>
    <p:sldId id="266" r:id="rId13"/>
    <p:sldId id="296" r:id="rId14"/>
    <p:sldId id="267" r:id="rId15"/>
    <p:sldId id="269" r:id="rId16"/>
    <p:sldId id="297" r:id="rId17"/>
    <p:sldId id="298" r:id="rId18"/>
    <p:sldId id="272" r:id="rId19"/>
    <p:sldId id="273" r:id="rId20"/>
    <p:sldId id="299" r:id="rId21"/>
    <p:sldId id="274" r:id="rId22"/>
    <p:sldId id="300" r:id="rId23"/>
    <p:sldId id="301" r:id="rId24"/>
    <p:sldId id="302" r:id="rId25"/>
    <p:sldId id="303" r:id="rId26"/>
    <p:sldId id="293" r:id="rId27"/>
    <p:sldId id="276" r:id="rId28"/>
    <p:sldId id="282" r:id="rId29"/>
    <p:sldId id="281" r:id="rId30"/>
    <p:sldId id="283" r:id="rId31"/>
    <p:sldId id="304" r:id="rId32"/>
    <p:sldId id="286" r:id="rId33"/>
    <p:sldId id="305" r:id="rId34"/>
    <p:sldId id="277" r:id="rId35"/>
    <p:sldId id="306" r:id="rId36"/>
    <p:sldId id="279" r:id="rId37"/>
    <p:sldId id="307" r:id="rId38"/>
    <p:sldId id="295" r:id="rId3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AF4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2D0C99F-CF6B-47C3-9085-17ABA302CE3D}" type="datetimeFigureOut">
              <a:rPr lang="pt-BR"/>
              <a:pPr>
                <a:defRPr/>
              </a:pPr>
              <a:t>30/07/2015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662CD9-4718-4720-B229-F56D12CA0D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0428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8BC04D5C-568F-4645-A34B-875CC6406AE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D8C72-98AD-487F-B80E-39AA00F784F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C200-F35C-4A8C-A825-3A2573310A1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A6D58DB1-CB19-45C8-A905-320FB05FCAB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542A5423-C35A-4525-9736-0AA16B3A4FF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C9906-8FF9-4A3E-94E4-07AE760EE98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1CE01-ED25-49A2-8157-B8C3D5840A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B36A2DB-752B-4E5B-AFD0-DE134B392DE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BB9E88-0DDE-4C94-8898-E9F9D1E749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6039EA38-DF16-40F1-91AB-999779EB6E7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6CB2C11-6249-4AB8-AF4A-4CC626DFB87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17A5DD-417F-4CC8-843A-615AECEFAAA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Linguagem C:</a:t>
            </a:r>
            <a:br>
              <a:rPr lang="pt-BR" dirty="0" smtClean="0"/>
            </a:br>
            <a:r>
              <a:rPr lang="pt-BR" dirty="0" err="1" smtClean="0"/>
              <a:t>Array</a:t>
            </a:r>
            <a:r>
              <a:rPr lang="pt-BR" dirty="0" smtClean="0"/>
              <a:t>: vetores e matrizes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Prof. André Backes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Array</a:t>
            </a:r>
            <a:r>
              <a:rPr lang="pt-BR" dirty="0" smtClean="0"/>
              <a:t> - Declaração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Em um </a:t>
            </a:r>
            <a:r>
              <a:rPr lang="pt-BR" dirty="0" err="1"/>
              <a:t>array</a:t>
            </a:r>
            <a:r>
              <a:rPr lang="pt-BR" dirty="0"/>
              <a:t>, os elementos são acessados especificando o índice desejado entre </a:t>
            </a:r>
            <a:r>
              <a:rPr lang="pt-BR" b="1" dirty="0" smtClean="0"/>
              <a:t>colchetes [ ]</a:t>
            </a:r>
          </a:p>
          <a:p>
            <a:r>
              <a:rPr lang="pt-BR" dirty="0" smtClean="0"/>
              <a:t>A </a:t>
            </a:r>
            <a:r>
              <a:rPr lang="pt-BR" dirty="0"/>
              <a:t>numeração começa sempre do zero</a:t>
            </a:r>
          </a:p>
          <a:p>
            <a:r>
              <a:rPr lang="pt-BR" dirty="0"/>
              <a:t>Isto significa que </a:t>
            </a:r>
            <a:r>
              <a:rPr lang="pt-BR" dirty="0" smtClean="0"/>
              <a:t>um </a:t>
            </a:r>
            <a:r>
              <a:rPr lang="pt-BR" dirty="0" err="1" smtClean="0"/>
              <a:t>array</a:t>
            </a:r>
            <a:r>
              <a:rPr lang="pt-BR" dirty="0" smtClean="0"/>
              <a:t> de 100 </a:t>
            </a:r>
            <a:r>
              <a:rPr lang="pt-BR" dirty="0"/>
              <a:t>elementos terá índices de 0 a </a:t>
            </a:r>
            <a:r>
              <a:rPr lang="pt-BR" dirty="0" smtClean="0"/>
              <a:t>99: </a:t>
            </a:r>
          </a:p>
          <a:p>
            <a:pPr lvl="1"/>
            <a:r>
              <a:rPr lang="pt-BR" dirty="0" smtClean="0"/>
              <a:t>notas[0</a:t>
            </a:r>
            <a:r>
              <a:rPr lang="pt-BR" dirty="0"/>
              <a:t>], notas</a:t>
            </a:r>
            <a:r>
              <a:rPr lang="pt-BR" dirty="0" smtClean="0"/>
              <a:t>[1</a:t>
            </a:r>
            <a:r>
              <a:rPr lang="pt-BR" dirty="0"/>
              <a:t>], notas</a:t>
            </a:r>
            <a:r>
              <a:rPr lang="pt-BR" dirty="0" smtClean="0"/>
              <a:t>[2], ..., notas[99]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628928" y="4562493"/>
            <a:ext cx="5943600" cy="1509713"/>
            <a:chOff x="1600200" y="4343400"/>
            <a:chExt cx="5943600" cy="1509713"/>
          </a:xfrm>
        </p:grpSpPr>
        <p:sp>
          <p:nvSpPr>
            <p:cNvPr id="12309" name="Rectangle 5"/>
            <p:cNvSpPr>
              <a:spLocks noChangeArrowheads="1"/>
            </p:cNvSpPr>
            <p:nvPr/>
          </p:nvSpPr>
          <p:spPr bwMode="auto">
            <a:xfrm>
              <a:off x="1600200" y="4724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81</a:t>
              </a:r>
            </a:p>
          </p:txBody>
        </p:sp>
        <p:sp>
          <p:nvSpPr>
            <p:cNvPr id="12310" name="Text Box 6"/>
            <p:cNvSpPr txBox="1">
              <a:spLocks noChangeArrowheads="1"/>
            </p:cNvSpPr>
            <p:nvPr/>
          </p:nvSpPr>
          <p:spPr bwMode="auto">
            <a:xfrm>
              <a:off x="1828800" y="43434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0</a:t>
              </a:r>
            </a:p>
          </p:txBody>
        </p:sp>
        <p:sp>
          <p:nvSpPr>
            <p:cNvPr id="12307" name="Rectangle 8"/>
            <p:cNvSpPr>
              <a:spLocks noChangeArrowheads="1"/>
            </p:cNvSpPr>
            <p:nvPr/>
          </p:nvSpPr>
          <p:spPr bwMode="auto">
            <a:xfrm>
              <a:off x="2590800" y="4724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52</a:t>
              </a:r>
            </a:p>
          </p:txBody>
        </p:sp>
        <p:sp>
          <p:nvSpPr>
            <p:cNvPr id="12308" name="Text Box 9"/>
            <p:cNvSpPr txBox="1">
              <a:spLocks noChangeArrowheads="1"/>
            </p:cNvSpPr>
            <p:nvPr/>
          </p:nvSpPr>
          <p:spPr bwMode="auto">
            <a:xfrm>
              <a:off x="2819400" y="43434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1</a:t>
              </a:r>
            </a:p>
          </p:txBody>
        </p:sp>
        <p:sp>
          <p:nvSpPr>
            <p:cNvPr id="12305" name="Rectangle 11"/>
            <p:cNvSpPr>
              <a:spLocks noChangeArrowheads="1"/>
            </p:cNvSpPr>
            <p:nvPr/>
          </p:nvSpPr>
          <p:spPr bwMode="auto">
            <a:xfrm>
              <a:off x="3581400" y="4724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Text Box 12"/>
            <p:cNvSpPr txBox="1">
              <a:spLocks noChangeArrowheads="1"/>
            </p:cNvSpPr>
            <p:nvPr/>
          </p:nvSpPr>
          <p:spPr bwMode="auto">
            <a:xfrm>
              <a:off x="3810000" y="43434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...</a:t>
              </a:r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4572000" y="4724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Text Box 15"/>
            <p:cNvSpPr txBox="1">
              <a:spLocks noChangeArrowheads="1"/>
            </p:cNvSpPr>
            <p:nvPr/>
          </p:nvSpPr>
          <p:spPr bwMode="auto">
            <a:xfrm>
              <a:off x="4800600" y="43434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b="1"/>
            </a:p>
          </p:txBody>
        </p:sp>
        <p:sp>
          <p:nvSpPr>
            <p:cNvPr id="12301" name="Rectangle 17"/>
            <p:cNvSpPr>
              <a:spLocks noChangeArrowheads="1"/>
            </p:cNvSpPr>
            <p:nvPr/>
          </p:nvSpPr>
          <p:spPr bwMode="auto">
            <a:xfrm>
              <a:off x="5562600" y="4724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Text Box 18"/>
            <p:cNvSpPr txBox="1">
              <a:spLocks noChangeArrowheads="1"/>
            </p:cNvSpPr>
            <p:nvPr/>
          </p:nvSpPr>
          <p:spPr bwMode="auto">
            <a:xfrm>
              <a:off x="5791200" y="43434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b="1"/>
            </a:p>
          </p:txBody>
        </p:sp>
        <p:sp>
          <p:nvSpPr>
            <p:cNvPr id="12299" name="Rectangle 20"/>
            <p:cNvSpPr>
              <a:spLocks noChangeArrowheads="1"/>
            </p:cNvSpPr>
            <p:nvPr/>
          </p:nvSpPr>
          <p:spPr bwMode="auto">
            <a:xfrm>
              <a:off x="6553200" y="4724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72</a:t>
              </a:r>
            </a:p>
          </p:txBody>
        </p:sp>
        <p:sp>
          <p:nvSpPr>
            <p:cNvPr id="12300" name="Text Box 21"/>
            <p:cNvSpPr txBox="1">
              <a:spLocks noChangeArrowheads="1"/>
            </p:cNvSpPr>
            <p:nvPr/>
          </p:nvSpPr>
          <p:spPr bwMode="auto">
            <a:xfrm>
              <a:off x="6781800" y="43434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99</a:t>
              </a:r>
            </a:p>
          </p:txBody>
        </p:sp>
        <p:sp>
          <p:nvSpPr>
            <p:cNvPr id="12298" name="Text Box 22"/>
            <p:cNvSpPr txBox="1">
              <a:spLocks noChangeArrowheads="1"/>
            </p:cNvSpPr>
            <p:nvPr/>
          </p:nvSpPr>
          <p:spPr bwMode="auto">
            <a:xfrm>
              <a:off x="3352800" y="5486400"/>
              <a:ext cx="2209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notas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572008"/>
            <a:ext cx="22193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- Definição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Observação</a:t>
            </a:r>
          </a:p>
          <a:p>
            <a:pPr lvl="1" eaLnBrk="1" hangingPunct="1"/>
            <a:r>
              <a:rPr lang="pt-BR" dirty="0" smtClean="0"/>
              <a:t>Se o usuário digitar mais de 100 elementos em um </a:t>
            </a:r>
            <a:r>
              <a:rPr lang="pt-BR" dirty="0" err="1" smtClean="0"/>
              <a:t>array</a:t>
            </a:r>
            <a:r>
              <a:rPr lang="pt-BR" dirty="0" smtClean="0"/>
              <a:t> de 100 elementos, o programa tentará ler normalmente.</a:t>
            </a:r>
          </a:p>
          <a:p>
            <a:pPr lvl="1"/>
            <a:r>
              <a:rPr lang="pt-BR" dirty="0" smtClean="0"/>
              <a:t>Porém, o programa os armazenará em uma parte não reservada de memória, pois o espaço reservado para o </a:t>
            </a:r>
            <a:r>
              <a:rPr lang="pt-BR" dirty="0" err="1" smtClean="0"/>
              <a:t>array</a:t>
            </a:r>
            <a:r>
              <a:rPr lang="pt-BR" dirty="0" smtClean="0"/>
              <a:t> foi para somente 100 elementos. </a:t>
            </a:r>
          </a:p>
          <a:p>
            <a:pPr lvl="1" eaLnBrk="1" hangingPunct="1"/>
            <a:r>
              <a:rPr lang="pt-BR" dirty="0" smtClean="0"/>
              <a:t>Isto pode resultar nos mais variados erros durante a execução do programa.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= varíavel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Cada elemento do </a:t>
            </a:r>
            <a:r>
              <a:rPr lang="pt-BR" dirty="0" err="1" smtClean="0"/>
              <a:t>array</a:t>
            </a:r>
            <a:r>
              <a:rPr lang="pt-BR" dirty="0" smtClean="0"/>
              <a:t> tem todas as características de uma variável e pode aparecer em expressões e atribuições (</a:t>
            </a:r>
            <a:r>
              <a:rPr lang="en-US" dirty="0" err="1" smtClean="0"/>
              <a:t>respeitando</a:t>
            </a:r>
            <a:r>
              <a:rPr lang="en-US" dirty="0" smtClean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 smtClean="0"/>
              <a:t>tipos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notas[2] = x + notas[3];</a:t>
            </a:r>
          </a:p>
          <a:p>
            <a:pPr lvl="1"/>
            <a:r>
              <a:rPr lang="pt-BR" dirty="0" err="1" smtClean="0"/>
              <a:t>if</a:t>
            </a:r>
            <a:r>
              <a:rPr lang="pt-BR" dirty="0" smtClean="0"/>
              <a:t> (notas[2] &gt; 60)</a:t>
            </a:r>
          </a:p>
          <a:p>
            <a:pPr eaLnBrk="1" hangingPunct="1"/>
            <a:r>
              <a:rPr lang="pt-BR" dirty="0" err="1" smtClean="0"/>
              <a:t>Ex</a:t>
            </a:r>
            <a:r>
              <a:rPr lang="pt-BR" dirty="0" smtClean="0"/>
              <a:t>: somar todos os elementos de notas:</a:t>
            </a:r>
          </a:p>
          <a:p>
            <a:pPr lvl="1" eaLnBrk="1" hangingPunct="1">
              <a:buFont typeface="Wingdings" pitchFamily="2" charset="2"/>
              <a:buNone/>
            </a:pP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36576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Percorrendo um </a:t>
            </a:r>
            <a:r>
              <a:rPr lang="pt-BR" dirty="0" err="1" smtClean="0"/>
              <a:t>array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Podemos usar um comando de repetição </a:t>
            </a:r>
            <a:r>
              <a:rPr lang="pt-BR" dirty="0" smtClean="0"/>
              <a:t>(for, </a:t>
            </a:r>
            <a:r>
              <a:rPr lang="pt-BR" dirty="0" err="1" smtClean="0"/>
              <a:t>while</a:t>
            </a:r>
            <a:r>
              <a:rPr lang="pt-BR" dirty="0" smtClean="0"/>
              <a:t> e do-</a:t>
            </a:r>
            <a:r>
              <a:rPr lang="pt-BR" dirty="0" err="1" smtClean="0"/>
              <a:t>while</a:t>
            </a:r>
            <a:r>
              <a:rPr lang="pt-BR" dirty="0" smtClean="0"/>
              <a:t>) </a:t>
            </a:r>
            <a:r>
              <a:rPr lang="pt-BR" dirty="0"/>
              <a:t>para percorrer </a:t>
            </a:r>
            <a:r>
              <a:rPr lang="pt-BR" dirty="0" smtClean="0"/>
              <a:t>um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Exemplo: </a:t>
            </a:r>
            <a:r>
              <a:rPr lang="pt-BR" dirty="0"/>
              <a:t>somando os elementos de um </a:t>
            </a:r>
            <a:r>
              <a:rPr lang="pt-BR" dirty="0" err="1"/>
              <a:t>array</a:t>
            </a:r>
            <a:r>
              <a:rPr lang="pt-BR" dirty="0"/>
              <a:t> de 5 elementos</a:t>
            </a:r>
          </a:p>
          <a:p>
            <a:pPr lvl="1"/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709204974"/>
              </p:ext>
            </p:extLst>
          </p:nvPr>
        </p:nvGraphicFramePr>
        <p:xfrm>
          <a:off x="5638800" y="3638553"/>
          <a:ext cx="2895600" cy="283844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65200"/>
                <a:gridCol w="965200"/>
                <a:gridCol w="965200"/>
              </a:tblGrid>
              <a:tr h="31538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/>
                        <a:t>Variáveis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</a:rPr>
                        <a:t>soma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solidFill>
                            <a:schemeClr val="bg1"/>
                          </a:solidFill>
                        </a:rPr>
                        <a:t>lista[i</a:t>
                      </a:r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53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53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/>
                        <a:t>54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51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53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/>
                        <a:t>72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18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53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/>
                        <a:t>74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53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119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45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5383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67100"/>
            <a:ext cx="46005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4728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- Características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Características básicas de um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Estrutura homogênea, isto é, é formado por elementos do mesmo tipo.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Todos os elementos da estrutura são igualmente acessíveis, isto é, o tempo e o tipo de procedimento para acessar qualquer um dos elementos do </a:t>
            </a:r>
            <a:r>
              <a:rPr lang="pt-BR" dirty="0" err="1" smtClean="0"/>
              <a:t>array</a:t>
            </a:r>
            <a:r>
              <a:rPr lang="pt-BR" i="1" dirty="0" smtClean="0"/>
              <a:t> </a:t>
            </a:r>
            <a:r>
              <a:rPr lang="pt-BR" dirty="0" smtClean="0"/>
              <a:t>são iguais.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Cada elemento do </a:t>
            </a:r>
            <a:r>
              <a:rPr lang="pt-BR" dirty="0" err="1" smtClean="0"/>
              <a:t>array</a:t>
            </a:r>
            <a:r>
              <a:rPr lang="pt-BR" dirty="0" smtClean="0"/>
              <a:t> tem um índice próprio segundo sua posição no conjunto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- Problema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Voltando ao problema anterior</a:t>
            </a:r>
          </a:p>
          <a:p>
            <a:pPr lvl="1" eaLnBrk="1" hangingPunct="1"/>
            <a:r>
              <a:rPr lang="pt-BR" smtClean="0"/>
              <a:t>leia as notas de uma turma de cinco estudantes e depois imprima as notas que são maiores do que a média da turma.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r>
              <a:rPr lang="pt-BR" dirty="0"/>
              <a:t> - Solução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Um algoritmo para esse problema usando </a:t>
            </a:r>
            <a:r>
              <a:rPr lang="pt-BR" dirty="0" err="1"/>
              <a:t>array</a:t>
            </a:r>
            <a:r>
              <a:rPr lang="pt-BR" dirty="0"/>
              <a:t>: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053954"/>
            <a:ext cx="5419725" cy="472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6284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r>
              <a:rPr lang="pt-BR" dirty="0"/>
              <a:t> - Solução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 ao invés de 5, fossem 100 alunos</a:t>
            </a:r>
            <a:r>
              <a:rPr lang="pt-BR" dirty="0" smtClean="0"/>
              <a:t>?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466850" y="2037516"/>
            <a:ext cx="5543550" cy="4746872"/>
            <a:chOff x="1466850" y="2037516"/>
            <a:chExt cx="5543550" cy="474687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850" y="2037516"/>
              <a:ext cx="5543550" cy="4746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tângulo 3"/>
            <p:cNvSpPr/>
            <p:nvPr/>
          </p:nvSpPr>
          <p:spPr>
            <a:xfrm>
              <a:off x="3200400" y="2674434"/>
              <a:ext cx="609600" cy="25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581400" y="3351356"/>
              <a:ext cx="609600" cy="25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581400" y="4494356"/>
              <a:ext cx="609600" cy="25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657600" y="4951556"/>
              <a:ext cx="609600" cy="25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581400" y="5391000"/>
              <a:ext cx="609600" cy="25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6906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Exercício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Para um </a:t>
            </a:r>
            <a:r>
              <a:rPr lang="pt-BR" dirty="0" err="1" smtClean="0"/>
              <a:t>array</a:t>
            </a:r>
            <a:r>
              <a:rPr lang="pt-BR" dirty="0" smtClean="0"/>
              <a:t> A com 5 números inteiros, formular um algoritmo que determine o maior elemento deste </a:t>
            </a:r>
            <a:r>
              <a:rPr lang="pt-BR" dirty="0" err="1" smtClean="0"/>
              <a:t>array</a:t>
            </a:r>
            <a:endParaRPr lang="pt-BR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 - Solução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pt-BR" dirty="0" smtClean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051635571"/>
              </p:ext>
            </p:extLst>
          </p:nvPr>
        </p:nvGraphicFramePr>
        <p:xfrm>
          <a:off x="5257800" y="1676400"/>
          <a:ext cx="2457450" cy="291253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819150"/>
                <a:gridCol w="819150"/>
                <a:gridCol w="819150"/>
              </a:tblGrid>
              <a:tr h="36406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/>
                        <a:t>Variáveis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err="1" smtClean="0">
                          <a:solidFill>
                            <a:schemeClr val="bg1"/>
                          </a:solidFill>
                        </a:rPr>
                        <a:t>ma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solidFill>
                            <a:schemeClr val="bg1"/>
                          </a:solidFill>
                        </a:rPr>
                        <a:t>A[i</a:t>
                      </a:r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u="none" strike="noStrike" dirty="0" smtClean="0"/>
                        <a:t>3</a:t>
                      </a:r>
                      <a:endParaRPr lang="pt-BR" sz="2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/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u="none" strike="noStrike" kern="1200" dirty="0" smtClean="0"/>
                        <a:t>3</a:t>
                      </a:r>
                      <a:endParaRPr lang="pt-BR" sz="20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640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/>
                        <a:t>18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/>
                        <a:t>18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6406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u="none" strike="noStrike" dirty="0" smtClean="0"/>
                        <a:t>51</a:t>
                      </a:r>
                      <a:endParaRPr lang="pt-BR" sz="2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/>
                        <a:t>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64067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/>
                        <a:t>51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64067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45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64067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14500"/>
            <a:ext cx="42767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Por que usar array?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7239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pt-BR" dirty="0" smtClean="0"/>
              <a:t>As variáveis declaradas até agora são capazes de armazenar um único valor por vez.</a:t>
            </a:r>
          </a:p>
          <a:p>
            <a:pPr lvl="1"/>
            <a:r>
              <a:rPr lang="pt-BR" dirty="0"/>
              <a:t>Sempre que tentamos armazenar um novo valor dentro de uma variável, o valor antigo é sobrescrito e, portanto, </a:t>
            </a:r>
            <a:r>
              <a:rPr lang="pt-BR" dirty="0" smtClean="0"/>
              <a:t>perdido</a:t>
            </a:r>
          </a:p>
          <a:p>
            <a:pPr lvl="1"/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599"/>
            <a:ext cx="31718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912093" y="4496096"/>
            <a:ext cx="2819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pt-BR" dirty="0"/>
              <a:t>Saída</a:t>
            </a:r>
          </a:p>
          <a:p>
            <a:pPr lvl="1"/>
            <a:r>
              <a:rPr lang="pt-BR" dirty="0"/>
              <a:t>x = 10.000000</a:t>
            </a:r>
          </a:p>
          <a:p>
            <a:pPr lvl="1"/>
            <a:r>
              <a:rPr lang="pt-BR" dirty="0"/>
              <a:t>x = </a:t>
            </a:r>
            <a:r>
              <a:rPr lang="pt-BR" dirty="0" smtClean="0"/>
              <a:t>20.000000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Copiando um </a:t>
            </a:r>
            <a:r>
              <a:rPr lang="pt-BR" dirty="0" err="1" smtClean="0"/>
              <a:t>array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Não se pode fazer atribuição de </a:t>
            </a:r>
            <a:r>
              <a:rPr lang="pt-BR" dirty="0" err="1"/>
              <a:t>arrays</a:t>
            </a:r>
            <a:r>
              <a:rPr lang="pt-BR" dirty="0"/>
              <a:t> inteiros, apenas de suas posições </a:t>
            </a:r>
            <a:r>
              <a:rPr lang="pt-BR" dirty="0" smtClean="0"/>
              <a:t>individualmente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590800"/>
            <a:ext cx="37242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49539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Arrays bidimensionais - matrizes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3914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Os </a:t>
            </a:r>
            <a:r>
              <a:rPr lang="pt-BR" dirty="0" err="1"/>
              <a:t>arrays</a:t>
            </a:r>
            <a:r>
              <a:rPr lang="pt-BR" dirty="0"/>
              <a:t> declarados até o momento possuem apenas uma dimensão e, portanto, são tratados como uma lista de variáveis. </a:t>
            </a:r>
            <a:endParaRPr lang="pt-BR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Porém</a:t>
            </a:r>
            <a:r>
              <a:rPr lang="pt-BR" dirty="0"/>
              <a:t>, há casos em que uma estrutura com mais de uma dimensão é mais útil. </a:t>
            </a:r>
            <a:endParaRPr lang="pt-BR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Por </a:t>
            </a:r>
            <a:r>
              <a:rPr lang="pt-BR" dirty="0"/>
              <a:t>exemplo, quando os dados são organizados em uma estrutura de linhas e colunas, como uma tabela. </a:t>
            </a:r>
            <a:r>
              <a:rPr lang="pt-BR" dirty="0" smtClean="0"/>
              <a:t>Para </a:t>
            </a:r>
            <a:r>
              <a:rPr lang="pt-BR" dirty="0"/>
              <a:t>isso usamos um </a:t>
            </a:r>
            <a:r>
              <a:rPr lang="pt-BR" dirty="0" err="1"/>
              <a:t>array</a:t>
            </a:r>
            <a:r>
              <a:rPr lang="pt-BR" dirty="0"/>
              <a:t> com duas dimensões, ou seja, uma “matriz</a:t>
            </a:r>
            <a:r>
              <a:rPr lang="pt-BR" dirty="0" smtClean="0"/>
              <a:t>”.</a:t>
            </a:r>
          </a:p>
          <a:p>
            <a:pPr>
              <a:lnSpc>
                <a:spcPct val="90000"/>
              </a:lnSpc>
            </a:pPr>
            <a:endParaRPr lang="pt-B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Arrays</a:t>
            </a:r>
            <a:r>
              <a:rPr lang="pt-BR" dirty="0" smtClean="0"/>
              <a:t> bidimensionais - matrizes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3914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dirty="0"/>
              <a:t>bidimensionais </a:t>
            </a:r>
            <a:r>
              <a:rPr lang="pt-BR" dirty="0" smtClean="0"/>
              <a:t>ou “matrizes”, contém: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Dados organizados na forma de uma tabela de 2 dimensões;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Necessitam de dois índices para acessar uma posição: um para a linha e outro para a coluna</a:t>
            </a:r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Declaração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err="1" smtClean="0"/>
              <a:t>tipo_variável</a:t>
            </a:r>
            <a:r>
              <a:rPr lang="pt-BR" dirty="0" smtClean="0"/>
              <a:t> </a:t>
            </a:r>
            <a:r>
              <a:rPr lang="pt-BR" dirty="0" err="1" smtClean="0"/>
              <a:t>nome_variável</a:t>
            </a:r>
            <a:r>
              <a:rPr lang="pt-BR" dirty="0" smtClean="0"/>
              <a:t>[linhas][colunas];</a:t>
            </a:r>
          </a:p>
        </p:txBody>
      </p:sp>
    </p:spTree>
    <p:extLst>
      <p:ext uri="{BB962C8B-B14F-4D97-AF65-F5344CB8AC3E}">
        <p14:creationId xmlns="" xmlns:p14="http://schemas.microsoft.com/office/powerpoint/2010/main" val="404457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bidimensionais - matrizes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Criar uma matriz que </a:t>
            </a:r>
            <a:r>
              <a:rPr lang="pt-BR" dirty="0"/>
              <a:t>tenha 100 linhas por 50 colunas</a:t>
            </a:r>
          </a:p>
          <a:p>
            <a:pPr lvl="2"/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mat</a:t>
            </a:r>
            <a:r>
              <a:rPr lang="pt-BR" dirty="0"/>
              <a:t>[100][50];</a:t>
            </a:r>
          </a:p>
          <a:p>
            <a:pPr lvl="2"/>
            <a:r>
              <a:rPr lang="pt-BR" dirty="0" err="1"/>
              <a:t>mat</a:t>
            </a:r>
            <a:r>
              <a:rPr lang="pt-BR" dirty="0"/>
              <a:t>[0][1] = 99;</a:t>
            </a:r>
          </a:p>
          <a:p>
            <a:endParaRPr lang="en-US" dirty="0"/>
          </a:p>
        </p:txBody>
      </p:sp>
      <p:grpSp>
        <p:nvGrpSpPr>
          <p:cNvPr id="46" name="Grupo 45"/>
          <p:cNvGrpSpPr/>
          <p:nvPr/>
        </p:nvGrpSpPr>
        <p:grpSpPr>
          <a:xfrm>
            <a:off x="457200" y="3200400"/>
            <a:ext cx="7239000" cy="3429000"/>
            <a:chOff x="457200" y="3352800"/>
            <a:chExt cx="7239000" cy="3429000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752600" y="37338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1981200" y="33528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0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743200" y="37338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99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971800" y="33528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1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733800" y="37338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962400" y="33528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...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4724400" y="37338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4953000" y="33528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b="1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5715000" y="37338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943600" y="33528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b="1"/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6705600" y="37338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934200" y="33528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49</a:t>
              </a: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1752600" y="4343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743200" y="4343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3733800" y="4343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4724400" y="4343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5715000" y="4343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6705600" y="4343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1752600" y="49530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2743200" y="49530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3733800" y="49530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4724400" y="49530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5715000" y="49530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6705600" y="49530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1752600" y="55626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2743200" y="55626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3733800" y="55626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4724400" y="55626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5715000" y="55626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6705600" y="55626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1752600" y="61722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>
              <a:off x="2743200" y="61722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>
              <a:off x="3733800" y="61722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>
              <a:off x="4724400" y="61722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5715000" y="61722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6705600" y="61722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1295400" y="3824288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0</a:t>
              </a:r>
            </a:p>
          </p:txBody>
        </p: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1295400" y="4433888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1</a:t>
              </a:r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1295400" y="50292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...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1295400" y="6262688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99</a:t>
              </a:r>
            </a:p>
          </p:txBody>
        </p:sp>
        <p:sp>
          <p:nvSpPr>
            <p:cNvPr id="44" name="Text Box 50"/>
            <p:cNvSpPr txBox="1">
              <a:spLocks noChangeArrowheads="1"/>
            </p:cNvSpPr>
            <p:nvPr/>
          </p:nvSpPr>
          <p:spPr bwMode="auto">
            <a:xfrm>
              <a:off x="457200" y="55626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mat[0][1]</a:t>
              </a: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flipV="1">
              <a:off x="1524000" y="4191000"/>
              <a:ext cx="1524000" cy="1524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109685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bidimensionais - matrizes</a:t>
            </a:r>
            <a:endParaRPr lang="pt-BR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 smtClean="0"/>
              <a:t>uma matriz, os </a:t>
            </a:r>
            <a:r>
              <a:rPr lang="pt-BR" dirty="0"/>
              <a:t>elementos são acessados especificando um par de colchetes e índice para cada dimensão da </a:t>
            </a:r>
            <a:r>
              <a:rPr lang="pt-BR" dirty="0" smtClean="0"/>
              <a:t>matriz</a:t>
            </a:r>
          </a:p>
          <a:p>
            <a:pPr lvl="1"/>
            <a:r>
              <a:rPr lang="pt-BR" dirty="0"/>
              <a:t>A numeração começa sempre do zero</a:t>
            </a:r>
            <a:endParaRPr lang="pt-BR" dirty="0" smtClean="0"/>
          </a:p>
        </p:txBody>
      </p:sp>
      <p:grpSp>
        <p:nvGrpSpPr>
          <p:cNvPr id="18" name="Grupo 17"/>
          <p:cNvGrpSpPr/>
          <p:nvPr/>
        </p:nvGrpSpPr>
        <p:grpSpPr>
          <a:xfrm>
            <a:off x="457200" y="3200400"/>
            <a:ext cx="7239000" cy="3429000"/>
            <a:chOff x="457200" y="3352800"/>
            <a:chExt cx="7239000" cy="3429000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752600" y="37338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981200" y="33528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0</a:t>
              </a: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743200" y="37338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99</a:t>
              </a: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2971800" y="33528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1</a:t>
              </a: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3733800" y="37338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3962400" y="33528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...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4724400" y="37338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953000" y="33528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b="1"/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5715000" y="37338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5943600" y="33528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b="1"/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6705600" y="37338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6934200" y="33528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49</a:t>
              </a:r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1752600" y="4343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2743200" y="4343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3733800" y="4343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4724400" y="4343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5715000" y="4343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6705600" y="43434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1752600" y="49530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2743200" y="49530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3733800" y="49530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1"/>
            <p:cNvSpPr>
              <a:spLocks noChangeArrowheads="1"/>
            </p:cNvSpPr>
            <p:nvPr/>
          </p:nvSpPr>
          <p:spPr bwMode="auto">
            <a:xfrm>
              <a:off x="4724400" y="49530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5715000" y="49530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6705600" y="49530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1752600" y="55626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2743200" y="55626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36"/>
            <p:cNvSpPr>
              <a:spLocks noChangeArrowheads="1"/>
            </p:cNvSpPr>
            <p:nvPr/>
          </p:nvSpPr>
          <p:spPr bwMode="auto">
            <a:xfrm>
              <a:off x="3733800" y="55626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4724400" y="55626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5715000" y="55626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6705600" y="55626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1752600" y="61722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2743200" y="61722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3733800" y="61722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4724400" y="61722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4"/>
            <p:cNvSpPr>
              <a:spLocks noChangeArrowheads="1"/>
            </p:cNvSpPr>
            <p:nvPr/>
          </p:nvSpPr>
          <p:spPr bwMode="auto">
            <a:xfrm>
              <a:off x="5715000" y="61722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5"/>
            <p:cNvSpPr>
              <a:spLocks noChangeArrowheads="1"/>
            </p:cNvSpPr>
            <p:nvPr/>
          </p:nvSpPr>
          <p:spPr bwMode="auto">
            <a:xfrm>
              <a:off x="6705600" y="6172200"/>
              <a:ext cx="990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46"/>
            <p:cNvSpPr txBox="1">
              <a:spLocks noChangeArrowheads="1"/>
            </p:cNvSpPr>
            <p:nvPr/>
          </p:nvSpPr>
          <p:spPr bwMode="auto">
            <a:xfrm>
              <a:off x="1295400" y="3824288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0</a:t>
              </a:r>
            </a:p>
          </p:txBody>
        </p:sp>
        <p:sp>
          <p:nvSpPr>
            <p:cNvPr id="56" name="Text Box 47"/>
            <p:cNvSpPr txBox="1">
              <a:spLocks noChangeArrowheads="1"/>
            </p:cNvSpPr>
            <p:nvPr/>
          </p:nvSpPr>
          <p:spPr bwMode="auto">
            <a:xfrm>
              <a:off x="1295400" y="4433888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1</a:t>
              </a:r>
            </a:p>
          </p:txBody>
        </p:sp>
        <p:sp>
          <p:nvSpPr>
            <p:cNvPr id="57" name="Text Box 48"/>
            <p:cNvSpPr txBox="1">
              <a:spLocks noChangeArrowheads="1"/>
            </p:cNvSpPr>
            <p:nvPr/>
          </p:nvSpPr>
          <p:spPr bwMode="auto">
            <a:xfrm>
              <a:off x="1295400" y="5029200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...</a:t>
              </a:r>
            </a:p>
          </p:txBody>
        </p:sp>
        <p:sp>
          <p:nvSpPr>
            <p:cNvPr id="58" name="Text Box 49"/>
            <p:cNvSpPr txBox="1">
              <a:spLocks noChangeArrowheads="1"/>
            </p:cNvSpPr>
            <p:nvPr/>
          </p:nvSpPr>
          <p:spPr bwMode="auto">
            <a:xfrm>
              <a:off x="1295400" y="6262688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99</a:t>
              </a:r>
            </a:p>
          </p:txBody>
        </p:sp>
        <p:sp>
          <p:nvSpPr>
            <p:cNvPr id="59" name="Text Box 50"/>
            <p:cNvSpPr txBox="1">
              <a:spLocks noChangeArrowheads="1"/>
            </p:cNvSpPr>
            <p:nvPr/>
          </p:nvSpPr>
          <p:spPr bwMode="auto">
            <a:xfrm>
              <a:off x="457200" y="55626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mat[0][1]</a:t>
              </a:r>
            </a:p>
          </p:txBody>
        </p:sp>
        <p:sp>
          <p:nvSpPr>
            <p:cNvPr id="60" name="Line 51"/>
            <p:cNvSpPr>
              <a:spLocks noChangeShapeType="1"/>
            </p:cNvSpPr>
            <p:nvPr/>
          </p:nvSpPr>
          <p:spPr bwMode="auto">
            <a:xfrm flipV="1">
              <a:off x="1524000" y="4191000"/>
              <a:ext cx="1524000" cy="1524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734967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bidimensionais - matrizes</a:t>
            </a:r>
            <a:endParaRPr lang="pt-BR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Cada elemento da matriz tem todas as características de uma variável e pode aparecer em expressões e atribuições (</a:t>
            </a:r>
            <a:r>
              <a:rPr lang="en-US" dirty="0" err="1" smtClean="0"/>
              <a:t>respeitando</a:t>
            </a:r>
            <a:r>
              <a:rPr lang="en-US" dirty="0" smtClean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 smtClean="0"/>
              <a:t>tipos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mat</a:t>
            </a:r>
            <a:r>
              <a:rPr lang="pt-BR" dirty="0" smtClean="0"/>
              <a:t>[0][1] = x + </a:t>
            </a:r>
            <a:r>
              <a:rPr lang="pt-BR" dirty="0" err="1" smtClean="0"/>
              <a:t>mat</a:t>
            </a:r>
            <a:r>
              <a:rPr lang="pt-BR" dirty="0" smtClean="0"/>
              <a:t>[1][5];</a:t>
            </a:r>
          </a:p>
          <a:p>
            <a:pPr lvl="1"/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mat</a:t>
            </a:r>
            <a:r>
              <a:rPr lang="pt-BR" dirty="0" smtClean="0"/>
              <a:t>[5][7] &gt; 0)</a:t>
            </a:r>
          </a:p>
        </p:txBody>
      </p:sp>
    </p:spTree>
    <p:extLst>
      <p:ext uri="{BB962C8B-B14F-4D97-AF65-F5344CB8AC3E}">
        <p14:creationId xmlns="" xmlns:p14="http://schemas.microsoft.com/office/powerpoint/2010/main" val="3807089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Arrays bidimensionais - matrizes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uma matriz possui dois índices, precisamos de dois comandos de repetição para percorrer todos os seus elementos. 	</a:t>
            </a:r>
          </a:p>
          <a:p>
            <a:endParaRPr lang="pt-B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7288" y="2895601"/>
            <a:ext cx="6804000" cy="364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Arrays Multidimensionais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Arrays</a:t>
            </a:r>
            <a:r>
              <a:rPr lang="pt-BR" i="1" dirty="0" smtClean="0"/>
              <a:t> </a:t>
            </a:r>
            <a:r>
              <a:rPr lang="pt-BR" dirty="0" smtClean="0"/>
              <a:t>podem ter diversas dimensões, cada uma identificada por um par de colchetes na declaração</a:t>
            </a:r>
          </a:p>
          <a:p>
            <a:pPr lvl="1" eaLnBrk="1" hangingPunct="1"/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vet</a:t>
            </a:r>
            <a:r>
              <a:rPr lang="pt-BR" dirty="0" smtClean="0"/>
              <a:t>[5]; // 1 dimensão</a:t>
            </a:r>
          </a:p>
          <a:p>
            <a:pPr lvl="1" eaLnBrk="1" hangingPunct="1"/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 err="1" smtClean="0"/>
              <a:t>mat</a:t>
            </a:r>
            <a:r>
              <a:rPr lang="pt-BR" dirty="0" smtClean="0"/>
              <a:t>[5][5]; // 2 dimensões</a:t>
            </a:r>
          </a:p>
          <a:p>
            <a:pPr lvl="1" eaLnBrk="1" hangingPunct="1"/>
            <a:r>
              <a:rPr lang="pt-BR" dirty="0" err="1" smtClean="0"/>
              <a:t>double</a:t>
            </a:r>
            <a:r>
              <a:rPr lang="pt-BR" dirty="0" smtClean="0"/>
              <a:t> </a:t>
            </a:r>
            <a:r>
              <a:rPr lang="pt-BR" dirty="0" err="1" smtClean="0"/>
              <a:t>cub</a:t>
            </a:r>
            <a:r>
              <a:rPr lang="pt-BR" dirty="0" smtClean="0"/>
              <a:t>[5][5][5]; // 3 dimensões</a:t>
            </a:r>
          </a:p>
          <a:p>
            <a:pPr lvl="1" eaLnBrk="1" hangingPunct="1"/>
            <a:r>
              <a:rPr lang="pt-BR" dirty="0" err="1" smtClean="0"/>
              <a:t>int</a:t>
            </a:r>
            <a:r>
              <a:rPr lang="pt-BR" dirty="0" smtClean="0"/>
              <a:t> X[5][5][5][5]; // 4 dimensões</a:t>
            </a:r>
          </a:p>
          <a:p>
            <a:pPr eaLnBrk="1" hangingPunct="1"/>
            <a:endParaRPr lang="pt-BR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Arrays Multidimensionais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Apesar de terem o comportamento de estruturas com mais de uma dimensão, na memória os dados são armazenados linearmente:</a:t>
            </a:r>
          </a:p>
          <a:p>
            <a:pPr lvl="1" eaLnBrk="1" hangingPunct="1"/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mat</a:t>
            </a:r>
            <a:r>
              <a:rPr lang="pt-BR" dirty="0" smtClean="0"/>
              <a:t>[5][5];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3276600" y="3048000"/>
            <a:ext cx="2667000" cy="2133601"/>
            <a:chOff x="3276600" y="3048000"/>
            <a:chExt cx="2667000" cy="2133601"/>
          </a:xfrm>
        </p:grpSpPr>
        <p:grpSp>
          <p:nvGrpSpPr>
            <p:cNvPr id="27686" name="Group 63"/>
            <p:cNvGrpSpPr>
              <a:grpSpLocks/>
            </p:cNvGrpSpPr>
            <p:nvPr/>
          </p:nvGrpSpPr>
          <p:grpSpPr bwMode="auto">
            <a:xfrm>
              <a:off x="3657600" y="3352800"/>
              <a:ext cx="1524000" cy="1524000"/>
              <a:chOff x="3792" y="2304"/>
              <a:chExt cx="960" cy="96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7689" name="Rectangle 38"/>
              <p:cNvSpPr>
                <a:spLocks noChangeArrowheads="1"/>
              </p:cNvSpPr>
              <p:nvPr/>
            </p:nvSpPr>
            <p:spPr bwMode="auto">
              <a:xfrm>
                <a:off x="3792" y="230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0" name="Rectangle 39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1" name="Rectangle 40"/>
              <p:cNvSpPr>
                <a:spLocks noChangeArrowheads="1"/>
              </p:cNvSpPr>
              <p:nvPr/>
            </p:nvSpPr>
            <p:spPr bwMode="auto">
              <a:xfrm>
                <a:off x="4176" y="230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2" name="Rectangle 41"/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3" name="Rectangle 42"/>
              <p:cNvSpPr>
                <a:spLocks noChangeArrowheads="1"/>
              </p:cNvSpPr>
              <p:nvPr/>
            </p:nvSpPr>
            <p:spPr bwMode="auto">
              <a:xfrm>
                <a:off x="4560" y="230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4" name="Rectangle 43"/>
              <p:cNvSpPr>
                <a:spLocks noChangeArrowheads="1"/>
              </p:cNvSpPr>
              <p:nvPr/>
            </p:nvSpPr>
            <p:spPr bwMode="auto">
              <a:xfrm>
                <a:off x="3792" y="24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5" name="Rectangle 44"/>
              <p:cNvSpPr>
                <a:spLocks noChangeArrowheads="1"/>
              </p:cNvSpPr>
              <p:nvPr/>
            </p:nvSpPr>
            <p:spPr bwMode="auto">
              <a:xfrm>
                <a:off x="3984" y="24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Rectangle 45"/>
              <p:cNvSpPr>
                <a:spLocks noChangeArrowheads="1"/>
              </p:cNvSpPr>
              <p:nvPr/>
            </p:nvSpPr>
            <p:spPr bwMode="auto">
              <a:xfrm>
                <a:off x="4176" y="24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7" name="Rectangle 46"/>
              <p:cNvSpPr>
                <a:spLocks noChangeArrowheads="1"/>
              </p:cNvSpPr>
              <p:nvPr/>
            </p:nvSpPr>
            <p:spPr bwMode="auto">
              <a:xfrm>
                <a:off x="4368" y="24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8" name="Rectangle 47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Rectangle 48"/>
              <p:cNvSpPr>
                <a:spLocks noChangeArrowheads="1"/>
              </p:cNvSpPr>
              <p:nvPr/>
            </p:nvSpPr>
            <p:spPr bwMode="auto">
              <a:xfrm>
                <a:off x="3792" y="268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0" name="Rectangle 49"/>
              <p:cNvSpPr>
                <a:spLocks noChangeArrowheads="1"/>
              </p:cNvSpPr>
              <p:nvPr/>
            </p:nvSpPr>
            <p:spPr bwMode="auto">
              <a:xfrm>
                <a:off x="3984" y="268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1" name="Rectangle 50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2" name="Rectangle 51"/>
              <p:cNvSpPr>
                <a:spLocks noChangeArrowheads="1"/>
              </p:cNvSpPr>
              <p:nvPr/>
            </p:nvSpPr>
            <p:spPr bwMode="auto">
              <a:xfrm>
                <a:off x="4368" y="268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3" name="Rectangle 52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4" name="Rectangle 53"/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Rectangle 54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6" name="Rectangle 55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7" name="Rectangle 56"/>
              <p:cNvSpPr>
                <a:spLocks noChangeArrowheads="1"/>
              </p:cNvSpPr>
              <p:nvPr/>
            </p:nvSpPr>
            <p:spPr bwMode="auto">
              <a:xfrm>
                <a:off x="4368" y="2880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8" name="Rectangle 57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9" name="Rectangle 58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0" name="Rectangle 59"/>
              <p:cNvSpPr>
                <a:spLocks noChangeArrowheads="1"/>
              </p:cNvSpPr>
              <p:nvPr/>
            </p:nvSpPr>
            <p:spPr bwMode="auto">
              <a:xfrm>
                <a:off x="3984" y="30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1" name="Rectangle 60"/>
              <p:cNvSpPr>
                <a:spLocks noChangeArrowheads="1"/>
              </p:cNvSpPr>
              <p:nvPr/>
            </p:nvSpPr>
            <p:spPr bwMode="auto">
              <a:xfrm>
                <a:off x="4176" y="30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2" name="Rectangle 61"/>
              <p:cNvSpPr>
                <a:spLocks noChangeArrowheads="1"/>
              </p:cNvSpPr>
              <p:nvPr/>
            </p:nvSpPr>
            <p:spPr bwMode="auto">
              <a:xfrm>
                <a:off x="4368" y="30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3" name="Rectangle 62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7" name="Text Box 65"/>
            <p:cNvSpPr txBox="1">
              <a:spLocks noChangeArrowheads="1"/>
            </p:cNvSpPr>
            <p:nvPr/>
          </p:nvSpPr>
          <p:spPr bwMode="auto">
            <a:xfrm>
              <a:off x="3276600" y="30480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0,0</a:t>
              </a:r>
            </a:p>
          </p:txBody>
        </p:sp>
        <p:sp>
          <p:nvSpPr>
            <p:cNvPr id="27688" name="Text Box 66"/>
            <p:cNvSpPr txBox="1">
              <a:spLocks noChangeArrowheads="1"/>
            </p:cNvSpPr>
            <p:nvPr/>
          </p:nvSpPr>
          <p:spPr bwMode="auto">
            <a:xfrm>
              <a:off x="5105400" y="4814888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4,4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04800" y="5334000"/>
            <a:ext cx="7848600" cy="598487"/>
            <a:chOff x="381000" y="5334000"/>
            <a:chExt cx="7848600" cy="598487"/>
          </a:xfrm>
        </p:grpSpPr>
        <p:grpSp>
          <p:nvGrpSpPr>
            <p:cNvPr id="27654" name="Group 64"/>
            <p:cNvGrpSpPr>
              <a:grpSpLocks/>
            </p:cNvGrpSpPr>
            <p:nvPr/>
          </p:nvGrpSpPr>
          <p:grpSpPr bwMode="auto">
            <a:xfrm>
              <a:off x="457200" y="5627687"/>
              <a:ext cx="7620000" cy="304800"/>
              <a:chOff x="576" y="3696"/>
              <a:chExt cx="4800" cy="192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7661" name="Rectangle 4"/>
              <p:cNvSpPr>
                <a:spLocks noChangeArrowheads="1"/>
              </p:cNvSpPr>
              <p:nvPr/>
            </p:nvSpPr>
            <p:spPr bwMode="auto">
              <a:xfrm>
                <a:off x="576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Rectangle 5"/>
              <p:cNvSpPr>
                <a:spLocks noChangeArrowheads="1"/>
              </p:cNvSpPr>
              <p:nvPr/>
            </p:nvSpPr>
            <p:spPr bwMode="auto">
              <a:xfrm>
                <a:off x="768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3" name="Rectangle 6"/>
              <p:cNvSpPr>
                <a:spLocks noChangeArrowheads="1"/>
              </p:cNvSpPr>
              <p:nvPr/>
            </p:nvSpPr>
            <p:spPr bwMode="auto">
              <a:xfrm>
                <a:off x="960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4" name="Rectangle 7"/>
              <p:cNvSpPr>
                <a:spLocks noChangeArrowheads="1"/>
              </p:cNvSpPr>
              <p:nvPr/>
            </p:nvSpPr>
            <p:spPr bwMode="auto">
              <a:xfrm>
                <a:off x="1152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Rectangle 8"/>
              <p:cNvSpPr>
                <a:spLocks noChangeArrowheads="1"/>
              </p:cNvSpPr>
              <p:nvPr/>
            </p:nvSpPr>
            <p:spPr bwMode="auto">
              <a:xfrm>
                <a:off x="1344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6" name="Rectangle 9"/>
              <p:cNvSpPr>
                <a:spLocks noChangeArrowheads="1"/>
              </p:cNvSpPr>
              <p:nvPr/>
            </p:nvSpPr>
            <p:spPr bwMode="auto">
              <a:xfrm>
                <a:off x="1536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7" name="Rectangle 10"/>
              <p:cNvSpPr>
                <a:spLocks noChangeArrowheads="1"/>
              </p:cNvSpPr>
              <p:nvPr/>
            </p:nvSpPr>
            <p:spPr bwMode="auto">
              <a:xfrm>
                <a:off x="1728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8" name="Rectangle 11"/>
              <p:cNvSpPr>
                <a:spLocks noChangeArrowheads="1"/>
              </p:cNvSpPr>
              <p:nvPr/>
            </p:nvSpPr>
            <p:spPr bwMode="auto">
              <a:xfrm>
                <a:off x="1920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9" name="Rectangle 12"/>
              <p:cNvSpPr>
                <a:spLocks noChangeArrowheads="1"/>
              </p:cNvSpPr>
              <p:nvPr/>
            </p:nvSpPr>
            <p:spPr bwMode="auto">
              <a:xfrm>
                <a:off x="2112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0" name="Rectangle 13"/>
              <p:cNvSpPr>
                <a:spLocks noChangeArrowheads="1"/>
              </p:cNvSpPr>
              <p:nvPr/>
            </p:nvSpPr>
            <p:spPr bwMode="auto">
              <a:xfrm>
                <a:off x="2304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1" name="Rectangle 14"/>
              <p:cNvSpPr>
                <a:spLocks noChangeArrowheads="1"/>
              </p:cNvSpPr>
              <p:nvPr/>
            </p:nvSpPr>
            <p:spPr bwMode="auto">
              <a:xfrm>
                <a:off x="2496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2" name="Rectangle 15"/>
              <p:cNvSpPr>
                <a:spLocks noChangeArrowheads="1"/>
              </p:cNvSpPr>
              <p:nvPr/>
            </p:nvSpPr>
            <p:spPr bwMode="auto">
              <a:xfrm>
                <a:off x="2688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Rectangle 16"/>
              <p:cNvSpPr>
                <a:spLocks noChangeArrowheads="1"/>
              </p:cNvSpPr>
              <p:nvPr/>
            </p:nvSpPr>
            <p:spPr bwMode="auto">
              <a:xfrm>
                <a:off x="2880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4" name="Rectangle 17"/>
              <p:cNvSpPr>
                <a:spLocks noChangeArrowheads="1"/>
              </p:cNvSpPr>
              <p:nvPr/>
            </p:nvSpPr>
            <p:spPr bwMode="auto">
              <a:xfrm>
                <a:off x="3072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5" name="Rectangle 18"/>
              <p:cNvSpPr>
                <a:spLocks noChangeArrowheads="1"/>
              </p:cNvSpPr>
              <p:nvPr/>
            </p:nvSpPr>
            <p:spPr bwMode="auto">
              <a:xfrm>
                <a:off x="3264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Rectangle 19"/>
              <p:cNvSpPr>
                <a:spLocks noChangeArrowheads="1"/>
              </p:cNvSpPr>
              <p:nvPr/>
            </p:nvSpPr>
            <p:spPr bwMode="auto">
              <a:xfrm>
                <a:off x="3456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7" name="Rectangle 20"/>
              <p:cNvSpPr>
                <a:spLocks noChangeArrowheads="1"/>
              </p:cNvSpPr>
              <p:nvPr/>
            </p:nvSpPr>
            <p:spPr bwMode="auto">
              <a:xfrm>
                <a:off x="3648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8" name="Rectangle 21"/>
              <p:cNvSpPr>
                <a:spLocks noChangeArrowheads="1"/>
              </p:cNvSpPr>
              <p:nvPr/>
            </p:nvSpPr>
            <p:spPr bwMode="auto">
              <a:xfrm>
                <a:off x="3840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9" name="Rectangle 22"/>
              <p:cNvSpPr>
                <a:spLocks noChangeArrowheads="1"/>
              </p:cNvSpPr>
              <p:nvPr/>
            </p:nvSpPr>
            <p:spPr bwMode="auto">
              <a:xfrm>
                <a:off x="4032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0" name="Rectangle 23"/>
              <p:cNvSpPr>
                <a:spLocks noChangeArrowheads="1"/>
              </p:cNvSpPr>
              <p:nvPr/>
            </p:nvSpPr>
            <p:spPr bwMode="auto">
              <a:xfrm>
                <a:off x="4224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1" name="Rectangle 24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2" name="Rectangle 25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Rectangle 26"/>
              <p:cNvSpPr>
                <a:spLocks noChangeArrowheads="1"/>
              </p:cNvSpPr>
              <p:nvPr/>
            </p:nvSpPr>
            <p:spPr bwMode="auto">
              <a:xfrm>
                <a:off x="4800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4" name="Rectangle 27"/>
              <p:cNvSpPr>
                <a:spLocks noChangeArrowheads="1"/>
              </p:cNvSpPr>
              <p:nvPr/>
            </p:nvSpPr>
            <p:spPr bwMode="auto">
              <a:xfrm>
                <a:off x="4992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5" name="Rectangle 28"/>
              <p:cNvSpPr>
                <a:spLocks noChangeArrowheads="1"/>
              </p:cNvSpPr>
              <p:nvPr/>
            </p:nvSpPr>
            <p:spPr bwMode="auto">
              <a:xfrm>
                <a:off x="5184" y="369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55" name="Text Box 67"/>
            <p:cNvSpPr txBox="1">
              <a:spLocks noChangeArrowheads="1"/>
            </p:cNvSpPr>
            <p:nvPr/>
          </p:nvSpPr>
          <p:spPr bwMode="auto">
            <a:xfrm>
              <a:off x="381000" y="5337175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0,0</a:t>
              </a:r>
            </a:p>
          </p:txBody>
        </p:sp>
        <p:sp>
          <p:nvSpPr>
            <p:cNvPr id="27656" name="Text Box 68"/>
            <p:cNvSpPr txBox="1">
              <a:spLocks noChangeArrowheads="1"/>
            </p:cNvSpPr>
            <p:nvPr/>
          </p:nvSpPr>
          <p:spPr bwMode="auto">
            <a:xfrm>
              <a:off x="1905000" y="5334000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1,0</a:t>
              </a:r>
            </a:p>
          </p:txBody>
        </p:sp>
        <p:sp>
          <p:nvSpPr>
            <p:cNvPr id="27657" name="Text Box 69"/>
            <p:cNvSpPr txBox="1">
              <a:spLocks noChangeArrowheads="1"/>
            </p:cNvSpPr>
            <p:nvPr/>
          </p:nvSpPr>
          <p:spPr bwMode="auto">
            <a:xfrm>
              <a:off x="3429000" y="5334000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2,0</a:t>
              </a:r>
            </a:p>
          </p:txBody>
        </p:sp>
        <p:sp>
          <p:nvSpPr>
            <p:cNvPr id="27658" name="Text Box 70"/>
            <p:cNvSpPr txBox="1">
              <a:spLocks noChangeArrowheads="1"/>
            </p:cNvSpPr>
            <p:nvPr/>
          </p:nvSpPr>
          <p:spPr bwMode="auto">
            <a:xfrm>
              <a:off x="4953000" y="5334000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3,0</a:t>
              </a:r>
            </a:p>
          </p:txBody>
        </p:sp>
        <p:sp>
          <p:nvSpPr>
            <p:cNvPr id="27659" name="Text Box 71"/>
            <p:cNvSpPr txBox="1">
              <a:spLocks noChangeArrowheads="1"/>
            </p:cNvSpPr>
            <p:nvPr/>
          </p:nvSpPr>
          <p:spPr bwMode="auto">
            <a:xfrm>
              <a:off x="6477000" y="5334000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4,0</a:t>
              </a:r>
            </a:p>
          </p:txBody>
        </p:sp>
        <p:sp>
          <p:nvSpPr>
            <p:cNvPr id="27660" name="Text Box 72"/>
            <p:cNvSpPr txBox="1">
              <a:spLocks noChangeArrowheads="1"/>
            </p:cNvSpPr>
            <p:nvPr/>
          </p:nvSpPr>
          <p:spPr bwMode="auto">
            <a:xfrm>
              <a:off x="7696200" y="5334000"/>
              <a:ext cx="533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b="1"/>
                <a:t>4,4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Arrays Multidimensionais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Um array N-dimensional funciona basicamente como outros tipos de array. Basta lembrar que o índice que varia mais rapidamente é o índice mais à direita.</a:t>
            </a:r>
          </a:p>
          <a:p>
            <a:pPr lvl="1" eaLnBrk="1" hangingPunct="1"/>
            <a:r>
              <a:rPr lang="pt-BR" smtClean="0"/>
              <a:t>int vet[</a:t>
            </a:r>
            <a:r>
              <a:rPr lang="pt-BR" smtClean="0">
                <a:solidFill>
                  <a:srgbClr val="FF0000"/>
                </a:solidFill>
              </a:rPr>
              <a:t>5</a:t>
            </a:r>
            <a:r>
              <a:rPr lang="pt-BR" smtClean="0"/>
              <a:t>]; // 1 dimensão</a:t>
            </a:r>
          </a:p>
          <a:p>
            <a:pPr lvl="1" eaLnBrk="1" hangingPunct="1"/>
            <a:r>
              <a:rPr lang="pt-BR" smtClean="0"/>
              <a:t>float mat[5][</a:t>
            </a:r>
            <a:r>
              <a:rPr lang="pt-BR" smtClean="0">
                <a:solidFill>
                  <a:srgbClr val="FF0000"/>
                </a:solidFill>
              </a:rPr>
              <a:t>5</a:t>
            </a:r>
            <a:r>
              <a:rPr lang="pt-BR" smtClean="0"/>
              <a:t>]; // 2 dimensões</a:t>
            </a:r>
          </a:p>
          <a:p>
            <a:pPr lvl="1" eaLnBrk="1" hangingPunct="1"/>
            <a:r>
              <a:rPr lang="pt-BR" smtClean="0"/>
              <a:t>double cub[5][5][</a:t>
            </a:r>
            <a:r>
              <a:rPr lang="pt-BR" smtClean="0">
                <a:solidFill>
                  <a:srgbClr val="FF0000"/>
                </a:solidFill>
              </a:rPr>
              <a:t>5</a:t>
            </a:r>
            <a:r>
              <a:rPr lang="pt-BR" smtClean="0"/>
              <a:t>]; // 3 dimensões</a:t>
            </a:r>
          </a:p>
          <a:p>
            <a:pPr lvl="1" eaLnBrk="1" hangingPunct="1"/>
            <a:r>
              <a:rPr lang="pt-BR" smtClean="0"/>
              <a:t>int X[5][5][5][</a:t>
            </a:r>
            <a:r>
              <a:rPr lang="pt-BR" smtClean="0">
                <a:solidFill>
                  <a:srgbClr val="FF0000"/>
                </a:solidFill>
              </a:rPr>
              <a:t>5</a:t>
            </a:r>
            <a:r>
              <a:rPr lang="pt-BR" smtClean="0"/>
              <a:t>]; // 4 dimensões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Array</a:t>
            </a:r>
            <a:r>
              <a:rPr lang="pt-BR" dirty="0" smtClean="0"/>
              <a:t> ou “vetor” é a forma mais familiar de dados estruturados.</a:t>
            </a:r>
          </a:p>
          <a:p>
            <a:r>
              <a:rPr lang="pt-BR" dirty="0" smtClean="0"/>
              <a:t>Basicamente</a:t>
            </a:r>
            <a:r>
              <a:rPr lang="pt-BR" dirty="0"/>
              <a:t>, </a:t>
            </a:r>
            <a:r>
              <a:rPr lang="pt-BR" dirty="0" smtClean="0"/>
              <a:t>um </a:t>
            </a:r>
            <a:r>
              <a:rPr lang="pt-BR" dirty="0" err="1" smtClean="0"/>
              <a:t>array</a:t>
            </a:r>
            <a:r>
              <a:rPr lang="pt-BR" dirty="0" smtClean="0"/>
              <a:t> é </a:t>
            </a:r>
            <a:r>
              <a:rPr lang="pt-BR" dirty="0"/>
              <a:t>uma sequência de </a:t>
            </a:r>
            <a:r>
              <a:rPr lang="pt-BR" dirty="0" smtClean="0"/>
              <a:t>elementos do mesmo tipo, </a:t>
            </a:r>
            <a:r>
              <a:rPr lang="pt-BR" dirty="0"/>
              <a:t>onde cada elemento é identificado por um </a:t>
            </a:r>
            <a:r>
              <a:rPr lang="pt-BR" dirty="0" smtClean="0"/>
              <a:t>índice</a:t>
            </a:r>
          </a:p>
          <a:p>
            <a:pPr lvl="1"/>
            <a:r>
              <a:rPr lang="pt-BR" dirty="0"/>
              <a:t>A </a:t>
            </a:r>
            <a:r>
              <a:rPr lang="pt-BR" dirty="0" err="1"/>
              <a:t>idéia</a:t>
            </a:r>
            <a:r>
              <a:rPr lang="pt-BR" dirty="0"/>
              <a:t> de um </a:t>
            </a:r>
            <a:r>
              <a:rPr lang="pt-BR" dirty="0" err="1"/>
              <a:t>array</a:t>
            </a:r>
            <a:r>
              <a:rPr lang="pt-BR" dirty="0"/>
              <a:t> ou “vetor” é bastante simples: criar um conjunto de variáveis do mesmo tipo utilizando apenas um nome.</a:t>
            </a:r>
            <a:endParaRPr lang="pt-BR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Exercício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Leia uma matriz de 3x3 elementos inteiros e calcule a soma dos seus elementos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 - Solução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Leia uma matriz de 3x3 elementos inteiros e calcule a soma dos seus elementos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3" y="2562389"/>
            <a:ext cx="5600717" cy="422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00242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Exercício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Dado duas matrizes reais de dimensão 2x3, fazer um programa para calcular a soma delas.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 - Solução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Dado duas matrizes reais de dimensão 2x3, fazer um programa para calcular a soma delas.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25" y="2928934"/>
            <a:ext cx="52387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03383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Inicialização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Arrays</a:t>
            </a:r>
            <a:r>
              <a:rPr lang="pt-BR" dirty="0" smtClean="0"/>
              <a:t> podem ser inicializados com certos valores durante sua declaração. A forma geral de um </a:t>
            </a:r>
            <a:r>
              <a:rPr lang="pt-BR" dirty="0" err="1" smtClean="0"/>
              <a:t>array</a:t>
            </a:r>
            <a:r>
              <a:rPr lang="pt-BR" dirty="0" smtClean="0"/>
              <a:t> com inicialização é:</a:t>
            </a:r>
          </a:p>
          <a:p>
            <a:pPr marL="0" indent="0" eaLnBrk="1" hangingPunct="1">
              <a:buNone/>
            </a:pPr>
            <a:endParaRPr lang="pt-BR" sz="1800" dirty="0" smtClean="0"/>
          </a:p>
          <a:p>
            <a:pPr marL="0" indent="0" algn="ctr" eaLnBrk="1" hangingPunct="1">
              <a:buNone/>
            </a:pPr>
            <a:r>
              <a:rPr lang="pt-BR" sz="1800" b="1" dirty="0" err="1" smtClean="0"/>
              <a:t>tipo_da_variável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nome_da_variável</a:t>
            </a:r>
            <a:r>
              <a:rPr lang="pt-BR" sz="1800" b="1" dirty="0" smtClean="0"/>
              <a:t> [tam1] ... [</a:t>
            </a:r>
            <a:r>
              <a:rPr lang="pt-BR" sz="1800" b="1" dirty="0" err="1" smtClean="0"/>
              <a:t>tamN</a:t>
            </a:r>
            <a:r>
              <a:rPr lang="pt-BR" sz="1800" b="1" dirty="0" smtClean="0"/>
              <a:t>] = {dados};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Inicialização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lista de valores é composta por valores (do mesmo tipo </a:t>
            </a:r>
            <a:r>
              <a:rPr lang="pt-BR" dirty="0" smtClean="0"/>
              <a:t>do </a:t>
            </a:r>
            <a:r>
              <a:rPr lang="pt-BR" dirty="0" err="1" smtClean="0"/>
              <a:t>array</a:t>
            </a:r>
            <a:r>
              <a:rPr lang="pt-BR" dirty="0" smtClean="0"/>
              <a:t>) </a:t>
            </a:r>
            <a:r>
              <a:rPr lang="pt-BR" dirty="0"/>
              <a:t>separados por vírgula.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valores devem ser dados na ordem em que serão colocados na </a:t>
            </a:r>
            <a:r>
              <a:rPr lang="pt-BR" dirty="0" smtClean="0"/>
              <a:t>matriz</a:t>
            </a:r>
          </a:p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75247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2500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Inicialização sem tamanho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Inicialização sem especificação de tamanho</a:t>
            </a:r>
          </a:p>
          <a:p>
            <a:pPr lvl="1"/>
            <a:r>
              <a:rPr lang="pt-BR" dirty="0"/>
              <a:t>Nesse tipo de inicialização, o compilador </a:t>
            </a:r>
            <a:r>
              <a:rPr lang="pt-BR" dirty="0" smtClean="0"/>
              <a:t>vai </a:t>
            </a:r>
            <a:r>
              <a:rPr lang="pt-BR" dirty="0"/>
              <a:t>considerar o tamanho do dado declarado como sendo o tamanho do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Isto ocorre durante a compilação e não poderá mais ser mudado durante o programa.</a:t>
            </a:r>
          </a:p>
          <a:p>
            <a:pPr lvl="1"/>
            <a:r>
              <a:rPr lang="pt-BR" dirty="0"/>
              <a:t>Isto é útil quando não queremos contar quantos caracteres serão necessários para inicializarmos uma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Inicialização sem tamanho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Inicialização sem especificação de tamanho</a:t>
            </a:r>
          </a:p>
          <a:p>
            <a:pPr lvl="1"/>
            <a:endParaRPr lang="pt-B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77438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70414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Material Complementar</a:t>
            </a:r>
            <a:endParaRPr lang="en-US" smtClean="0"/>
          </a:p>
        </p:txBody>
      </p:sp>
      <p:sp>
        <p:nvSpPr>
          <p:cNvPr id="3789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mtClean="0"/>
              <a:t>Vídeo Aulas</a:t>
            </a:r>
          </a:p>
          <a:p>
            <a:pPr lvl="1"/>
            <a:r>
              <a:rPr lang="pt-BR" smtClean="0"/>
              <a:t>Aula 25: Array / Vetor</a:t>
            </a:r>
          </a:p>
          <a:p>
            <a:pPr lvl="1"/>
            <a:r>
              <a:rPr lang="pt-BR" smtClean="0"/>
              <a:t>Aula 26: Array / Matriz </a:t>
            </a:r>
          </a:p>
          <a:p>
            <a:pPr lvl="1"/>
            <a:r>
              <a:rPr lang="pt-BR" smtClean="0"/>
              <a:t>Aula 27: Array Multidimensional</a:t>
            </a:r>
          </a:p>
          <a:p>
            <a:pPr lvl="1"/>
            <a:r>
              <a:rPr lang="pt-BR" smtClean="0"/>
              <a:t>Aula 28: Inicialização de Arrays</a:t>
            </a:r>
          </a:p>
          <a:p>
            <a:pPr lvl="1"/>
            <a:r>
              <a:rPr lang="pt-BR" smtClean="0"/>
              <a:t>Aula 29: Somando um Array</a:t>
            </a:r>
          </a:p>
          <a:p>
            <a:pPr lvl="1"/>
            <a:r>
              <a:rPr lang="pt-BR" smtClean="0"/>
              <a:t>Aula 30: Maior valor de um Array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- Problema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Imagine o seguinte problema</a:t>
            </a:r>
          </a:p>
          <a:p>
            <a:pPr lvl="1" eaLnBrk="1" hangingPunct="1"/>
            <a:r>
              <a:rPr lang="pt-BR" smtClean="0"/>
              <a:t>leia as notas de uma turma de cinco estudantes e depois imprima as notas que são maiores do que a média da turma.</a:t>
            </a:r>
          </a:p>
          <a:p>
            <a:pPr eaLnBrk="1" hangingPunct="1"/>
            <a:r>
              <a:rPr lang="pt-BR" smtClean="0"/>
              <a:t>Um algoritmo para esse problema poderia ser o mostrado a seguir.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- Solução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9" y="1647825"/>
            <a:ext cx="59721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pt-BR" dirty="0"/>
              <a:t>O algoritmo anterior apresenta uma solução possível para o problema apresentado</a:t>
            </a:r>
          </a:p>
          <a:p>
            <a:r>
              <a:rPr lang="pt-BR" dirty="0"/>
              <a:t>Porém, essa solução é inviável para grandes quantidades de alunos</a:t>
            </a:r>
          </a:p>
          <a:p>
            <a:pPr lvl="1"/>
            <a:r>
              <a:rPr lang="pt-BR" dirty="0"/>
              <a:t>Imagine se tivéssemos de processar </a:t>
            </a:r>
            <a:r>
              <a:rPr lang="pt-BR" dirty="0" smtClean="0"/>
              <a:t>as notas de </a:t>
            </a:r>
            <a:r>
              <a:rPr lang="pt-BR" dirty="0"/>
              <a:t>100 </a:t>
            </a:r>
            <a:r>
              <a:rPr lang="pt-BR" dirty="0" smtClean="0"/>
              <a:t>alunos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305800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Para 100 alunos, precisamos de:</a:t>
            </a:r>
          </a:p>
          <a:p>
            <a:pPr lvl="1" eaLnBrk="1" hangingPunct="1"/>
            <a:r>
              <a:rPr lang="pt-BR" dirty="0" smtClean="0"/>
              <a:t>Uma variável para armazenar a nota de cada aluno</a:t>
            </a:r>
          </a:p>
          <a:p>
            <a:pPr lvl="2"/>
            <a:r>
              <a:rPr lang="pt-BR" b="1" dirty="0" smtClean="0"/>
              <a:t>100 variáveis</a:t>
            </a:r>
          </a:p>
          <a:p>
            <a:pPr lvl="1" eaLnBrk="1" hangingPunct="1"/>
            <a:r>
              <a:rPr lang="pt-BR" dirty="0" smtClean="0"/>
              <a:t>Um comando de leitura para cada nota</a:t>
            </a:r>
          </a:p>
          <a:p>
            <a:pPr lvl="2"/>
            <a:r>
              <a:rPr lang="pt-BR" b="1" dirty="0" smtClean="0"/>
              <a:t>100 </a:t>
            </a:r>
            <a:r>
              <a:rPr lang="pt-BR" b="1" dirty="0" err="1" smtClean="0"/>
              <a:t>scanf</a:t>
            </a:r>
            <a:r>
              <a:rPr lang="pt-BR" b="1" dirty="0" smtClean="0"/>
              <a:t>()</a:t>
            </a:r>
          </a:p>
          <a:p>
            <a:pPr lvl="1" eaLnBrk="1" hangingPunct="1"/>
            <a:r>
              <a:rPr lang="pt-BR" dirty="0" smtClean="0"/>
              <a:t>Um somatório de </a:t>
            </a:r>
            <a:r>
              <a:rPr lang="pt-BR" b="1" dirty="0" smtClean="0"/>
              <a:t>100 notas</a:t>
            </a:r>
            <a:r>
              <a:rPr lang="pt-BR" dirty="0" smtClean="0"/>
              <a:t> </a:t>
            </a:r>
          </a:p>
          <a:p>
            <a:pPr lvl="1" eaLnBrk="1" hangingPunct="1"/>
            <a:r>
              <a:rPr lang="pt-BR" dirty="0" smtClean="0"/>
              <a:t>Um comando de teste para cada aluno</a:t>
            </a:r>
          </a:p>
          <a:p>
            <a:pPr lvl="2"/>
            <a:r>
              <a:rPr lang="pt-BR" b="1" dirty="0" smtClean="0"/>
              <a:t>100 comandos </a:t>
            </a:r>
            <a:r>
              <a:rPr lang="pt-BR" b="1" dirty="0" err="1" smtClean="0"/>
              <a:t>if</a:t>
            </a:r>
            <a:r>
              <a:rPr lang="pt-BR" b="1" dirty="0" smtClean="0"/>
              <a:t>. </a:t>
            </a:r>
          </a:p>
          <a:p>
            <a:pPr lvl="1" eaLnBrk="1" hangingPunct="1"/>
            <a:r>
              <a:rPr lang="pt-BR" dirty="0" smtClean="0"/>
              <a:t>Um comando de impressão na tela para cada aluno</a:t>
            </a:r>
          </a:p>
          <a:p>
            <a:pPr lvl="2"/>
            <a:r>
              <a:rPr lang="pt-BR" b="1" dirty="0" smtClean="0"/>
              <a:t>100 </a:t>
            </a:r>
            <a:r>
              <a:rPr lang="pt-BR" b="1" dirty="0" err="1" smtClean="0"/>
              <a:t>printf</a:t>
            </a:r>
            <a:r>
              <a:rPr lang="pt-BR" b="1" dirty="0" smtClean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- Definição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 variáveis têm relação entre si </a:t>
            </a:r>
          </a:p>
          <a:p>
            <a:pPr lvl="1" eaLnBrk="1" hangingPunct="1">
              <a:defRPr/>
            </a:pPr>
            <a:r>
              <a:rPr lang="pt-BR" dirty="0" smtClean="0">
                <a:ea typeface="+mn-ea"/>
              </a:rPr>
              <a:t>todas armazenam notas de alunos </a:t>
            </a:r>
          </a:p>
          <a:p>
            <a:pPr eaLnBrk="1" hangingPunct="1">
              <a:defRPr/>
            </a:pPr>
            <a:r>
              <a:rPr lang="pt-BR" dirty="0" smtClean="0"/>
              <a:t>Podemos declará-las usando um ÚNICO nome para todos os 100 alunos</a:t>
            </a:r>
          </a:p>
          <a:p>
            <a:pPr lvl="1" eaLnBrk="1" hangingPunct="1">
              <a:defRPr/>
            </a:pPr>
            <a:r>
              <a:rPr lang="pt-BR" dirty="0" smtClean="0"/>
              <a:t>notas: conjunto de 100 valores acessados por um índice</a:t>
            </a:r>
          </a:p>
          <a:p>
            <a:pPr lvl="1" eaLnBrk="1" hangingPunct="1">
              <a:defRPr/>
            </a:pPr>
            <a:r>
              <a:rPr lang="pt-BR" dirty="0" smtClean="0"/>
              <a:t>Isso é um </a:t>
            </a:r>
            <a:r>
              <a:rPr lang="pt-BR" b="1" dirty="0" err="1" smtClean="0"/>
              <a:t>array</a:t>
            </a:r>
            <a:r>
              <a:rPr lang="pt-BR" dirty="0" smtClean="0"/>
              <a:t>!</a:t>
            </a:r>
          </a:p>
          <a:p>
            <a:pPr lvl="1">
              <a:defRPr/>
            </a:pPr>
            <a:endParaRPr lang="en-US" dirty="0"/>
          </a:p>
          <a:p>
            <a:pPr lvl="1" eaLnBrk="1" hangingPunct="1">
              <a:defRPr/>
            </a:pPr>
            <a:endParaRPr lang="pt-BR" i="1" dirty="0" smtClean="0"/>
          </a:p>
        </p:txBody>
      </p:sp>
      <p:grpSp>
        <p:nvGrpSpPr>
          <p:cNvPr id="2" name="Grupo 1"/>
          <p:cNvGrpSpPr/>
          <p:nvPr/>
        </p:nvGrpSpPr>
        <p:grpSpPr>
          <a:xfrm>
            <a:off x="1600200" y="4724400"/>
            <a:ext cx="5943600" cy="1357313"/>
            <a:chOff x="1600200" y="5486400"/>
            <a:chExt cx="5943600" cy="1357313"/>
          </a:xfrm>
        </p:grpSpPr>
        <p:grpSp>
          <p:nvGrpSpPr>
            <p:cNvPr id="10244" name="Group 6"/>
            <p:cNvGrpSpPr>
              <a:grpSpLocks/>
            </p:cNvGrpSpPr>
            <p:nvPr/>
          </p:nvGrpSpPr>
          <p:grpSpPr bwMode="auto">
            <a:xfrm>
              <a:off x="1600200" y="5486400"/>
              <a:ext cx="990600" cy="990600"/>
              <a:chOff x="576" y="2880"/>
              <a:chExt cx="624" cy="624"/>
            </a:xfrm>
          </p:grpSpPr>
          <p:sp>
            <p:nvSpPr>
              <p:cNvPr id="10261" name="Rectangle 4"/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624" cy="3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Text Box 5"/>
              <p:cNvSpPr txBox="1">
                <a:spLocks noChangeArrowheads="1"/>
              </p:cNvSpPr>
              <p:nvPr/>
            </p:nvSpPr>
            <p:spPr bwMode="auto">
              <a:xfrm>
                <a:off x="720" y="28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b="1"/>
                  <a:t>0</a:t>
                </a:r>
              </a:p>
            </p:txBody>
          </p:sp>
        </p:grpSp>
        <p:grpSp>
          <p:nvGrpSpPr>
            <p:cNvPr id="10245" name="Group 7"/>
            <p:cNvGrpSpPr>
              <a:grpSpLocks/>
            </p:cNvGrpSpPr>
            <p:nvPr/>
          </p:nvGrpSpPr>
          <p:grpSpPr bwMode="auto">
            <a:xfrm>
              <a:off x="2590800" y="5486400"/>
              <a:ext cx="990600" cy="990600"/>
              <a:chOff x="576" y="2880"/>
              <a:chExt cx="624" cy="624"/>
            </a:xfrm>
          </p:grpSpPr>
          <p:sp>
            <p:nvSpPr>
              <p:cNvPr id="10259" name="Rectangle 8"/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624" cy="3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0" name="Text Box 9"/>
              <p:cNvSpPr txBox="1">
                <a:spLocks noChangeArrowheads="1"/>
              </p:cNvSpPr>
              <p:nvPr/>
            </p:nvSpPr>
            <p:spPr bwMode="auto">
              <a:xfrm>
                <a:off x="720" y="28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b="1"/>
                  <a:t>1</a:t>
                </a:r>
              </a:p>
            </p:txBody>
          </p:sp>
        </p:grpSp>
        <p:grpSp>
          <p:nvGrpSpPr>
            <p:cNvPr id="10246" name="Group 10"/>
            <p:cNvGrpSpPr>
              <a:grpSpLocks/>
            </p:cNvGrpSpPr>
            <p:nvPr/>
          </p:nvGrpSpPr>
          <p:grpSpPr bwMode="auto">
            <a:xfrm>
              <a:off x="3581400" y="5486400"/>
              <a:ext cx="990600" cy="990600"/>
              <a:chOff x="576" y="2880"/>
              <a:chExt cx="624" cy="624"/>
            </a:xfrm>
          </p:grpSpPr>
          <p:sp>
            <p:nvSpPr>
              <p:cNvPr id="10257" name="Rectangle 11"/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624" cy="3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8" name="Text Box 12"/>
              <p:cNvSpPr txBox="1">
                <a:spLocks noChangeArrowheads="1"/>
              </p:cNvSpPr>
              <p:nvPr/>
            </p:nvSpPr>
            <p:spPr bwMode="auto">
              <a:xfrm>
                <a:off x="720" y="28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b="1"/>
                  <a:t>...</a:t>
                </a:r>
              </a:p>
            </p:txBody>
          </p:sp>
        </p:grpSp>
        <p:grpSp>
          <p:nvGrpSpPr>
            <p:cNvPr id="10247" name="Group 13"/>
            <p:cNvGrpSpPr>
              <a:grpSpLocks/>
            </p:cNvGrpSpPr>
            <p:nvPr/>
          </p:nvGrpSpPr>
          <p:grpSpPr bwMode="auto">
            <a:xfrm>
              <a:off x="4572000" y="5486400"/>
              <a:ext cx="990600" cy="990600"/>
              <a:chOff x="576" y="2880"/>
              <a:chExt cx="624" cy="624"/>
            </a:xfrm>
          </p:grpSpPr>
          <p:sp>
            <p:nvSpPr>
              <p:cNvPr id="10255" name="Rectangle 14"/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624" cy="3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Text Box 15"/>
              <p:cNvSpPr txBox="1">
                <a:spLocks noChangeArrowheads="1"/>
              </p:cNvSpPr>
              <p:nvPr/>
            </p:nvSpPr>
            <p:spPr bwMode="auto">
              <a:xfrm>
                <a:off x="720" y="28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b="1"/>
              </a:p>
            </p:txBody>
          </p:sp>
        </p:grpSp>
        <p:grpSp>
          <p:nvGrpSpPr>
            <p:cNvPr id="10248" name="Group 16"/>
            <p:cNvGrpSpPr>
              <a:grpSpLocks/>
            </p:cNvGrpSpPr>
            <p:nvPr/>
          </p:nvGrpSpPr>
          <p:grpSpPr bwMode="auto">
            <a:xfrm>
              <a:off x="5562600" y="5486400"/>
              <a:ext cx="990600" cy="990600"/>
              <a:chOff x="576" y="2880"/>
              <a:chExt cx="624" cy="624"/>
            </a:xfrm>
          </p:grpSpPr>
          <p:sp>
            <p:nvSpPr>
              <p:cNvPr id="10253" name="Rectangle 17"/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624" cy="3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4" name="Text Box 18"/>
              <p:cNvSpPr txBox="1">
                <a:spLocks noChangeArrowheads="1"/>
              </p:cNvSpPr>
              <p:nvPr/>
            </p:nvSpPr>
            <p:spPr bwMode="auto">
              <a:xfrm>
                <a:off x="720" y="28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b="1"/>
              </a:p>
            </p:txBody>
          </p:sp>
        </p:grpSp>
        <p:grpSp>
          <p:nvGrpSpPr>
            <p:cNvPr id="10249" name="Group 19"/>
            <p:cNvGrpSpPr>
              <a:grpSpLocks/>
            </p:cNvGrpSpPr>
            <p:nvPr/>
          </p:nvGrpSpPr>
          <p:grpSpPr bwMode="auto">
            <a:xfrm>
              <a:off x="6553200" y="5486400"/>
              <a:ext cx="990600" cy="990600"/>
              <a:chOff x="576" y="2880"/>
              <a:chExt cx="624" cy="624"/>
            </a:xfrm>
          </p:grpSpPr>
          <p:sp>
            <p:nvSpPr>
              <p:cNvPr id="10251" name="Rectangle 20"/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624" cy="3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Text Box 21"/>
              <p:cNvSpPr txBox="1">
                <a:spLocks noChangeArrowheads="1"/>
              </p:cNvSpPr>
              <p:nvPr/>
            </p:nvSpPr>
            <p:spPr bwMode="auto">
              <a:xfrm>
                <a:off x="720" y="28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b="1"/>
                  <a:t>99</a:t>
                </a:r>
              </a:p>
            </p:txBody>
          </p:sp>
        </p:grpSp>
        <p:sp>
          <p:nvSpPr>
            <p:cNvPr id="10250" name="Text Box 22"/>
            <p:cNvSpPr txBox="1">
              <a:spLocks noChangeArrowheads="1"/>
            </p:cNvSpPr>
            <p:nvPr/>
          </p:nvSpPr>
          <p:spPr bwMode="auto">
            <a:xfrm>
              <a:off x="3352800" y="6477000"/>
              <a:ext cx="2209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notas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- Declaração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77200" cy="4419600"/>
          </a:xfrm>
        </p:spPr>
        <p:txBody>
          <a:bodyPr/>
          <a:lstStyle/>
          <a:p>
            <a:pPr eaLnBrk="1" hangingPunct="1"/>
            <a:r>
              <a:rPr lang="pt-BR" dirty="0" err="1" smtClean="0"/>
              <a:t>Arrays</a:t>
            </a:r>
            <a:r>
              <a:rPr lang="pt-BR" dirty="0" smtClean="0"/>
              <a:t> são agrupamentos de dados adjacentes na memória. Declaração:</a:t>
            </a:r>
          </a:p>
          <a:p>
            <a:pPr lvl="1" eaLnBrk="1" hangingPunct="1"/>
            <a:r>
              <a:rPr lang="pt-BR" i="1" dirty="0" err="1" smtClean="0"/>
              <a:t>tipo_dado</a:t>
            </a:r>
            <a:r>
              <a:rPr lang="pt-BR" i="1" dirty="0" smtClean="0"/>
              <a:t> </a:t>
            </a:r>
            <a:r>
              <a:rPr lang="pt-BR" i="1" dirty="0" err="1" smtClean="0"/>
              <a:t>nome_array</a:t>
            </a:r>
            <a:r>
              <a:rPr lang="pt-BR" i="1" dirty="0" smtClean="0"/>
              <a:t>[tamanho];</a:t>
            </a:r>
          </a:p>
          <a:p>
            <a:pPr eaLnBrk="1" hangingPunct="1"/>
            <a:r>
              <a:rPr lang="pt-BR" dirty="0" smtClean="0"/>
              <a:t>O comando acima define um </a:t>
            </a:r>
            <a:r>
              <a:rPr lang="pt-BR" dirty="0" err="1" smtClean="0"/>
              <a:t>array</a:t>
            </a:r>
            <a:r>
              <a:rPr lang="pt-BR" dirty="0" smtClean="0"/>
              <a:t> de nome </a:t>
            </a:r>
            <a:r>
              <a:rPr lang="pt-BR" b="1" dirty="0" err="1" smtClean="0"/>
              <a:t>nome_array</a:t>
            </a:r>
            <a:r>
              <a:rPr lang="pt-BR" b="1" dirty="0" smtClean="0"/>
              <a:t>, </a:t>
            </a:r>
            <a:r>
              <a:rPr lang="pt-BR" dirty="0" smtClean="0"/>
              <a:t>capaz de armazenar </a:t>
            </a:r>
            <a:r>
              <a:rPr lang="pt-BR" b="1" dirty="0" smtClean="0"/>
              <a:t>tamanho</a:t>
            </a:r>
            <a:r>
              <a:rPr lang="pt-BR" dirty="0" smtClean="0"/>
              <a:t> elementos adjacentes na memória do tipo </a:t>
            </a:r>
            <a:r>
              <a:rPr lang="pt-BR" b="1" dirty="0" err="1" smtClean="0"/>
              <a:t>tipo_dado</a:t>
            </a:r>
            <a:endParaRPr lang="pt-BR" b="1" dirty="0" smtClean="0"/>
          </a:p>
          <a:p>
            <a:pPr lvl="1" eaLnBrk="1" hangingPunct="1"/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b="1" dirty="0" err="1" smtClean="0"/>
              <a:t>int</a:t>
            </a:r>
            <a:r>
              <a:rPr lang="pt-BR" b="1" dirty="0" smtClean="0"/>
              <a:t> notas[100];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1600200" y="4724400"/>
            <a:ext cx="5943600" cy="1357313"/>
            <a:chOff x="1600200" y="5486400"/>
            <a:chExt cx="5943600" cy="1357313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1600200" y="5486400"/>
              <a:ext cx="990600" cy="990600"/>
              <a:chOff x="576" y="2880"/>
              <a:chExt cx="624" cy="624"/>
            </a:xfrm>
          </p:grpSpPr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624" cy="3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5"/>
              <p:cNvSpPr txBox="1">
                <a:spLocks noChangeArrowheads="1"/>
              </p:cNvSpPr>
              <p:nvPr/>
            </p:nvSpPr>
            <p:spPr bwMode="auto">
              <a:xfrm>
                <a:off x="720" y="28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b="1"/>
                  <a:t>0</a:t>
                </a:r>
              </a:p>
            </p:txBody>
          </p:sp>
        </p:grpSp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2590800" y="5486400"/>
              <a:ext cx="990600" cy="990600"/>
              <a:chOff x="576" y="2880"/>
              <a:chExt cx="624" cy="624"/>
            </a:xfrm>
          </p:grpSpPr>
          <p:sp>
            <p:nvSpPr>
              <p:cNvPr id="40" name="Rectangle 8"/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624" cy="3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720" y="28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b="1"/>
                  <a:t>1</a:t>
                </a:r>
              </a:p>
            </p:txBody>
          </p:sp>
        </p:grpSp>
        <p:grpSp>
          <p:nvGrpSpPr>
            <p:cNvPr id="27" name="Group 10"/>
            <p:cNvGrpSpPr>
              <a:grpSpLocks/>
            </p:cNvGrpSpPr>
            <p:nvPr/>
          </p:nvGrpSpPr>
          <p:grpSpPr bwMode="auto">
            <a:xfrm>
              <a:off x="3581400" y="5486400"/>
              <a:ext cx="990600" cy="990600"/>
              <a:chOff x="576" y="2880"/>
              <a:chExt cx="624" cy="624"/>
            </a:xfrm>
          </p:grpSpPr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624" cy="3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12"/>
              <p:cNvSpPr txBox="1">
                <a:spLocks noChangeArrowheads="1"/>
              </p:cNvSpPr>
              <p:nvPr/>
            </p:nvSpPr>
            <p:spPr bwMode="auto">
              <a:xfrm>
                <a:off x="720" y="28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b="1"/>
                  <a:t>...</a:t>
                </a:r>
              </a:p>
            </p:txBody>
          </p:sp>
        </p:grpSp>
        <p:grpSp>
          <p:nvGrpSpPr>
            <p:cNvPr id="28" name="Group 13"/>
            <p:cNvGrpSpPr>
              <a:grpSpLocks/>
            </p:cNvGrpSpPr>
            <p:nvPr/>
          </p:nvGrpSpPr>
          <p:grpSpPr bwMode="auto">
            <a:xfrm>
              <a:off x="4572000" y="5486400"/>
              <a:ext cx="990600" cy="990600"/>
              <a:chOff x="576" y="2880"/>
              <a:chExt cx="624" cy="624"/>
            </a:xfrm>
          </p:grpSpPr>
          <p:sp>
            <p:nvSpPr>
              <p:cNvPr id="36" name="Rectangle 14"/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624" cy="3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5"/>
              <p:cNvSpPr txBox="1">
                <a:spLocks noChangeArrowheads="1"/>
              </p:cNvSpPr>
              <p:nvPr/>
            </p:nvSpPr>
            <p:spPr bwMode="auto">
              <a:xfrm>
                <a:off x="720" y="28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b="1"/>
              </a:p>
            </p:txBody>
          </p:sp>
        </p:grpSp>
        <p:grpSp>
          <p:nvGrpSpPr>
            <p:cNvPr id="29" name="Group 16"/>
            <p:cNvGrpSpPr>
              <a:grpSpLocks/>
            </p:cNvGrpSpPr>
            <p:nvPr/>
          </p:nvGrpSpPr>
          <p:grpSpPr bwMode="auto">
            <a:xfrm>
              <a:off x="5562600" y="5486400"/>
              <a:ext cx="990600" cy="990600"/>
              <a:chOff x="576" y="2880"/>
              <a:chExt cx="624" cy="624"/>
            </a:xfrm>
          </p:grpSpPr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624" cy="3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8"/>
              <p:cNvSpPr txBox="1">
                <a:spLocks noChangeArrowheads="1"/>
              </p:cNvSpPr>
              <p:nvPr/>
            </p:nvSpPr>
            <p:spPr bwMode="auto">
              <a:xfrm>
                <a:off x="720" y="28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b="1"/>
              </a:p>
            </p:txBody>
          </p:sp>
        </p:grpSp>
        <p:grpSp>
          <p:nvGrpSpPr>
            <p:cNvPr id="30" name="Group 19"/>
            <p:cNvGrpSpPr>
              <a:grpSpLocks/>
            </p:cNvGrpSpPr>
            <p:nvPr/>
          </p:nvGrpSpPr>
          <p:grpSpPr bwMode="auto">
            <a:xfrm>
              <a:off x="6553200" y="5486400"/>
              <a:ext cx="990600" cy="990600"/>
              <a:chOff x="576" y="2880"/>
              <a:chExt cx="624" cy="624"/>
            </a:xfrm>
          </p:grpSpPr>
          <p:sp>
            <p:nvSpPr>
              <p:cNvPr id="32" name="Rectangle 20"/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624" cy="3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21"/>
              <p:cNvSpPr txBox="1">
                <a:spLocks noChangeArrowheads="1"/>
              </p:cNvSpPr>
              <p:nvPr/>
            </p:nvSpPr>
            <p:spPr bwMode="auto">
              <a:xfrm>
                <a:off x="720" y="28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b="1"/>
                  <a:t>99</a:t>
                </a:r>
              </a:p>
            </p:txBody>
          </p:sp>
        </p:grp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3352800" y="6477000"/>
              <a:ext cx="2209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b="1"/>
                <a:t>notas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276</TotalTime>
  <Words>1434</Words>
  <Application>Microsoft Office PowerPoint</Application>
  <PresentationFormat>Apresentação na tela (4:3)</PresentationFormat>
  <Paragraphs>233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Balcão Envidraçado</vt:lpstr>
      <vt:lpstr>Linguagem C: Array: vetores e matrizes</vt:lpstr>
      <vt:lpstr>Por que usar array?</vt:lpstr>
      <vt:lpstr>Array</vt:lpstr>
      <vt:lpstr>Array - Problema</vt:lpstr>
      <vt:lpstr>Array - Solução</vt:lpstr>
      <vt:lpstr>Array</vt:lpstr>
      <vt:lpstr>Array</vt:lpstr>
      <vt:lpstr>Array - Definição</vt:lpstr>
      <vt:lpstr>Array - Declaração</vt:lpstr>
      <vt:lpstr>Array - Declaração</vt:lpstr>
      <vt:lpstr>Array - Definição</vt:lpstr>
      <vt:lpstr>Array = varíavel</vt:lpstr>
      <vt:lpstr>Percorrendo um array</vt:lpstr>
      <vt:lpstr>Array - Características</vt:lpstr>
      <vt:lpstr>Array - Problema</vt:lpstr>
      <vt:lpstr>Array - Solução</vt:lpstr>
      <vt:lpstr>Array - Solução</vt:lpstr>
      <vt:lpstr>Exercício</vt:lpstr>
      <vt:lpstr>Exercício - Solução</vt:lpstr>
      <vt:lpstr>Copiando um array</vt:lpstr>
      <vt:lpstr>Arrays bidimensionais - matrizes</vt:lpstr>
      <vt:lpstr>Arrays bidimensionais - matrizes</vt:lpstr>
      <vt:lpstr>Arrays bidimensionais - matrizes</vt:lpstr>
      <vt:lpstr>Arrays bidimensionais - matrizes</vt:lpstr>
      <vt:lpstr>Arrays bidimensionais - matrizes</vt:lpstr>
      <vt:lpstr>Arrays bidimensionais - matrizes</vt:lpstr>
      <vt:lpstr>Arrays Multidimensionais</vt:lpstr>
      <vt:lpstr>Arrays Multidimensionais</vt:lpstr>
      <vt:lpstr>Arrays Multidimensionais</vt:lpstr>
      <vt:lpstr>Exercício</vt:lpstr>
      <vt:lpstr>Exercício - Solução</vt:lpstr>
      <vt:lpstr>Exercício</vt:lpstr>
      <vt:lpstr>Exercício - Solução</vt:lpstr>
      <vt:lpstr>Inicialização</vt:lpstr>
      <vt:lpstr>Inicialização</vt:lpstr>
      <vt:lpstr>Inicialização sem tamanho</vt:lpstr>
      <vt:lpstr>Inicialização sem tamanho</vt:lpstr>
      <vt:lpstr>Material Complementar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</cp:lastModifiedBy>
  <cp:revision>160</cp:revision>
  <cp:lastPrinted>2011-09-30T14:22:52Z</cp:lastPrinted>
  <dcterms:created xsi:type="dcterms:W3CDTF">1601-01-01T00:00:00Z</dcterms:created>
  <dcterms:modified xsi:type="dcterms:W3CDTF">2015-07-30T22:32:40Z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