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1" r:id="rId1"/>
  </p:sldMasterIdLst>
  <p:handoutMasterIdLst>
    <p:handoutMasterId r:id="rId31"/>
  </p:handoutMasterIdLst>
  <p:sldIdLst>
    <p:sldId id="256" r:id="rId2"/>
    <p:sldId id="257" r:id="rId3"/>
    <p:sldId id="275" r:id="rId4"/>
    <p:sldId id="276" r:id="rId5"/>
    <p:sldId id="258" r:id="rId6"/>
    <p:sldId id="286" r:id="rId7"/>
    <p:sldId id="291" r:id="rId8"/>
    <p:sldId id="299" r:id="rId9"/>
    <p:sldId id="259" r:id="rId10"/>
    <p:sldId id="292" r:id="rId11"/>
    <p:sldId id="277" r:id="rId12"/>
    <p:sldId id="260" r:id="rId13"/>
    <p:sldId id="281" r:id="rId14"/>
    <p:sldId id="289" r:id="rId15"/>
    <p:sldId id="287" r:id="rId16"/>
    <p:sldId id="280" r:id="rId17"/>
    <p:sldId id="282" r:id="rId18"/>
    <p:sldId id="288" r:id="rId19"/>
    <p:sldId id="294" r:id="rId20"/>
    <p:sldId id="295" r:id="rId21"/>
    <p:sldId id="279" r:id="rId22"/>
    <p:sldId id="269" r:id="rId23"/>
    <p:sldId id="296" r:id="rId24"/>
    <p:sldId id="285" r:id="rId25"/>
    <p:sldId id="272" r:id="rId26"/>
    <p:sldId id="273" r:id="rId27"/>
    <p:sldId id="297" r:id="rId28"/>
    <p:sldId id="298" r:id="rId29"/>
    <p:sldId id="290" r:id="rId30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76C852D3-19D4-43EF-B5DA-E6DCBD411766}" type="datetimeFigureOut">
              <a:rPr lang="pt-BR"/>
              <a:pPr>
                <a:defRPr/>
              </a:pPr>
              <a:t>30/07/2015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4FB20EF-0417-483D-99B0-8EB55B0B58C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081907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tângulo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tângulo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tângulo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6" name="Retângulo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Elipse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Elipse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" name="Elipse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22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3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4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9D402-4264-4736-B54A-28A55E5F01F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343220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E4C95-3A49-4657-8A3D-0658EE7313E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065495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B95657-082B-43A6-B8DD-30EE073850C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851248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8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B77E9808-4B7B-432D-8AFC-C6A2ADBFC7D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6" name="Espaço Reservado para Rodapé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395162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tângulo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tângulo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tângulo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3" name="Retângulo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" name="Elipse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Elipse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Elipse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Elipse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Elipse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1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2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BDA10B-4B2F-4342-B194-5A41228FB43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5054575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0A6637-4072-481B-97FC-E7B0556772C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26464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574CD8-7F1A-4E94-95C7-89E13209952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607241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4A9681C-DA5F-408D-8A41-1DFCC2413FB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5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64159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17D6BD-4DDF-42BF-B39B-5FAE11BE980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723372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ector reto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6" name="Conector reto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7" name="Conector reto 17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Conector reto 1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tângulo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Conector reto 2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Elipse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2" name="Espaço Reservado para Data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3" name="Espaço Reservado para Número de Slide 2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3F16D9D-F69E-4BAD-A4D1-CE6F5FA8DEE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4" name="Espaço Reservado para Rodapé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0535531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ector reto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Conector reto 1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tângulo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Conector reto 1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1" name="Conector reto 23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3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518F57C-19A1-4A50-847D-7E80AAD4F06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4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288715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1028" name="Espaço Reservado para Texto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32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34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Elipse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76FB8B3A-5BA1-4B0B-A98B-BE152AF1539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76" r:id="rId4"/>
    <p:sldLayoutId id="2147483877" r:id="rId5"/>
    <p:sldLayoutId id="2147483884" r:id="rId6"/>
    <p:sldLayoutId id="2147483878" r:id="rId7"/>
    <p:sldLayoutId id="2147483885" r:id="rId8"/>
    <p:sldLayoutId id="2147483886" r:id="rId9"/>
    <p:sldLayoutId id="2147483879" r:id="rId10"/>
    <p:sldLayoutId id="214748388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0" y="3124200"/>
            <a:ext cx="6172200" cy="189388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Linguagem C:</a:t>
            </a:r>
            <a:br>
              <a:rPr lang="pt-BR" dirty="0" smtClean="0"/>
            </a:br>
            <a:r>
              <a:rPr lang="pt-BR" dirty="0" err="1" smtClean="0"/>
              <a:t>Arrays</a:t>
            </a:r>
            <a:r>
              <a:rPr lang="pt-BR" dirty="0" smtClean="0"/>
              <a:t> </a:t>
            </a:r>
            <a:r>
              <a:rPr lang="pt-BR" dirty="0" smtClean="0"/>
              <a:t>de caracteres: strings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5003800"/>
            <a:ext cx="6172200" cy="1371600"/>
          </a:xfrm>
        </p:spPr>
        <p:txBody>
          <a:bodyPr/>
          <a:lstStyle/>
          <a:p>
            <a:pPr eaLnBrk="1" hangingPunct="1"/>
            <a:r>
              <a:rPr lang="pt-BR" smtClean="0"/>
              <a:t>Prof. André Backes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/>
              <a:t>Copiando uma </a:t>
            </a:r>
            <a:r>
              <a:rPr lang="pt-BR" dirty="0" err="1"/>
              <a:t>string</a:t>
            </a:r>
            <a:endParaRPr lang="pt-BR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pt-BR" smtClean="0"/>
              <a:t>O correto é copiar a string elemento por elemento.</a:t>
            </a:r>
          </a:p>
        </p:txBody>
      </p:sp>
      <p:pic>
        <p:nvPicPr>
          <p:cNvPr id="1741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2209800"/>
            <a:ext cx="4800600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mtClean="0"/>
              <a:t>Manipulando strings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pt-BR" smtClean="0"/>
              <a:t>Felizmente, a biblioteca padrão C possui funções especialmente desenvolvidas para esse tipo de tarefa</a:t>
            </a:r>
          </a:p>
          <a:p>
            <a:pPr lvl="1" eaLnBrk="1" hangingPunct="1"/>
            <a:r>
              <a:rPr lang="pt-BR" smtClean="0"/>
              <a:t>#include &lt;string.h&gt;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mtClean="0"/>
              <a:t>Manipulando strings - Leitura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pt-BR" dirty="0" smtClean="0"/>
              <a:t>Exemplo de algumas funções para manipulação de </a:t>
            </a:r>
            <a:r>
              <a:rPr lang="pt-BR" dirty="0" err="1" smtClean="0"/>
              <a:t>strings</a:t>
            </a:r>
            <a:endParaRPr lang="pt-BR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pt-BR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pt-BR" b="1" dirty="0" err="1" smtClean="0"/>
              <a:t>gets</a:t>
            </a:r>
            <a:r>
              <a:rPr lang="pt-BR" b="1" dirty="0" smtClean="0"/>
              <a:t>(</a:t>
            </a:r>
            <a:r>
              <a:rPr lang="pt-BR" b="1" dirty="0" err="1" smtClean="0"/>
              <a:t>str</a:t>
            </a:r>
            <a:r>
              <a:rPr lang="pt-BR" b="1" dirty="0" smtClean="0"/>
              <a:t>)</a:t>
            </a:r>
            <a:r>
              <a:rPr lang="pt-BR" dirty="0" smtClean="0"/>
              <a:t>: lê uma string do teclado e armazena em </a:t>
            </a:r>
            <a:r>
              <a:rPr lang="pt-BR" b="1" dirty="0" err="1" smtClean="0"/>
              <a:t>str</a:t>
            </a:r>
            <a:r>
              <a:rPr lang="pt-BR" dirty="0" smtClean="0"/>
              <a:t>. 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 smtClean="0"/>
              <a:t>Exemplo:</a:t>
            </a:r>
          </a:p>
          <a:p>
            <a:pPr marL="402336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pt-BR" dirty="0" smtClean="0"/>
              <a:t>	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98" y="4081472"/>
            <a:ext cx="200025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mtClean="0"/>
              <a:t>Manipulando strings – Limpeza do buffer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pt-BR" dirty="0" smtClean="0"/>
              <a:t>Às vezes, podem ocorrer erros durante a leitura de caracteres ou strings. </a:t>
            </a:r>
          </a:p>
          <a:p>
            <a:pPr eaLnBrk="1" hangingPunct="1"/>
            <a:r>
              <a:rPr lang="pt-BR" dirty="0" smtClean="0"/>
              <a:t>Para resolver esses pequenos erros, podemos limpar o buffer do teclado</a:t>
            </a:r>
          </a:p>
          <a:p>
            <a:pPr eaLnBrk="1" hangingPunct="1"/>
            <a:endParaRPr lang="pt-BR" b="1" dirty="0" smtClean="0"/>
          </a:p>
        </p:txBody>
      </p:sp>
      <p:grpSp>
        <p:nvGrpSpPr>
          <p:cNvPr id="6" name="Grupo 5"/>
          <p:cNvGrpSpPr/>
          <p:nvPr/>
        </p:nvGrpSpPr>
        <p:grpSpPr>
          <a:xfrm>
            <a:off x="2000232" y="3429000"/>
            <a:ext cx="5214974" cy="1428750"/>
            <a:chOff x="2000232" y="3429000"/>
            <a:chExt cx="5214974" cy="142875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024063" y="3429000"/>
              <a:ext cx="5095875" cy="1428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Retângulo 4"/>
            <p:cNvSpPr/>
            <p:nvPr/>
          </p:nvSpPr>
          <p:spPr>
            <a:xfrm>
              <a:off x="2000232" y="3929066"/>
              <a:ext cx="5214974" cy="3571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mtClean="0"/>
              <a:t>Manipulando strings - Escrita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dirty="0" smtClean="0"/>
              <a:t>Basicamente, para se escrever uma string na tela utilizamos a função </a:t>
            </a:r>
            <a:r>
              <a:rPr lang="pt-BR" b="1" dirty="0" err="1" smtClean="0"/>
              <a:t>printf</a:t>
            </a:r>
            <a:r>
              <a:rPr lang="pt-BR" b="1" dirty="0" smtClean="0"/>
              <a:t>()</a:t>
            </a:r>
            <a:r>
              <a:rPr lang="pt-BR" dirty="0" smtClean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pt-BR" dirty="0" smtClean="0"/>
              <a:t>Especificador de formato: %s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pt-B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43175" y="3128963"/>
            <a:ext cx="40576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mtClean="0"/>
              <a:t>Manipulando strings - Tamanho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pt-BR" b="1" dirty="0" err="1" smtClean="0"/>
              <a:t>strlen</a:t>
            </a:r>
            <a:r>
              <a:rPr lang="pt-BR" b="1" dirty="0" smtClean="0"/>
              <a:t>(</a:t>
            </a:r>
            <a:r>
              <a:rPr lang="pt-BR" b="1" dirty="0" err="1" smtClean="0"/>
              <a:t>str</a:t>
            </a:r>
            <a:r>
              <a:rPr lang="pt-BR" b="1" dirty="0" smtClean="0"/>
              <a:t>)</a:t>
            </a:r>
            <a:r>
              <a:rPr lang="pt-BR" dirty="0" smtClean="0"/>
              <a:t>: retorna o tamanho da string </a:t>
            </a:r>
            <a:r>
              <a:rPr lang="pt-BR" dirty="0" err="1" smtClean="0"/>
              <a:t>str</a:t>
            </a:r>
            <a:r>
              <a:rPr lang="pt-BR" dirty="0" smtClean="0"/>
              <a:t>. Ex: </a:t>
            </a:r>
          </a:p>
          <a:p>
            <a:pPr lvl="1" eaLnBrk="1" hangingPunct="1">
              <a:buFont typeface="Wingdings" pitchFamily="2" charset="2"/>
              <a:buNone/>
            </a:pPr>
            <a:endParaRPr lang="en-US" dirty="0" smtClean="0"/>
          </a:p>
          <a:p>
            <a:pPr lvl="1" eaLnBrk="1" hangingPunct="1">
              <a:buFont typeface="Wingdings" pitchFamily="2" charset="2"/>
              <a:buNone/>
            </a:pPr>
            <a:endParaRPr lang="en-US" dirty="0" smtClean="0"/>
          </a:p>
          <a:p>
            <a:pPr lvl="1" eaLnBrk="1" hangingPunct="1">
              <a:buFont typeface="Wingdings" pitchFamily="2" charset="2"/>
              <a:buNone/>
            </a:pPr>
            <a:endParaRPr lang="en-US" dirty="0" smtClean="0"/>
          </a:p>
          <a:p>
            <a:pPr lvl="1" eaLnBrk="1" hangingPunct="1">
              <a:buFont typeface="Wingdings" pitchFamily="2" charset="2"/>
              <a:buNone/>
            </a:pPr>
            <a:endParaRPr lang="en-US" dirty="0" smtClean="0"/>
          </a:p>
          <a:p>
            <a:pPr eaLnBrk="1" hangingPunct="1"/>
            <a:r>
              <a:rPr lang="pt-BR" dirty="0" smtClean="0"/>
              <a:t>Neste caso, a função retornará 5, que é o número de caracteres na palavra “teste” e não 15, que é o tamanho do </a:t>
            </a:r>
            <a:r>
              <a:rPr lang="pt-BR" dirty="0" err="1" smtClean="0"/>
              <a:t>array</a:t>
            </a:r>
            <a:r>
              <a:rPr lang="pt-BR" dirty="0" smtClean="0"/>
              <a:t>.</a:t>
            </a:r>
          </a:p>
          <a:p>
            <a:pPr lvl="1" eaLnBrk="1" hangingPunct="1"/>
            <a:r>
              <a:rPr lang="pt-BR" dirty="0" smtClean="0"/>
              <a:t>O ‘\0’ também não é considerado pela </a:t>
            </a:r>
            <a:r>
              <a:rPr lang="pt-BR" dirty="0" err="1" smtClean="0"/>
              <a:t>strlen</a:t>
            </a:r>
            <a:r>
              <a:rPr lang="pt-BR" dirty="0" smtClean="0"/>
              <a:t>, mas vale lembrar que ele está escrito na posição </a:t>
            </a:r>
            <a:r>
              <a:rPr lang="pt-BR" dirty="0" err="1" smtClean="0"/>
              <a:t>str</a:t>
            </a:r>
            <a:r>
              <a:rPr lang="pt-BR" dirty="0" smtClean="0"/>
              <a:t>[5] do vetor.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2500306"/>
            <a:ext cx="35052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mtClean="0"/>
              <a:t>Manipulando strings - Copiar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pt-BR" b="1" dirty="0" err="1" smtClean="0"/>
              <a:t>strcpy</a:t>
            </a:r>
            <a:r>
              <a:rPr lang="pt-BR" b="1" dirty="0" smtClean="0"/>
              <a:t>(</a:t>
            </a:r>
            <a:r>
              <a:rPr lang="pt-BR" b="1" dirty="0" err="1" smtClean="0"/>
              <a:t>dest</a:t>
            </a:r>
            <a:r>
              <a:rPr lang="pt-BR" b="1" dirty="0" smtClean="0"/>
              <a:t>, fonte)</a:t>
            </a:r>
            <a:r>
              <a:rPr lang="pt-BR" dirty="0" smtClean="0"/>
              <a:t>:copia a string contida na variável </a:t>
            </a:r>
            <a:r>
              <a:rPr lang="pt-BR" b="1" dirty="0" smtClean="0"/>
              <a:t>fonte</a:t>
            </a:r>
            <a:r>
              <a:rPr lang="pt-BR" dirty="0" smtClean="0"/>
              <a:t> para </a:t>
            </a:r>
            <a:r>
              <a:rPr lang="pt-BR" b="1" dirty="0" err="1" smtClean="0"/>
              <a:t>dest</a:t>
            </a:r>
            <a:r>
              <a:rPr lang="pt-BR" dirty="0" smtClean="0"/>
              <a:t>. </a:t>
            </a:r>
          </a:p>
          <a:p>
            <a:pPr eaLnBrk="1" hangingPunct="1"/>
            <a:endParaRPr lang="pt-BR" dirty="0" smtClean="0"/>
          </a:p>
          <a:p>
            <a:pPr eaLnBrk="1" hangingPunct="1"/>
            <a:r>
              <a:rPr lang="pt-BR" dirty="0" smtClean="0"/>
              <a:t>Exemplo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43138" y="3629036"/>
            <a:ext cx="465772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mtClean="0"/>
              <a:t>Manipulando strings - Concatenar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pt-BR" b="1" dirty="0" err="1" smtClean="0"/>
              <a:t>strcat</a:t>
            </a:r>
            <a:r>
              <a:rPr lang="pt-BR" b="1" dirty="0" smtClean="0"/>
              <a:t>(</a:t>
            </a:r>
            <a:r>
              <a:rPr lang="pt-BR" b="1" dirty="0" err="1" smtClean="0"/>
              <a:t>dest</a:t>
            </a:r>
            <a:r>
              <a:rPr lang="pt-BR" b="1" dirty="0" smtClean="0"/>
              <a:t>, fonte)</a:t>
            </a:r>
            <a:r>
              <a:rPr lang="pt-BR" dirty="0" smtClean="0"/>
              <a:t>: concatena duas strings. </a:t>
            </a:r>
          </a:p>
          <a:p>
            <a:pPr eaLnBrk="1" hangingPunct="1"/>
            <a:r>
              <a:rPr lang="pt-BR" dirty="0" smtClean="0"/>
              <a:t>Neste caso, a string contida em </a:t>
            </a:r>
            <a:r>
              <a:rPr lang="pt-BR" b="1" dirty="0" smtClean="0"/>
              <a:t>fonte</a:t>
            </a:r>
            <a:r>
              <a:rPr lang="pt-BR" dirty="0" smtClean="0"/>
              <a:t> permanecerá inalterada e será anexada ao final da string de </a:t>
            </a:r>
            <a:r>
              <a:rPr lang="pt-BR" b="1" dirty="0" err="1" smtClean="0"/>
              <a:t>dest</a:t>
            </a:r>
            <a:r>
              <a:rPr lang="pt-BR" b="1" dirty="0" smtClean="0"/>
              <a:t>. </a:t>
            </a:r>
          </a:p>
          <a:p>
            <a:pPr eaLnBrk="1" hangingPunct="1"/>
            <a:r>
              <a:rPr lang="pt-BR" dirty="0" smtClean="0"/>
              <a:t>Exemplo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09888" y="3552834"/>
            <a:ext cx="3324225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mtClean="0"/>
              <a:t>Manipulando strings - Comparar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pt-BR" b="1" dirty="0" err="1" smtClean="0"/>
              <a:t>strcmp</a:t>
            </a:r>
            <a:r>
              <a:rPr lang="pt-BR" b="1" dirty="0" smtClean="0"/>
              <a:t>(str1, str2)</a:t>
            </a:r>
            <a:r>
              <a:rPr lang="pt-BR" dirty="0" smtClean="0"/>
              <a:t>: compara duas strings. Neste caso, a função retorna ZERO se as strings forem iguais.</a:t>
            </a:r>
          </a:p>
          <a:p>
            <a:pPr eaLnBrk="1" hangingPunct="1"/>
            <a:r>
              <a:rPr lang="pt-BR" dirty="0" smtClean="0"/>
              <a:t>Exemplo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90763" y="3500438"/>
            <a:ext cx="456247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Manipulando </a:t>
            </a:r>
            <a:r>
              <a:rPr lang="pt-BR" dirty="0" err="1" smtClean="0"/>
              <a:t>strings</a:t>
            </a:r>
            <a:endParaRPr lang="pt-BR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pt-BR" dirty="0"/>
              <a:t>Basicamente, para se ler uma </a:t>
            </a:r>
            <a:r>
              <a:rPr lang="pt-BR" dirty="0" err="1"/>
              <a:t>string</a:t>
            </a:r>
            <a:r>
              <a:rPr lang="pt-BR" dirty="0"/>
              <a:t> do teclado utilizamos a função </a:t>
            </a:r>
            <a:r>
              <a:rPr lang="pt-BR" b="1" dirty="0" err="1"/>
              <a:t>gets</a:t>
            </a:r>
            <a:r>
              <a:rPr lang="pt-BR" b="1" dirty="0"/>
              <a:t>()</a:t>
            </a:r>
            <a:r>
              <a:rPr lang="pt-BR" dirty="0"/>
              <a:t>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pt-BR" dirty="0"/>
              <a:t>No entanto, existe outra função que, utilizada de forma adequada, também permite a leitura de </a:t>
            </a:r>
            <a:r>
              <a:rPr lang="pt-BR" dirty="0" err="1"/>
              <a:t>strings</a:t>
            </a:r>
            <a:r>
              <a:rPr lang="pt-BR" dirty="0"/>
              <a:t> do teclado. Essa função é a </a:t>
            </a:r>
            <a:r>
              <a:rPr lang="pt-BR" b="1" dirty="0" err="1"/>
              <a:t>fgets</a:t>
            </a:r>
            <a:r>
              <a:rPr lang="pt-BR" b="1" dirty="0"/>
              <a:t>()</a:t>
            </a:r>
            <a:r>
              <a:rPr lang="pt-BR" dirty="0"/>
              <a:t>, cujo protótipo é: </a:t>
            </a:r>
            <a:endParaRPr lang="pt-BR" dirty="0" smtClean="0"/>
          </a:p>
          <a:p>
            <a:pPr marL="82296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pt-BR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14475" y="4148145"/>
            <a:ext cx="61150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mtClean="0"/>
              <a:t>Definição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pt-BR" dirty="0" smtClean="0"/>
              <a:t>String</a:t>
            </a:r>
          </a:p>
          <a:p>
            <a:pPr lvl="1" eaLnBrk="1" hangingPunct="1"/>
            <a:r>
              <a:rPr lang="pt-BR" dirty="0" err="1" smtClean="0"/>
              <a:t>Sequência</a:t>
            </a:r>
            <a:r>
              <a:rPr lang="pt-BR" dirty="0" smtClean="0"/>
              <a:t> de caracteres adjacentes na memória.</a:t>
            </a:r>
          </a:p>
          <a:p>
            <a:pPr lvl="1" eaLnBrk="1" hangingPunct="1"/>
            <a:r>
              <a:rPr lang="pt-BR" dirty="0" smtClean="0"/>
              <a:t>Essa </a:t>
            </a:r>
            <a:r>
              <a:rPr lang="pt-BR" dirty="0" err="1" smtClean="0"/>
              <a:t>sequência</a:t>
            </a:r>
            <a:r>
              <a:rPr lang="pt-BR" dirty="0" smtClean="0"/>
              <a:t> de caracteres, que pode ser uma palavra ou frase </a:t>
            </a:r>
          </a:p>
          <a:p>
            <a:pPr lvl="1" eaLnBrk="1" hangingPunct="1"/>
            <a:r>
              <a:rPr lang="pt-BR" dirty="0" smtClean="0"/>
              <a:t>Em outras palavras, strings são </a:t>
            </a:r>
            <a:r>
              <a:rPr lang="pt-BR" dirty="0" err="1" smtClean="0"/>
              <a:t>arrays</a:t>
            </a:r>
            <a:r>
              <a:rPr lang="pt-BR" dirty="0" smtClean="0"/>
              <a:t> do tipo </a:t>
            </a:r>
            <a:r>
              <a:rPr lang="pt-BR" b="1" dirty="0" err="1" smtClean="0"/>
              <a:t>char</a:t>
            </a:r>
            <a:r>
              <a:rPr lang="pt-BR" dirty="0" smtClean="0"/>
              <a:t>.</a:t>
            </a:r>
          </a:p>
          <a:p>
            <a:pPr eaLnBrk="1" hangingPunct="1"/>
            <a:r>
              <a:rPr lang="pt-BR" dirty="0" smtClean="0"/>
              <a:t>Ex: </a:t>
            </a:r>
          </a:p>
          <a:p>
            <a:pPr lvl="1" eaLnBrk="1" hangingPunct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[6];</a:t>
            </a:r>
          </a:p>
          <a:p>
            <a:pPr eaLnBrk="1" hangingPunct="1"/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Manipulando </a:t>
            </a:r>
            <a:r>
              <a:rPr lang="pt-BR" dirty="0" err="1" smtClean="0"/>
              <a:t>strings</a:t>
            </a:r>
            <a:endParaRPr lang="pt-BR" dirty="0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mtClean="0"/>
              <a:t>A função </a:t>
            </a:r>
            <a:r>
              <a:rPr lang="pt-BR" b="1" smtClean="0"/>
              <a:t>fgets</a:t>
            </a:r>
            <a:r>
              <a:rPr lang="pt-BR" smtClean="0"/>
              <a:t> recebe 3 argumentos</a:t>
            </a:r>
          </a:p>
          <a:p>
            <a:pPr lvl="1" eaLnBrk="1" hangingPunct="1">
              <a:lnSpc>
                <a:spcPct val="90000"/>
              </a:lnSpc>
            </a:pPr>
            <a:r>
              <a:rPr lang="pt-BR" smtClean="0"/>
              <a:t>a string a ser lida, </a:t>
            </a:r>
            <a:r>
              <a:rPr lang="pt-BR" b="1" smtClean="0"/>
              <a:t>str</a:t>
            </a:r>
            <a:r>
              <a:rPr lang="pt-BR" smtClean="0"/>
              <a:t>;</a:t>
            </a:r>
          </a:p>
          <a:p>
            <a:pPr lvl="1" eaLnBrk="1" hangingPunct="1">
              <a:lnSpc>
                <a:spcPct val="90000"/>
              </a:lnSpc>
            </a:pPr>
            <a:r>
              <a:rPr lang="pt-BR" smtClean="0"/>
              <a:t>o limite máximo de caracteres a serem lidos, </a:t>
            </a:r>
            <a:r>
              <a:rPr lang="pt-BR" b="1" smtClean="0"/>
              <a:t>tamanho</a:t>
            </a:r>
            <a:r>
              <a:rPr lang="pt-BR" smtClean="0"/>
              <a:t>;</a:t>
            </a:r>
          </a:p>
          <a:p>
            <a:pPr lvl="1" eaLnBrk="1" hangingPunct="1">
              <a:lnSpc>
                <a:spcPct val="90000"/>
              </a:lnSpc>
            </a:pPr>
            <a:r>
              <a:rPr lang="pt-BR" smtClean="0"/>
              <a:t>A variável FILE *</a:t>
            </a:r>
            <a:r>
              <a:rPr lang="pt-BR" b="1" smtClean="0"/>
              <a:t>fp</a:t>
            </a:r>
            <a:r>
              <a:rPr lang="pt-BR" smtClean="0"/>
              <a:t>, que está associado ao arquivo de onde a string será lida.</a:t>
            </a:r>
          </a:p>
          <a:p>
            <a:pPr eaLnBrk="1" hangingPunct="1">
              <a:lnSpc>
                <a:spcPct val="90000"/>
              </a:lnSpc>
            </a:pPr>
            <a:r>
              <a:rPr lang="pt-BR" smtClean="0"/>
              <a:t>E retorna</a:t>
            </a:r>
          </a:p>
          <a:p>
            <a:pPr lvl="1" eaLnBrk="1" hangingPunct="1">
              <a:lnSpc>
                <a:spcPct val="90000"/>
              </a:lnSpc>
            </a:pPr>
            <a:r>
              <a:rPr lang="pt-BR" smtClean="0"/>
              <a:t>NULL em caso de erro ou fim do arquivo;</a:t>
            </a:r>
          </a:p>
          <a:p>
            <a:pPr lvl="1" eaLnBrk="1" hangingPunct="1">
              <a:lnSpc>
                <a:spcPct val="90000"/>
              </a:lnSpc>
            </a:pPr>
            <a:r>
              <a:rPr lang="pt-BR" smtClean="0"/>
              <a:t>O ponteiro para o primeiro caractere recuperado em </a:t>
            </a:r>
            <a:r>
              <a:rPr lang="pt-BR" b="1" smtClean="0"/>
              <a:t>str</a:t>
            </a:r>
            <a:r>
              <a:rPr lang="pt-BR" smtClean="0"/>
              <a:t>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14475" y="4933963"/>
            <a:ext cx="61150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mtClean="0"/>
              <a:t>Manipulando strings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pt-BR" dirty="0" smtClean="0"/>
              <a:t>Note que a função </a:t>
            </a:r>
            <a:r>
              <a:rPr lang="pt-BR" b="1" dirty="0" err="1" smtClean="0"/>
              <a:t>fgets</a:t>
            </a:r>
            <a:r>
              <a:rPr lang="pt-BR" dirty="0" smtClean="0"/>
              <a:t> utiliza uma variável FILE *</a:t>
            </a:r>
            <a:r>
              <a:rPr lang="pt-BR" b="1" dirty="0" err="1" smtClean="0"/>
              <a:t>fp</a:t>
            </a:r>
            <a:r>
              <a:rPr lang="pt-BR" dirty="0" smtClean="0"/>
              <a:t>, que está associado ao arquivo de onde a string será lida.</a:t>
            </a:r>
          </a:p>
          <a:p>
            <a:pPr eaLnBrk="1" hangingPunct="1"/>
            <a:r>
              <a:rPr lang="pt-BR" dirty="0" smtClean="0"/>
              <a:t>Para ler do teclado, basta substituir FILE *</a:t>
            </a:r>
            <a:r>
              <a:rPr lang="pt-BR" b="1" dirty="0" err="1" smtClean="0"/>
              <a:t>fp</a:t>
            </a:r>
            <a:r>
              <a:rPr lang="pt-BR" b="1" dirty="0" smtClean="0"/>
              <a:t> </a:t>
            </a:r>
            <a:r>
              <a:rPr lang="pt-BR" dirty="0" smtClean="0"/>
              <a:t>por </a:t>
            </a:r>
            <a:r>
              <a:rPr lang="pt-BR" b="1" dirty="0" err="1" smtClean="0"/>
              <a:t>stdin</a:t>
            </a:r>
            <a:r>
              <a:rPr lang="pt-BR" dirty="0" smtClean="0"/>
              <a:t>, o qual representa o dispositivo de entrada padrão (geralmente o teclado):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1638" y="4286256"/>
            <a:ext cx="5800725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mtClean="0"/>
              <a:t>Manipulando strings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pt-BR" dirty="0" smtClean="0"/>
              <a:t>Funcionamento da função </a:t>
            </a:r>
            <a:r>
              <a:rPr lang="pt-BR" b="1" dirty="0" err="1" smtClean="0"/>
              <a:t>fgets</a:t>
            </a:r>
            <a:r>
              <a:rPr lang="pt-BR" dirty="0" smtClean="0"/>
              <a:t> </a:t>
            </a:r>
          </a:p>
          <a:p>
            <a:pPr lvl="1" eaLnBrk="1" hangingPunct="1"/>
            <a:r>
              <a:rPr lang="pt-BR" dirty="0" smtClean="0"/>
              <a:t>A função lê a string até que um caractere de nova linha seja lido ou </a:t>
            </a:r>
            <a:r>
              <a:rPr lang="pt-BR" i="1" dirty="0" smtClean="0"/>
              <a:t>tamanho-1</a:t>
            </a:r>
            <a:r>
              <a:rPr lang="pt-BR" dirty="0" smtClean="0"/>
              <a:t> caracteres tenham sido lidos. </a:t>
            </a:r>
          </a:p>
          <a:p>
            <a:pPr lvl="1" eaLnBrk="1" hangingPunct="1"/>
            <a:r>
              <a:rPr lang="pt-BR" dirty="0" smtClean="0"/>
              <a:t>Se o caractere de nova linha ('\n') for lido, ele fará parte da string, o que não acontecia com </a:t>
            </a:r>
            <a:r>
              <a:rPr lang="pt-BR" b="1" dirty="0" err="1" smtClean="0"/>
              <a:t>gets</a:t>
            </a:r>
            <a:r>
              <a:rPr lang="pt-BR" dirty="0" smtClean="0"/>
              <a:t>. </a:t>
            </a:r>
          </a:p>
          <a:p>
            <a:pPr lvl="1" eaLnBrk="1" hangingPunct="1"/>
            <a:r>
              <a:rPr lang="pt-BR" dirty="0" smtClean="0"/>
              <a:t>A string resultante sempre terminará com '\0' (por isto somente </a:t>
            </a:r>
            <a:r>
              <a:rPr lang="pt-BR" i="1" dirty="0" smtClean="0"/>
              <a:t>tamanho-1</a:t>
            </a:r>
            <a:r>
              <a:rPr lang="pt-BR" dirty="0" smtClean="0"/>
              <a:t> caracteres, no máximo, serão lidos).</a:t>
            </a:r>
          </a:p>
          <a:p>
            <a:pPr lvl="1" eaLnBrk="1" hangingPunct="1"/>
            <a:r>
              <a:rPr lang="pt-BR" dirty="0" smtClean="0"/>
              <a:t>Se ocorrer algum erro, a função devolverá um ponteiro nulo (</a:t>
            </a:r>
            <a:r>
              <a:rPr lang="pt-BR" b="1" dirty="0" smtClean="0"/>
              <a:t>NULL</a:t>
            </a:r>
            <a:r>
              <a:rPr lang="pt-BR" dirty="0" smtClean="0"/>
              <a:t>) em </a:t>
            </a:r>
            <a:r>
              <a:rPr lang="pt-BR" b="1" dirty="0" err="1" smtClean="0"/>
              <a:t>str</a:t>
            </a:r>
            <a:r>
              <a:rPr lang="pt-BR" dirty="0" smtClean="0"/>
              <a:t>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mtClean="0"/>
              <a:t>Manipulando strings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pt-BR" dirty="0" smtClean="0"/>
              <a:t>A função </a:t>
            </a:r>
            <a:r>
              <a:rPr lang="pt-BR" b="1" dirty="0" err="1" smtClean="0"/>
              <a:t>fgets</a:t>
            </a:r>
            <a:r>
              <a:rPr lang="pt-BR" dirty="0" smtClean="0"/>
              <a:t> é semelhante à função </a:t>
            </a:r>
            <a:r>
              <a:rPr lang="pt-BR" b="1" dirty="0" err="1" smtClean="0"/>
              <a:t>gets</a:t>
            </a:r>
            <a:r>
              <a:rPr lang="pt-BR" dirty="0" smtClean="0"/>
              <a:t>, porém, com as seguintes vantagens: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 smtClean="0"/>
              <a:t>pode fazer a leitura a partir de um arquivo de dados e incluir o caractere de nova linha </a:t>
            </a:r>
            <a:r>
              <a:rPr lang="pt-BR" b="1" dirty="0" smtClean="0"/>
              <a:t>“\n”</a:t>
            </a:r>
            <a:r>
              <a:rPr lang="pt-BR" dirty="0" smtClean="0"/>
              <a:t> na </a:t>
            </a:r>
            <a:r>
              <a:rPr lang="pt-BR" dirty="0" err="1" smtClean="0"/>
              <a:t>string</a:t>
            </a:r>
            <a:r>
              <a:rPr lang="pt-BR" dirty="0" smtClean="0"/>
              <a:t>;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 smtClean="0"/>
              <a:t>específica o tamanho máximo da </a:t>
            </a:r>
            <a:r>
              <a:rPr lang="pt-BR" dirty="0" err="1" smtClean="0"/>
              <a:t>string</a:t>
            </a:r>
            <a:r>
              <a:rPr lang="pt-BR" dirty="0" smtClean="0"/>
              <a:t> de entrada. Evita estouro no buffer;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mtClean="0"/>
              <a:t>Manipulando strings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dirty="0" smtClean="0"/>
              <a:t>Basicamente, para se escrever uma string na tela utilizamos a função </a:t>
            </a:r>
            <a:r>
              <a:rPr lang="pt-BR" b="1" dirty="0" err="1" smtClean="0"/>
              <a:t>printf</a:t>
            </a:r>
            <a:r>
              <a:rPr lang="pt-BR" b="1" dirty="0" smtClean="0"/>
              <a:t>()</a:t>
            </a:r>
            <a:r>
              <a:rPr lang="pt-BR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endParaRPr lang="pt-BR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pt-BR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pt-BR" dirty="0" smtClean="0"/>
          </a:p>
          <a:p>
            <a:pPr eaLnBrk="1" hangingPunct="1">
              <a:lnSpc>
                <a:spcPct val="90000"/>
              </a:lnSpc>
            </a:pPr>
            <a:r>
              <a:rPr lang="pt-BR" dirty="0" smtClean="0"/>
              <a:t>No entanto, existe outra função que, utilizada de forma adequada, também permite a escrita de strings. Essa função é a </a:t>
            </a:r>
            <a:r>
              <a:rPr lang="pt-BR" b="1" dirty="0" err="1" smtClean="0"/>
              <a:t>fputs</a:t>
            </a:r>
            <a:r>
              <a:rPr lang="pt-BR" b="1" dirty="0" smtClean="0"/>
              <a:t>()</a:t>
            </a:r>
            <a:r>
              <a:rPr lang="pt-BR" dirty="0" smtClean="0"/>
              <a:t>, cujo protótipo é: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pt-BR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dirty="0" smtClean="0"/>
              <a:t>		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66975" y="4905388"/>
            <a:ext cx="42100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05175" y="2714620"/>
            <a:ext cx="25336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mtClean="0"/>
              <a:t>Manipulando strings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mtClean="0"/>
              <a:t>A função </a:t>
            </a:r>
            <a:r>
              <a:rPr lang="pt-BR" b="1" smtClean="0"/>
              <a:t>fputs()</a:t>
            </a:r>
            <a:r>
              <a:rPr lang="pt-BR" smtClean="0"/>
              <a:t> recebe como parâmetro um array de caracteres e a variável FILE </a:t>
            </a:r>
            <a:r>
              <a:rPr lang="pt-BR" b="1" smtClean="0"/>
              <a:t>*fp</a:t>
            </a:r>
            <a:r>
              <a:rPr lang="pt-BR" smtClean="0"/>
              <a:t> representando o arquivo no qual queremos escrever.</a:t>
            </a:r>
          </a:p>
          <a:p>
            <a:pPr eaLnBrk="1" hangingPunct="1">
              <a:lnSpc>
                <a:spcPct val="90000"/>
              </a:lnSpc>
            </a:pPr>
            <a:endParaRPr lang="pt-BR" smtClean="0"/>
          </a:p>
          <a:p>
            <a:pPr eaLnBrk="1" hangingPunct="1">
              <a:lnSpc>
                <a:spcPct val="90000"/>
              </a:lnSpc>
            </a:pPr>
            <a:r>
              <a:rPr lang="pt-BR" smtClean="0"/>
              <a:t>Retorno da função</a:t>
            </a:r>
          </a:p>
          <a:p>
            <a:pPr lvl="1" eaLnBrk="1" hangingPunct="1">
              <a:lnSpc>
                <a:spcPct val="90000"/>
              </a:lnSpc>
            </a:pPr>
            <a:r>
              <a:rPr lang="pt-BR" smtClean="0"/>
              <a:t>Se o texto for escrito com sucesso um valor inteiro diferente de zero é retornado.</a:t>
            </a:r>
          </a:p>
          <a:p>
            <a:pPr lvl="1" eaLnBrk="1" hangingPunct="1">
              <a:lnSpc>
                <a:spcPct val="90000"/>
              </a:lnSpc>
            </a:pPr>
            <a:r>
              <a:rPr lang="pt-BR" smtClean="0"/>
              <a:t>Se houver erro na escrita, o valor EOF (em geral, −1) é retornado.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mtClean="0"/>
              <a:t>Manipulando strings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dirty="0" smtClean="0"/>
              <a:t>Note que a função </a:t>
            </a:r>
            <a:r>
              <a:rPr lang="pt-BR" b="1" dirty="0" err="1" smtClean="0"/>
              <a:t>fputs</a:t>
            </a:r>
            <a:r>
              <a:rPr lang="pt-BR" dirty="0" smtClean="0"/>
              <a:t> utiliza uma variável FILE *</a:t>
            </a:r>
            <a:r>
              <a:rPr lang="pt-BR" b="1" dirty="0" err="1" smtClean="0"/>
              <a:t>fp</a:t>
            </a:r>
            <a:r>
              <a:rPr lang="pt-BR" dirty="0" smtClean="0"/>
              <a:t>, que está associado ao arquivo de onde a string será escrita.</a:t>
            </a:r>
          </a:p>
          <a:p>
            <a:pPr eaLnBrk="1" hangingPunct="1">
              <a:lnSpc>
                <a:spcPct val="90000"/>
              </a:lnSpc>
            </a:pPr>
            <a:endParaRPr lang="pt-BR" dirty="0" smtClean="0"/>
          </a:p>
          <a:p>
            <a:pPr eaLnBrk="1" hangingPunct="1">
              <a:lnSpc>
                <a:spcPct val="90000"/>
              </a:lnSpc>
            </a:pPr>
            <a:r>
              <a:rPr lang="pt-BR" dirty="0" smtClean="0"/>
              <a:t>Para escrever no monitor, basta substituir FILE *</a:t>
            </a:r>
            <a:r>
              <a:rPr lang="pt-BR" b="1" dirty="0" err="1" smtClean="0"/>
              <a:t>fp</a:t>
            </a:r>
            <a:r>
              <a:rPr lang="pt-BR" b="1" dirty="0" smtClean="0"/>
              <a:t> </a:t>
            </a:r>
            <a:r>
              <a:rPr lang="pt-BR" dirty="0" smtClean="0"/>
              <a:t>por </a:t>
            </a:r>
            <a:r>
              <a:rPr lang="pt-BR" b="1" dirty="0" err="1" smtClean="0"/>
              <a:t>stdout</a:t>
            </a:r>
            <a:r>
              <a:rPr lang="pt-BR" dirty="0" smtClean="0"/>
              <a:t>, o qual representa o dispositivo de saída padrão (geralmente a tela do monitor): </a:t>
            </a:r>
          </a:p>
          <a:p>
            <a:pPr lvl="1" eaLnBrk="1" hangingPunct="1">
              <a:lnSpc>
                <a:spcPct val="90000"/>
              </a:lnSpc>
              <a:buNone/>
            </a:pPr>
            <a:endParaRPr lang="pt-BR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62163" y="4286256"/>
            <a:ext cx="5019675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Observação final</a:t>
            </a:r>
            <a:endParaRPr lang="pt-BR" dirty="0"/>
          </a:p>
        </p:txBody>
      </p:sp>
      <p:sp>
        <p:nvSpPr>
          <p:cNvPr id="34819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pt-BR" dirty="0" smtClean="0"/>
              <a:t>Ao inicializar uma string em sua declaração, ao contrário do que dizia os slides anteriores, as regiões do vetor que não foram utilizadas pela string são preenchidas com zeros (‘\0’)</a:t>
            </a:r>
          </a:p>
          <a:p>
            <a:pPr lvl="1" eaLnBrk="1" hangingPunct="1"/>
            <a:r>
              <a:rPr lang="pt-BR" dirty="0" smtClean="0"/>
              <a:t>Entretanto, esse comportamento não ocorre com o </a:t>
            </a:r>
            <a:r>
              <a:rPr lang="pt-BR" b="1" dirty="0" err="1" smtClean="0"/>
              <a:t>strcpy</a:t>
            </a:r>
            <a:r>
              <a:rPr lang="pt-BR" dirty="0" smtClean="0"/>
              <a:t> e </a:t>
            </a:r>
            <a:r>
              <a:rPr lang="pt-BR" b="1" dirty="0" err="1" smtClean="0"/>
              <a:t>gets</a:t>
            </a:r>
            <a:r>
              <a:rPr lang="pt-BR" dirty="0" smtClean="0"/>
              <a:t>. Nessas funções as posições não usadas são lixos.</a:t>
            </a:r>
          </a:p>
          <a:p>
            <a:pPr lvl="1" eaLnBrk="1" hangingPunct="1"/>
            <a:r>
              <a:rPr lang="pt-BR" dirty="0" smtClean="0"/>
              <a:t>Ex: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[6] = “Oi”;</a:t>
            </a:r>
          </a:p>
          <a:p>
            <a:pPr eaLnBrk="1" hangingPunct="1"/>
            <a:endParaRPr lang="pt-BR" dirty="0" smtClean="0"/>
          </a:p>
        </p:txBody>
      </p:sp>
      <p:grpSp>
        <p:nvGrpSpPr>
          <p:cNvPr id="34820" name="Grupo 3"/>
          <p:cNvGrpSpPr>
            <a:grpSpLocks/>
          </p:cNvGrpSpPr>
          <p:nvPr/>
        </p:nvGrpSpPr>
        <p:grpSpPr bwMode="auto">
          <a:xfrm>
            <a:off x="2747963" y="5562600"/>
            <a:ext cx="3648075" cy="609600"/>
            <a:chOff x="2590800" y="5562600"/>
            <a:chExt cx="3648074" cy="609600"/>
          </a:xfrm>
          <a:solidFill>
            <a:schemeClr val="accent2">
              <a:lumMod val="60000"/>
              <a:lumOff val="40000"/>
            </a:schemeClr>
          </a:solidFill>
        </p:grpSpPr>
        <p:grpSp>
          <p:nvGrpSpPr>
            <p:cNvPr id="34821" name="Group 4"/>
            <p:cNvGrpSpPr>
              <a:grpSpLocks/>
            </p:cNvGrpSpPr>
            <p:nvPr/>
          </p:nvGrpSpPr>
          <p:grpSpPr bwMode="auto">
            <a:xfrm>
              <a:off x="2590800" y="5562600"/>
              <a:ext cx="609600" cy="609600"/>
              <a:chOff x="1632" y="3312"/>
              <a:chExt cx="384" cy="384"/>
            </a:xfrm>
            <a:grpFill/>
          </p:grpSpPr>
          <p:sp>
            <p:nvSpPr>
              <p:cNvPr id="34837" name="Rectangle 5"/>
              <p:cNvSpPr>
                <a:spLocks noChangeArrowheads="1"/>
              </p:cNvSpPr>
              <p:nvPr/>
            </p:nvSpPr>
            <p:spPr bwMode="auto">
              <a:xfrm>
                <a:off x="1632" y="3312"/>
                <a:ext cx="384" cy="38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38" name="Text Box 6"/>
              <p:cNvSpPr txBox="1">
                <a:spLocks noChangeArrowheads="1"/>
              </p:cNvSpPr>
              <p:nvPr/>
            </p:nvSpPr>
            <p:spPr bwMode="auto">
              <a:xfrm>
                <a:off x="1680" y="3360"/>
                <a:ext cx="288" cy="288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pt-BR" sz="2400" b="1"/>
                  <a:t>O</a:t>
                </a:r>
              </a:p>
            </p:txBody>
          </p:sp>
        </p:grpSp>
        <p:grpSp>
          <p:nvGrpSpPr>
            <p:cNvPr id="34822" name="Group 7"/>
            <p:cNvGrpSpPr>
              <a:grpSpLocks/>
            </p:cNvGrpSpPr>
            <p:nvPr/>
          </p:nvGrpSpPr>
          <p:grpSpPr bwMode="auto">
            <a:xfrm>
              <a:off x="3200400" y="5562600"/>
              <a:ext cx="609600" cy="609600"/>
              <a:chOff x="1632" y="3312"/>
              <a:chExt cx="384" cy="384"/>
            </a:xfrm>
            <a:grpFill/>
          </p:grpSpPr>
          <p:sp>
            <p:nvSpPr>
              <p:cNvPr id="34835" name="Rectangle 8"/>
              <p:cNvSpPr>
                <a:spLocks noChangeArrowheads="1"/>
              </p:cNvSpPr>
              <p:nvPr/>
            </p:nvSpPr>
            <p:spPr bwMode="auto">
              <a:xfrm>
                <a:off x="1632" y="3312"/>
                <a:ext cx="384" cy="38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36" name="Text Box 9"/>
              <p:cNvSpPr txBox="1">
                <a:spLocks noChangeArrowheads="1"/>
              </p:cNvSpPr>
              <p:nvPr/>
            </p:nvSpPr>
            <p:spPr bwMode="auto">
              <a:xfrm>
                <a:off x="1680" y="3360"/>
                <a:ext cx="288" cy="288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pt-BR" sz="2400" b="1"/>
                  <a:t>i</a:t>
                </a:r>
              </a:p>
            </p:txBody>
          </p:sp>
        </p:grpSp>
        <p:grpSp>
          <p:nvGrpSpPr>
            <p:cNvPr id="34823" name="Group 10"/>
            <p:cNvGrpSpPr>
              <a:grpSpLocks/>
            </p:cNvGrpSpPr>
            <p:nvPr/>
          </p:nvGrpSpPr>
          <p:grpSpPr bwMode="auto">
            <a:xfrm>
              <a:off x="3808412" y="5562600"/>
              <a:ext cx="609600" cy="609600"/>
              <a:chOff x="1632" y="3312"/>
              <a:chExt cx="384" cy="384"/>
            </a:xfrm>
            <a:grpFill/>
          </p:grpSpPr>
          <p:sp>
            <p:nvSpPr>
              <p:cNvPr id="34833" name="Rectangle 11"/>
              <p:cNvSpPr>
                <a:spLocks noChangeArrowheads="1"/>
              </p:cNvSpPr>
              <p:nvPr/>
            </p:nvSpPr>
            <p:spPr bwMode="auto">
              <a:xfrm>
                <a:off x="1632" y="3312"/>
                <a:ext cx="384" cy="38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34" name="Text Box 12"/>
              <p:cNvSpPr txBox="1">
                <a:spLocks noChangeArrowheads="1"/>
              </p:cNvSpPr>
              <p:nvPr/>
            </p:nvSpPr>
            <p:spPr bwMode="auto">
              <a:xfrm>
                <a:off x="1680" y="3360"/>
                <a:ext cx="288" cy="288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pt-BR" sz="2400" b="1"/>
                  <a:t>\0</a:t>
                </a:r>
              </a:p>
            </p:txBody>
          </p:sp>
        </p:grpSp>
        <p:grpSp>
          <p:nvGrpSpPr>
            <p:cNvPr id="34824" name="Group 13"/>
            <p:cNvGrpSpPr>
              <a:grpSpLocks/>
            </p:cNvGrpSpPr>
            <p:nvPr/>
          </p:nvGrpSpPr>
          <p:grpSpPr bwMode="auto">
            <a:xfrm>
              <a:off x="4418012" y="5562600"/>
              <a:ext cx="609600" cy="609600"/>
              <a:chOff x="1632" y="3312"/>
              <a:chExt cx="384" cy="384"/>
            </a:xfrm>
            <a:grpFill/>
          </p:grpSpPr>
          <p:sp>
            <p:nvSpPr>
              <p:cNvPr id="34831" name="Rectangle 14"/>
              <p:cNvSpPr>
                <a:spLocks noChangeArrowheads="1"/>
              </p:cNvSpPr>
              <p:nvPr/>
            </p:nvSpPr>
            <p:spPr bwMode="auto">
              <a:xfrm>
                <a:off x="1632" y="3312"/>
                <a:ext cx="384" cy="38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32" name="Text Box 15"/>
              <p:cNvSpPr txBox="1">
                <a:spLocks noChangeArrowheads="1"/>
              </p:cNvSpPr>
              <p:nvPr/>
            </p:nvSpPr>
            <p:spPr bwMode="auto">
              <a:xfrm>
                <a:off x="1680" y="3360"/>
                <a:ext cx="288" cy="291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pt-BR" sz="2400" b="1"/>
                  <a:t>\0</a:t>
                </a:r>
              </a:p>
            </p:txBody>
          </p:sp>
        </p:grpSp>
        <p:grpSp>
          <p:nvGrpSpPr>
            <p:cNvPr id="34825" name="Group 16"/>
            <p:cNvGrpSpPr>
              <a:grpSpLocks/>
            </p:cNvGrpSpPr>
            <p:nvPr/>
          </p:nvGrpSpPr>
          <p:grpSpPr bwMode="auto">
            <a:xfrm>
              <a:off x="5019674" y="5562600"/>
              <a:ext cx="609600" cy="609600"/>
              <a:chOff x="1632" y="3312"/>
              <a:chExt cx="384" cy="384"/>
            </a:xfrm>
            <a:grpFill/>
          </p:grpSpPr>
          <p:sp>
            <p:nvSpPr>
              <p:cNvPr id="34829" name="Rectangle 17"/>
              <p:cNvSpPr>
                <a:spLocks noChangeArrowheads="1"/>
              </p:cNvSpPr>
              <p:nvPr/>
            </p:nvSpPr>
            <p:spPr bwMode="auto">
              <a:xfrm>
                <a:off x="1632" y="3312"/>
                <a:ext cx="384" cy="38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30" name="Text Box 18"/>
              <p:cNvSpPr txBox="1">
                <a:spLocks noChangeArrowheads="1"/>
              </p:cNvSpPr>
              <p:nvPr/>
            </p:nvSpPr>
            <p:spPr bwMode="auto">
              <a:xfrm>
                <a:off x="1680" y="3360"/>
                <a:ext cx="288" cy="288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pt-BR" sz="2400" b="1"/>
                  <a:t>\0</a:t>
                </a:r>
              </a:p>
            </p:txBody>
          </p:sp>
        </p:grpSp>
        <p:grpSp>
          <p:nvGrpSpPr>
            <p:cNvPr id="34826" name="Group 19"/>
            <p:cNvGrpSpPr>
              <a:grpSpLocks/>
            </p:cNvGrpSpPr>
            <p:nvPr/>
          </p:nvGrpSpPr>
          <p:grpSpPr bwMode="auto">
            <a:xfrm>
              <a:off x="5629274" y="5562600"/>
              <a:ext cx="609600" cy="609600"/>
              <a:chOff x="1632" y="3312"/>
              <a:chExt cx="384" cy="384"/>
            </a:xfrm>
            <a:grpFill/>
          </p:grpSpPr>
          <p:sp>
            <p:nvSpPr>
              <p:cNvPr id="34827" name="Rectangle 20"/>
              <p:cNvSpPr>
                <a:spLocks noChangeArrowheads="1"/>
              </p:cNvSpPr>
              <p:nvPr/>
            </p:nvSpPr>
            <p:spPr bwMode="auto">
              <a:xfrm>
                <a:off x="1632" y="3312"/>
                <a:ext cx="384" cy="38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28" name="Text Box 21"/>
              <p:cNvSpPr txBox="1">
                <a:spLocks noChangeArrowheads="1"/>
              </p:cNvSpPr>
              <p:nvPr/>
            </p:nvSpPr>
            <p:spPr bwMode="auto">
              <a:xfrm>
                <a:off x="1680" y="3360"/>
                <a:ext cx="288" cy="288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pt-BR" sz="2400" b="1"/>
                  <a:t>\0</a:t>
                </a:r>
              </a:p>
            </p:txBody>
          </p:sp>
        </p:grp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Observação final</a:t>
            </a:r>
            <a:endParaRPr lang="pt-BR" dirty="0"/>
          </a:p>
        </p:txBody>
      </p:sp>
      <p:sp>
        <p:nvSpPr>
          <p:cNvPr id="3584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pt-BR" dirty="0" smtClean="0"/>
              <a:t>Exemplos</a:t>
            </a:r>
          </a:p>
          <a:p>
            <a:pPr lvl="1" eaLnBrk="1" hangingPunct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[6] = “Oi”;</a:t>
            </a:r>
          </a:p>
          <a:p>
            <a:pPr lvl="1" eaLnBrk="1" hangingPunct="1"/>
            <a:endParaRPr lang="pt-BR" b="1" dirty="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/>
            <a:endParaRPr lang="pt-BR" b="1" dirty="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gets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);//digite “Oi” no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prompt</a:t>
            </a:r>
            <a:endParaRPr lang="pt-BR" b="1" dirty="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/>
            <a:endParaRPr lang="pt-BR" b="1" dirty="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/>
            <a:endParaRPr lang="pt-BR" b="1" dirty="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strcpy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,”Oi”);</a:t>
            </a:r>
          </a:p>
          <a:p>
            <a:pPr lvl="1" eaLnBrk="1" hangingPunct="1"/>
            <a:endParaRPr lang="pt-BR" dirty="0" smtClean="0"/>
          </a:p>
          <a:p>
            <a:pPr lvl="1" eaLnBrk="1" hangingPunct="1"/>
            <a:endParaRPr lang="pt-BR" dirty="0" smtClean="0"/>
          </a:p>
          <a:p>
            <a:pPr eaLnBrk="1" hangingPunct="1"/>
            <a:endParaRPr lang="pt-BR" dirty="0" smtClean="0"/>
          </a:p>
        </p:txBody>
      </p:sp>
      <p:grpSp>
        <p:nvGrpSpPr>
          <p:cNvPr id="35844" name="Grupo 3"/>
          <p:cNvGrpSpPr>
            <a:grpSpLocks/>
          </p:cNvGrpSpPr>
          <p:nvPr/>
        </p:nvGrpSpPr>
        <p:grpSpPr bwMode="auto">
          <a:xfrm>
            <a:off x="2900363" y="2438400"/>
            <a:ext cx="3648075" cy="609600"/>
            <a:chOff x="2590800" y="5562600"/>
            <a:chExt cx="3648074" cy="609600"/>
          </a:xfrm>
          <a:solidFill>
            <a:schemeClr val="accent2">
              <a:lumMod val="60000"/>
              <a:lumOff val="40000"/>
            </a:schemeClr>
          </a:solidFill>
        </p:grpSpPr>
        <p:grpSp>
          <p:nvGrpSpPr>
            <p:cNvPr id="35883" name="Group 4"/>
            <p:cNvGrpSpPr>
              <a:grpSpLocks/>
            </p:cNvGrpSpPr>
            <p:nvPr/>
          </p:nvGrpSpPr>
          <p:grpSpPr bwMode="auto">
            <a:xfrm>
              <a:off x="2590800" y="5562600"/>
              <a:ext cx="609600" cy="609600"/>
              <a:chOff x="1632" y="3312"/>
              <a:chExt cx="384" cy="384"/>
            </a:xfrm>
            <a:grpFill/>
          </p:grpSpPr>
          <p:sp>
            <p:nvSpPr>
              <p:cNvPr id="35899" name="Rectangle 5"/>
              <p:cNvSpPr>
                <a:spLocks noChangeArrowheads="1"/>
              </p:cNvSpPr>
              <p:nvPr/>
            </p:nvSpPr>
            <p:spPr bwMode="auto">
              <a:xfrm>
                <a:off x="1632" y="3312"/>
                <a:ext cx="384" cy="38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00" name="Text Box 6"/>
              <p:cNvSpPr txBox="1">
                <a:spLocks noChangeArrowheads="1"/>
              </p:cNvSpPr>
              <p:nvPr/>
            </p:nvSpPr>
            <p:spPr bwMode="auto">
              <a:xfrm>
                <a:off x="1680" y="3360"/>
                <a:ext cx="288" cy="288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pt-BR" sz="2400" b="1"/>
                  <a:t>O</a:t>
                </a:r>
              </a:p>
            </p:txBody>
          </p:sp>
        </p:grpSp>
        <p:grpSp>
          <p:nvGrpSpPr>
            <p:cNvPr id="35884" name="Group 7"/>
            <p:cNvGrpSpPr>
              <a:grpSpLocks/>
            </p:cNvGrpSpPr>
            <p:nvPr/>
          </p:nvGrpSpPr>
          <p:grpSpPr bwMode="auto">
            <a:xfrm>
              <a:off x="3200400" y="5562600"/>
              <a:ext cx="609600" cy="609600"/>
              <a:chOff x="1632" y="3312"/>
              <a:chExt cx="384" cy="384"/>
            </a:xfrm>
            <a:grpFill/>
          </p:grpSpPr>
          <p:sp>
            <p:nvSpPr>
              <p:cNvPr id="35897" name="Rectangle 8"/>
              <p:cNvSpPr>
                <a:spLocks noChangeArrowheads="1"/>
              </p:cNvSpPr>
              <p:nvPr/>
            </p:nvSpPr>
            <p:spPr bwMode="auto">
              <a:xfrm>
                <a:off x="1632" y="3312"/>
                <a:ext cx="384" cy="38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98" name="Text Box 9"/>
              <p:cNvSpPr txBox="1">
                <a:spLocks noChangeArrowheads="1"/>
              </p:cNvSpPr>
              <p:nvPr/>
            </p:nvSpPr>
            <p:spPr bwMode="auto">
              <a:xfrm>
                <a:off x="1680" y="3360"/>
                <a:ext cx="288" cy="288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pt-BR" sz="2400" b="1"/>
                  <a:t>i</a:t>
                </a:r>
              </a:p>
            </p:txBody>
          </p:sp>
        </p:grpSp>
        <p:grpSp>
          <p:nvGrpSpPr>
            <p:cNvPr id="35885" name="Group 10"/>
            <p:cNvGrpSpPr>
              <a:grpSpLocks/>
            </p:cNvGrpSpPr>
            <p:nvPr/>
          </p:nvGrpSpPr>
          <p:grpSpPr bwMode="auto">
            <a:xfrm>
              <a:off x="3808412" y="5562600"/>
              <a:ext cx="609600" cy="609600"/>
              <a:chOff x="1632" y="3312"/>
              <a:chExt cx="384" cy="384"/>
            </a:xfrm>
            <a:grpFill/>
          </p:grpSpPr>
          <p:sp>
            <p:nvSpPr>
              <p:cNvPr id="35895" name="Rectangle 11"/>
              <p:cNvSpPr>
                <a:spLocks noChangeArrowheads="1"/>
              </p:cNvSpPr>
              <p:nvPr/>
            </p:nvSpPr>
            <p:spPr bwMode="auto">
              <a:xfrm>
                <a:off x="1632" y="3312"/>
                <a:ext cx="384" cy="38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96" name="Text Box 12"/>
              <p:cNvSpPr txBox="1">
                <a:spLocks noChangeArrowheads="1"/>
              </p:cNvSpPr>
              <p:nvPr/>
            </p:nvSpPr>
            <p:spPr bwMode="auto">
              <a:xfrm>
                <a:off x="1680" y="3360"/>
                <a:ext cx="288" cy="288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pt-BR" sz="2400" b="1"/>
                  <a:t>\0</a:t>
                </a:r>
              </a:p>
            </p:txBody>
          </p:sp>
        </p:grpSp>
        <p:grpSp>
          <p:nvGrpSpPr>
            <p:cNvPr id="35886" name="Group 13"/>
            <p:cNvGrpSpPr>
              <a:grpSpLocks/>
            </p:cNvGrpSpPr>
            <p:nvPr/>
          </p:nvGrpSpPr>
          <p:grpSpPr bwMode="auto">
            <a:xfrm>
              <a:off x="4418012" y="5562600"/>
              <a:ext cx="609600" cy="609600"/>
              <a:chOff x="1632" y="3312"/>
              <a:chExt cx="384" cy="384"/>
            </a:xfrm>
            <a:grpFill/>
          </p:grpSpPr>
          <p:sp>
            <p:nvSpPr>
              <p:cNvPr id="35893" name="Rectangle 14"/>
              <p:cNvSpPr>
                <a:spLocks noChangeArrowheads="1"/>
              </p:cNvSpPr>
              <p:nvPr/>
            </p:nvSpPr>
            <p:spPr bwMode="auto">
              <a:xfrm>
                <a:off x="1632" y="3312"/>
                <a:ext cx="384" cy="38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94" name="Text Box 15"/>
              <p:cNvSpPr txBox="1">
                <a:spLocks noChangeArrowheads="1"/>
              </p:cNvSpPr>
              <p:nvPr/>
            </p:nvSpPr>
            <p:spPr bwMode="auto">
              <a:xfrm>
                <a:off x="1680" y="3360"/>
                <a:ext cx="288" cy="291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pt-BR" sz="2400" b="1"/>
                  <a:t>\0</a:t>
                </a:r>
              </a:p>
            </p:txBody>
          </p:sp>
        </p:grpSp>
        <p:grpSp>
          <p:nvGrpSpPr>
            <p:cNvPr id="35887" name="Group 16"/>
            <p:cNvGrpSpPr>
              <a:grpSpLocks/>
            </p:cNvGrpSpPr>
            <p:nvPr/>
          </p:nvGrpSpPr>
          <p:grpSpPr bwMode="auto">
            <a:xfrm>
              <a:off x="5019674" y="5562600"/>
              <a:ext cx="609600" cy="609600"/>
              <a:chOff x="1632" y="3312"/>
              <a:chExt cx="384" cy="384"/>
            </a:xfrm>
            <a:grpFill/>
          </p:grpSpPr>
          <p:sp>
            <p:nvSpPr>
              <p:cNvPr id="35891" name="Rectangle 17"/>
              <p:cNvSpPr>
                <a:spLocks noChangeArrowheads="1"/>
              </p:cNvSpPr>
              <p:nvPr/>
            </p:nvSpPr>
            <p:spPr bwMode="auto">
              <a:xfrm>
                <a:off x="1632" y="3312"/>
                <a:ext cx="384" cy="38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92" name="Text Box 18"/>
              <p:cNvSpPr txBox="1">
                <a:spLocks noChangeArrowheads="1"/>
              </p:cNvSpPr>
              <p:nvPr/>
            </p:nvSpPr>
            <p:spPr bwMode="auto">
              <a:xfrm>
                <a:off x="1680" y="3360"/>
                <a:ext cx="288" cy="288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pt-BR" sz="2400" b="1"/>
                  <a:t>\0</a:t>
                </a:r>
              </a:p>
            </p:txBody>
          </p:sp>
        </p:grpSp>
        <p:grpSp>
          <p:nvGrpSpPr>
            <p:cNvPr id="35888" name="Group 19"/>
            <p:cNvGrpSpPr>
              <a:grpSpLocks/>
            </p:cNvGrpSpPr>
            <p:nvPr/>
          </p:nvGrpSpPr>
          <p:grpSpPr bwMode="auto">
            <a:xfrm>
              <a:off x="5629274" y="5562600"/>
              <a:ext cx="609600" cy="609600"/>
              <a:chOff x="1632" y="3312"/>
              <a:chExt cx="384" cy="384"/>
            </a:xfrm>
            <a:grpFill/>
          </p:grpSpPr>
          <p:sp>
            <p:nvSpPr>
              <p:cNvPr id="35889" name="Rectangle 20"/>
              <p:cNvSpPr>
                <a:spLocks noChangeArrowheads="1"/>
              </p:cNvSpPr>
              <p:nvPr/>
            </p:nvSpPr>
            <p:spPr bwMode="auto">
              <a:xfrm>
                <a:off x="1632" y="3312"/>
                <a:ext cx="384" cy="38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90" name="Text Box 21"/>
              <p:cNvSpPr txBox="1">
                <a:spLocks noChangeArrowheads="1"/>
              </p:cNvSpPr>
              <p:nvPr/>
            </p:nvSpPr>
            <p:spPr bwMode="auto">
              <a:xfrm>
                <a:off x="1680" y="3360"/>
                <a:ext cx="288" cy="288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pt-BR" sz="2400" b="1"/>
                  <a:t>\0</a:t>
                </a:r>
              </a:p>
            </p:txBody>
          </p:sp>
        </p:grpSp>
      </p:grpSp>
      <p:grpSp>
        <p:nvGrpSpPr>
          <p:cNvPr id="35845" name="Grupo 22"/>
          <p:cNvGrpSpPr>
            <a:grpSpLocks/>
          </p:cNvGrpSpPr>
          <p:nvPr/>
        </p:nvGrpSpPr>
        <p:grpSpPr bwMode="auto">
          <a:xfrm>
            <a:off x="2900363" y="3657600"/>
            <a:ext cx="3648075" cy="609600"/>
            <a:chOff x="2590800" y="5562600"/>
            <a:chExt cx="3648074" cy="609600"/>
          </a:xfrm>
          <a:solidFill>
            <a:schemeClr val="accent2">
              <a:lumMod val="60000"/>
              <a:lumOff val="40000"/>
            </a:schemeClr>
          </a:solidFill>
        </p:grpSpPr>
        <p:grpSp>
          <p:nvGrpSpPr>
            <p:cNvPr id="35865" name="Group 4"/>
            <p:cNvGrpSpPr>
              <a:grpSpLocks/>
            </p:cNvGrpSpPr>
            <p:nvPr/>
          </p:nvGrpSpPr>
          <p:grpSpPr bwMode="auto">
            <a:xfrm>
              <a:off x="2590800" y="5562600"/>
              <a:ext cx="609600" cy="609600"/>
              <a:chOff x="1632" y="3312"/>
              <a:chExt cx="384" cy="384"/>
            </a:xfrm>
            <a:grpFill/>
          </p:grpSpPr>
          <p:sp>
            <p:nvSpPr>
              <p:cNvPr id="35881" name="Rectangle 5"/>
              <p:cNvSpPr>
                <a:spLocks noChangeArrowheads="1"/>
              </p:cNvSpPr>
              <p:nvPr/>
            </p:nvSpPr>
            <p:spPr bwMode="auto">
              <a:xfrm>
                <a:off x="1632" y="3312"/>
                <a:ext cx="384" cy="38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2" name="Text Box 6"/>
              <p:cNvSpPr txBox="1">
                <a:spLocks noChangeArrowheads="1"/>
              </p:cNvSpPr>
              <p:nvPr/>
            </p:nvSpPr>
            <p:spPr bwMode="auto">
              <a:xfrm>
                <a:off x="1680" y="3360"/>
                <a:ext cx="288" cy="288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pt-BR" sz="2400" b="1"/>
                  <a:t>O</a:t>
                </a:r>
              </a:p>
            </p:txBody>
          </p:sp>
        </p:grpSp>
        <p:grpSp>
          <p:nvGrpSpPr>
            <p:cNvPr id="35866" name="Group 7"/>
            <p:cNvGrpSpPr>
              <a:grpSpLocks/>
            </p:cNvGrpSpPr>
            <p:nvPr/>
          </p:nvGrpSpPr>
          <p:grpSpPr bwMode="auto">
            <a:xfrm>
              <a:off x="3200400" y="5562600"/>
              <a:ext cx="609600" cy="609600"/>
              <a:chOff x="1632" y="3312"/>
              <a:chExt cx="384" cy="384"/>
            </a:xfrm>
            <a:grpFill/>
          </p:grpSpPr>
          <p:sp>
            <p:nvSpPr>
              <p:cNvPr id="35879" name="Rectangle 8"/>
              <p:cNvSpPr>
                <a:spLocks noChangeArrowheads="1"/>
              </p:cNvSpPr>
              <p:nvPr/>
            </p:nvSpPr>
            <p:spPr bwMode="auto">
              <a:xfrm>
                <a:off x="1632" y="3312"/>
                <a:ext cx="384" cy="38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0" name="Text Box 9"/>
              <p:cNvSpPr txBox="1">
                <a:spLocks noChangeArrowheads="1"/>
              </p:cNvSpPr>
              <p:nvPr/>
            </p:nvSpPr>
            <p:spPr bwMode="auto">
              <a:xfrm>
                <a:off x="1680" y="3360"/>
                <a:ext cx="288" cy="288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pt-BR" sz="2400" b="1"/>
                  <a:t>i</a:t>
                </a:r>
              </a:p>
            </p:txBody>
          </p:sp>
        </p:grpSp>
        <p:grpSp>
          <p:nvGrpSpPr>
            <p:cNvPr id="35867" name="Group 10"/>
            <p:cNvGrpSpPr>
              <a:grpSpLocks/>
            </p:cNvGrpSpPr>
            <p:nvPr/>
          </p:nvGrpSpPr>
          <p:grpSpPr bwMode="auto">
            <a:xfrm>
              <a:off x="3808412" y="5562600"/>
              <a:ext cx="609600" cy="609600"/>
              <a:chOff x="1632" y="3312"/>
              <a:chExt cx="384" cy="384"/>
            </a:xfrm>
            <a:grpFill/>
          </p:grpSpPr>
          <p:sp>
            <p:nvSpPr>
              <p:cNvPr id="35877" name="Rectangle 11"/>
              <p:cNvSpPr>
                <a:spLocks noChangeArrowheads="1"/>
              </p:cNvSpPr>
              <p:nvPr/>
            </p:nvSpPr>
            <p:spPr bwMode="auto">
              <a:xfrm>
                <a:off x="1632" y="3312"/>
                <a:ext cx="384" cy="38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8" name="Text Box 12"/>
              <p:cNvSpPr txBox="1">
                <a:spLocks noChangeArrowheads="1"/>
              </p:cNvSpPr>
              <p:nvPr/>
            </p:nvSpPr>
            <p:spPr bwMode="auto">
              <a:xfrm>
                <a:off x="1680" y="3360"/>
                <a:ext cx="288" cy="288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pt-BR" sz="2400" b="1"/>
                  <a:t>\0</a:t>
                </a:r>
              </a:p>
            </p:txBody>
          </p:sp>
        </p:grpSp>
        <p:grpSp>
          <p:nvGrpSpPr>
            <p:cNvPr id="35868" name="Group 13"/>
            <p:cNvGrpSpPr>
              <a:grpSpLocks/>
            </p:cNvGrpSpPr>
            <p:nvPr/>
          </p:nvGrpSpPr>
          <p:grpSpPr bwMode="auto">
            <a:xfrm>
              <a:off x="4418012" y="5562600"/>
              <a:ext cx="609600" cy="609600"/>
              <a:chOff x="1632" y="3312"/>
              <a:chExt cx="384" cy="384"/>
            </a:xfrm>
            <a:grpFill/>
          </p:grpSpPr>
          <p:sp>
            <p:nvSpPr>
              <p:cNvPr id="35875" name="Rectangle 14"/>
              <p:cNvSpPr>
                <a:spLocks noChangeArrowheads="1"/>
              </p:cNvSpPr>
              <p:nvPr/>
            </p:nvSpPr>
            <p:spPr bwMode="auto">
              <a:xfrm>
                <a:off x="1632" y="3312"/>
                <a:ext cx="384" cy="38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6" name="Text Box 15"/>
              <p:cNvSpPr txBox="1">
                <a:spLocks noChangeArrowheads="1"/>
              </p:cNvSpPr>
              <p:nvPr/>
            </p:nvSpPr>
            <p:spPr bwMode="auto">
              <a:xfrm>
                <a:off x="1680" y="3360"/>
                <a:ext cx="288" cy="288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pt-BR" sz="2400" b="1"/>
                  <a:t>:</a:t>
                </a:r>
              </a:p>
            </p:txBody>
          </p:sp>
        </p:grpSp>
        <p:grpSp>
          <p:nvGrpSpPr>
            <p:cNvPr id="35869" name="Group 16"/>
            <p:cNvGrpSpPr>
              <a:grpSpLocks/>
            </p:cNvGrpSpPr>
            <p:nvPr/>
          </p:nvGrpSpPr>
          <p:grpSpPr bwMode="auto">
            <a:xfrm>
              <a:off x="5019674" y="5562600"/>
              <a:ext cx="609600" cy="609600"/>
              <a:chOff x="1632" y="3312"/>
              <a:chExt cx="384" cy="384"/>
            </a:xfrm>
            <a:grpFill/>
          </p:grpSpPr>
          <p:sp>
            <p:nvSpPr>
              <p:cNvPr id="35873" name="Rectangle 17"/>
              <p:cNvSpPr>
                <a:spLocks noChangeArrowheads="1"/>
              </p:cNvSpPr>
              <p:nvPr/>
            </p:nvSpPr>
            <p:spPr bwMode="auto">
              <a:xfrm>
                <a:off x="1632" y="3312"/>
                <a:ext cx="384" cy="38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4" name="Text Box 18"/>
              <p:cNvSpPr txBox="1">
                <a:spLocks noChangeArrowheads="1"/>
              </p:cNvSpPr>
              <p:nvPr/>
            </p:nvSpPr>
            <p:spPr bwMode="auto">
              <a:xfrm>
                <a:off x="1680" y="3360"/>
                <a:ext cx="288" cy="288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pt-BR" sz="2400" b="1"/>
                  <a:t>?</a:t>
                </a:r>
              </a:p>
            </p:txBody>
          </p:sp>
        </p:grpSp>
        <p:grpSp>
          <p:nvGrpSpPr>
            <p:cNvPr id="35870" name="Group 19"/>
            <p:cNvGrpSpPr>
              <a:grpSpLocks/>
            </p:cNvGrpSpPr>
            <p:nvPr/>
          </p:nvGrpSpPr>
          <p:grpSpPr bwMode="auto">
            <a:xfrm>
              <a:off x="5629274" y="5562600"/>
              <a:ext cx="609600" cy="609600"/>
              <a:chOff x="1632" y="3312"/>
              <a:chExt cx="384" cy="384"/>
            </a:xfrm>
            <a:grpFill/>
          </p:grpSpPr>
          <p:sp>
            <p:nvSpPr>
              <p:cNvPr id="35871" name="Rectangle 20"/>
              <p:cNvSpPr>
                <a:spLocks noChangeArrowheads="1"/>
              </p:cNvSpPr>
              <p:nvPr/>
            </p:nvSpPr>
            <p:spPr bwMode="auto">
              <a:xfrm>
                <a:off x="1632" y="3312"/>
                <a:ext cx="384" cy="38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2" name="Text Box 21"/>
              <p:cNvSpPr txBox="1">
                <a:spLocks noChangeArrowheads="1"/>
              </p:cNvSpPr>
              <p:nvPr/>
            </p:nvSpPr>
            <p:spPr bwMode="auto">
              <a:xfrm>
                <a:off x="1680" y="3360"/>
                <a:ext cx="288" cy="288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pt-BR" sz="2400" b="1"/>
                  <a:t>x</a:t>
                </a:r>
              </a:p>
            </p:txBody>
          </p:sp>
        </p:grpSp>
      </p:grpSp>
      <p:grpSp>
        <p:nvGrpSpPr>
          <p:cNvPr id="35846" name="Grupo 41"/>
          <p:cNvGrpSpPr>
            <a:grpSpLocks/>
          </p:cNvGrpSpPr>
          <p:nvPr/>
        </p:nvGrpSpPr>
        <p:grpSpPr bwMode="auto">
          <a:xfrm>
            <a:off x="2900363" y="4876800"/>
            <a:ext cx="3648075" cy="609600"/>
            <a:chOff x="2590800" y="5562600"/>
            <a:chExt cx="3648074" cy="609600"/>
          </a:xfrm>
          <a:solidFill>
            <a:schemeClr val="accent2">
              <a:lumMod val="60000"/>
              <a:lumOff val="40000"/>
            </a:schemeClr>
          </a:solidFill>
        </p:grpSpPr>
        <p:grpSp>
          <p:nvGrpSpPr>
            <p:cNvPr id="35847" name="Group 4"/>
            <p:cNvGrpSpPr>
              <a:grpSpLocks/>
            </p:cNvGrpSpPr>
            <p:nvPr/>
          </p:nvGrpSpPr>
          <p:grpSpPr bwMode="auto">
            <a:xfrm>
              <a:off x="2590800" y="5562600"/>
              <a:ext cx="609600" cy="609600"/>
              <a:chOff x="1632" y="3312"/>
              <a:chExt cx="384" cy="384"/>
            </a:xfrm>
            <a:grpFill/>
          </p:grpSpPr>
          <p:sp>
            <p:nvSpPr>
              <p:cNvPr id="35863" name="Rectangle 5"/>
              <p:cNvSpPr>
                <a:spLocks noChangeArrowheads="1"/>
              </p:cNvSpPr>
              <p:nvPr/>
            </p:nvSpPr>
            <p:spPr bwMode="auto">
              <a:xfrm>
                <a:off x="1632" y="3312"/>
                <a:ext cx="384" cy="38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64" name="Text Box 6"/>
              <p:cNvSpPr txBox="1">
                <a:spLocks noChangeArrowheads="1"/>
              </p:cNvSpPr>
              <p:nvPr/>
            </p:nvSpPr>
            <p:spPr bwMode="auto">
              <a:xfrm>
                <a:off x="1680" y="3360"/>
                <a:ext cx="288" cy="288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pt-BR" sz="2400" b="1"/>
                  <a:t>O</a:t>
                </a:r>
              </a:p>
            </p:txBody>
          </p:sp>
        </p:grpSp>
        <p:grpSp>
          <p:nvGrpSpPr>
            <p:cNvPr id="35848" name="Group 7"/>
            <p:cNvGrpSpPr>
              <a:grpSpLocks/>
            </p:cNvGrpSpPr>
            <p:nvPr/>
          </p:nvGrpSpPr>
          <p:grpSpPr bwMode="auto">
            <a:xfrm>
              <a:off x="3200400" y="5562600"/>
              <a:ext cx="609600" cy="609600"/>
              <a:chOff x="1632" y="3312"/>
              <a:chExt cx="384" cy="384"/>
            </a:xfrm>
            <a:grpFill/>
          </p:grpSpPr>
          <p:sp>
            <p:nvSpPr>
              <p:cNvPr id="35861" name="Rectangle 8"/>
              <p:cNvSpPr>
                <a:spLocks noChangeArrowheads="1"/>
              </p:cNvSpPr>
              <p:nvPr/>
            </p:nvSpPr>
            <p:spPr bwMode="auto">
              <a:xfrm>
                <a:off x="1632" y="3312"/>
                <a:ext cx="384" cy="38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62" name="Text Box 9"/>
              <p:cNvSpPr txBox="1">
                <a:spLocks noChangeArrowheads="1"/>
              </p:cNvSpPr>
              <p:nvPr/>
            </p:nvSpPr>
            <p:spPr bwMode="auto">
              <a:xfrm>
                <a:off x="1680" y="3360"/>
                <a:ext cx="288" cy="288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pt-BR" sz="2400" b="1"/>
                  <a:t>i</a:t>
                </a:r>
              </a:p>
            </p:txBody>
          </p:sp>
        </p:grpSp>
        <p:grpSp>
          <p:nvGrpSpPr>
            <p:cNvPr id="35849" name="Group 10"/>
            <p:cNvGrpSpPr>
              <a:grpSpLocks/>
            </p:cNvGrpSpPr>
            <p:nvPr/>
          </p:nvGrpSpPr>
          <p:grpSpPr bwMode="auto">
            <a:xfrm>
              <a:off x="3808412" y="5562600"/>
              <a:ext cx="609600" cy="609600"/>
              <a:chOff x="1632" y="3312"/>
              <a:chExt cx="384" cy="384"/>
            </a:xfrm>
            <a:grpFill/>
          </p:grpSpPr>
          <p:sp>
            <p:nvSpPr>
              <p:cNvPr id="35859" name="Rectangle 11"/>
              <p:cNvSpPr>
                <a:spLocks noChangeArrowheads="1"/>
              </p:cNvSpPr>
              <p:nvPr/>
            </p:nvSpPr>
            <p:spPr bwMode="auto">
              <a:xfrm>
                <a:off x="1632" y="3312"/>
                <a:ext cx="384" cy="38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60" name="Text Box 12"/>
              <p:cNvSpPr txBox="1">
                <a:spLocks noChangeArrowheads="1"/>
              </p:cNvSpPr>
              <p:nvPr/>
            </p:nvSpPr>
            <p:spPr bwMode="auto">
              <a:xfrm>
                <a:off x="1680" y="3360"/>
                <a:ext cx="288" cy="288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pt-BR" sz="2400" b="1"/>
                  <a:t>\0</a:t>
                </a:r>
              </a:p>
            </p:txBody>
          </p:sp>
        </p:grpSp>
        <p:grpSp>
          <p:nvGrpSpPr>
            <p:cNvPr id="35850" name="Group 13"/>
            <p:cNvGrpSpPr>
              <a:grpSpLocks/>
            </p:cNvGrpSpPr>
            <p:nvPr/>
          </p:nvGrpSpPr>
          <p:grpSpPr bwMode="auto">
            <a:xfrm>
              <a:off x="4418012" y="5562600"/>
              <a:ext cx="609600" cy="609600"/>
              <a:chOff x="1632" y="3312"/>
              <a:chExt cx="384" cy="384"/>
            </a:xfrm>
            <a:grpFill/>
          </p:grpSpPr>
          <p:sp>
            <p:nvSpPr>
              <p:cNvPr id="35857" name="Rectangle 14"/>
              <p:cNvSpPr>
                <a:spLocks noChangeArrowheads="1"/>
              </p:cNvSpPr>
              <p:nvPr/>
            </p:nvSpPr>
            <p:spPr bwMode="auto">
              <a:xfrm>
                <a:off x="1632" y="3312"/>
                <a:ext cx="384" cy="38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58" name="Text Box 15"/>
              <p:cNvSpPr txBox="1">
                <a:spLocks noChangeArrowheads="1"/>
              </p:cNvSpPr>
              <p:nvPr/>
            </p:nvSpPr>
            <p:spPr bwMode="auto">
              <a:xfrm>
                <a:off x="1680" y="3360"/>
                <a:ext cx="288" cy="291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pt-BR" sz="2400" b="1"/>
                  <a:t>X</a:t>
                </a:r>
              </a:p>
            </p:txBody>
          </p:sp>
        </p:grpSp>
        <p:grpSp>
          <p:nvGrpSpPr>
            <p:cNvPr id="35851" name="Group 16"/>
            <p:cNvGrpSpPr>
              <a:grpSpLocks/>
            </p:cNvGrpSpPr>
            <p:nvPr/>
          </p:nvGrpSpPr>
          <p:grpSpPr bwMode="auto">
            <a:xfrm>
              <a:off x="5019674" y="5562600"/>
              <a:ext cx="609600" cy="609600"/>
              <a:chOff x="1632" y="3312"/>
              <a:chExt cx="384" cy="384"/>
            </a:xfrm>
            <a:grpFill/>
          </p:grpSpPr>
          <p:sp>
            <p:nvSpPr>
              <p:cNvPr id="35855" name="Rectangle 17"/>
              <p:cNvSpPr>
                <a:spLocks noChangeArrowheads="1"/>
              </p:cNvSpPr>
              <p:nvPr/>
            </p:nvSpPr>
            <p:spPr bwMode="auto">
              <a:xfrm>
                <a:off x="1632" y="3312"/>
                <a:ext cx="384" cy="38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56" name="Text Box 18"/>
              <p:cNvSpPr txBox="1">
                <a:spLocks noChangeArrowheads="1"/>
              </p:cNvSpPr>
              <p:nvPr/>
            </p:nvSpPr>
            <p:spPr bwMode="auto">
              <a:xfrm>
                <a:off x="1680" y="3360"/>
                <a:ext cx="288" cy="291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pt-BR" sz="2400" b="1"/>
                  <a:t>?</a:t>
                </a:r>
              </a:p>
            </p:txBody>
          </p:sp>
        </p:grpSp>
        <p:grpSp>
          <p:nvGrpSpPr>
            <p:cNvPr id="35852" name="Group 19"/>
            <p:cNvGrpSpPr>
              <a:grpSpLocks/>
            </p:cNvGrpSpPr>
            <p:nvPr/>
          </p:nvGrpSpPr>
          <p:grpSpPr bwMode="auto">
            <a:xfrm>
              <a:off x="5629274" y="5562600"/>
              <a:ext cx="609600" cy="609600"/>
              <a:chOff x="1632" y="3312"/>
              <a:chExt cx="384" cy="384"/>
            </a:xfrm>
            <a:grpFill/>
          </p:grpSpPr>
          <p:sp>
            <p:nvSpPr>
              <p:cNvPr id="35853" name="Rectangle 20"/>
              <p:cNvSpPr>
                <a:spLocks noChangeArrowheads="1"/>
              </p:cNvSpPr>
              <p:nvPr/>
            </p:nvSpPr>
            <p:spPr bwMode="auto">
              <a:xfrm>
                <a:off x="1632" y="3312"/>
                <a:ext cx="384" cy="38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54" name="Text Box 21"/>
              <p:cNvSpPr txBox="1">
                <a:spLocks noChangeArrowheads="1"/>
              </p:cNvSpPr>
              <p:nvPr/>
            </p:nvSpPr>
            <p:spPr bwMode="auto">
              <a:xfrm>
                <a:off x="1680" y="3360"/>
                <a:ext cx="288" cy="291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pt-BR" sz="2400" b="1"/>
                  <a:t>@</a:t>
                </a:r>
              </a:p>
            </p:txBody>
          </p:sp>
        </p:grp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mtClean="0"/>
              <a:t>Material Complementar</a:t>
            </a:r>
            <a:endParaRPr lang="en-US" smtClean="0"/>
          </a:p>
        </p:txBody>
      </p:sp>
      <p:sp>
        <p:nvSpPr>
          <p:cNvPr id="36867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pt-BR" smtClean="0"/>
              <a:t>Vídeo Aulas</a:t>
            </a:r>
          </a:p>
          <a:p>
            <a:pPr lvl="1" eaLnBrk="1" hangingPunct="1"/>
            <a:r>
              <a:rPr lang="en-US" smtClean="0"/>
              <a:t>Aula 31: Strings: Conceitos Básicos</a:t>
            </a:r>
          </a:p>
          <a:p>
            <a:pPr lvl="1" eaLnBrk="1" hangingPunct="1"/>
            <a:r>
              <a:rPr lang="en-US" smtClean="0"/>
              <a:t>Aula 32: Strings: Biblioteca string.h</a:t>
            </a:r>
          </a:p>
          <a:p>
            <a:pPr lvl="1" eaLnBrk="1" hangingPunct="1"/>
            <a:r>
              <a:rPr lang="en-US" smtClean="0"/>
              <a:t>Aula 33: Strings: Invertendo uma String</a:t>
            </a:r>
          </a:p>
          <a:p>
            <a:pPr lvl="1" eaLnBrk="1" hangingPunct="1"/>
            <a:r>
              <a:rPr lang="en-US" smtClean="0"/>
              <a:t>Aula 34: Strings: Contando Caracteres Específicos</a:t>
            </a:r>
          </a:p>
          <a:p>
            <a:pPr lvl="1" eaLnBrk="1" hangingPunct="1"/>
            <a:r>
              <a:rPr lang="pt-BR" smtClean="0"/>
              <a:t>Aula 81: Limpando o buffer do teclado</a:t>
            </a:r>
            <a:endParaRPr lang="en-US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mtClean="0"/>
              <a:t>Definição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pt-BR" dirty="0" smtClean="0"/>
              <a:t>String</a:t>
            </a:r>
          </a:p>
          <a:p>
            <a:pPr lvl="1" eaLnBrk="1" hangingPunct="1"/>
            <a:r>
              <a:rPr lang="pt-BR" dirty="0" smtClean="0"/>
              <a:t>Devemos ficar atentos para o fato de que as strings têm no elemento seguinte a última letra da palavra/frase armazenado um caractere ‘</a:t>
            </a:r>
            <a:r>
              <a:rPr lang="pt-BR" b="1" dirty="0" smtClean="0"/>
              <a:t>\0</a:t>
            </a:r>
            <a:r>
              <a:rPr lang="pt-BR" dirty="0" smtClean="0"/>
              <a:t>’ (barra invertida + zero). </a:t>
            </a:r>
          </a:p>
          <a:p>
            <a:pPr lvl="1" eaLnBrk="1" hangingPunct="1"/>
            <a:r>
              <a:rPr lang="pt-BR" dirty="0" smtClean="0"/>
              <a:t>O </a:t>
            </a:r>
            <a:r>
              <a:rPr lang="pt-BR" dirty="0" err="1" smtClean="0"/>
              <a:t>caracter</a:t>
            </a:r>
            <a:r>
              <a:rPr lang="pt-BR" dirty="0" smtClean="0"/>
              <a:t> ‘</a:t>
            </a:r>
            <a:r>
              <a:rPr lang="pt-BR" b="1" dirty="0" smtClean="0"/>
              <a:t>\0</a:t>
            </a:r>
            <a:r>
              <a:rPr lang="pt-BR" dirty="0" smtClean="0"/>
              <a:t>’ indica o fim da </a:t>
            </a:r>
            <a:r>
              <a:rPr lang="pt-BR" dirty="0" err="1" smtClean="0"/>
              <a:t>sequência</a:t>
            </a:r>
            <a:r>
              <a:rPr lang="pt-BR" dirty="0" smtClean="0"/>
              <a:t> de caracteres.</a:t>
            </a:r>
          </a:p>
          <a:p>
            <a:pPr eaLnBrk="1" hangingPunct="1"/>
            <a:r>
              <a:rPr lang="pt-BR" dirty="0" smtClean="0"/>
              <a:t>Exemplo </a:t>
            </a:r>
          </a:p>
          <a:p>
            <a:pPr lvl="1" eaLnBrk="1" hangingPunct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[6] = “Oi”;</a:t>
            </a:r>
          </a:p>
          <a:p>
            <a:pPr eaLnBrk="1" hangingPunct="1"/>
            <a:endParaRPr lang="pt-BR" dirty="0" smtClean="0"/>
          </a:p>
        </p:txBody>
      </p:sp>
      <p:grpSp>
        <p:nvGrpSpPr>
          <p:cNvPr id="10244" name="Grupo 3"/>
          <p:cNvGrpSpPr>
            <a:grpSpLocks/>
          </p:cNvGrpSpPr>
          <p:nvPr/>
        </p:nvGrpSpPr>
        <p:grpSpPr bwMode="auto">
          <a:xfrm>
            <a:off x="228600" y="5257800"/>
            <a:ext cx="8686800" cy="1295400"/>
            <a:chOff x="228600" y="5257847"/>
            <a:chExt cx="8686800" cy="1295353"/>
          </a:xfrm>
        </p:grpSpPr>
        <p:sp>
          <p:nvSpPr>
            <p:cNvPr id="2" name="Retângulo 1"/>
            <p:cNvSpPr/>
            <p:nvPr/>
          </p:nvSpPr>
          <p:spPr>
            <a:xfrm>
              <a:off x="2295525" y="5257847"/>
              <a:ext cx="2286000" cy="129535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4581525" y="5257847"/>
              <a:ext cx="2276475" cy="129535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10247" name="Grupo 3"/>
            <p:cNvGrpSpPr>
              <a:grpSpLocks/>
            </p:cNvGrpSpPr>
            <p:nvPr/>
          </p:nvGrpSpPr>
          <p:grpSpPr bwMode="auto">
            <a:xfrm>
              <a:off x="2747963" y="5268913"/>
              <a:ext cx="3648075" cy="903287"/>
              <a:chOff x="2747963" y="5269468"/>
              <a:chExt cx="3648074" cy="902732"/>
            </a:xfrm>
          </p:grpSpPr>
          <p:grpSp>
            <p:nvGrpSpPr>
              <p:cNvPr id="10250" name="Grupo 2"/>
              <p:cNvGrpSpPr>
                <a:grpSpLocks/>
              </p:cNvGrpSpPr>
              <p:nvPr/>
            </p:nvGrpSpPr>
            <p:grpSpPr bwMode="auto">
              <a:xfrm>
                <a:off x="2747963" y="5562600"/>
                <a:ext cx="3648074" cy="609600"/>
                <a:chOff x="2590800" y="5562600"/>
                <a:chExt cx="3648074" cy="609600"/>
              </a:xfrm>
            </p:grpSpPr>
            <p:grpSp>
              <p:nvGrpSpPr>
                <p:cNvPr id="10257" name="Group 4"/>
                <p:cNvGrpSpPr>
                  <a:grpSpLocks/>
                </p:cNvGrpSpPr>
                <p:nvPr/>
              </p:nvGrpSpPr>
              <p:grpSpPr bwMode="auto">
                <a:xfrm>
                  <a:off x="2590800" y="5562600"/>
                  <a:ext cx="609600" cy="609600"/>
                  <a:chOff x="1632" y="3312"/>
                  <a:chExt cx="384" cy="384"/>
                </a:xfrm>
              </p:grpSpPr>
              <p:sp>
                <p:nvSpPr>
                  <p:cNvPr id="10273" name="Rectangle 5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3312"/>
                    <a:ext cx="384" cy="384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274" name="Text Box 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80" y="3360"/>
                    <a:ext cx="288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pt-BR" sz="2400" b="1" dirty="0"/>
                      <a:t>O</a:t>
                    </a:r>
                  </a:p>
                </p:txBody>
              </p:sp>
            </p:grpSp>
            <p:grpSp>
              <p:nvGrpSpPr>
                <p:cNvPr id="10258" name="Group 7"/>
                <p:cNvGrpSpPr>
                  <a:grpSpLocks/>
                </p:cNvGrpSpPr>
                <p:nvPr/>
              </p:nvGrpSpPr>
              <p:grpSpPr bwMode="auto">
                <a:xfrm>
                  <a:off x="3200400" y="5562600"/>
                  <a:ext cx="609600" cy="609600"/>
                  <a:chOff x="1632" y="3312"/>
                  <a:chExt cx="384" cy="384"/>
                </a:xfrm>
              </p:grpSpPr>
              <p:sp>
                <p:nvSpPr>
                  <p:cNvPr id="10271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3312"/>
                    <a:ext cx="384" cy="384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272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80" y="3360"/>
                    <a:ext cx="288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pt-BR" sz="2400" b="1"/>
                      <a:t>i</a:t>
                    </a:r>
                  </a:p>
                </p:txBody>
              </p:sp>
            </p:grpSp>
            <p:grpSp>
              <p:nvGrpSpPr>
                <p:cNvPr id="10259" name="Group 10"/>
                <p:cNvGrpSpPr>
                  <a:grpSpLocks/>
                </p:cNvGrpSpPr>
                <p:nvPr/>
              </p:nvGrpSpPr>
              <p:grpSpPr bwMode="auto">
                <a:xfrm>
                  <a:off x="3808412" y="5562600"/>
                  <a:ext cx="609600" cy="609600"/>
                  <a:chOff x="1632" y="3312"/>
                  <a:chExt cx="384" cy="384"/>
                </a:xfrm>
              </p:grpSpPr>
              <p:sp>
                <p:nvSpPr>
                  <p:cNvPr id="10269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3312"/>
                    <a:ext cx="384" cy="384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270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80" y="3360"/>
                    <a:ext cx="288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pt-BR" sz="2400" b="1"/>
                      <a:t>\0</a:t>
                    </a:r>
                  </a:p>
                </p:txBody>
              </p:sp>
            </p:grpSp>
            <p:grpSp>
              <p:nvGrpSpPr>
                <p:cNvPr id="10260" name="Group 13"/>
                <p:cNvGrpSpPr>
                  <a:grpSpLocks/>
                </p:cNvGrpSpPr>
                <p:nvPr/>
              </p:nvGrpSpPr>
              <p:grpSpPr bwMode="auto">
                <a:xfrm>
                  <a:off x="4418012" y="5562600"/>
                  <a:ext cx="609600" cy="609600"/>
                  <a:chOff x="1632" y="3312"/>
                  <a:chExt cx="384" cy="384"/>
                </a:xfrm>
              </p:grpSpPr>
              <p:sp>
                <p:nvSpPr>
                  <p:cNvPr id="10267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3312"/>
                    <a:ext cx="384" cy="384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268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80" y="3360"/>
                    <a:ext cx="288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pt-BR" sz="2400" b="1"/>
                      <a:t>:</a:t>
                    </a:r>
                  </a:p>
                </p:txBody>
              </p:sp>
            </p:grpSp>
            <p:grpSp>
              <p:nvGrpSpPr>
                <p:cNvPr id="10261" name="Group 16"/>
                <p:cNvGrpSpPr>
                  <a:grpSpLocks/>
                </p:cNvGrpSpPr>
                <p:nvPr/>
              </p:nvGrpSpPr>
              <p:grpSpPr bwMode="auto">
                <a:xfrm>
                  <a:off x="5019674" y="5562600"/>
                  <a:ext cx="609600" cy="609600"/>
                  <a:chOff x="1632" y="3312"/>
                  <a:chExt cx="384" cy="384"/>
                </a:xfrm>
              </p:grpSpPr>
              <p:sp>
                <p:nvSpPr>
                  <p:cNvPr id="10265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3312"/>
                    <a:ext cx="384" cy="384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266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80" y="3360"/>
                    <a:ext cx="288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pt-BR" sz="2400" b="1"/>
                      <a:t>?</a:t>
                    </a:r>
                  </a:p>
                </p:txBody>
              </p:sp>
            </p:grpSp>
            <p:grpSp>
              <p:nvGrpSpPr>
                <p:cNvPr id="10262" name="Group 19"/>
                <p:cNvGrpSpPr>
                  <a:grpSpLocks/>
                </p:cNvGrpSpPr>
                <p:nvPr/>
              </p:nvGrpSpPr>
              <p:grpSpPr bwMode="auto">
                <a:xfrm>
                  <a:off x="5629274" y="5562600"/>
                  <a:ext cx="609600" cy="609600"/>
                  <a:chOff x="1632" y="3312"/>
                  <a:chExt cx="384" cy="384"/>
                </a:xfrm>
              </p:grpSpPr>
              <p:sp>
                <p:nvSpPr>
                  <p:cNvPr id="10263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3312"/>
                    <a:ext cx="384" cy="384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264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80" y="3360"/>
                    <a:ext cx="288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pt-BR" sz="2400" b="1" dirty="0"/>
                      <a:t>x</a:t>
                    </a:r>
                  </a:p>
                </p:txBody>
              </p:sp>
            </p:grpSp>
          </p:grpSp>
          <p:sp>
            <p:nvSpPr>
              <p:cNvPr id="10251" name="Text Box 6"/>
              <p:cNvSpPr txBox="1">
                <a:spLocks noChangeArrowheads="1"/>
              </p:cNvSpPr>
              <p:nvPr/>
            </p:nvSpPr>
            <p:spPr bwMode="auto">
              <a:xfrm>
                <a:off x="2842574" y="5269468"/>
                <a:ext cx="4572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pt-BR" b="1"/>
                  <a:t>0</a:t>
                </a:r>
              </a:p>
            </p:txBody>
          </p:sp>
          <p:sp>
            <p:nvSpPr>
              <p:cNvPr id="10252" name="Text Box 9"/>
              <p:cNvSpPr txBox="1">
                <a:spLocks noChangeArrowheads="1"/>
              </p:cNvSpPr>
              <p:nvPr/>
            </p:nvSpPr>
            <p:spPr bwMode="auto">
              <a:xfrm>
                <a:off x="3452174" y="5269468"/>
                <a:ext cx="4572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pt-BR" b="1"/>
                  <a:t>1</a:t>
                </a:r>
              </a:p>
            </p:txBody>
          </p:sp>
          <p:sp>
            <p:nvSpPr>
              <p:cNvPr id="10253" name="Text Box 12"/>
              <p:cNvSpPr txBox="1">
                <a:spLocks noChangeArrowheads="1"/>
              </p:cNvSpPr>
              <p:nvPr/>
            </p:nvSpPr>
            <p:spPr bwMode="auto">
              <a:xfrm>
                <a:off x="4060186" y="5269468"/>
                <a:ext cx="4572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pt-BR" b="1"/>
                  <a:t>2</a:t>
                </a:r>
              </a:p>
            </p:txBody>
          </p:sp>
          <p:sp>
            <p:nvSpPr>
              <p:cNvPr id="10254" name="Text Box 15"/>
              <p:cNvSpPr txBox="1">
                <a:spLocks noChangeArrowheads="1"/>
              </p:cNvSpPr>
              <p:nvPr/>
            </p:nvSpPr>
            <p:spPr bwMode="auto">
              <a:xfrm>
                <a:off x="4669786" y="5269468"/>
                <a:ext cx="4572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pt-BR" b="1"/>
                  <a:t>3</a:t>
                </a:r>
              </a:p>
            </p:txBody>
          </p:sp>
          <p:sp>
            <p:nvSpPr>
              <p:cNvPr id="10255" name="Text Box 18"/>
              <p:cNvSpPr txBox="1">
                <a:spLocks noChangeArrowheads="1"/>
              </p:cNvSpPr>
              <p:nvPr/>
            </p:nvSpPr>
            <p:spPr bwMode="auto">
              <a:xfrm>
                <a:off x="5271448" y="5269468"/>
                <a:ext cx="4572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pt-BR" b="1"/>
                  <a:t>4</a:t>
                </a:r>
              </a:p>
            </p:txBody>
          </p:sp>
          <p:sp>
            <p:nvSpPr>
              <p:cNvPr id="10256" name="Text Box 21"/>
              <p:cNvSpPr txBox="1">
                <a:spLocks noChangeArrowheads="1"/>
              </p:cNvSpPr>
              <p:nvPr/>
            </p:nvSpPr>
            <p:spPr bwMode="auto">
              <a:xfrm>
                <a:off x="5881048" y="5269468"/>
                <a:ext cx="4572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pt-BR" b="1"/>
                  <a:t>5</a:t>
                </a:r>
              </a:p>
            </p:txBody>
          </p:sp>
        </p:grpSp>
        <p:sp>
          <p:nvSpPr>
            <p:cNvPr id="3" name="CaixaDeTexto 2"/>
            <p:cNvSpPr txBox="1"/>
            <p:nvPr/>
          </p:nvSpPr>
          <p:spPr>
            <a:xfrm>
              <a:off x="228600" y="5334044"/>
              <a:ext cx="2057400" cy="107787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pt-BR" sz="1600" dirty="0">
                  <a:latin typeface="+mn-lt"/>
                  <a:cs typeface="+mn-cs"/>
                </a:rPr>
                <a:t>Região inicializada: 2 letras + 1 caractere terminador ‘\0’</a:t>
              </a:r>
              <a:endParaRPr lang="en-US" sz="1600" dirty="0">
                <a:latin typeface="+mn-lt"/>
                <a:cs typeface="+mn-cs"/>
              </a:endParaRP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6858000" y="5457865"/>
              <a:ext cx="2057400" cy="83023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pt-BR" sz="1600" dirty="0">
                  <a:latin typeface="+mn-lt"/>
                  <a:cs typeface="+mn-cs"/>
                </a:rPr>
                <a:t>Lixo de memória (região não inicializada)</a:t>
              </a:r>
              <a:endParaRPr lang="en-US" sz="1600" dirty="0">
                <a:latin typeface="+mn-lt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mtClean="0"/>
              <a:t>Definição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pt-BR" b="1" dirty="0" smtClean="0"/>
              <a:t>Importante</a:t>
            </a:r>
          </a:p>
          <a:p>
            <a:pPr lvl="1" eaLnBrk="1" hangingPunct="1"/>
            <a:r>
              <a:rPr lang="pt-BR" dirty="0" smtClean="0"/>
              <a:t>Ao definir o tamanho de uma </a:t>
            </a:r>
            <a:r>
              <a:rPr lang="pt-BR" dirty="0" err="1" smtClean="0"/>
              <a:t>string</a:t>
            </a:r>
            <a:r>
              <a:rPr lang="pt-BR" dirty="0" smtClean="0"/>
              <a:t>, devemos considerar o caractere </a:t>
            </a:r>
            <a:r>
              <a:rPr lang="pt-BR" b="1" dirty="0" smtClean="0"/>
              <a:t>‘\0’</a:t>
            </a:r>
            <a:r>
              <a:rPr lang="pt-BR" dirty="0" smtClean="0"/>
              <a:t>.</a:t>
            </a:r>
          </a:p>
          <a:p>
            <a:pPr lvl="1" eaLnBrk="1" hangingPunct="1"/>
            <a:r>
              <a:rPr lang="pt-BR" dirty="0" smtClean="0"/>
              <a:t>Isso significa que a </a:t>
            </a:r>
            <a:r>
              <a:rPr lang="pt-BR" dirty="0" err="1" smtClean="0"/>
              <a:t>string</a:t>
            </a:r>
            <a:r>
              <a:rPr lang="pt-BR" dirty="0" smtClean="0"/>
              <a:t> </a:t>
            </a:r>
            <a:r>
              <a:rPr lang="pt-BR" b="1" dirty="0" err="1" smtClean="0"/>
              <a:t>str</a:t>
            </a:r>
            <a:r>
              <a:rPr lang="pt-BR" dirty="0" smtClean="0"/>
              <a:t> comporta uma palavra de no máximo 5 caracteres.</a:t>
            </a:r>
          </a:p>
          <a:p>
            <a:pPr eaLnBrk="1" hangingPunct="1"/>
            <a:r>
              <a:rPr lang="pt-BR" dirty="0" smtClean="0"/>
              <a:t>Exemplo: </a:t>
            </a:r>
          </a:p>
          <a:p>
            <a:pPr lvl="1" eaLnBrk="1" hangingPunct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[6] = “Teste”;</a:t>
            </a:r>
          </a:p>
          <a:p>
            <a:pPr eaLnBrk="1" hangingPunct="1"/>
            <a:endParaRPr lang="pt-BR" dirty="0" smtClean="0"/>
          </a:p>
        </p:txBody>
      </p:sp>
      <p:grpSp>
        <p:nvGrpSpPr>
          <p:cNvPr id="11268" name="Grupo 1"/>
          <p:cNvGrpSpPr>
            <a:grpSpLocks/>
          </p:cNvGrpSpPr>
          <p:nvPr/>
        </p:nvGrpSpPr>
        <p:grpSpPr bwMode="auto">
          <a:xfrm>
            <a:off x="2749550" y="4876800"/>
            <a:ext cx="3644900" cy="609600"/>
            <a:chOff x="2590800" y="5257800"/>
            <a:chExt cx="3643952" cy="609600"/>
          </a:xfrm>
          <a:solidFill>
            <a:schemeClr val="accent2">
              <a:lumMod val="60000"/>
              <a:lumOff val="40000"/>
            </a:schemeClr>
          </a:solidFill>
        </p:grpSpPr>
        <p:grpSp>
          <p:nvGrpSpPr>
            <p:cNvPr id="11269" name="Group 4"/>
            <p:cNvGrpSpPr>
              <a:grpSpLocks/>
            </p:cNvGrpSpPr>
            <p:nvPr/>
          </p:nvGrpSpPr>
          <p:grpSpPr bwMode="auto">
            <a:xfrm>
              <a:off x="2590800" y="5257800"/>
              <a:ext cx="609600" cy="609600"/>
              <a:chOff x="1632" y="3312"/>
              <a:chExt cx="384" cy="384"/>
            </a:xfrm>
            <a:grpFill/>
          </p:grpSpPr>
          <p:sp>
            <p:nvSpPr>
              <p:cNvPr id="11285" name="Rectangle 5"/>
              <p:cNvSpPr>
                <a:spLocks noChangeArrowheads="1"/>
              </p:cNvSpPr>
              <p:nvPr/>
            </p:nvSpPr>
            <p:spPr bwMode="auto">
              <a:xfrm>
                <a:off x="1632" y="3312"/>
                <a:ext cx="384" cy="38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6" name="Text Box 6"/>
              <p:cNvSpPr txBox="1">
                <a:spLocks noChangeArrowheads="1"/>
              </p:cNvSpPr>
              <p:nvPr/>
            </p:nvSpPr>
            <p:spPr bwMode="auto">
              <a:xfrm>
                <a:off x="1680" y="3360"/>
                <a:ext cx="288" cy="288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pt-BR" sz="2400" b="1"/>
                  <a:t>T</a:t>
                </a:r>
              </a:p>
            </p:txBody>
          </p:sp>
        </p:grpSp>
        <p:grpSp>
          <p:nvGrpSpPr>
            <p:cNvPr id="11270" name="Group 7"/>
            <p:cNvGrpSpPr>
              <a:grpSpLocks/>
            </p:cNvGrpSpPr>
            <p:nvPr/>
          </p:nvGrpSpPr>
          <p:grpSpPr bwMode="auto">
            <a:xfrm>
              <a:off x="3200400" y="5257800"/>
              <a:ext cx="609600" cy="609600"/>
              <a:chOff x="1632" y="3312"/>
              <a:chExt cx="384" cy="384"/>
            </a:xfrm>
            <a:grpFill/>
          </p:grpSpPr>
          <p:sp>
            <p:nvSpPr>
              <p:cNvPr id="11283" name="Rectangle 8"/>
              <p:cNvSpPr>
                <a:spLocks noChangeArrowheads="1"/>
              </p:cNvSpPr>
              <p:nvPr/>
            </p:nvSpPr>
            <p:spPr bwMode="auto">
              <a:xfrm>
                <a:off x="1632" y="3312"/>
                <a:ext cx="384" cy="38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4" name="Text Box 9"/>
              <p:cNvSpPr txBox="1">
                <a:spLocks noChangeArrowheads="1"/>
              </p:cNvSpPr>
              <p:nvPr/>
            </p:nvSpPr>
            <p:spPr bwMode="auto">
              <a:xfrm>
                <a:off x="1680" y="3360"/>
                <a:ext cx="288" cy="288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pt-BR" sz="2400" b="1"/>
                  <a:t>e</a:t>
                </a:r>
              </a:p>
            </p:txBody>
          </p:sp>
        </p:grpSp>
        <p:grpSp>
          <p:nvGrpSpPr>
            <p:cNvPr id="11271" name="Group 10"/>
            <p:cNvGrpSpPr>
              <a:grpSpLocks/>
            </p:cNvGrpSpPr>
            <p:nvPr/>
          </p:nvGrpSpPr>
          <p:grpSpPr bwMode="auto">
            <a:xfrm>
              <a:off x="3804290" y="5257800"/>
              <a:ext cx="609600" cy="609600"/>
              <a:chOff x="1632" y="3312"/>
              <a:chExt cx="384" cy="384"/>
            </a:xfrm>
            <a:grpFill/>
          </p:grpSpPr>
          <p:sp>
            <p:nvSpPr>
              <p:cNvPr id="11281" name="Rectangle 11"/>
              <p:cNvSpPr>
                <a:spLocks noChangeArrowheads="1"/>
              </p:cNvSpPr>
              <p:nvPr/>
            </p:nvSpPr>
            <p:spPr bwMode="auto">
              <a:xfrm>
                <a:off x="1632" y="3312"/>
                <a:ext cx="384" cy="38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2" name="Text Box 12"/>
              <p:cNvSpPr txBox="1">
                <a:spLocks noChangeArrowheads="1"/>
              </p:cNvSpPr>
              <p:nvPr/>
            </p:nvSpPr>
            <p:spPr bwMode="auto">
              <a:xfrm>
                <a:off x="1680" y="3360"/>
                <a:ext cx="288" cy="288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pt-BR" sz="2400" b="1"/>
                  <a:t>s</a:t>
                </a:r>
              </a:p>
            </p:txBody>
          </p:sp>
        </p:grpSp>
        <p:grpSp>
          <p:nvGrpSpPr>
            <p:cNvPr id="11272" name="Group 13"/>
            <p:cNvGrpSpPr>
              <a:grpSpLocks/>
            </p:cNvGrpSpPr>
            <p:nvPr/>
          </p:nvGrpSpPr>
          <p:grpSpPr bwMode="auto">
            <a:xfrm>
              <a:off x="4413890" y="5257800"/>
              <a:ext cx="609600" cy="609600"/>
              <a:chOff x="1632" y="3312"/>
              <a:chExt cx="384" cy="384"/>
            </a:xfrm>
            <a:grpFill/>
          </p:grpSpPr>
          <p:sp>
            <p:nvSpPr>
              <p:cNvPr id="11279" name="Rectangle 14"/>
              <p:cNvSpPr>
                <a:spLocks noChangeArrowheads="1"/>
              </p:cNvSpPr>
              <p:nvPr/>
            </p:nvSpPr>
            <p:spPr bwMode="auto">
              <a:xfrm>
                <a:off x="1632" y="3312"/>
                <a:ext cx="384" cy="38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0" name="Text Box 15"/>
              <p:cNvSpPr txBox="1">
                <a:spLocks noChangeArrowheads="1"/>
              </p:cNvSpPr>
              <p:nvPr/>
            </p:nvSpPr>
            <p:spPr bwMode="auto">
              <a:xfrm>
                <a:off x="1680" y="3360"/>
                <a:ext cx="288" cy="288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pt-BR" sz="2400" b="1"/>
                  <a:t>t</a:t>
                </a:r>
              </a:p>
            </p:txBody>
          </p:sp>
        </p:grpSp>
        <p:grpSp>
          <p:nvGrpSpPr>
            <p:cNvPr id="11273" name="Group 16"/>
            <p:cNvGrpSpPr>
              <a:grpSpLocks/>
            </p:cNvGrpSpPr>
            <p:nvPr/>
          </p:nvGrpSpPr>
          <p:grpSpPr bwMode="auto">
            <a:xfrm>
              <a:off x="5015552" y="5257800"/>
              <a:ext cx="609600" cy="609600"/>
              <a:chOff x="1632" y="3312"/>
              <a:chExt cx="384" cy="384"/>
            </a:xfrm>
            <a:grpFill/>
          </p:grpSpPr>
          <p:sp>
            <p:nvSpPr>
              <p:cNvPr id="11277" name="Rectangle 17"/>
              <p:cNvSpPr>
                <a:spLocks noChangeArrowheads="1"/>
              </p:cNvSpPr>
              <p:nvPr/>
            </p:nvSpPr>
            <p:spPr bwMode="auto">
              <a:xfrm>
                <a:off x="1632" y="3312"/>
                <a:ext cx="384" cy="38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8" name="Text Box 18"/>
              <p:cNvSpPr txBox="1">
                <a:spLocks noChangeArrowheads="1"/>
              </p:cNvSpPr>
              <p:nvPr/>
            </p:nvSpPr>
            <p:spPr bwMode="auto">
              <a:xfrm>
                <a:off x="1680" y="3360"/>
                <a:ext cx="288" cy="288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pt-BR" sz="2400" b="1"/>
                  <a:t>e</a:t>
                </a:r>
              </a:p>
            </p:txBody>
          </p:sp>
        </p:grpSp>
        <p:grpSp>
          <p:nvGrpSpPr>
            <p:cNvPr id="11274" name="Group 19"/>
            <p:cNvGrpSpPr>
              <a:grpSpLocks/>
            </p:cNvGrpSpPr>
            <p:nvPr/>
          </p:nvGrpSpPr>
          <p:grpSpPr bwMode="auto">
            <a:xfrm>
              <a:off x="5625152" y="5257800"/>
              <a:ext cx="609600" cy="609600"/>
              <a:chOff x="1632" y="3312"/>
              <a:chExt cx="384" cy="384"/>
            </a:xfrm>
            <a:grpFill/>
          </p:grpSpPr>
          <p:sp>
            <p:nvSpPr>
              <p:cNvPr id="11275" name="Rectangle 20"/>
              <p:cNvSpPr>
                <a:spLocks noChangeArrowheads="1"/>
              </p:cNvSpPr>
              <p:nvPr/>
            </p:nvSpPr>
            <p:spPr bwMode="auto">
              <a:xfrm>
                <a:off x="1632" y="3312"/>
                <a:ext cx="384" cy="38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6" name="Text Box 21"/>
              <p:cNvSpPr txBox="1">
                <a:spLocks noChangeArrowheads="1"/>
              </p:cNvSpPr>
              <p:nvPr/>
            </p:nvSpPr>
            <p:spPr bwMode="auto">
              <a:xfrm>
                <a:off x="1680" y="3360"/>
                <a:ext cx="288" cy="288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pt-BR" sz="2400" b="1"/>
                  <a:t>\0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mtClean="0"/>
              <a:t>Definição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pt-BR" dirty="0" smtClean="0"/>
              <a:t>Por se tratar de um </a:t>
            </a:r>
            <a:r>
              <a:rPr lang="pt-BR" dirty="0" err="1" smtClean="0"/>
              <a:t>array</a:t>
            </a:r>
            <a:r>
              <a:rPr lang="pt-BR" dirty="0" smtClean="0"/>
              <a:t>, cada caractere podem ser acessados individualmente por meio de um índice</a:t>
            </a:r>
          </a:p>
          <a:p>
            <a:pPr eaLnBrk="1" hangingPunct="1"/>
            <a:r>
              <a:rPr lang="pt-BR" dirty="0" smtClean="0"/>
              <a:t>Exemplo</a:t>
            </a:r>
          </a:p>
          <a:p>
            <a:pPr lvl="1" eaLnBrk="1" hangingPunct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[6] = “Teste”;</a:t>
            </a:r>
          </a:p>
          <a:p>
            <a:pPr lvl="1" eaLnBrk="1" hangingPunct="1"/>
            <a:endParaRPr lang="pt-BR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pt-BR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pt-BR" b="1" dirty="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[0] = ‘L’;</a:t>
            </a:r>
          </a:p>
          <a:p>
            <a:pPr lvl="1" eaLnBrk="1" hangingPunct="1"/>
            <a:endParaRPr lang="pt-BR" dirty="0" smtClean="0"/>
          </a:p>
          <a:p>
            <a:pPr eaLnBrk="1" hangingPunct="1"/>
            <a:endParaRPr lang="pt-BR" dirty="0" smtClean="0"/>
          </a:p>
        </p:txBody>
      </p:sp>
      <p:grpSp>
        <p:nvGrpSpPr>
          <p:cNvPr id="12292" name="Grupo 1"/>
          <p:cNvGrpSpPr>
            <a:grpSpLocks/>
          </p:cNvGrpSpPr>
          <p:nvPr/>
        </p:nvGrpSpPr>
        <p:grpSpPr bwMode="auto">
          <a:xfrm>
            <a:off x="2747963" y="3786206"/>
            <a:ext cx="3649662" cy="2286000"/>
            <a:chOff x="2590800" y="3886200"/>
            <a:chExt cx="3649663" cy="2286000"/>
          </a:xfrm>
          <a:solidFill>
            <a:schemeClr val="accent2">
              <a:lumMod val="60000"/>
              <a:lumOff val="40000"/>
            </a:schemeClr>
          </a:solidFill>
        </p:grpSpPr>
        <p:grpSp>
          <p:nvGrpSpPr>
            <p:cNvPr id="12293" name="Group 4"/>
            <p:cNvGrpSpPr>
              <a:grpSpLocks/>
            </p:cNvGrpSpPr>
            <p:nvPr/>
          </p:nvGrpSpPr>
          <p:grpSpPr bwMode="auto">
            <a:xfrm>
              <a:off x="2590800" y="3886200"/>
              <a:ext cx="609600" cy="609600"/>
              <a:chOff x="1632" y="3312"/>
              <a:chExt cx="384" cy="384"/>
            </a:xfrm>
            <a:grpFill/>
          </p:grpSpPr>
          <p:sp>
            <p:nvSpPr>
              <p:cNvPr id="12327" name="Rectangle 5"/>
              <p:cNvSpPr>
                <a:spLocks noChangeArrowheads="1"/>
              </p:cNvSpPr>
              <p:nvPr/>
            </p:nvSpPr>
            <p:spPr bwMode="auto">
              <a:xfrm>
                <a:off x="1632" y="3312"/>
                <a:ext cx="384" cy="38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28" name="Text Box 6"/>
              <p:cNvSpPr txBox="1">
                <a:spLocks noChangeArrowheads="1"/>
              </p:cNvSpPr>
              <p:nvPr/>
            </p:nvSpPr>
            <p:spPr bwMode="auto">
              <a:xfrm>
                <a:off x="1680" y="3360"/>
                <a:ext cx="288" cy="288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pt-BR" sz="2400" b="1"/>
                  <a:t>T</a:t>
                </a:r>
              </a:p>
            </p:txBody>
          </p:sp>
        </p:grpSp>
        <p:grpSp>
          <p:nvGrpSpPr>
            <p:cNvPr id="12294" name="Group 7"/>
            <p:cNvGrpSpPr>
              <a:grpSpLocks/>
            </p:cNvGrpSpPr>
            <p:nvPr/>
          </p:nvGrpSpPr>
          <p:grpSpPr bwMode="auto">
            <a:xfrm>
              <a:off x="3200400" y="3886200"/>
              <a:ext cx="609600" cy="609600"/>
              <a:chOff x="1632" y="3312"/>
              <a:chExt cx="384" cy="384"/>
            </a:xfrm>
            <a:grpFill/>
          </p:grpSpPr>
          <p:sp>
            <p:nvSpPr>
              <p:cNvPr id="12325" name="Rectangle 8"/>
              <p:cNvSpPr>
                <a:spLocks noChangeArrowheads="1"/>
              </p:cNvSpPr>
              <p:nvPr/>
            </p:nvSpPr>
            <p:spPr bwMode="auto">
              <a:xfrm>
                <a:off x="1632" y="3312"/>
                <a:ext cx="384" cy="38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26" name="Text Box 9"/>
              <p:cNvSpPr txBox="1">
                <a:spLocks noChangeArrowheads="1"/>
              </p:cNvSpPr>
              <p:nvPr/>
            </p:nvSpPr>
            <p:spPr bwMode="auto">
              <a:xfrm>
                <a:off x="1680" y="3360"/>
                <a:ext cx="288" cy="288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pt-BR" sz="2400" b="1"/>
                  <a:t>e</a:t>
                </a:r>
              </a:p>
            </p:txBody>
          </p:sp>
        </p:grpSp>
        <p:grpSp>
          <p:nvGrpSpPr>
            <p:cNvPr id="12295" name="Group 10"/>
            <p:cNvGrpSpPr>
              <a:grpSpLocks/>
            </p:cNvGrpSpPr>
            <p:nvPr/>
          </p:nvGrpSpPr>
          <p:grpSpPr bwMode="auto">
            <a:xfrm>
              <a:off x="3810000" y="3886200"/>
              <a:ext cx="609600" cy="609600"/>
              <a:chOff x="1632" y="3312"/>
              <a:chExt cx="384" cy="384"/>
            </a:xfrm>
            <a:grpFill/>
          </p:grpSpPr>
          <p:sp>
            <p:nvSpPr>
              <p:cNvPr id="12323" name="Rectangle 11"/>
              <p:cNvSpPr>
                <a:spLocks noChangeArrowheads="1"/>
              </p:cNvSpPr>
              <p:nvPr/>
            </p:nvSpPr>
            <p:spPr bwMode="auto">
              <a:xfrm>
                <a:off x="1632" y="3312"/>
                <a:ext cx="384" cy="38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24" name="Text Box 12"/>
              <p:cNvSpPr txBox="1">
                <a:spLocks noChangeArrowheads="1"/>
              </p:cNvSpPr>
              <p:nvPr/>
            </p:nvSpPr>
            <p:spPr bwMode="auto">
              <a:xfrm>
                <a:off x="1680" y="3360"/>
                <a:ext cx="288" cy="288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pt-BR" sz="2400" b="1"/>
                  <a:t>s</a:t>
                </a:r>
              </a:p>
            </p:txBody>
          </p:sp>
        </p:grpSp>
        <p:grpSp>
          <p:nvGrpSpPr>
            <p:cNvPr id="12296" name="Group 13"/>
            <p:cNvGrpSpPr>
              <a:grpSpLocks/>
            </p:cNvGrpSpPr>
            <p:nvPr/>
          </p:nvGrpSpPr>
          <p:grpSpPr bwMode="auto">
            <a:xfrm>
              <a:off x="4419600" y="3886200"/>
              <a:ext cx="609600" cy="609600"/>
              <a:chOff x="1632" y="3312"/>
              <a:chExt cx="384" cy="384"/>
            </a:xfrm>
            <a:grpFill/>
          </p:grpSpPr>
          <p:sp>
            <p:nvSpPr>
              <p:cNvPr id="12321" name="Rectangle 14"/>
              <p:cNvSpPr>
                <a:spLocks noChangeArrowheads="1"/>
              </p:cNvSpPr>
              <p:nvPr/>
            </p:nvSpPr>
            <p:spPr bwMode="auto">
              <a:xfrm>
                <a:off x="1632" y="3312"/>
                <a:ext cx="384" cy="38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22" name="Text Box 15"/>
              <p:cNvSpPr txBox="1">
                <a:spLocks noChangeArrowheads="1"/>
              </p:cNvSpPr>
              <p:nvPr/>
            </p:nvSpPr>
            <p:spPr bwMode="auto">
              <a:xfrm>
                <a:off x="1680" y="3360"/>
                <a:ext cx="288" cy="288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pt-BR" sz="2400" b="1"/>
                  <a:t>t</a:t>
                </a:r>
              </a:p>
            </p:txBody>
          </p:sp>
        </p:grpSp>
        <p:grpSp>
          <p:nvGrpSpPr>
            <p:cNvPr id="12297" name="Group 16"/>
            <p:cNvGrpSpPr>
              <a:grpSpLocks/>
            </p:cNvGrpSpPr>
            <p:nvPr/>
          </p:nvGrpSpPr>
          <p:grpSpPr bwMode="auto">
            <a:xfrm>
              <a:off x="5021263" y="3886200"/>
              <a:ext cx="609600" cy="609600"/>
              <a:chOff x="1632" y="3312"/>
              <a:chExt cx="384" cy="384"/>
            </a:xfrm>
            <a:grpFill/>
          </p:grpSpPr>
          <p:sp>
            <p:nvSpPr>
              <p:cNvPr id="12319" name="Rectangle 17"/>
              <p:cNvSpPr>
                <a:spLocks noChangeArrowheads="1"/>
              </p:cNvSpPr>
              <p:nvPr/>
            </p:nvSpPr>
            <p:spPr bwMode="auto">
              <a:xfrm>
                <a:off x="1632" y="3312"/>
                <a:ext cx="384" cy="38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20" name="Text Box 18"/>
              <p:cNvSpPr txBox="1">
                <a:spLocks noChangeArrowheads="1"/>
              </p:cNvSpPr>
              <p:nvPr/>
            </p:nvSpPr>
            <p:spPr bwMode="auto">
              <a:xfrm>
                <a:off x="1680" y="3360"/>
                <a:ext cx="288" cy="288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pt-BR" sz="2400" b="1"/>
                  <a:t>e</a:t>
                </a:r>
              </a:p>
            </p:txBody>
          </p:sp>
        </p:grpSp>
        <p:grpSp>
          <p:nvGrpSpPr>
            <p:cNvPr id="12298" name="Group 19"/>
            <p:cNvGrpSpPr>
              <a:grpSpLocks/>
            </p:cNvGrpSpPr>
            <p:nvPr/>
          </p:nvGrpSpPr>
          <p:grpSpPr bwMode="auto">
            <a:xfrm>
              <a:off x="5630863" y="3886200"/>
              <a:ext cx="609600" cy="609600"/>
              <a:chOff x="1632" y="3312"/>
              <a:chExt cx="384" cy="384"/>
            </a:xfrm>
            <a:grpFill/>
          </p:grpSpPr>
          <p:sp>
            <p:nvSpPr>
              <p:cNvPr id="12317" name="Rectangle 20"/>
              <p:cNvSpPr>
                <a:spLocks noChangeArrowheads="1"/>
              </p:cNvSpPr>
              <p:nvPr/>
            </p:nvSpPr>
            <p:spPr bwMode="auto">
              <a:xfrm>
                <a:off x="1632" y="3312"/>
                <a:ext cx="384" cy="38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8" name="Text Box 21"/>
              <p:cNvSpPr txBox="1">
                <a:spLocks noChangeArrowheads="1"/>
              </p:cNvSpPr>
              <p:nvPr/>
            </p:nvSpPr>
            <p:spPr bwMode="auto">
              <a:xfrm>
                <a:off x="1680" y="3360"/>
                <a:ext cx="288" cy="288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pt-BR" sz="2400" b="1"/>
                  <a:t>\0</a:t>
                </a:r>
              </a:p>
            </p:txBody>
          </p:sp>
        </p:grpSp>
        <p:grpSp>
          <p:nvGrpSpPr>
            <p:cNvPr id="12299" name="Group 22"/>
            <p:cNvGrpSpPr>
              <a:grpSpLocks/>
            </p:cNvGrpSpPr>
            <p:nvPr/>
          </p:nvGrpSpPr>
          <p:grpSpPr bwMode="auto">
            <a:xfrm>
              <a:off x="2590800" y="5562600"/>
              <a:ext cx="609600" cy="609600"/>
              <a:chOff x="1632" y="3312"/>
              <a:chExt cx="384" cy="384"/>
            </a:xfrm>
            <a:grpFill/>
          </p:grpSpPr>
          <p:sp>
            <p:nvSpPr>
              <p:cNvPr id="12315" name="Rectangle 23"/>
              <p:cNvSpPr>
                <a:spLocks noChangeArrowheads="1"/>
              </p:cNvSpPr>
              <p:nvPr/>
            </p:nvSpPr>
            <p:spPr bwMode="auto">
              <a:xfrm>
                <a:off x="1632" y="3312"/>
                <a:ext cx="384" cy="38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6" name="Text Box 24"/>
              <p:cNvSpPr txBox="1">
                <a:spLocks noChangeArrowheads="1"/>
              </p:cNvSpPr>
              <p:nvPr/>
            </p:nvSpPr>
            <p:spPr bwMode="auto">
              <a:xfrm>
                <a:off x="1680" y="3360"/>
                <a:ext cx="288" cy="288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pt-BR" sz="2400" b="1"/>
                  <a:t>L</a:t>
                </a:r>
              </a:p>
            </p:txBody>
          </p:sp>
        </p:grpSp>
        <p:grpSp>
          <p:nvGrpSpPr>
            <p:cNvPr id="12300" name="Group 25"/>
            <p:cNvGrpSpPr>
              <a:grpSpLocks/>
            </p:cNvGrpSpPr>
            <p:nvPr/>
          </p:nvGrpSpPr>
          <p:grpSpPr bwMode="auto">
            <a:xfrm>
              <a:off x="3200400" y="5562600"/>
              <a:ext cx="609600" cy="609600"/>
              <a:chOff x="1632" y="3312"/>
              <a:chExt cx="384" cy="384"/>
            </a:xfrm>
            <a:grpFill/>
          </p:grpSpPr>
          <p:sp>
            <p:nvSpPr>
              <p:cNvPr id="12313" name="Rectangle 26"/>
              <p:cNvSpPr>
                <a:spLocks noChangeArrowheads="1"/>
              </p:cNvSpPr>
              <p:nvPr/>
            </p:nvSpPr>
            <p:spPr bwMode="auto">
              <a:xfrm>
                <a:off x="1632" y="3312"/>
                <a:ext cx="384" cy="38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4" name="Text Box 27"/>
              <p:cNvSpPr txBox="1">
                <a:spLocks noChangeArrowheads="1"/>
              </p:cNvSpPr>
              <p:nvPr/>
            </p:nvSpPr>
            <p:spPr bwMode="auto">
              <a:xfrm>
                <a:off x="1680" y="3360"/>
                <a:ext cx="288" cy="288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pt-BR" sz="2400" b="1"/>
                  <a:t>e</a:t>
                </a:r>
              </a:p>
            </p:txBody>
          </p:sp>
        </p:grpSp>
        <p:grpSp>
          <p:nvGrpSpPr>
            <p:cNvPr id="12301" name="Group 28"/>
            <p:cNvGrpSpPr>
              <a:grpSpLocks/>
            </p:cNvGrpSpPr>
            <p:nvPr/>
          </p:nvGrpSpPr>
          <p:grpSpPr bwMode="auto">
            <a:xfrm>
              <a:off x="3810000" y="5562600"/>
              <a:ext cx="609600" cy="609600"/>
              <a:chOff x="1632" y="3312"/>
              <a:chExt cx="384" cy="384"/>
            </a:xfrm>
            <a:grpFill/>
          </p:grpSpPr>
          <p:sp>
            <p:nvSpPr>
              <p:cNvPr id="12311" name="Rectangle 29"/>
              <p:cNvSpPr>
                <a:spLocks noChangeArrowheads="1"/>
              </p:cNvSpPr>
              <p:nvPr/>
            </p:nvSpPr>
            <p:spPr bwMode="auto">
              <a:xfrm>
                <a:off x="1632" y="3312"/>
                <a:ext cx="384" cy="38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2" name="Text Box 30"/>
              <p:cNvSpPr txBox="1">
                <a:spLocks noChangeArrowheads="1"/>
              </p:cNvSpPr>
              <p:nvPr/>
            </p:nvSpPr>
            <p:spPr bwMode="auto">
              <a:xfrm>
                <a:off x="1680" y="3360"/>
                <a:ext cx="288" cy="288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pt-BR" sz="2400" b="1"/>
                  <a:t>s</a:t>
                </a:r>
              </a:p>
            </p:txBody>
          </p:sp>
        </p:grpSp>
        <p:grpSp>
          <p:nvGrpSpPr>
            <p:cNvPr id="12302" name="Group 31"/>
            <p:cNvGrpSpPr>
              <a:grpSpLocks/>
            </p:cNvGrpSpPr>
            <p:nvPr/>
          </p:nvGrpSpPr>
          <p:grpSpPr bwMode="auto">
            <a:xfrm>
              <a:off x="4419600" y="5562600"/>
              <a:ext cx="609600" cy="609600"/>
              <a:chOff x="1632" y="3312"/>
              <a:chExt cx="384" cy="384"/>
            </a:xfrm>
            <a:grpFill/>
          </p:grpSpPr>
          <p:sp>
            <p:nvSpPr>
              <p:cNvPr id="12309" name="Rectangle 32"/>
              <p:cNvSpPr>
                <a:spLocks noChangeArrowheads="1"/>
              </p:cNvSpPr>
              <p:nvPr/>
            </p:nvSpPr>
            <p:spPr bwMode="auto">
              <a:xfrm>
                <a:off x="1632" y="3312"/>
                <a:ext cx="384" cy="38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0" name="Text Box 33"/>
              <p:cNvSpPr txBox="1">
                <a:spLocks noChangeArrowheads="1"/>
              </p:cNvSpPr>
              <p:nvPr/>
            </p:nvSpPr>
            <p:spPr bwMode="auto">
              <a:xfrm>
                <a:off x="1680" y="3360"/>
                <a:ext cx="288" cy="288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pt-BR" sz="2400" b="1"/>
                  <a:t>t</a:t>
                </a:r>
              </a:p>
            </p:txBody>
          </p:sp>
        </p:grpSp>
        <p:grpSp>
          <p:nvGrpSpPr>
            <p:cNvPr id="12303" name="Group 34"/>
            <p:cNvGrpSpPr>
              <a:grpSpLocks/>
            </p:cNvGrpSpPr>
            <p:nvPr/>
          </p:nvGrpSpPr>
          <p:grpSpPr bwMode="auto">
            <a:xfrm>
              <a:off x="5021263" y="5562600"/>
              <a:ext cx="609600" cy="609600"/>
              <a:chOff x="1632" y="3312"/>
              <a:chExt cx="384" cy="384"/>
            </a:xfrm>
            <a:grpFill/>
          </p:grpSpPr>
          <p:sp>
            <p:nvSpPr>
              <p:cNvPr id="12307" name="Rectangle 35"/>
              <p:cNvSpPr>
                <a:spLocks noChangeArrowheads="1"/>
              </p:cNvSpPr>
              <p:nvPr/>
            </p:nvSpPr>
            <p:spPr bwMode="auto">
              <a:xfrm>
                <a:off x="1632" y="3312"/>
                <a:ext cx="384" cy="38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8" name="Text Box 36"/>
              <p:cNvSpPr txBox="1">
                <a:spLocks noChangeArrowheads="1"/>
              </p:cNvSpPr>
              <p:nvPr/>
            </p:nvSpPr>
            <p:spPr bwMode="auto">
              <a:xfrm>
                <a:off x="1680" y="3360"/>
                <a:ext cx="288" cy="288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pt-BR" sz="2400" b="1"/>
                  <a:t>e</a:t>
                </a:r>
              </a:p>
            </p:txBody>
          </p:sp>
        </p:grpSp>
        <p:grpSp>
          <p:nvGrpSpPr>
            <p:cNvPr id="12304" name="Group 37"/>
            <p:cNvGrpSpPr>
              <a:grpSpLocks/>
            </p:cNvGrpSpPr>
            <p:nvPr/>
          </p:nvGrpSpPr>
          <p:grpSpPr bwMode="auto">
            <a:xfrm>
              <a:off x="5630863" y="5562600"/>
              <a:ext cx="609600" cy="609600"/>
              <a:chOff x="1632" y="3312"/>
              <a:chExt cx="384" cy="384"/>
            </a:xfrm>
            <a:grpFill/>
          </p:grpSpPr>
          <p:sp>
            <p:nvSpPr>
              <p:cNvPr id="12305" name="Rectangle 38"/>
              <p:cNvSpPr>
                <a:spLocks noChangeArrowheads="1"/>
              </p:cNvSpPr>
              <p:nvPr/>
            </p:nvSpPr>
            <p:spPr bwMode="auto">
              <a:xfrm>
                <a:off x="1632" y="3312"/>
                <a:ext cx="384" cy="38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6" name="Text Box 39"/>
              <p:cNvSpPr txBox="1">
                <a:spLocks noChangeArrowheads="1"/>
              </p:cNvSpPr>
              <p:nvPr/>
            </p:nvSpPr>
            <p:spPr bwMode="auto">
              <a:xfrm>
                <a:off x="1680" y="3360"/>
                <a:ext cx="288" cy="288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pt-BR" sz="2400" b="1"/>
                  <a:t>\0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mtClean="0"/>
              <a:t>Definição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pt-BR" dirty="0" smtClean="0"/>
              <a:t>IMPORTANTE: </a:t>
            </a:r>
          </a:p>
          <a:p>
            <a:pPr lvl="1" eaLnBrk="1" hangingPunct="1"/>
            <a:r>
              <a:rPr lang="pt-BR" dirty="0" smtClean="0"/>
              <a:t>Na inicialização de palavras, usa-se </a:t>
            </a:r>
            <a:r>
              <a:rPr lang="pt-BR" b="1" dirty="0" smtClean="0"/>
              <a:t>“aspas duplas”</a:t>
            </a:r>
            <a:r>
              <a:rPr lang="pt-BR" b="1" dirty="0" smtClean="0">
                <a:solidFill>
                  <a:srgbClr val="FF0000"/>
                </a:solidFill>
              </a:rPr>
              <a:t>.</a:t>
            </a:r>
          </a:p>
          <a:p>
            <a:pPr lvl="1" eaLnBrk="1" hangingPunct="1"/>
            <a:r>
              <a:rPr lang="pt-BR" dirty="0" smtClean="0"/>
              <a:t>Ex: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[6] = “Teste”;</a:t>
            </a:r>
          </a:p>
          <a:p>
            <a:pPr lvl="1" eaLnBrk="1" hangingPunct="1">
              <a:buFont typeface="Wingdings" pitchFamily="2" charset="2"/>
              <a:buNone/>
            </a:pPr>
            <a:endParaRPr lang="pt-BR" b="1" dirty="0" smtClean="0">
              <a:solidFill>
                <a:srgbClr val="FF0000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endParaRPr lang="pt-BR" b="1" dirty="0" smtClean="0">
              <a:solidFill>
                <a:srgbClr val="FF0000"/>
              </a:solidFill>
            </a:endParaRPr>
          </a:p>
          <a:p>
            <a:pPr lvl="1" eaLnBrk="1" hangingPunct="1"/>
            <a:endParaRPr lang="pt-BR" dirty="0" smtClean="0"/>
          </a:p>
          <a:p>
            <a:pPr lvl="1" eaLnBrk="1" hangingPunct="1"/>
            <a:r>
              <a:rPr lang="pt-BR" dirty="0" smtClean="0"/>
              <a:t>Na atribuição de um caractere, usa-se </a:t>
            </a:r>
            <a:r>
              <a:rPr lang="pt-BR" b="1" dirty="0" smtClean="0"/>
              <a:t>‘aspas simples’</a:t>
            </a:r>
            <a:endParaRPr lang="pt-BR" dirty="0" smtClean="0"/>
          </a:p>
          <a:p>
            <a:pPr lvl="1" eaLnBrk="1" hangingPunct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[0] = ‘L’;</a:t>
            </a:r>
          </a:p>
        </p:txBody>
      </p:sp>
      <p:grpSp>
        <p:nvGrpSpPr>
          <p:cNvPr id="13316" name="Grupo 1"/>
          <p:cNvGrpSpPr>
            <a:grpSpLocks/>
          </p:cNvGrpSpPr>
          <p:nvPr/>
        </p:nvGrpSpPr>
        <p:grpSpPr bwMode="auto">
          <a:xfrm>
            <a:off x="2674938" y="3124200"/>
            <a:ext cx="3649662" cy="609600"/>
            <a:chOff x="2590800" y="3505200"/>
            <a:chExt cx="3649663" cy="609600"/>
          </a:xfrm>
          <a:solidFill>
            <a:schemeClr val="accent2">
              <a:lumMod val="60000"/>
              <a:lumOff val="40000"/>
            </a:schemeClr>
          </a:solidFill>
        </p:grpSpPr>
        <p:grpSp>
          <p:nvGrpSpPr>
            <p:cNvPr id="13336" name="Group 4"/>
            <p:cNvGrpSpPr>
              <a:grpSpLocks/>
            </p:cNvGrpSpPr>
            <p:nvPr/>
          </p:nvGrpSpPr>
          <p:grpSpPr bwMode="auto">
            <a:xfrm>
              <a:off x="2590800" y="3505200"/>
              <a:ext cx="609600" cy="609600"/>
              <a:chOff x="1632" y="3312"/>
              <a:chExt cx="384" cy="384"/>
            </a:xfrm>
            <a:grpFill/>
          </p:grpSpPr>
          <p:sp>
            <p:nvSpPr>
              <p:cNvPr id="13352" name="Rectangle 5"/>
              <p:cNvSpPr>
                <a:spLocks noChangeArrowheads="1"/>
              </p:cNvSpPr>
              <p:nvPr/>
            </p:nvSpPr>
            <p:spPr bwMode="auto">
              <a:xfrm>
                <a:off x="1632" y="3312"/>
                <a:ext cx="384" cy="38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53" name="Text Box 6"/>
              <p:cNvSpPr txBox="1">
                <a:spLocks noChangeArrowheads="1"/>
              </p:cNvSpPr>
              <p:nvPr/>
            </p:nvSpPr>
            <p:spPr bwMode="auto">
              <a:xfrm>
                <a:off x="1680" y="3360"/>
                <a:ext cx="288" cy="288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pt-BR" sz="2400" b="1"/>
                  <a:t>T</a:t>
                </a:r>
              </a:p>
            </p:txBody>
          </p:sp>
        </p:grpSp>
        <p:grpSp>
          <p:nvGrpSpPr>
            <p:cNvPr id="13337" name="Group 7"/>
            <p:cNvGrpSpPr>
              <a:grpSpLocks/>
            </p:cNvGrpSpPr>
            <p:nvPr/>
          </p:nvGrpSpPr>
          <p:grpSpPr bwMode="auto">
            <a:xfrm>
              <a:off x="3200400" y="3505200"/>
              <a:ext cx="609600" cy="609600"/>
              <a:chOff x="1632" y="3312"/>
              <a:chExt cx="384" cy="384"/>
            </a:xfrm>
            <a:grpFill/>
          </p:grpSpPr>
          <p:sp>
            <p:nvSpPr>
              <p:cNvPr id="13350" name="Rectangle 8"/>
              <p:cNvSpPr>
                <a:spLocks noChangeArrowheads="1"/>
              </p:cNvSpPr>
              <p:nvPr/>
            </p:nvSpPr>
            <p:spPr bwMode="auto">
              <a:xfrm>
                <a:off x="1632" y="3312"/>
                <a:ext cx="384" cy="38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51" name="Text Box 9"/>
              <p:cNvSpPr txBox="1">
                <a:spLocks noChangeArrowheads="1"/>
              </p:cNvSpPr>
              <p:nvPr/>
            </p:nvSpPr>
            <p:spPr bwMode="auto">
              <a:xfrm>
                <a:off x="1680" y="3360"/>
                <a:ext cx="288" cy="288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pt-BR" sz="2400" b="1"/>
                  <a:t>e</a:t>
                </a:r>
              </a:p>
            </p:txBody>
          </p:sp>
        </p:grpSp>
        <p:grpSp>
          <p:nvGrpSpPr>
            <p:cNvPr id="13338" name="Group 10"/>
            <p:cNvGrpSpPr>
              <a:grpSpLocks/>
            </p:cNvGrpSpPr>
            <p:nvPr/>
          </p:nvGrpSpPr>
          <p:grpSpPr bwMode="auto">
            <a:xfrm>
              <a:off x="3810000" y="3505200"/>
              <a:ext cx="609600" cy="609600"/>
              <a:chOff x="1632" y="3312"/>
              <a:chExt cx="384" cy="384"/>
            </a:xfrm>
            <a:grpFill/>
          </p:grpSpPr>
          <p:sp>
            <p:nvSpPr>
              <p:cNvPr id="13348" name="Rectangle 11"/>
              <p:cNvSpPr>
                <a:spLocks noChangeArrowheads="1"/>
              </p:cNvSpPr>
              <p:nvPr/>
            </p:nvSpPr>
            <p:spPr bwMode="auto">
              <a:xfrm>
                <a:off x="1632" y="3312"/>
                <a:ext cx="384" cy="38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49" name="Text Box 12"/>
              <p:cNvSpPr txBox="1">
                <a:spLocks noChangeArrowheads="1"/>
              </p:cNvSpPr>
              <p:nvPr/>
            </p:nvSpPr>
            <p:spPr bwMode="auto">
              <a:xfrm>
                <a:off x="1680" y="3360"/>
                <a:ext cx="288" cy="288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pt-BR" sz="2400" b="1"/>
                  <a:t>s</a:t>
                </a:r>
              </a:p>
            </p:txBody>
          </p:sp>
        </p:grpSp>
        <p:grpSp>
          <p:nvGrpSpPr>
            <p:cNvPr id="13339" name="Group 13"/>
            <p:cNvGrpSpPr>
              <a:grpSpLocks/>
            </p:cNvGrpSpPr>
            <p:nvPr/>
          </p:nvGrpSpPr>
          <p:grpSpPr bwMode="auto">
            <a:xfrm>
              <a:off x="4419600" y="3505200"/>
              <a:ext cx="609600" cy="609600"/>
              <a:chOff x="1632" y="3312"/>
              <a:chExt cx="384" cy="384"/>
            </a:xfrm>
            <a:grpFill/>
          </p:grpSpPr>
          <p:sp>
            <p:nvSpPr>
              <p:cNvPr id="13346" name="Rectangle 14"/>
              <p:cNvSpPr>
                <a:spLocks noChangeArrowheads="1"/>
              </p:cNvSpPr>
              <p:nvPr/>
            </p:nvSpPr>
            <p:spPr bwMode="auto">
              <a:xfrm>
                <a:off x="1632" y="3312"/>
                <a:ext cx="384" cy="38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47" name="Text Box 15"/>
              <p:cNvSpPr txBox="1">
                <a:spLocks noChangeArrowheads="1"/>
              </p:cNvSpPr>
              <p:nvPr/>
            </p:nvSpPr>
            <p:spPr bwMode="auto">
              <a:xfrm>
                <a:off x="1680" y="3360"/>
                <a:ext cx="288" cy="288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pt-BR" sz="2400" b="1"/>
                  <a:t>t</a:t>
                </a:r>
              </a:p>
            </p:txBody>
          </p:sp>
        </p:grpSp>
        <p:grpSp>
          <p:nvGrpSpPr>
            <p:cNvPr id="13340" name="Group 16"/>
            <p:cNvGrpSpPr>
              <a:grpSpLocks/>
            </p:cNvGrpSpPr>
            <p:nvPr/>
          </p:nvGrpSpPr>
          <p:grpSpPr bwMode="auto">
            <a:xfrm>
              <a:off x="5021263" y="3505200"/>
              <a:ext cx="609600" cy="609600"/>
              <a:chOff x="1632" y="3312"/>
              <a:chExt cx="384" cy="384"/>
            </a:xfrm>
            <a:grpFill/>
          </p:grpSpPr>
          <p:sp>
            <p:nvSpPr>
              <p:cNvPr id="13344" name="Rectangle 17"/>
              <p:cNvSpPr>
                <a:spLocks noChangeArrowheads="1"/>
              </p:cNvSpPr>
              <p:nvPr/>
            </p:nvSpPr>
            <p:spPr bwMode="auto">
              <a:xfrm>
                <a:off x="1632" y="3312"/>
                <a:ext cx="384" cy="38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45" name="Text Box 18"/>
              <p:cNvSpPr txBox="1">
                <a:spLocks noChangeArrowheads="1"/>
              </p:cNvSpPr>
              <p:nvPr/>
            </p:nvSpPr>
            <p:spPr bwMode="auto">
              <a:xfrm>
                <a:off x="1680" y="3360"/>
                <a:ext cx="288" cy="288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pt-BR" sz="2400" b="1"/>
                  <a:t>e</a:t>
                </a:r>
              </a:p>
            </p:txBody>
          </p:sp>
        </p:grpSp>
        <p:grpSp>
          <p:nvGrpSpPr>
            <p:cNvPr id="13341" name="Group 19"/>
            <p:cNvGrpSpPr>
              <a:grpSpLocks/>
            </p:cNvGrpSpPr>
            <p:nvPr/>
          </p:nvGrpSpPr>
          <p:grpSpPr bwMode="auto">
            <a:xfrm>
              <a:off x="5630863" y="3505200"/>
              <a:ext cx="609600" cy="609600"/>
              <a:chOff x="1632" y="3312"/>
              <a:chExt cx="384" cy="384"/>
            </a:xfrm>
            <a:grpFill/>
          </p:grpSpPr>
          <p:sp>
            <p:nvSpPr>
              <p:cNvPr id="13342" name="Rectangle 20"/>
              <p:cNvSpPr>
                <a:spLocks noChangeArrowheads="1"/>
              </p:cNvSpPr>
              <p:nvPr/>
            </p:nvSpPr>
            <p:spPr bwMode="auto">
              <a:xfrm>
                <a:off x="1632" y="3312"/>
                <a:ext cx="384" cy="38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43" name="Text Box 21"/>
              <p:cNvSpPr txBox="1">
                <a:spLocks noChangeArrowheads="1"/>
              </p:cNvSpPr>
              <p:nvPr/>
            </p:nvSpPr>
            <p:spPr bwMode="auto">
              <a:xfrm>
                <a:off x="1680" y="3360"/>
                <a:ext cx="288" cy="288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pt-BR" sz="2400" b="1"/>
                  <a:t>\0</a:t>
                </a:r>
              </a:p>
            </p:txBody>
          </p:sp>
        </p:grpSp>
      </p:grpSp>
      <p:grpSp>
        <p:nvGrpSpPr>
          <p:cNvPr id="13317" name="Grupo 2"/>
          <p:cNvGrpSpPr>
            <a:grpSpLocks/>
          </p:cNvGrpSpPr>
          <p:nvPr/>
        </p:nvGrpSpPr>
        <p:grpSpPr bwMode="auto">
          <a:xfrm>
            <a:off x="2674938" y="4953000"/>
            <a:ext cx="3649662" cy="609600"/>
            <a:chOff x="2590800" y="5486400"/>
            <a:chExt cx="3649663" cy="609600"/>
          </a:xfrm>
          <a:solidFill>
            <a:schemeClr val="accent2">
              <a:lumMod val="60000"/>
              <a:lumOff val="40000"/>
            </a:schemeClr>
          </a:solidFill>
        </p:grpSpPr>
        <p:grpSp>
          <p:nvGrpSpPr>
            <p:cNvPr id="13318" name="Group 22"/>
            <p:cNvGrpSpPr>
              <a:grpSpLocks/>
            </p:cNvGrpSpPr>
            <p:nvPr/>
          </p:nvGrpSpPr>
          <p:grpSpPr bwMode="auto">
            <a:xfrm>
              <a:off x="2590800" y="5486400"/>
              <a:ext cx="609600" cy="609600"/>
              <a:chOff x="1632" y="3312"/>
              <a:chExt cx="384" cy="384"/>
            </a:xfrm>
            <a:grpFill/>
          </p:grpSpPr>
          <p:sp>
            <p:nvSpPr>
              <p:cNvPr id="13334" name="Rectangle 23"/>
              <p:cNvSpPr>
                <a:spLocks noChangeArrowheads="1"/>
              </p:cNvSpPr>
              <p:nvPr/>
            </p:nvSpPr>
            <p:spPr bwMode="auto">
              <a:xfrm>
                <a:off x="1632" y="3312"/>
                <a:ext cx="384" cy="38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35" name="Text Box 24"/>
              <p:cNvSpPr txBox="1">
                <a:spLocks noChangeArrowheads="1"/>
              </p:cNvSpPr>
              <p:nvPr/>
            </p:nvSpPr>
            <p:spPr bwMode="auto">
              <a:xfrm>
                <a:off x="1680" y="3360"/>
                <a:ext cx="288" cy="288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pt-BR" sz="2400" b="1"/>
                  <a:t>L</a:t>
                </a:r>
              </a:p>
            </p:txBody>
          </p:sp>
        </p:grpSp>
        <p:grpSp>
          <p:nvGrpSpPr>
            <p:cNvPr id="13319" name="Group 25"/>
            <p:cNvGrpSpPr>
              <a:grpSpLocks/>
            </p:cNvGrpSpPr>
            <p:nvPr/>
          </p:nvGrpSpPr>
          <p:grpSpPr bwMode="auto">
            <a:xfrm>
              <a:off x="3200400" y="5486400"/>
              <a:ext cx="609600" cy="609600"/>
              <a:chOff x="1632" y="3312"/>
              <a:chExt cx="384" cy="384"/>
            </a:xfrm>
            <a:grpFill/>
          </p:grpSpPr>
          <p:sp>
            <p:nvSpPr>
              <p:cNvPr id="13332" name="Rectangle 26"/>
              <p:cNvSpPr>
                <a:spLocks noChangeArrowheads="1"/>
              </p:cNvSpPr>
              <p:nvPr/>
            </p:nvSpPr>
            <p:spPr bwMode="auto">
              <a:xfrm>
                <a:off x="1632" y="3312"/>
                <a:ext cx="384" cy="38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33" name="Text Box 27"/>
              <p:cNvSpPr txBox="1">
                <a:spLocks noChangeArrowheads="1"/>
              </p:cNvSpPr>
              <p:nvPr/>
            </p:nvSpPr>
            <p:spPr bwMode="auto">
              <a:xfrm>
                <a:off x="1680" y="3360"/>
                <a:ext cx="288" cy="288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pt-BR" sz="2400" b="1"/>
                  <a:t>e</a:t>
                </a:r>
              </a:p>
            </p:txBody>
          </p:sp>
        </p:grpSp>
        <p:grpSp>
          <p:nvGrpSpPr>
            <p:cNvPr id="13320" name="Group 28"/>
            <p:cNvGrpSpPr>
              <a:grpSpLocks/>
            </p:cNvGrpSpPr>
            <p:nvPr/>
          </p:nvGrpSpPr>
          <p:grpSpPr bwMode="auto">
            <a:xfrm>
              <a:off x="3810000" y="5486400"/>
              <a:ext cx="609600" cy="609600"/>
              <a:chOff x="1632" y="3312"/>
              <a:chExt cx="384" cy="384"/>
            </a:xfrm>
            <a:grpFill/>
          </p:grpSpPr>
          <p:sp>
            <p:nvSpPr>
              <p:cNvPr id="13330" name="Rectangle 29"/>
              <p:cNvSpPr>
                <a:spLocks noChangeArrowheads="1"/>
              </p:cNvSpPr>
              <p:nvPr/>
            </p:nvSpPr>
            <p:spPr bwMode="auto">
              <a:xfrm>
                <a:off x="1632" y="3312"/>
                <a:ext cx="384" cy="38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31" name="Text Box 30"/>
              <p:cNvSpPr txBox="1">
                <a:spLocks noChangeArrowheads="1"/>
              </p:cNvSpPr>
              <p:nvPr/>
            </p:nvSpPr>
            <p:spPr bwMode="auto">
              <a:xfrm>
                <a:off x="1680" y="3360"/>
                <a:ext cx="288" cy="288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pt-BR" sz="2400" b="1"/>
                  <a:t>s</a:t>
                </a:r>
              </a:p>
            </p:txBody>
          </p:sp>
        </p:grpSp>
        <p:grpSp>
          <p:nvGrpSpPr>
            <p:cNvPr id="13321" name="Group 31"/>
            <p:cNvGrpSpPr>
              <a:grpSpLocks/>
            </p:cNvGrpSpPr>
            <p:nvPr/>
          </p:nvGrpSpPr>
          <p:grpSpPr bwMode="auto">
            <a:xfrm>
              <a:off x="4419600" y="5486400"/>
              <a:ext cx="609600" cy="609600"/>
              <a:chOff x="1632" y="3312"/>
              <a:chExt cx="384" cy="384"/>
            </a:xfrm>
            <a:grpFill/>
          </p:grpSpPr>
          <p:sp>
            <p:nvSpPr>
              <p:cNvPr id="13328" name="Rectangle 32"/>
              <p:cNvSpPr>
                <a:spLocks noChangeArrowheads="1"/>
              </p:cNvSpPr>
              <p:nvPr/>
            </p:nvSpPr>
            <p:spPr bwMode="auto">
              <a:xfrm>
                <a:off x="1632" y="3312"/>
                <a:ext cx="384" cy="38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29" name="Text Box 33"/>
              <p:cNvSpPr txBox="1">
                <a:spLocks noChangeArrowheads="1"/>
              </p:cNvSpPr>
              <p:nvPr/>
            </p:nvSpPr>
            <p:spPr bwMode="auto">
              <a:xfrm>
                <a:off x="1680" y="3360"/>
                <a:ext cx="288" cy="288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pt-BR" sz="2400" b="1"/>
                  <a:t>t</a:t>
                </a:r>
              </a:p>
            </p:txBody>
          </p:sp>
        </p:grpSp>
        <p:grpSp>
          <p:nvGrpSpPr>
            <p:cNvPr id="13322" name="Group 34"/>
            <p:cNvGrpSpPr>
              <a:grpSpLocks/>
            </p:cNvGrpSpPr>
            <p:nvPr/>
          </p:nvGrpSpPr>
          <p:grpSpPr bwMode="auto">
            <a:xfrm>
              <a:off x="5021263" y="5486400"/>
              <a:ext cx="609600" cy="609600"/>
              <a:chOff x="1632" y="3312"/>
              <a:chExt cx="384" cy="384"/>
            </a:xfrm>
            <a:grpFill/>
          </p:grpSpPr>
          <p:sp>
            <p:nvSpPr>
              <p:cNvPr id="13326" name="Rectangle 35"/>
              <p:cNvSpPr>
                <a:spLocks noChangeArrowheads="1"/>
              </p:cNvSpPr>
              <p:nvPr/>
            </p:nvSpPr>
            <p:spPr bwMode="auto">
              <a:xfrm>
                <a:off x="1632" y="3312"/>
                <a:ext cx="384" cy="38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27" name="Text Box 36"/>
              <p:cNvSpPr txBox="1">
                <a:spLocks noChangeArrowheads="1"/>
              </p:cNvSpPr>
              <p:nvPr/>
            </p:nvSpPr>
            <p:spPr bwMode="auto">
              <a:xfrm>
                <a:off x="1680" y="3360"/>
                <a:ext cx="288" cy="288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pt-BR" sz="2400" b="1"/>
                  <a:t>e</a:t>
                </a:r>
              </a:p>
            </p:txBody>
          </p:sp>
        </p:grpSp>
        <p:grpSp>
          <p:nvGrpSpPr>
            <p:cNvPr id="13323" name="Group 37"/>
            <p:cNvGrpSpPr>
              <a:grpSpLocks/>
            </p:cNvGrpSpPr>
            <p:nvPr/>
          </p:nvGrpSpPr>
          <p:grpSpPr bwMode="auto">
            <a:xfrm>
              <a:off x="5630863" y="5486400"/>
              <a:ext cx="609600" cy="609600"/>
              <a:chOff x="1632" y="3312"/>
              <a:chExt cx="384" cy="384"/>
            </a:xfrm>
            <a:grpFill/>
          </p:grpSpPr>
          <p:sp>
            <p:nvSpPr>
              <p:cNvPr id="13324" name="Rectangle 38"/>
              <p:cNvSpPr>
                <a:spLocks noChangeArrowheads="1"/>
              </p:cNvSpPr>
              <p:nvPr/>
            </p:nvSpPr>
            <p:spPr bwMode="auto">
              <a:xfrm>
                <a:off x="1632" y="3312"/>
                <a:ext cx="384" cy="38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25" name="Text Box 39"/>
              <p:cNvSpPr txBox="1">
                <a:spLocks noChangeArrowheads="1"/>
              </p:cNvSpPr>
              <p:nvPr/>
            </p:nvSpPr>
            <p:spPr bwMode="auto">
              <a:xfrm>
                <a:off x="1680" y="3360"/>
                <a:ext cx="288" cy="288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pt-BR" sz="2400" b="1"/>
                  <a:t>\0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Definição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pt-BR" b="1" dirty="0" smtClean="0"/>
              <a:t>Importante</a:t>
            </a:r>
            <a:r>
              <a:rPr lang="pt-BR" dirty="0" smtClean="0"/>
              <a:t>: </a:t>
            </a:r>
          </a:p>
          <a:p>
            <a:pPr lvl="1" eaLnBrk="1" hangingPunct="1"/>
            <a:r>
              <a:rPr lang="pt-BR" dirty="0" smtClean="0"/>
              <a:t>“A” é diferente de ‘A’</a:t>
            </a:r>
          </a:p>
          <a:p>
            <a:pPr lvl="2" eaLnBrk="1" hangingPunct="1"/>
            <a:r>
              <a:rPr lang="pt-BR" dirty="0" smtClean="0"/>
              <a:t>“A”</a:t>
            </a:r>
          </a:p>
          <a:p>
            <a:pPr lvl="2" eaLnBrk="1" hangingPunct="1"/>
            <a:endParaRPr lang="pt-BR" dirty="0" smtClean="0"/>
          </a:p>
          <a:p>
            <a:pPr lvl="2" eaLnBrk="1" hangingPunct="1"/>
            <a:endParaRPr lang="pt-BR" dirty="0" smtClean="0"/>
          </a:p>
          <a:p>
            <a:pPr lvl="2" eaLnBrk="1" hangingPunct="1"/>
            <a:endParaRPr lang="pt-BR" dirty="0" smtClean="0"/>
          </a:p>
          <a:p>
            <a:pPr lvl="2" eaLnBrk="1" hangingPunct="1"/>
            <a:r>
              <a:rPr lang="pt-BR" dirty="0" smtClean="0"/>
              <a:t>‘A’</a:t>
            </a:r>
            <a:endParaRPr lang="pt-BR" b="1" dirty="0" smtClean="0">
              <a:solidFill>
                <a:srgbClr val="FF0000"/>
              </a:solidFill>
            </a:endParaRPr>
          </a:p>
        </p:txBody>
      </p:sp>
      <p:grpSp>
        <p:nvGrpSpPr>
          <p:cNvPr id="14340" name="Grupo 1"/>
          <p:cNvGrpSpPr>
            <a:grpSpLocks/>
          </p:cNvGrpSpPr>
          <p:nvPr/>
        </p:nvGrpSpPr>
        <p:grpSpPr bwMode="auto">
          <a:xfrm>
            <a:off x="2057400" y="2819400"/>
            <a:ext cx="1219200" cy="609600"/>
            <a:chOff x="2590800" y="3505200"/>
            <a:chExt cx="1219200" cy="609600"/>
          </a:xfrm>
          <a:solidFill>
            <a:schemeClr val="accent2">
              <a:lumMod val="60000"/>
              <a:lumOff val="40000"/>
            </a:schemeClr>
          </a:solidFill>
        </p:grpSpPr>
        <p:grpSp>
          <p:nvGrpSpPr>
            <p:cNvPr id="14344" name="Group 4"/>
            <p:cNvGrpSpPr>
              <a:grpSpLocks/>
            </p:cNvGrpSpPr>
            <p:nvPr/>
          </p:nvGrpSpPr>
          <p:grpSpPr bwMode="auto">
            <a:xfrm>
              <a:off x="2590800" y="3505200"/>
              <a:ext cx="609600" cy="609600"/>
              <a:chOff x="1632" y="3312"/>
              <a:chExt cx="384" cy="384"/>
            </a:xfrm>
            <a:grpFill/>
          </p:grpSpPr>
          <p:sp>
            <p:nvSpPr>
              <p:cNvPr id="14348" name="Rectangle 5"/>
              <p:cNvSpPr>
                <a:spLocks noChangeArrowheads="1"/>
              </p:cNvSpPr>
              <p:nvPr/>
            </p:nvSpPr>
            <p:spPr bwMode="auto">
              <a:xfrm>
                <a:off x="1632" y="3312"/>
                <a:ext cx="384" cy="38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49" name="Text Box 6"/>
              <p:cNvSpPr txBox="1">
                <a:spLocks noChangeArrowheads="1"/>
              </p:cNvSpPr>
              <p:nvPr/>
            </p:nvSpPr>
            <p:spPr bwMode="auto">
              <a:xfrm>
                <a:off x="1680" y="3360"/>
                <a:ext cx="288" cy="291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pt-BR" sz="2400" b="1"/>
                  <a:t>A</a:t>
                </a:r>
              </a:p>
            </p:txBody>
          </p:sp>
        </p:grpSp>
        <p:grpSp>
          <p:nvGrpSpPr>
            <p:cNvPr id="14345" name="Group 7"/>
            <p:cNvGrpSpPr>
              <a:grpSpLocks/>
            </p:cNvGrpSpPr>
            <p:nvPr/>
          </p:nvGrpSpPr>
          <p:grpSpPr bwMode="auto">
            <a:xfrm>
              <a:off x="3200400" y="3505200"/>
              <a:ext cx="609600" cy="609600"/>
              <a:chOff x="1632" y="3312"/>
              <a:chExt cx="384" cy="384"/>
            </a:xfrm>
            <a:grpFill/>
          </p:grpSpPr>
          <p:sp>
            <p:nvSpPr>
              <p:cNvPr id="14346" name="Rectangle 8"/>
              <p:cNvSpPr>
                <a:spLocks noChangeArrowheads="1"/>
              </p:cNvSpPr>
              <p:nvPr/>
            </p:nvSpPr>
            <p:spPr bwMode="auto">
              <a:xfrm>
                <a:off x="1632" y="3312"/>
                <a:ext cx="384" cy="38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47" name="Text Box 9"/>
              <p:cNvSpPr txBox="1">
                <a:spLocks noChangeArrowheads="1"/>
              </p:cNvSpPr>
              <p:nvPr/>
            </p:nvSpPr>
            <p:spPr bwMode="auto">
              <a:xfrm>
                <a:off x="1680" y="3360"/>
                <a:ext cx="288" cy="288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pt-BR" sz="2400" b="1"/>
                  <a:t>\0</a:t>
                </a:r>
              </a:p>
            </p:txBody>
          </p:sp>
        </p:grpSp>
      </p:grpSp>
      <p:grpSp>
        <p:nvGrpSpPr>
          <p:cNvPr id="14341" name="Group 22"/>
          <p:cNvGrpSpPr>
            <a:grpSpLocks/>
          </p:cNvGrpSpPr>
          <p:nvPr/>
        </p:nvGrpSpPr>
        <p:grpSpPr bwMode="auto">
          <a:xfrm>
            <a:off x="2057400" y="4343400"/>
            <a:ext cx="609600" cy="609600"/>
            <a:chOff x="1632" y="3312"/>
            <a:chExt cx="384" cy="38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4342" name="Rectangle 23"/>
            <p:cNvSpPr>
              <a:spLocks noChangeArrowheads="1"/>
            </p:cNvSpPr>
            <p:nvPr/>
          </p:nvSpPr>
          <p:spPr bwMode="auto">
            <a:xfrm>
              <a:off x="1632" y="3312"/>
              <a:ext cx="384" cy="38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3" name="Text Box 24"/>
            <p:cNvSpPr txBox="1">
              <a:spLocks noChangeArrowheads="1"/>
            </p:cNvSpPr>
            <p:nvPr/>
          </p:nvSpPr>
          <p:spPr bwMode="auto">
            <a:xfrm>
              <a:off x="1680" y="3360"/>
              <a:ext cx="288" cy="291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pt-BR" sz="2400" b="1"/>
                <a:t>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Definição</a:t>
            </a:r>
            <a:endParaRPr lang="en-US" dirty="0"/>
          </a:p>
        </p:txBody>
      </p:sp>
      <p:sp>
        <p:nvSpPr>
          <p:cNvPr id="1536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smtClean="0"/>
              <a:t>Observações sobre a memória</a:t>
            </a:r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438400"/>
            <a:ext cx="2181225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062163"/>
            <a:ext cx="3962400" cy="462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mtClean="0"/>
              <a:t>Manipulando strings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pt-BR" smtClean="0"/>
              <a:t>Strings são arrays. Portanto, </a:t>
            </a:r>
            <a:r>
              <a:rPr lang="pt-BR" b="1" smtClean="0"/>
              <a:t>não </a:t>
            </a:r>
            <a:r>
              <a:rPr lang="pt-BR" smtClean="0"/>
              <a:t>se pode atribuir uma string para outra!</a:t>
            </a:r>
          </a:p>
          <a:p>
            <a:pPr lvl="1" eaLnBrk="1" hangingPunct="1">
              <a:buFont typeface="Wingdings" pitchFamily="2" charset="2"/>
              <a:buNone/>
            </a:pPr>
            <a:endParaRPr lang="pt-BR" smtClean="0"/>
          </a:p>
          <a:p>
            <a:pPr lvl="1" eaLnBrk="1" hangingPunct="1">
              <a:buFont typeface="Wingdings" pitchFamily="2" charset="2"/>
              <a:buNone/>
            </a:pPr>
            <a:endParaRPr lang="pt-BR" smtClean="0"/>
          </a:p>
          <a:p>
            <a:pPr lvl="1" eaLnBrk="1" hangingPunct="1">
              <a:buFont typeface="Wingdings" pitchFamily="2" charset="2"/>
              <a:buNone/>
            </a:pPr>
            <a:endParaRPr lang="pt-BR" smtClean="0"/>
          </a:p>
          <a:p>
            <a:pPr lvl="1" eaLnBrk="1" hangingPunct="1">
              <a:buFont typeface="Wingdings" pitchFamily="2" charset="2"/>
              <a:buNone/>
            </a:pPr>
            <a:endParaRPr lang="pt-BR" smtClean="0"/>
          </a:p>
          <a:p>
            <a:pPr lvl="1" eaLnBrk="1" hangingPunct="1">
              <a:buFont typeface="Wingdings" pitchFamily="2" charset="2"/>
              <a:buNone/>
            </a:pPr>
            <a:endParaRPr lang="pt-BR" smtClean="0"/>
          </a:p>
          <a:p>
            <a:pPr lvl="1" eaLnBrk="1" hangingPunct="1">
              <a:buFont typeface="Wingdings" pitchFamily="2" charset="2"/>
              <a:buNone/>
            </a:pPr>
            <a:endParaRPr lang="pt-BR" smtClean="0"/>
          </a:p>
          <a:p>
            <a:pPr lvl="1" eaLnBrk="1" hangingPunct="1">
              <a:buFont typeface="Wingdings" pitchFamily="2" charset="2"/>
              <a:buNone/>
            </a:pPr>
            <a:endParaRPr lang="pt-BR" smtClean="0"/>
          </a:p>
          <a:p>
            <a:pPr eaLnBrk="1" hangingPunct="1"/>
            <a:endParaRPr lang="pt-BR" smtClean="0"/>
          </a:p>
          <a:p>
            <a:pPr eaLnBrk="1" hangingPunct="1"/>
            <a:r>
              <a:rPr lang="pt-BR" smtClean="0"/>
              <a:t>O correto é copiar a string elemento por elemento. </a:t>
            </a:r>
          </a:p>
        </p:txBody>
      </p:sp>
      <p:grpSp>
        <p:nvGrpSpPr>
          <p:cNvPr id="6" name="Grupo 5"/>
          <p:cNvGrpSpPr/>
          <p:nvPr/>
        </p:nvGrpSpPr>
        <p:grpSpPr>
          <a:xfrm>
            <a:off x="2014526" y="2562225"/>
            <a:ext cx="4852999" cy="2847975"/>
            <a:chOff x="2014526" y="2562225"/>
            <a:chExt cx="4852999" cy="2847975"/>
          </a:xfrm>
        </p:grpSpPr>
        <p:pic>
          <p:nvPicPr>
            <p:cNvPr id="16388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6475" y="2562225"/>
              <a:ext cx="4591050" cy="284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Multiplicar 4"/>
            <p:cNvSpPr/>
            <p:nvPr/>
          </p:nvSpPr>
          <p:spPr>
            <a:xfrm>
              <a:off x="2014526" y="3857628"/>
              <a:ext cx="914400" cy="76200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alcão Envidraçado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2236</TotalTime>
  <Words>1214</Words>
  <Application>Microsoft Office PowerPoint</Application>
  <PresentationFormat>Apresentação na tela (4:3)</PresentationFormat>
  <Paragraphs>229</Paragraphs>
  <Slides>29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0" baseType="lpstr">
      <vt:lpstr>Balcão Envidraçado</vt:lpstr>
      <vt:lpstr>Linguagem C: Arrays de caracteres: strings</vt:lpstr>
      <vt:lpstr>Definição</vt:lpstr>
      <vt:lpstr>Definição</vt:lpstr>
      <vt:lpstr>Definição</vt:lpstr>
      <vt:lpstr>Definição</vt:lpstr>
      <vt:lpstr>Definição</vt:lpstr>
      <vt:lpstr>Definição</vt:lpstr>
      <vt:lpstr>Definição</vt:lpstr>
      <vt:lpstr>Manipulando strings</vt:lpstr>
      <vt:lpstr>Copiando uma string</vt:lpstr>
      <vt:lpstr>Manipulando strings</vt:lpstr>
      <vt:lpstr>Manipulando strings - Leitura</vt:lpstr>
      <vt:lpstr>Manipulando strings – Limpeza do buffer</vt:lpstr>
      <vt:lpstr>Manipulando strings - Escrita</vt:lpstr>
      <vt:lpstr>Manipulando strings - Tamanho</vt:lpstr>
      <vt:lpstr>Manipulando strings - Copiar</vt:lpstr>
      <vt:lpstr>Manipulando strings - Concatenar</vt:lpstr>
      <vt:lpstr>Manipulando strings - Comparar</vt:lpstr>
      <vt:lpstr>Manipulando strings</vt:lpstr>
      <vt:lpstr>Manipulando strings</vt:lpstr>
      <vt:lpstr>Manipulando strings</vt:lpstr>
      <vt:lpstr>Manipulando strings</vt:lpstr>
      <vt:lpstr>Manipulando strings</vt:lpstr>
      <vt:lpstr>Manipulando strings</vt:lpstr>
      <vt:lpstr>Manipulando strings</vt:lpstr>
      <vt:lpstr>Manipulando strings</vt:lpstr>
      <vt:lpstr>Observação final</vt:lpstr>
      <vt:lpstr>Observação final</vt:lpstr>
      <vt:lpstr>Material Complementar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Backes</dc:creator>
  <cp:lastModifiedBy>Eduardo</cp:lastModifiedBy>
  <cp:revision>84</cp:revision>
  <cp:lastPrinted>2011-05-20T12:06:13Z</cp:lastPrinted>
  <dcterms:created xsi:type="dcterms:W3CDTF">2011-02-24T11:46:12Z</dcterms:created>
  <dcterms:modified xsi:type="dcterms:W3CDTF">2015-07-30T22:33:08Z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