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58"/>
  </p:notesMasterIdLst>
  <p:sldIdLst>
    <p:sldId id="256" r:id="rId2"/>
    <p:sldId id="257" r:id="rId3"/>
    <p:sldId id="304" r:id="rId4"/>
    <p:sldId id="319" r:id="rId5"/>
    <p:sldId id="258" r:id="rId6"/>
    <p:sldId id="327" r:id="rId7"/>
    <p:sldId id="328" r:id="rId8"/>
    <p:sldId id="305" r:id="rId9"/>
    <p:sldId id="320" r:id="rId10"/>
    <p:sldId id="317" r:id="rId11"/>
    <p:sldId id="259" r:id="rId12"/>
    <p:sldId id="262" r:id="rId13"/>
    <p:sldId id="325" r:id="rId14"/>
    <p:sldId id="263" r:id="rId15"/>
    <p:sldId id="265" r:id="rId16"/>
    <p:sldId id="321" r:id="rId17"/>
    <p:sldId id="322" r:id="rId18"/>
    <p:sldId id="267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329" r:id="rId27"/>
    <p:sldId id="278" r:id="rId28"/>
    <p:sldId id="308" r:id="rId29"/>
    <p:sldId id="309" r:id="rId30"/>
    <p:sldId id="279" r:id="rId31"/>
    <p:sldId id="314" r:id="rId32"/>
    <p:sldId id="281" r:id="rId33"/>
    <p:sldId id="299" r:id="rId34"/>
    <p:sldId id="298" r:id="rId35"/>
    <p:sldId id="282" r:id="rId36"/>
    <p:sldId id="300" r:id="rId37"/>
    <p:sldId id="301" r:id="rId38"/>
    <p:sldId id="303" r:id="rId39"/>
    <p:sldId id="302" r:id="rId40"/>
    <p:sldId id="330" r:id="rId41"/>
    <p:sldId id="331" r:id="rId42"/>
    <p:sldId id="332" r:id="rId43"/>
    <p:sldId id="333" r:id="rId44"/>
    <p:sldId id="269" r:id="rId45"/>
    <p:sldId id="310" r:id="rId46"/>
    <p:sldId id="311" r:id="rId47"/>
    <p:sldId id="283" r:id="rId48"/>
    <p:sldId id="284" r:id="rId49"/>
    <p:sldId id="285" r:id="rId50"/>
    <p:sldId id="292" r:id="rId51"/>
    <p:sldId id="312" r:id="rId52"/>
    <p:sldId id="294" r:id="rId53"/>
    <p:sldId id="315" r:id="rId54"/>
    <p:sldId id="293" r:id="rId55"/>
    <p:sldId id="295" r:id="rId56"/>
    <p:sldId id="313" r:id="rId5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C96D104-4B5E-42A5-8C87-2494A93EB3E4}" type="datetimeFigureOut">
              <a:rPr lang="pt-BR"/>
              <a:pPr>
                <a:defRPr/>
              </a:pPr>
              <a:t>04/07/2017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D093D1C-4F6D-4750-9E94-FD26837D4A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792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53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A8A9942-52AA-4977-B62A-86B0116E8A12}" type="slidenum">
              <a:rPr lang="pt-BR" smtClean="0"/>
              <a:pPr eaLnBrk="1" hangingPunct="1"/>
              <a:t>46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6A59723D-82BA-469C-BAE8-3B1166CA478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A68ED5-56FF-48B6-A60E-770EA57ACB6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10234-4E9A-4A7A-9A51-760E95512E6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11AF7C97-30EB-4291-A368-14FFF01BC859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665EA2F0-95B9-49C8-A1A4-F446A4A2FD12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65CE34-A87C-4ED6-813D-265378EC1F7E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4586EF-5A65-4865-BBBA-4C981CA547C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7A78CB3E-E026-4C6C-B8D8-20E3C387B9A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A147D-0361-4CEF-B1EF-8106514934E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DA23D00F-1F4A-4A72-A14C-D5879B5CFB5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AE2650EA-3371-4192-BEE9-173662BF16B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CF7B285-2565-4D84-8C76-8DEB31BA20C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Linguagem C:</a:t>
            </a:r>
            <a:br>
              <a:rPr lang="pt-BR" smtClean="0"/>
            </a:br>
            <a:r>
              <a:rPr lang="pt-BR" smtClean="0"/>
              <a:t>Funções</a:t>
            </a:r>
            <a:endParaRPr lang="pt-BR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Prof. André Backes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Função - Parâmetros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28596" y="1695472"/>
            <a:ext cx="8077200" cy="487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Podemos criar uma função que não recebe nenhum parâmetro de entrada</a:t>
            </a:r>
          </a:p>
          <a:p>
            <a:pPr eaLnBrk="1" hangingPunct="1">
              <a:defRPr/>
            </a:pPr>
            <a:r>
              <a:rPr lang="pt-BR" dirty="0" smtClean="0"/>
              <a:t>Isso pode ser feito de duas formas</a:t>
            </a:r>
          </a:p>
          <a:p>
            <a:pPr lvl="1">
              <a:defRPr/>
            </a:pPr>
            <a:r>
              <a:rPr lang="pt-BR" dirty="0" smtClean="0"/>
              <a:t>Podemos deixar a lista de parâmetros vazia</a:t>
            </a:r>
          </a:p>
          <a:p>
            <a:pPr lvl="1">
              <a:defRPr/>
            </a:pPr>
            <a:r>
              <a:rPr lang="pt-BR" dirty="0" smtClean="0"/>
              <a:t>Podemos colocar </a:t>
            </a:r>
            <a:r>
              <a:rPr lang="pt-BR" b="1" dirty="0" err="1" smtClean="0"/>
              <a:t>void</a:t>
            </a:r>
            <a:r>
              <a:rPr lang="pt-BR" dirty="0" smtClean="0"/>
              <a:t> entre os parênteses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6088" y="4000504"/>
            <a:ext cx="31718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Função - Retorno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Uma função pode ou não retornar um valor</a:t>
            </a:r>
          </a:p>
          <a:p>
            <a:pPr lvl="1"/>
            <a:r>
              <a:rPr lang="pt-BR" dirty="0" smtClean="0"/>
              <a:t>Se ela retornar um valor, alguém deverá receber este valor</a:t>
            </a:r>
          </a:p>
          <a:p>
            <a:pPr lvl="1"/>
            <a:r>
              <a:rPr lang="pt-BR" dirty="0" smtClean="0"/>
              <a:t>Uma função que retorna nada é definida colocando-se o tipo </a:t>
            </a:r>
            <a:r>
              <a:rPr lang="pt-BR" b="1" dirty="0" err="1" smtClean="0"/>
              <a:t>void</a:t>
            </a:r>
            <a:r>
              <a:rPr lang="pt-BR" dirty="0" smtClean="0"/>
              <a:t> como valor retornado</a:t>
            </a:r>
          </a:p>
          <a:p>
            <a:pPr eaLnBrk="1" hangingPunct="1"/>
            <a:r>
              <a:rPr lang="pt-BR" dirty="0" smtClean="0"/>
              <a:t>Podemos retornar qualquer valor válido em C</a:t>
            </a:r>
          </a:p>
          <a:p>
            <a:pPr lvl="1" eaLnBrk="1" hangingPunct="1"/>
            <a:r>
              <a:rPr lang="pt-BR" dirty="0" smtClean="0"/>
              <a:t>tipos pré-definidos: </a:t>
            </a:r>
            <a:r>
              <a:rPr lang="pt-BR" dirty="0" err="1" smtClean="0"/>
              <a:t>int</a:t>
            </a:r>
            <a:r>
              <a:rPr lang="pt-BR" dirty="0" smtClean="0"/>
              <a:t>, char, </a:t>
            </a:r>
            <a:r>
              <a:rPr lang="pt-BR" dirty="0" err="1" smtClean="0"/>
              <a:t>float</a:t>
            </a:r>
            <a:r>
              <a:rPr lang="pt-BR" dirty="0" smtClean="0"/>
              <a:t> e </a:t>
            </a:r>
            <a:r>
              <a:rPr lang="pt-BR" dirty="0" err="1" smtClean="0"/>
              <a:t>double</a:t>
            </a:r>
            <a:endParaRPr lang="pt-BR" dirty="0" smtClean="0"/>
          </a:p>
          <a:p>
            <a:pPr lvl="1" eaLnBrk="1" hangingPunct="1"/>
            <a:r>
              <a:rPr lang="pt-BR" dirty="0" smtClean="0"/>
              <a:t>tipos definidos pelo usuário: </a:t>
            </a:r>
            <a:r>
              <a:rPr lang="pt-BR" dirty="0" err="1" smtClean="0"/>
              <a:t>struct</a:t>
            </a:r>
            <a:endParaRPr lang="pt-BR" dirty="0" smtClean="0"/>
          </a:p>
          <a:p>
            <a:pPr eaLnBrk="1" hangingPunct="1"/>
            <a:endParaRPr lang="pt-B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Comando </a:t>
            </a:r>
            <a:r>
              <a:rPr lang="pt-BR" dirty="0" err="1" smtClean="0"/>
              <a:t>return</a:t>
            </a:r>
            <a:endParaRPr lang="pt-BR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O valor retornado pela função é dado pelo comando </a:t>
            </a:r>
            <a:r>
              <a:rPr lang="pt-BR" b="1" dirty="0" err="1" smtClean="0"/>
              <a:t>return</a:t>
            </a:r>
            <a:endParaRPr lang="pt-BR" b="1" dirty="0" smtClean="0"/>
          </a:p>
          <a:p>
            <a:pPr eaLnBrk="1" hangingPunct="1">
              <a:lnSpc>
                <a:spcPct val="90000"/>
              </a:lnSpc>
            </a:pPr>
            <a:endParaRPr lang="pt-BR" dirty="0" smtClean="0"/>
          </a:p>
          <a:p>
            <a:pPr eaLnBrk="1" hangingPunct="1">
              <a:lnSpc>
                <a:spcPct val="90000"/>
              </a:lnSpc>
            </a:pPr>
            <a:r>
              <a:rPr lang="pt-BR" dirty="0" smtClean="0"/>
              <a:t>Forma geral: </a:t>
            </a:r>
          </a:p>
          <a:p>
            <a:pPr lvl="1">
              <a:lnSpc>
                <a:spcPct val="90000"/>
              </a:lnSpc>
            </a:pPr>
            <a:r>
              <a:rPr lang="pt-BR" b="1" dirty="0" err="1" smtClean="0"/>
              <a:t>return</a:t>
            </a:r>
            <a:r>
              <a:rPr lang="pt-BR" dirty="0" smtClean="0"/>
              <a:t> </a:t>
            </a:r>
            <a:r>
              <a:rPr lang="pt-BR" i="1" dirty="0" smtClean="0"/>
              <a:t>valor ou expressão</a:t>
            </a:r>
            <a:r>
              <a:rPr lang="pt-BR" dirty="0" smtClean="0"/>
              <a:t>;</a:t>
            </a:r>
          </a:p>
          <a:p>
            <a:pPr lvl="1">
              <a:lnSpc>
                <a:spcPct val="90000"/>
              </a:lnSpc>
            </a:pPr>
            <a:r>
              <a:rPr lang="pt-BR" b="1" dirty="0" err="1" smtClean="0"/>
              <a:t>return</a:t>
            </a:r>
            <a:r>
              <a:rPr lang="pt-BR" dirty="0" smtClean="0"/>
              <a:t>;</a:t>
            </a:r>
          </a:p>
          <a:p>
            <a:pPr lvl="2">
              <a:lnSpc>
                <a:spcPct val="90000"/>
              </a:lnSpc>
            </a:pPr>
            <a:r>
              <a:rPr lang="pt-BR" dirty="0" smtClean="0"/>
              <a:t>Usada para terminar uma função que não retorna valor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dirty="0" smtClean="0"/>
          </a:p>
          <a:p>
            <a:pPr eaLnBrk="1" hangingPunct="1">
              <a:lnSpc>
                <a:spcPct val="90000"/>
              </a:lnSpc>
            </a:pPr>
            <a:r>
              <a:rPr lang="pt-BR" dirty="0" smtClean="0"/>
              <a:t>É importante lembrar que o valor de retorno fornecido tem que ser compatível com o tipo de retorno declarado para a função.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 err="1" smtClean="0"/>
              <a:t>return</a:t>
            </a:r>
            <a:endParaRPr lang="pt-BR" dirty="0" smtClean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pt-BR" dirty="0" smtClean="0"/>
              <a:t>Função com retorno de valor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Função sem retorno de valor</a:t>
            </a:r>
            <a:endParaRPr lang="pt-BR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0562" y="2428868"/>
            <a:ext cx="31908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10100" y="2428868"/>
            <a:ext cx="31813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tângulo 11"/>
          <p:cNvSpPr/>
          <p:nvPr/>
        </p:nvSpPr>
        <p:spPr>
          <a:xfrm>
            <a:off x="1214414" y="3643314"/>
            <a:ext cx="250033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072066" y="3681414"/>
            <a:ext cx="144000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Comando return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8077200" cy="4419600"/>
          </a:xfrm>
        </p:spPr>
        <p:txBody>
          <a:bodyPr/>
          <a:lstStyle/>
          <a:p>
            <a:pPr eaLnBrk="1" hangingPunct="1"/>
            <a:r>
              <a:rPr lang="pt-BR" dirty="0" smtClean="0"/>
              <a:t>Uma função pode ter mais de uma declaração </a:t>
            </a:r>
            <a:r>
              <a:rPr lang="pt-BR" b="1" dirty="0" err="1" smtClean="0"/>
              <a:t>return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Quando o comando </a:t>
            </a:r>
            <a:r>
              <a:rPr lang="pt-BR" b="1" dirty="0" err="1" smtClean="0"/>
              <a:t>return</a:t>
            </a:r>
            <a:r>
              <a:rPr lang="pt-BR" b="1" dirty="0" smtClean="0"/>
              <a:t> </a:t>
            </a:r>
            <a:r>
              <a:rPr lang="pt-BR" dirty="0" smtClean="0"/>
              <a:t>é executado, a função termina imediatamente. </a:t>
            </a:r>
          </a:p>
          <a:p>
            <a:pPr lvl="1"/>
            <a:r>
              <a:rPr lang="pt-BR" dirty="0" smtClean="0"/>
              <a:t>Todos os comandos restantes são </a:t>
            </a:r>
            <a:r>
              <a:rPr lang="pt-BR" b="1" dirty="0" smtClean="0"/>
              <a:t>ignorados</a:t>
            </a:r>
            <a:r>
              <a:rPr lang="pt-BR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6350" y="3429000"/>
            <a:ext cx="65913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571604" y="3119460"/>
            <a:ext cx="5967413" cy="3643313"/>
            <a:chOff x="1571604" y="2495543"/>
            <a:chExt cx="5967413" cy="3643313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43042" y="2500306"/>
              <a:ext cx="5895975" cy="3638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tângulo 6"/>
            <p:cNvSpPr/>
            <p:nvPr/>
          </p:nvSpPr>
          <p:spPr>
            <a:xfrm>
              <a:off x="1571604" y="2495543"/>
              <a:ext cx="2786082" cy="9286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Declaração de Funções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/>
            <a:r>
              <a:rPr lang="pt-BR" dirty="0" smtClean="0"/>
              <a:t>Funções devem declaradas antes de serem utilizadas, ou seja, antes da cláusula </a:t>
            </a:r>
            <a:r>
              <a:rPr lang="pt-BR" b="1" dirty="0" err="1" smtClean="0"/>
              <a:t>main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Uma função criada pelo programador pode utilizar qualquer outra função, inclusive as que foram criadas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Declaração de Funções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/>
            <a:r>
              <a:rPr lang="pt-BR" dirty="0" smtClean="0"/>
              <a:t>Podemos definir apenas o protótipo da função antes da cláusula </a:t>
            </a:r>
            <a:r>
              <a:rPr lang="pt-BR" b="1" dirty="0" err="1" smtClean="0"/>
              <a:t>main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O protótipo apenas indica a existência da função</a:t>
            </a:r>
          </a:p>
          <a:p>
            <a:pPr lvl="1"/>
            <a:r>
              <a:rPr lang="pt-BR" dirty="0" smtClean="0"/>
              <a:t>Desse modo ela pode ser declarada após a cláusula </a:t>
            </a:r>
            <a:r>
              <a:rPr lang="pt-BR" dirty="0" err="1" smtClean="0"/>
              <a:t>main</a:t>
            </a:r>
            <a:r>
              <a:rPr lang="pt-BR" dirty="0" smtClean="0"/>
              <a:t>().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7863" y="3328989"/>
            <a:ext cx="52482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Declaração de Funções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/>
            <a:r>
              <a:rPr lang="pt-BR" dirty="0" smtClean="0"/>
              <a:t>Exemplo de protótipo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1571604" y="2143116"/>
            <a:ext cx="5957909" cy="4176713"/>
            <a:chOff x="1571604" y="2143116"/>
            <a:chExt cx="5957909" cy="4176713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14488" y="2214554"/>
              <a:ext cx="5915025" cy="410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tângulo 5"/>
            <p:cNvSpPr/>
            <p:nvPr/>
          </p:nvSpPr>
          <p:spPr>
            <a:xfrm>
              <a:off x="1571604" y="2143116"/>
              <a:ext cx="278608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Escopo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Funções também estão sujeitas ao escopo das variáveis</a:t>
            </a:r>
          </a:p>
          <a:p>
            <a:pPr eaLnBrk="1" hangingPunct="1"/>
            <a:r>
              <a:rPr lang="pt-BR" dirty="0" smtClean="0"/>
              <a:t>O escopo é o conjunto de regras que determinam o uso e a validade de variáveis nas diversas partes do programa.</a:t>
            </a:r>
          </a:p>
          <a:p>
            <a:pPr lvl="1" eaLnBrk="1" hangingPunct="1"/>
            <a:r>
              <a:rPr lang="pt-BR" dirty="0" smtClean="0"/>
              <a:t>Variáveis Locais</a:t>
            </a:r>
          </a:p>
          <a:p>
            <a:pPr lvl="1" eaLnBrk="1" hangingPunct="1"/>
            <a:r>
              <a:rPr lang="pt-BR" dirty="0" smtClean="0"/>
              <a:t>Variáveis Globais </a:t>
            </a:r>
          </a:p>
          <a:p>
            <a:pPr lvl="1" eaLnBrk="1" hangingPunct="1"/>
            <a:r>
              <a:rPr lang="pt-BR" dirty="0" smtClean="0"/>
              <a:t>Parâmetros formais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Escopo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Variáveis locais são aquelas que só têm validade dentro do bloco no qual são declaradas.</a:t>
            </a:r>
          </a:p>
          <a:p>
            <a:pPr lvl="1" eaLnBrk="1" hangingPunct="1"/>
            <a:r>
              <a:rPr lang="pt-BR" dirty="0" smtClean="0"/>
              <a:t>Um bloco começa quando abrimos uma chave e termina quando fechamos a chave.</a:t>
            </a:r>
          </a:p>
          <a:p>
            <a:pPr lvl="1" eaLnBrk="1" hangingPunct="1"/>
            <a:r>
              <a:rPr lang="pt-BR" dirty="0" smtClean="0"/>
              <a:t>Ex.: variáveis declaradas dentro da função.</a:t>
            </a:r>
          </a:p>
          <a:p>
            <a:pPr eaLnBrk="1" hangingPunct="1"/>
            <a:endParaRPr lang="pt-BR" dirty="0" smtClean="0"/>
          </a:p>
        </p:txBody>
      </p:sp>
      <p:grpSp>
        <p:nvGrpSpPr>
          <p:cNvPr id="6" name="Grupo 5"/>
          <p:cNvGrpSpPr/>
          <p:nvPr/>
        </p:nvGrpSpPr>
        <p:grpSpPr>
          <a:xfrm>
            <a:off x="2214546" y="3643314"/>
            <a:ext cx="4171950" cy="2857500"/>
            <a:chOff x="2214546" y="3643314"/>
            <a:chExt cx="4171950" cy="28575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14546" y="3643314"/>
              <a:ext cx="4171950" cy="2857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tângulo 4"/>
            <p:cNvSpPr/>
            <p:nvPr/>
          </p:nvSpPr>
          <p:spPr>
            <a:xfrm>
              <a:off x="3214678" y="4695834"/>
              <a:ext cx="1571636" cy="5191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Função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Funções são blocos de código que podem ser nomeados e chamados de dentro de um programa.</a:t>
            </a:r>
          </a:p>
          <a:p>
            <a:pPr lvl="1" eaLnBrk="1" hangingPunct="1"/>
            <a:r>
              <a:rPr lang="pt-BR" b="1" dirty="0" err="1" smtClean="0"/>
              <a:t>printf</a:t>
            </a:r>
            <a:r>
              <a:rPr lang="pt-BR" b="1" dirty="0" smtClean="0"/>
              <a:t>()</a:t>
            </a:r>
            <a:r>
              <a:rPr lang="pt-BR" dirty="0" smtClean="0"/>
              <a:t>: função que escreve na tela</a:t>
            </a:r>
          </a:p>
          <a:p>
            <a:pPr lvl="1" eaLnBrk="1" hangingPunct="1"/>
            <a:r>
              <a:rPr lang="pt-BR" b="1" dirty="0" err="1" smtClean="0"/>
              <a:t>scanf</a:t>
            </a:r>
            <a:r>
              <a:rPr lang="pt-BR" b="1" dirty="0" smtClean="0"/>
              <a:t>()</a:t>
            </a:r>
            <a:r>
              <a:rPr lang="pt-BR" dirty="0" smtClean="0"/>
              <a:t>: função que lê o teclado</a:t>
            </a:r>
          </a:p>
          <a:p>
            <a:pPr eaLnBrk="1" hangingPunct="1"/>
            <a:endParaRPr lang="pt-BR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Escopo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Parâmetros formais são declarados como sendo as entradas de uma função.</a:t>
            </a:r>
          </a:p>
          <a:p>
            <a:pPr lvl="1" eaLnBrk="1" hangingPunct="1"/>
            <a:r>
              <a:rPr lang="pt-BR" dirty="0" smtClean="0"/>
              <a:t>O parâmetro formal é uma variável local da função.</a:t>
            </a:r>
          </a:p>
          <a:p>
            <a:pPr lvl="1" eaLnBrk="1" hangingPunct="1"/>
            <a:r>
              <a:rPr lang="pt-BR" dirty="0" smtClean="0"/>
              <a:t>Ex.: </a:t>
            </a:r>
          </a:p>
          <a:p>
            <a:pPr lvl="2"/>
            <a:r>
              <a:rPr lang="pt-BR" dirty="0" smtClean="0"/>
              <a:t>x é um parâmetro formal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643314"/>
            <a:ext cx="32480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Escopo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Variáveis globais são declaradas fora de todas as funções do programa. </a:t>
            </a:r>
          </a:p>
          <a:p>
            <a:pPr eaLnBrk="1" hangingPunct="1"/>
            <a:r>
              <a:rPr lang="pt-BR" dirty="0" smtClean="0"/>
              <a:t>Elas são conhecidas e podem ser alteradas por todas as funções do programa.</a:t>
            </a:r>
          </a:p>
          <a:p>
            <a:pPr lvl="1" eaLnBrk="1" hangingPunct="1"/>
            <a:r>
              <a:rPr lang="pt-BR" dirty="0" smtClean="0"/>
              <a:t>Quando uma função tem uma variável local com o mesmo nome de uma variável global a função dará preferência à variável local.</a:t>
            </a:r>
          </a:p>
          <a:p>
            <a:pPr eaLnBrk="1" hangingPunct="1"/>
            <a:endParaRPr lang="pt-BR" b="1" i="1" dirty="0" smtClean="0"/>
          </a:p>
          <a:p>
            <a:pPr eaLnBrk="1" hangingPunct="1"/>
            <a:r>
              <a:rPr lang="pt-BR" b="1" i="1" dirty="0" smtClean="0"/>
              <a:t>Evite variáveis globais!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Passagem de Parâmetros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Na linguagem C, os parâmetros de uma função são sempre passados por </a:t>
            </a:r>
            <a:r>
              <a:rPr lang="pt-BR" b="1" i="1" dirty="0" smtClean="0"/>
              <a:t>valor</a:t>
            </a:r>
            <a:r>
              <a:rPr lang="pt-BR" dirty="0" smtClean="0"/>
              <a:t>, ou seja, uma cópia do valor do parâmetro é feita e passada para a função.</a:t>
            </a:r>
          </a:p>
          <a:p>
            <a:pPr eaLnBrk="1" hangingPunct="1"/>
            <a:r>
              <a:rPr lang="pt-BR" dirty="0" smtClean="0"/>
              <a:t>Mesmo que esse valor mude dentro da função, nada acontece com o valor de fora da função.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Passagem por valor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1638300" y="1428736"/>
            <a:ext cx="5867400" cy="5343733"/>
            <a:chOff x="1638300" y="1428736"/>
            <a:chExt cx="5867400" cy="5343733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38300" y="1655192"/>
              <a:ext cx="5867400" cy="387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4" name="AutoShape 6"/>
            <p:cNvCxnSpPr>
              <a:cxnSpLocks noChangeShapeType="1"/>
              <a:stCxn id="7" idx="3"/>
              <a:endCxn id="5" idx="3"/>
            </p:cNvCxnSpPr>
            <p:nvPr/>
          </p:nvCxnSpPr>
          <p:spPr bwMode="auto">
            <a:xfrm flipV="1">
              <a:off x="4071933" y="1790717"/>
              <a:ext cx="687373" cy="2571768"/>
            </a:xfrm>
            <a:prstGeom prst="bentConnector3">
              <a:avLst>
                <a:gd name="adj1" fmla="val 489385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" name="Retângulo 4"/>
            <p:cNvSpPr/>
            <p:nvPr/>
          </p:nvSpPr>
          <p:spPr>
            <a:xfrm>
              <a:off x="3643306" y="1664717"/>
              <a:ext cx="1116000" cy="25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119294" y="4236485"/>
              <a:ext cx="1952639" cy="25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429256" y="1428736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 n </a:t>
              </a: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= x;</a:t>
              </a:r>
              <a:endParaRPr lang="pt-BR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2071670" y="5572140"/>
              <a:ext cx="50006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Saída:</a:t>
              </a:r>
            </a:p>
            <a:p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Antes </a:t>
              </a: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da </a:t>
              </a:r>
              <a:r>
                <a:rPr lang="pt-BR" b="1" dirty="0" err="1" smtClean="0">
                  <a:latin typeface="Courier New" pitchFamily="49" charset="0"/>
                  <a:cs typeface="Courier New" pitchFamily="49" charset="0"/>
                </a:rPr>
                <a:t>funcao</a:t>
              </a: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: x = 5</a:t>
              </a:r>
            </a:p>
            <a:p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Dentro da </a:t>
              </a:r>
              <a:r>
                <a:rPr lang="pt-BR" b="1" dirty="0" err="1" smtClean="0">
                  <a:latin typeface="Courier New" pitchFamily="49" charset="0"/>
                  <a:cs typeface="Courier New" pitchFamily="49" charset="0"/>
                </a:rPr>
                <a:t>funcao</a:t>
              </a: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: x = 6</a:t>
              </a:r>
            </a:p>
            <a:p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Depois da </a:t>
              </a:r>
              <a:r>
                <a:rPr lang="pt-BR" b="1" dirty="0" err="1" smtClean="0">
                  <a:latin typeface="Courier New" pitchFamily="49" charset="0"/>
                  <a:cs typeface="Courier New" pitchFamily="49" charset="0"/>
                </a:rPr>
                <a:t>funcao</a:t>
              </a: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: x = 5</a:t>
              </a:r>
              <a:endParaRPr lang="pt-BR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Passagem por referência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8153400" cy="4419600"/>
          </a:xfrm>
        </p:spPr>
        <p:txBody>
          <a:bodyPr/>
          <a:lstStyle/>
          <a:p>
            <a:pPr eaLnBrk="1" hangingPunct="1"/>
            <a:r>
              <a:rPr lang="pt-BR" dirty="0" smtClean="0"/>
              <a:t>Quando se quer que o valor da variável mude dentro da função, usa-se passagem de parâmetros por </a:t>
            </a:r>
            <a:r>
              <a:rPr lang="pt-BR" b="1" i="1" dirty="0" smtClean="0"/>
              <a:t>referência</a:t>
            </a:r>
            <a:r>
              <a:rPr lang="pt-BR" i="1" dirty="0" smtClean="0"/>
              <a:t>.</a:t>
            </a:r>
          </a:p>
          <a:p>
            <a:pPr eaLnBrk="1" hangingPunct="1"/>
            <a:r>
              <a:rPr lang="pt-BR" dirty="0" smtClean="0"/>
              <a:t>Neste tipo de chamada, não se passa para a função o valor da variável, mas a sua </a:t>
            </a:r>
            <a:r>
              <a:rPr lang="pt-BR" b="1" i="1" dirty="0" smtClean="0"/>
              <a:t>referência</a:t>
            </a:r>
            <a:r>
              <a:rPr lang="pt-BR" dirty="0" smtClean="0"/>
              <a:t> (seu endereço na memória);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Passagem por referência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Utilizando o endereço da variável, qualquer alteração que a variável sofra dentro da função será refletida fora da função. </a:t>
            </a:r>
          </a:p>
          <a:p>
            <a:pPr eaLnBrk="1" hangingPunct="1"/>
            <a:r>
              <a:rPr lang="pt-BR" dirty="0" smtClean="0"/>
              <a:t>Ex: função </a:t>
            </a:r>
            <a:r>
              <a:rPr lang="pt-BR" b="1" dirty="0" err="1" smtClean="0"/>
              <a:t>scanf</a:t>
            </a:r>
            <a:r>
              <a:rPr lang="pt-BR" b="1" dirty="0" smtClean="0"/>
              <a:t>()</a:t>
            </a:r>
            <a:endParaRPr lang="pt-BR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Passagem por referência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Ex: função </a:t>
            </a:r>
            <a:r>
              <a:rPr lang="pt-BR" b="1" dirty="0" err="1" smtClean="0"/>
              <a:t>scanf</a:t>
            </a:r>
            <a:r>
              <a:rPr lang="pt-BR" b="1" dirty="0" smtClean="0"/>
              <a:t>()</a:t>
            </a:r>
          </a:p>
          <a:p>
            <a:pPr lvl="1" eaLnBrk="1" hangingPunct="1"/>
            <a:r>
              <a:rPr lang="pt-BR" dirty="0" smtClean="0"/>
              <a:t>Sempre que desejamos ler algo do teclado, passamos para a função </a:t>
            </a:r>
            <a:r>
              <a:rPr lang="pt-BR" b="1" dirty="0" err="1" smtClean="0"/>
              <a:t>scanf</a:t>
            </a:r>
            <a:r>
              <a:rPr lang="pt-BR" b="1" dirty="0" smtClean="0"/>
              <a:t>()</a:t>
            </a:r>
            <a:r>
              <a:rPr lang="pt-BR" dirty="0" smtClean="0"/>
              <a:t> o nome da variável onde o dado será armazenado. </a:t>
            </a:r>
          </a:p>
          <a:p>
            <a:pPr lvl="1" eaLnBrk="1" hangingPunct="1"/>
            <a:r>
              <a:rPr lang="pt-BR" dirty="0" smtClean="0"/>
              <a:t>Essa variável tem seu valor modificado dentro da função </a:t>
            </a:r>
            <a:r>
              <a:rPr lang="pt-BR" b="1" dirty="0" err="1" smtClean="0"/>
              <a:t>scanf</a:t>
            </a:r>
            <a:r>
              <a:rPr lang="pt-BR" b="1" dirty="0" smtClean="0"/>
              <a:t>()</a:t>
            </a:r>
            <a:r>
              <a:rPr lang="pt-BR" dirty="0" smtClean="0"/>
              <a:t>, e seu valor pode ser acessado no programa principal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7838" y="4181497"/>
            <a:ext cx="56483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Passagem por referência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901014" cy="4873752"/>
          </a:xfrm>
        </p:spPr>
        <p:txBody>
          <a:bodyPr/>
          <a:lstStyle/>
          <a:p>
            <a:pPr eaLnBrk="1" hangingPunct="1"/>
            <a:r>
              <a:rPr lang="pt-BR" dirty="0" smtClean="0"/>
              <a:t>Para passar um parâmetro por referência, coloca-se um asterisco “</a:t>
            </a:r>
            <a:r>
              <a:rPr lang="pt-BR" b="1" dirty="0" smtClean="0"/>
              <a:t>*</a:t>
            </a:r>
            <a:r>
              <a:rPr lang="pt-BR" dirty="0" smtClean="0"/>
              <a:t>” na frente do nome do parâmetro na declaração da função:</a:t>
            </a:r>
          </a:p>
          <a:p>
            <a:pPr eaLnBrk="1" hangingPunct="1"/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Ao se chamar a função, é necessário agora utilizar o operador “&amp;”, igual como é feito com a função </a:t>
            </a:r>
            <a:r>
              <a:rPr lang="pt-BR" b="1" dirty="0" err="1" smtClean="0"/>
              <a:t>scanf</a:t>
            </a:r>
            <a:r>
              <a:rPr lang="pt-BR" b="1" dirty="0" smtClean="0"/>
              <a:t>()</a:t>
            </a:r>
            <a:r>
              <a:rPr lang="pt-BR" dirty="0" smtClean="0"/>
              <a:t>: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767018"/>
            <a:ext cx="515302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4933960"/>
            <a:ext cx="52673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Passagem por referência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No corpo da função, é necessário usar colocar um asterisco “*” sempre que se desejar acessar o conteúdo do parâmetro passado por referência.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1675" y="3200413"/>
            <a:ext cx="52006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Passagem por referência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3538" y="1614318"/>
            <a:ext cx="58769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AutoShape 6"/>
          <p:cNvCxnSpPr>
            <a:cxnSpLocks noChangeShapeType="1"/>
            <a:stCxn id="6" idx="3"/>
            <a:endCxn id="5" idx="3"/>
          </p:cNvCxnSpPr>
          <p:nvPr/>
        </p:nvCxnSpPr>
        <p:spPr bwMode="auto">
          <a:xfrm flipV="1">
            <a:off x="4129083" y="1733396"/>
            <a:ext cx="687373" cy="2571768"/>
          </a:xfrm>
          <a:prstGeom prst="bentConnector3">
            <a:avLst>
              <a:gd name="adj1" fmla="val 489385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Retângulo 4"/>
          <p:cNvSpPr/>
          <p:nvPr/>
        </p:nvSpPr>
        <p:spPr>
          <a:xfrm>
            <a:off x="3700456" y="1607396"/>
            <a:ext cx="1116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2176444" y="4179164"/>
            <a:ext cx="1952639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5486406" y="1371415"/>
            <a:ext cx="18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*n = &amp;x;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128820" y="5514819"/>
            <a:ext cx="500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Saída: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Antes da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funcao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: x = 5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Dentro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da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funcao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: x = 6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Depois da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funcao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: x = 6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Função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Facilitam a estruturação e reutilização do código.</a:t>
            </a:r>
          </a:p>
          <a:p>
            <a:pPr lvl="1" eaLnBrk="1" hangingPunct="1"/>
            <a:r>
              <a:rPr lang="pt-BR" dirty="0" smtClean="0"/>
              <a:t>Estruturação: programas grandes e complexos são construídos bloco a bloco.</a:t>
            </a:r>
          </a:p>
          <a:p>
            <a:pPr lvl="1" eaLnBrk="1" hangingPunct="1"/>
            <a:r>
              <a:rPr lang="pt-BR" dirty="0" smtClean="0"/>
              <a:t>Reutilização: o uso de funções evita a cópia desnecessária de trechos de código que realizam a mesma tarefa, diminuindo assim o tamanho do programa e a ocorrência de erros 	</a:t>
            </a:r>
          </a:p>
          <a:p>
            <a:pPr lvl="1" eaLnBrk="1" hangingPunct="1"/>
            <a:endParaRPr lang="pt-BR" dirty="0" smtClean="0"/>
          </a:p>
          <a:p>
            <a:pPr eaLnBrk="1" hangingPunct="1"/>
            <a:endParaRPr lang="pt-BR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Exercício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Crie uma função que troque o valor de dois números inteiros passados por referência.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Exercício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Crie uma função que troque o valor de dois números inteiros passados por referência.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2738" y="2638425"/>
            <a:ext cx="34385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Arrays como parâmetros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Para utilizar </a:t>
            </a:r>
            <a:r>
              <a:rPr lang="pt-BR" dirty="0" err="1" smtClean="0"/>
              <a:t>arrays</a:t>
            </a:r>
            <a:r>
              <a:rPr lang="pt-BR" dirty="0" smtClean="0"/>
              <a:t> como parâmetros de funções alguns cuidados simples são necessários.</a:t>
            </a:r>
          </a:p>
          <a:p>
            <a:pPr eaLnBrk="1" hangingPunct="1"/>
            <a:endParaRPr lang="pt-BR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  <a:defRPr/>
            </a:pPr>
            <a:r>
              <a:rPr lang="pt-BR" sz="2400" dirty="0" err="1" smtClean="0"/>
              <a:t>Arrays</a:t>
            </a:r>
            <a:r>
              <a:rPr lang="pt-BR" sz="2400" dirty="0" smtClean="0"/>
              <a:t> são sempre passados por referência para uma função;</a:t>
            </a:r>
          </a:p>
          <a:p>
            <a:pPr lvl="1">
              <a:defRPr/>
            </a:pPr>
            <a:r>
              <a:rPr lang="pt-BR" dirty="0" smtClean="0"/>
              <a:t>A passagem de </a:t>
            </a:r>
            <a:r>
              <a:rPr lang="pt-BR" dirty="0" err="1" smtClean="0"/>
              <a:t>arrays</a:t>
            </a:r>
            <a:r>
              <a:rPr lang="pt-BR" dirty="0" smtClean="0"/>
              <a:t> </a:t>
            </a:r>
            <a:r>
              <a:rPr lang="pt-BR" b="1" i="1" dirty="0" smtClean="0"/>
              <a:t>por referência</a:t>
            </a:r>
            <a:r>
              <a:rPr lang="pt-BR" b="1" dirty="0" smtClean="0"/>
              <a:t> </a:t>
            </a:r>
            <a:r>
              <a:rPr lang="pt-BR" dirty="0" smtClean="0"/>
              <a:t>evita a cópia desnecessária de grandes quantidades de dados para outras áreas de memória durante a chamada da função, o que afetaria o desempenho do programa.</a:t>
            </a:r>
          </a:p>
          <a:p>
            <a:pPr eaLnBrk="1" hangingPunct="1"/>
            <a:endParaRPr lang="pt-BR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Arrays como parâmetros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dirty="0" smtClean="0"/>
              <a:t>É necessário declarar um segundo parâmetro (em geral uma variável inteira) para passar para a função o tamanho do </a:t>
            </a:r>
            <a:r>
              <a:rPr lang="pt-BR" dirty="0" err="1" smtClean="0"/>
              <a:t>array</a:t>
            </a:r>
            <a:r>
              <a:rPr lang="pt-BR" dirty="0" smtClean="0"/>
              <a:t> separadamente.</a:t>
            </a:r>
          </a:p>
          <a:p>
            <a:pPr lvl="1">
              <a:defRPr/>
            </a:pPr>
            <a:r>
              <a:rPr lang="pt-BR" dirty="0" smtClean="0">
                <a:ea typeface="+mn-ea"/>
              </a:rPr>
              <a:t>Quando passamos um </a:t>
            </a:r>
            <a:r>
              <a:rPr lang="pt-BR" dirty="0" err="1" smtClean="0">
                <a:ea typeface="+mn-ea"/>
              </a:rPr>
              <a:t>array</a:t>
            </a:r>
            <a:r>
              <a:rPr lang="pt-BR" dirty="0" smtClean="0">
                <a:ea typeface="+mn-ea"/>
              </a:rPr>
              <a:t> por parâmetro, independente do seu tipo, o que é de fato passado é o endereço do primeiro elemento do </a:t>
            </a:r>
            <a:r>
              <a:rPr lang="pt-BR" dirty="0" err="1" smtClean="0">
                <a:ea typeface="+mn-ea"/>
              </a:rPr>
              <a:t>array</a:t>
            </a:r>
            <a:r>
              <a:rPr lang="pt-BR" dirty="0" smtClean="0">
                <a:ea typeface="+mn-ea"/>
              </a:rPr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Arrays como parâmetros</a:t>
            </a:r>
          </a:p>
        </p:txBody>
      </p:sp>
      <p:sp>
        <p:nvSpPr>
          <p:cNvPr id="34819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Na passagem de um </a:t>
            </a:r>
            <a:r>
              <a:rPr lang="pt-BR" dirty="0" err="1" smtClean="0"/>
              <a:t>array</a:t>
            </a:r>
            <a:r>
              <a:rPr lang="pt-BR" dirty="0" smtClean="0"/>
              <a:t> como parâmetro de uma função podemos declarar a função de diferentes maneiras, todas equivalentes:</a:t>
            </a:r>
          </a:p>
          <a:p>
            <a:endParaRPr lang="pt-B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3650" y="3000375"/>
            <a:ext cx="40767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Arrays como parâmetros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 smtClean="0"/>
              <a:t>Exemplo:</a:t>
            </a:r>
          </a:p>
          <a:p>
            <a:pPr lvl="1">
              <a:lnSpc>
                <a:spcPct val="80000"/>
              </a:lnSpc>
            </a:pPr>
            <a:r>
              <a:rPr lang="pt-BR" dirty="0" smtClean="0"/>
              <a:t>Função que imprime um </a:t>
            </a:r>
            <a:r>
              <a:rPr lang="pt-BR" dirty="0" err="1" smtClean="0"/>
              <a:t>array</a:t>
            </a:r>
            <a:endParaRPr lang="pt-BR" dirty="0" smtClean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749669"/>
              </p:ext>
            </p:extLst>
          </p:nvPr>
        </p:nvGraphicFramePr>
        <p:xfrm>
          <a:off x="5436096" y="1143000"/>
          <a:ext cx="324036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4096"/>
                <a:gridCol w="1170549"/>
                <a:gridCol w="1205715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Memória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posição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variável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conteúdo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 smtClean="0"/>
                        <a:t>int</a:t>
                      </a:r>
                      <a:r>
                        <a:rPr lang="pt-BR" sz="1600" dirty="0" smtClean="0"/>
                        <a:t> </a:t>
                      </a:r>
                      <a:r>
                        <a:rPr lang="pt-BR" sz="1600" dirty="0" err="1" smtClean="0"/>
                        <a:t>vet</a:t>
                      </a:r>
                      <a:r>
                        <a:rPr lang="pt-BR" sz="1600" dirty="0" smtClean="0"/>
                        <a:t>[5</a:t>
                      </a:r>
                      <a:r>
                        <a:rPr lang="pt-BR" sz="1600" dirty="0" smtClean="0"/>
                        <a:t>]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123</a:t>
                      </a:r>
                      <a:endParaRPr lang="en-US" sz="16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/>
                        <a:t>vet</a:t>
                      </a:r>
                      <a:r>
                        <a:rPr lang="pt-BR" sz="1600" dirty="0" smtClean="0"/>
                        <a:t>[0</a:t>
                      </a:r>
                      <a:r>
                        <a:rPr lang="pt-BR" sz="1600" dirty="0" smtClean="0"/>
                        <a:t>]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124</a:t>
                      </a:r>
                      <a:endParaRPr lang="en-US" sz="16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/>
                        <a:t>vet</a:t>
                      </a:r>
                      <a:r>
                        <a:rPr lang="pt-BR" sz="1600" dirty="0" smtClean="0"/>
                        <a:t>[1</a:t>
                      </a:r>
                      <a:r>
                        <a:rPr lang="pt-BR" sz="1600" dirty="0" smtClean="0"/>
                        <a:t>]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125</a:t>
                      </a:r>
                      <a:endParaRPr lang="en-US" sz="16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 smtClean="0"/>
                        <a:t>vet</a:t>
                      </a:r>
                      <a:r>
                        <a:rPr lang="pt-BR" sz="1600" dirty="0" smtClean="0"/>
                        <a:t>[2</a:t>
                      </a:r>
                      <a:r>
                        <a:rPr lang="pt-BR" sz="1600" dirty="0" smtClean="0"/>
                        <a:t>]</a:t>
                      </a:r>
                      <a:endParaRPr lang="en-US" sz="1600" dirty="0" smtClean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126</a:t>
                      </a:r>
                      <a:endParaRPr lang="en-US" sz="16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 smtClean="0"/>
                        <a:t>vet</a:t>
                      </a:r>
                      <a:r>
                        <a:rPr lang="pt-BR" sz="1600" dirty="0" smtClean="0"/>
                        <a:t>[3</a:t>
                      </a:r>
                      <a:r>
                        <a:rPr lang="pt-BR" sz="1600" dirty="0" smtClean="0"/>
                        <a:t>]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127</a:t>
                      </a:r>
                      <a:endParaRPr lang="en-US" sz="16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 smtClean="0"/>
                        <a:t>vet</a:t>
                      </a:r>
                      <a:r>
                        <a:rPr lang="pt-BR" sz="1600" dirty="0" smtClean="0"/>
                        <a:t>[4</a:t>
                      </a:r>
                      <a:r>
                        <a:rPr lang="pt-BR" sz="1600" dirty="0" smtClean="0"/>
                        <a:t>]</a:t>
                      </a:r>
                      <a:endParaRPr lang="en-US" sz="1600" dirty="0" smtClean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11" name="Conector angulado 10"/>
          <p:cNvCxnSpPr/>
          <p:nvPr/>
        </p:nvCxnSpPr>
        <p:spPr>
          <a:xfrm>
            <a:off x="8304212" y="2849880"/>
            <a:ext cx="1588" cy="685800"/>
          </a:xfrm>
          <a:prstGeom prst="bentConnector3">
            <a:avLst>
              <a:gd name="adj1" fmla="val 45401148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843230"/>
            <a:ext cx="41529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Arrays como parâmetros</a:t>
            </a:r>
            <a:endParaRPr lang="en-US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Vimos que para </a:t>
            </a:r>
            <a:r>
              <a:rPr lang="pt-BR" dirty="0" err="1" smtClean="0"/>
              <a:t>arrays</a:t>
            </a:r>
            <a:r>
              <a:rPr lang="pt-BR" dirty="0" smtClean="0"/>
              <a:t>, </a:t>
            </a:r>
            <a:r>
              <a:rPr lang="pt-BR" dirty="0"/>
              <a:t>não </a:t>
            </a:r>
            <a:r>
              <a:rPr lang="pt-BR" dirty="0" smtClean="0"/>
              <a:t>é necessário </a:t>
            </a:r>
            <a:r>
              <a:rPr lang="pt-BR" dirty="0"/>
              <a:t>especificar o número de elementos </a:t>
            </a:r>
            <a:r>
              <a:rPr lang="pt-BR" dirty="0" smtClean="0"/>
              <a:t>para a função. </a:t>
            </a:r>
          </a:p>
          <a:p>
            <a:pPr lvl="1">
              <a:buFont typeface="Wingdings" pitchFamily="2" charset="2"/>
              <a:buNone/>
              <a:defRPr/>
            </a:pPr>
            <a:endParaRPr lang="pt-BR" dirty="0" smtClean="0"/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No entanto, para </a:t>
            </a:r>
            <a:r>
              <a:rPr lang="pt-BR" dirty="0" err="1" smtClean="0"/>
              <a:t>arrays</a:t>
            </a:r>
            <a:r>
              <a:rPr lang="pt-BR" dirty="0" smtClean="0"/>
              <a:t> com mais de uma dimensão, é necessário especificar o tamanho de todas as dimensões, exceto a primeira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38" y="2795587"/>
            <a:ext cx="42005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38" y="5133989"/>
            <a:ext cx="44291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Arrays como parâmetros</a:t>
            </a:r>
            <a:endParaRPr lang="en-US" smtClean="0"/>
          </a:p>
        </p:txBody>
      </p:sp>
      <p:sp>
        <p:nvSpPr>
          <p:cNvPr id="37891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Na passagem de um </a:t>
            </a:r>
            <a:r>
              <a:rPr lang="pt-BR" dirty="0" err="1" smtClean="0"/>
              <a:t>array</a:t>
            </a:r>
            <a:r>
              <a:rPr lang="pt-BR" dirty="0" smtClean="0"/>
              <a:t> para uma função, o compilador precisar saber o tamanho de cada elemento, não o número de elementos.</a:t>
            </a:r>
          </a:p>
          <a:p>
            <a:r>
              <a:rPr lang="pt-BR" dirty="0" smtClean="0"/>
              <a:t>Uma matriz pode ser interpretada como um </a:t>
            </a:r>
            <a:r>
              <a:rPr lang="pt-BR" dirty="0" err="1" smtClean="0"/>
              <a:t>array</a:t>
            </a:r>
            <a:r>
              <a:rPr lang="pt-BR" dirty="0" smtClean="0"/>
              <a:t> de </a:t>
            </a:r>
            <a:r>
              <a:rPr lang="pt-BR" dirty="0" err="1" smtClean="0"/>
              <a:t>arrays</a:t>
            </a:r>
            <a:r>
              <a:rPr lang="pt-BR" dirty="0" smtClean="0"/>
              <a:t>.</a:t>
            </a:r>
          </a:p>
          <a:p>
            <a:pPr lvl="1"/>
            <a:r>
              <a:rPr lang="pt-BR" b="1" dirty="0" err="1" smtClean="0"/>
              <a:t>int</a:t>
            </a:r>
            <a:r>
              <a:rPr lang="pt-BR" b="1" dirty="0" smtClean="0"/>
              <a:t> m[4][5]</a:t>
            </a:r>
            <a:r>
              <a:rPr lang="pt-BR" dirty="0" smtClean="0"/>
              <a:t>: </a:t>
            </a:r>
            <a:r>
              <a:rPr lang="pt-BR" dirty="0" err="1" smtClean="0"/>
              <a:t>array</a:t>
            </a:r>
            <a:r>
              <a:rPr lang="pt-BR" dirty="0" smtClean="0"/>
              <a:t> de 4 elementos onde cada elemento é um </a:t>
            </a:r>
            <a:r>
              <a:rPr lang="pt-BR" dirty="0" err="1" smtClean="0"/>
              <a:t>array</a:t>
            </a:r>
            <a:r>
              <a:rPr lang="pt-BR" dirty="0" smtClean="0"/>
              <a:t> de 5 posições inteiras.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Arrays como parâmetros</a:t>
            </a:r>
            <a:endParaRPr lang="en-US" smtClean="0"/>
          </a:p>
        </p:txBody>
      </p:sp>
      <p:sp>
        <p:nvSpPr>
          <p:cNvPr id="38915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Logo, o compilador precisa saber o tamanho de cada elemento do </a:t>
            </a:r>
            <a:r>
              <a:rPr lang="pt-BR" dirty="0" err="1" smtClean="0"/>
              <a:t>array</a:t>
            </a:r>
            <a:r>
              <a:rPr lang="pt-BR" dirty="0" smtClean="0"/>
              <a:t>. </a:t>
            </a:r>
          </a:p>
          <a:p>
            <a:pPr marL="0" lvl="1" indent="0"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Na notação acima, informamos ao compilador que estamos passando um </a:t>
            </a:r>
            <a:r>
              <a:rPr lang="pt-BR" dirty="0" err="1" smtClean="0"/>
              <a:t>array</a:t>
            </a:r>
            <a:r>
              <a:rPr lang="pt-BR" dirty="0" smtClean="0"/>
              <a:t>, onde cada elemento dele é outro </a:t>
            </a:r>
            <a:r>
              <a:rPr lang="pt-BR" dirty="0" err="1" smtClean="0"/>
              <a:t>array</a:t>
            </a:r>
            <a:r>
              <a:rPr lang="pt-BR" dirty="0" smtClean="0"/>
              <a:t> de 5 posições inteiras.</a:t>
            </a:r>
          </a:p>
          <a:p>
            <a:endParaRPr 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3150" y="2643182"/>
            <a:ext cx="44577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r>
              <a:rPr lang="pt-BR" dirty="0" smtClean="0"/>
              <a:t> como parâmetros</a:t>
            </a:r>
            <a:endParaRPr lang="en-US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Isso é necessário para que o programa saiba que o </a:t>
            </a:r>
            <a:r>
              <a:rPr lang="pt-BR" dirty="0" err="1" smtClean="0"/>
              <a:t>array</a:t>
            </a:r>
            <a:r>
              <a:rPr lang="pt-BR" dirty="0" smtClean="0"/>
              <a:t> possui mais de uma dimensão e mantenha a notação de um conjunto de colchetes por dimensão.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 smtClean="0"/>
              <a:t>As notações abaixo funcionam para </a:t>
            </a:r>
            <a:r>
              <a:rPr lang="pt-BR" dirty="0" err="1" smtClean="0"/>
              <a:t>arrays</a:t>
            </a:r>
            <a:r>
              <a:rPr lang="pt-BR" dirty="0" smtClean="0"/>
              <a:t> com mais de uma dimensão. Mas o </a:t>
            </a:r>
            <a:r>
              <a:rPr lang="pt-BR" dirty="0" err="1" smtClean="0"/>
              <a:t>array</a:t>
            </a:r>
            <a:r>
              <a:rPr lang="pt-BR" dirty="0" smtClean="0"/>
              <a:t> é tratado como se tivesse apenas uma dimensão dentro da função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3650" y="5334017"/>
            <a:ext cx="4076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dirty="0" smtClean="0"/>
              <a:t>Função – Ordem de Execução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758138" cy="4873752"/>
          </a:xfrm>
        </p:spPr>
        <p:txBody>
          <a:bodyPr/>
          <a:lstStyle/>
          <a:p>
            <a:pPr eaLnBrk="1" hangingPunct="1"/>
            <a:r>
              <a:rPr lang="pt-BR" dirty="0" smtClean="0"/>
              <a:t>Ao chamar uma função, o programa que a chamou é pausado até que a função termine a sua execução</a:t>
            </a:r>
          </a:p>
          <a:p>
            <a:pPr eaLnBrk="1" hangingPunct="1"/>
            <a:endParaRPr lang="pt-BR" dirty="0" smtClean="0"/>
          </a:p>
        </p:txBody>
      </p:sp>
      <p:grpSp>
        <p:nvGrpSpPr>
          <p:cNvPr id="23" name="Grupo 22"/>
          <p:cNvGrpSpPr/>
          <p:nvPr/>
        </p:nvGrpSpPr>
        <p:grpSpPr>
          <a:xfrm>
            <a:off x="962041" y="2786058"/>
            <a:ext cx="6967545" cy="3852864"/>
            <a:chOff x="642910" y="2786058"/>
            <a:chExt cx="6967545" cy="3852864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14480" y="3000372"/>
              <a:ext cx="5895975" cy="3638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8" name="AutoShape 6"/>
            <p:cNvCxnSpPr>
              <a:cxnSpLocks noChangeShapeType="1"/>
              <a:stCxn id="11" idx="3"/>
              <a:endCxn id="9" idx="3"/>
            </p:cNvCxnSpPr>
            <p:nvPr/>
          </p:nvCxnSpPr>
          <p:spPr bwMode="auto">
            <a:xfrm flipH="1" flipV="1">
              <a:off x="4381142" y="3146472"/>
              <a:ext cx="312346" cy="2320891"/>
            </a:xfrm>
            <a:prstGeom prst="bentConnector3">
              <a:avLst>
                <a:gd name="adj1" fmla="val -622099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Retângulo 8"/>
            <p:cNvSpPr/>
            <p:nvPr/>
          </p:nvSpPr>
          <p:spPr>
            <a:xfrm>
              <a:off x="1681142" y="3038472"/>
              <a:ext cx="2700000" cy="216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857488" y="5314963"/>
              <a:ext cx="18360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143108" y="5314963"/>
              <a:ext cx="3960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130182" y="3295649"/>
              <a:ext cx="1584000" cy="25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AutoShape 6"/>
            <p:cNvCxnSpPr>
              <a:cxnSpLocks noChangeShapeType="1"/>
              <a:stCxn id="13" idx="1"/>
              <a:endCxn id="12" idx="1"/>
            </p:cNvCxnSpPr>
            <p:nvPr/>
          </p:nvCxnSpPr>
          <p:spPr bwMode="auto">
            <a:xfrm rot="10800000" flipH="1" flipV="1">
              <a:off x="2130182" y="3421649"/>
              <a:ext cx="12926" cy="2045714"/>
            </a:xfrm>
            <a:prstGeom prst="bentConnector3">
              <a:avLst>
                <a:gd name="adj1" fmla="val -4863455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CaixaDeTexto 20"/>
            <p:cNvSpPr txBox="1"/>
            <p:nvPr/>
          </p:nvSpPr>
          <p:spPr>
            <a:xfrm>
              <a:off x="4643437" y="2786058"/>
              <a:ext cx="1769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  a </a:t>
              </a: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= n1</a:t>
              </a:r>
              <a:endParaRPr lang="pt-BR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642910" y="5488560"/>
              <a:ext cx="1285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n2 = a*a</a:t>
              </a:r>
              <a:endParaRPr lang="pt-BR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158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Struct</a:t>
            </a:r>
            <a:r>
              <a:rPr lang="pt-BR" dirty="0" smtClean="0"/>
              <a:t> como parâmetro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Podemos passar uma </a:t>
            </a:r>
            <a:r>
              <a:rPr lang="pt-BR" dirty="0" err="1" smtClean="0"/>
              <a:t>struct</a:t>
            </a:r>
            <a:r>
              <a:rPr lang="pt-BR" dirty="0" smtClean="0"/>
              <a:t> por parâmetro ou por referência</a:t>
            </a:r>
          </a:p>
          <a:p>
            <a:r>
              <a:rPr lang="pt-BR" dirty="0" smtClean="0"/>
              <a:t>Temos duas possibilidades</a:t>
            </a:r>
          </a:p>
          <a:p>
            <a:pPr lvl="1"/>
            <a:r>
              <a:rPr lang="pt-BR" dirty="0" smtClean="0"/>
              <a:t>Passar por parâmetro toda a </a:t>
            </a:r>
            <a:r>
              <a:rPr lang="pt-BR" dirty="0" err="1" smtClean="0"/>
              <a:t>struct</a:t>
            </a:r>
            <a:endParaRPr lang="pt-BR" dirty="0" smtClean="0"/>
          </a:p>
          <a:p>
            <a:pPr lvl="1"/>
            <a:r>
              <a:rPr lang="pt-BR" dirty="0" smtClean="0"/>
              <a:t>Passar por parâmetro apenas um campo específico da </a:t>
            </a:r>
            <a:r>
              <a:rPr lang="pt-BR" dirty="0" err="1" smtClean="0"/>
              <a:t>struct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Struct</a:t>
            </a:r>
            <a:r>
              <a:rPr lang="pt-BR" dirty="0" smtClean="0"/>
              <a:t> como parâmetro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Passar por parâmetro apenas um campo específico da </a:t>
            </a:r>
            <a:r>
              <a:rPr lang="pt-BR" dirty="0" err="1" smtClean="0"/>
              <a:t>struct</a:t>
            </a:r>
            <a:endParaRPr lang="pt-BR" dirty="0" smtClean="0"/>
          </a:p>
          <a:p>
            <a:pPr lvl="1"/>
            <a:r>
              <a:rPr lang="pt-BR" dirty="0" smtClean="0"/>
              <a:t>Valem as mesmas regras vistas até o momento</a:t>
            </a:r>
          </a:p>
          <a:p>
            <a:pPr lvl="1"/>
            <a:r>
              <a:rPr lang="pt-BR" dirty="0" smtClean="0"/>
              <a:t>Cada campo da </a:t>
            </a:r>
            <a:r>
              <a:rPr lang="pt-BR" dirty="0" err="1" smtClean="0"/>
              <a:t>struct</a:t>
            </a:r>
            <a:r>
              <a:rPr lang="pt-BR" dirty="0" smtClean="0"/>
              <a:t> é como uma variável independente. Ela pode, portanto, ser passada individualmente por </a:t>
            </a:r>
            <a:r>
              <a:rPr lang="pt-BR" b="1" i="1" dirty="0" smtClean="0"/>
              <a:t>valor</a:t>
            </a:r>
            <a:r>
              <a:rPr lang="pt-BR" dirty="0" smtClean="0"/>
              <a:t> ou por </a:t>
            </a:r>
            <a:r>
              <a:rPr lang="pt-BR" b="1" i="1" dirty="0" smtClean="0"/>
              <a:t>referência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Struct</a:t>
            </a:r>
            <a:r>
              <a:rPr lang="pt-BR" dirty="0" smtClean="0"/>
              <a:t> como parâmetro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Passar por parâmetro toda a </a:t>
            </a:r>
            <a:r>
              <a:rPr lang="pt-BR" dirty="0" err="1" smtClean="0"/>
              <a:t>struct</a:t>
            </a:r>
            <a:endParaRPr lang="pt-BR" dirty="0" smtClean="0"/>
          </a:p>
          <a:p>
            <a:r>
              <a:rPr lang="pt-BR" dirty="0" smtClean="0"/>
              <a:t>Passagem por valor</a:t>
            </a:r>
          </a:p>
          <a:p>
            <a:pPr lvl="1"/>
            <a:r>
              <a:rPr lang="pt-BR" dirty="0" smtClean="0"/>
              <a:t>Valem as mesmas regras vistas até o momento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struct</a:t>
            </a:r>
            <a:r>
              <a:rPr lang="pt-BR" dirty="0" smtClean="0"/>
              <a:t> é tratada com uma variável qualquer e seu valor é copiado para dentro da função</a:t>
            </a:r>
          </a:p>
          <a:p>
            <a:r>
              <a:rPr lang="pt-BR" dirty="0" smtClean="0"/>
              <a:t>Passagem por referência</a:t>
            </a:r>
          </a:p>
          <a:p>
            <a:pPr lvl="1"/>
            <a:r>
              <a:rPr lang="pt-BR" dirty="0" smtClean="0"/>
              <a:t>Valem as regras de uso do asterisco “*” e operador de endereço “&amp;”</a:t>
            </a:r>
          </a:p>
          <a:p>
            <a:pPr lvl="1"/>
            <a:r>
              <a:rPr lang="pt-BR" dirty="0" smtClean="0"/>
              <a:t>Devemos acessar o conteúdo da </a:t>
            </a:r>
            <a:r>
              <a:rPr lang="pt-BR" dirty="0" err="1" smtClean="0"/>
              <a:t>struct</a:t>
            </a:r>
            <a:r>
              <a:rPr lang="pt-BR" dirty="0" smtClean="0"/>
              <a:t> para somente depois acessar os seus campos e modificá-los.</a:t>
            </a:r>
          </a:p>
          <a:p>
            <a:pPr lvl="1"/>
            <a:r>
              <a:rPr lang="pt-BR" dirty="0" smtClean="0"/>
              <a:t>Uma alternativa é usar o </a:t>
            </a:r>
            <a:r>
              <a:rPr lang="pt-BR" b="1" i="1" dirty="0" smtClean="0"/>
              <a:t>operador seta </a:t>
            </a:r>
            <a:r>
              <a:rPr lang="pt-BR" i="1" dirty="0" smtClean="0"/>
              <a:t>“</a:t>
            </a:r>
            <a:r>
              <a:rPr lang="pt-BR" b="1" i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i="1" dirty="0" smtClean="0"/>
              <a:t>”</a:t>
            </a:r>
            <a:endParaRPr lang="pt-B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Struct</a:t>
            </a:r>
            <a:r>
              <a:rPr lang="pt-BR" dirty="0" smtClean="0"/>
              <a:t> como parâmetro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pt-BR" dirty="0" smtClean="0"/>
              <a:t>Usando “*”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Usando “-&gt;”</a:t>
            </a:r>
            <a:endParaRPr lang="pt-BR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28868"/>
            <a:ext cx="3657600" cy="279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371975" y="2447115"/>
            <a:ext cx="3657600" cy="2755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Recursão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Na linguagem C, uma função pode chamar outra função. </a:t>
            </a:r>
          </a:p>
          <a:p>
            <a:pPr lvl="1" eaLnBrk="1" hangingPunct="1"/>
            <a:r>
              <a:rPr lang="pt-BR" dirty="0" smtClean="0"/>
              <a:t>A função </a:t>
            </a:r>
            <a:r>
              <a:rPr lang="pt-BR" dirty="0" err="1" smtClean="0"/>
              <a:t>main</a:t>
            </a:r>
            <a:r>
              <a:rPr lang="pt-BR" dirty="0" smtClean="0"/>
              <a:t>() pode chamar qualquer função, seja ela da biblioteca da linguagem (como a função </a:t>
            </a:r>
            <a:r>
              <a:rPr lang="pt-BR" dirty="0" err="1" smtClean="0"/>
              <a:t>printf</a:t>
            </a:r>
            <a:r>
              <a:rPr lang="pt-BR" dirty="0" smtClean="0"/>
              <a:t>()) ou definida pelo programador (função imprime()).</a:t>
            </a:r>
          </a:p>
          <a:p>
            <a:pPr eaLnBrk="1" hangingPunct="1"/>
            <a:r>
              <a:rPr lang="pt-BR" dirty="0" smtClean="0"/>
              <a:t>Uma função também pode chamar a si própria</a:t>
            </a:r>
          </a:p>
          <a:p>
            <a:pPr lvl="1" eaLnBrk="1" hangingPunct="1"/>
            <a:r>
              <a:rPr lang="pt-BR" dirty="0" smtClean="0"/>
              <a:t>A qual chamamos de </a:t>
            </a:r>
            <a:r>
              <a:rPr lang="pt-BR" b="1" i="1" dirty="0" smtClean="0"/>
              <a:t>função recursiva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Recursão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recursão também é chamada de definição circular. Ela ocorre quando algo é definido em termos de si mesmo. </a:t>
            </a:r>
          </a:p>
          <a:p>
            <a:pPr eaLnBrk="1" hangingPunct="1"/>
            <a:r>
              <a:rPr lang="pt-BR" dirty="0" smtClean="0"/>
              <a:t>Um exemplo clássico de função que usa recursão é o cálculo do fatorial de um número:</a:t>
            </a:r>
          </a:p>
          <a:p>
            <a:pPr lvl="1" eaLnBrk="1" hangingPunct="1"/>
            <a:r>
              <a:rPr lang="pt-BR" dirty="0" smtClean="0"/>
              <a:t>3! = 3 * 2!</a:t>
            </a:r>
          </a:p>
          <a:p>
            <a:pPr lvl="1" eaLnBrk="1" hangingPunct="1"/>
            <a:r>
              <a:rPr lang="pt-BR" dirty="0" smtClean="0"/>
              <a:t>4! = 4 * 3!</a:t>
            </a:r>
          </a:p>
          <a:p>
            <a:pPr lvl="1" eaLnBrk="1" hangingPunct="1"/>
            <a:r>
              <a:rPr lang="pt-BR" dirty="0" smtClean="0"/>
              <a:t>n! = n * (n - 1)!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Recursão</a:t>
            </a:r>
          </a:p>
        </p:txBody>
      </p:sp>
      <p:sp>
        <p:nvSpPr>
          <p:cNvPr id="43011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077200" cy="4767282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pt-BR" sz="2800" dirty="0" smtClean="0"/>
              <a:t>0! = 1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800" dirty="0" smtClean="0"/>
              <a:t>1! = 1 * 0!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800" dirty="0" smtClean="0"/>
              <a:t>2! = 2 * 1!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800" dirty="0" smtClean="0"/>
              <a:t>3! = 3 * 2!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800" dirty="0" smtClean="0"/>
              <a:t>4! = 4 * 3!</a:t>
            </a:r>
          </a:p>
          <a:p>
            <a:pPr eaLnBrk="1" hangingPunct="1">
              <a:buFont typeface="Wingdings" pitchFamily="2" charset="2"/>
              <a:buNone/>
            </a:pPr>
            <a:endParaRPr lang="pt-BR" sz="2800" dirty="0" smtClean="0"/>
          </a:p>
          <a:p>
            <a:pPr eaLnBrk="1" hangingPunct="1">
              <a:buFont typeface="Wingdings" pitchFamily="2" charset="2"/>
              <a:buNone/>
            </a:pPr>
            <a:endParaRPr lang="pt-BR" sz="2800" dirty="0" smtClean="0"/>
          </a:p>
          <a:p>
            <a:pPr eaLnBrk="1" hangingPunct="1">
              <a:buFont typeface="Wingdings" pitchFamily="2" charset="2"/>
              <a:buNone/>
            </a:pPr>
            <a:endParaRPr lang="pt-BR" sz="2800" dirty="0" smtClean="0"/>
          </a:p>
          <a:p>
            <a:pPr eaLnBrk="1" hangingPunct="1">
              <a:buFont typeface="Wingdings" pitchFamily="2" charset="2"/>
              <a:buNone/>
            </a:pPr>
            <a:r>
              <a:rPr lang="pt-BR" sz="2800" dirty="0" smtClean="0"/>
              <a:t>n! = n * (n - 1)! : </a:t>
            </a:r>
            <a:r>
              <a:rPr lang="pt-BR" sz="2800" dirty="0" smtClean="0">
                <a:solidFill>
                  <a:srgbClr val="FF0000"/>
                </a:solidFill>
              </a:rPr>
              <a:t>fórmula geral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800" dirty="0" smtClean="0"/>
              <a:t>0! = 1 : </a:t>
            </a:r>
            <a:r>
              <a:rPr lang="pt-BR" sz="2800" dirty="0" smtClean="0">
                <a:solidFill>
                  <a:srgbClr val="FF0000"/>
                </a:solidFill>
              </a:rPr>
              <a:t>caso-base</a:t>
            </a:r>
            <a:endParaRPr lang="pt-BR" sz="2800" dirty="0" smtClean="0"/>
          </a:p>
        </p:txBody>
      </p:sp>
      <p:grpSp>
        <p:nvGrpSpPr>
          <p:cNvPr id="3" name="Grupo 2"/>
          <p:cNvGrpSpPr/>
          <p:nvPr/>
        </p:nvGrpSpPr>
        <p:grpSpPr>
          <a:xfrm>
            <a:off x="3643340" y="1905000"/>
            <a:ext cx="4857750" cy="3048000"/>
            <a:chOff x="3643340" y="1905000"/>
            <a:chExt cx="4857750" cy="3048000"/>
          </a:xfrm>
        </p:grpSpPr>
        <p:pic>
          <p:nvPicPr>
            <p:cNvPr id="2355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43340" y="1905000"/>
              <a:ext cx="4857750" cy="30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" name="Retângulo 1"/>
            <p:cNvSpPr/>
            <p:nvPr/>
          </p:nvSpPr>
          <p:spPr>
            <a:xfrm>
              <a:off x="5796136" y="4107160"/>
              <a:ext cx="21602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Recursão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pt-BR" dirty="0" smtClean="0"/>
              <a:t>Com Recursão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Sem Recursão</a:t>
            </a:r>
            <a:endParaRPr lang="pt-BR" dirty="0"/>
          </a:p>
        </p:txBody>
      </p:sp>
      <p:pic>
        <p:nvPicPr>
          <p:cNvPr id="19459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28868"/>
            <a:ext cx="3657600" cy="128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371975" y="2428868"/>
            <a:ext cx="3657600" cy="2465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Recursão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Em geral, formulações recursivas de algoritmos são </a:t>
            </a:r>
            <a:r>
              <a:rPr lang="pt-BR" dirty="0" err="1" smtClean="0"/>
              <a:t>frequentemente</a:t>
            </a:r>
            <a:r>
              <a:rPr lang="pt-BR" dirty="0" smtClean="0"/>
              <a:t> consideradas "mais enxutas" ou "mais elegantes" do que formulações iterativas.</a:t>
            </a:r>
          </a:p>
          <a:p>
            <a:pPr eaLnBrk="1" hangingPunct="1"/>
            <a:r>
              <a:rPr lang="pt-BR" dirty="0" smtClean="0"/>
              <a:t>Porém, algoritmos recursivos tendem a necessitar de mais espaço do que algoritmos iterativos.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Recursão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Todo cuidado é pouco ao se fazer funções recursivas. </a:t>
            </a:r>
          </a:p>
          <a:p>
            <a:pPr lvl="1" eaLnBrk="1" hangingPunct="1"/>
            <a:r>
              <a:rPr lang="pt-BR" dirty="0" smtClean="0"/>
              <a:t>Critério de parada: determina quando a função deverá parar de chamar a si mesma.</a:t>
            </a:r>
          </a:p>
          <a:p>
            <a:pPr lvl="1" eaLnBrk="1" hangingPunct="1"/>
            <a:r>
              <a:rPr lang="pt-BR" dirty="0" smtClean="0"/>
              <a:t>O parâmetro da chamada recursiva deve ser sempre modificado, de forma que a recursão chegue a um término.</a:t>
            </a:r>
          </a:p>
          <a:p>
            <a:pPr lvl="1" eaLnBrk="1" hangingPunct="1"/>
            <a:endParaRPr lang="pt-BR" dirty="0" smtClean="0"/>
          </a:p>
          <a:p>
            <a:pPr lvl="1" eaLnBrk="1" hangingPunct="1"/>
            <a:endParaRPr lang="pt-BR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8275" y="4576782"/>
            <a:ext cx="62674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Função - Estrutura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/>
            <a:r>
              <a:rPr lang="pt-BR" dirty="0" smtClean="0"/>
              <a:t>Forma geral de uma função:</a:t>
            </a:r>
          </a:p>
          <a:p>
            <a:pPr eaLnBrk="1" hangingPunct="1"/>
            <a:endParaRPr lang="pt-BR" dirty="0" smtClean="0"/>
          </a:p>
        </p:txBody>
      </p:sp>
      <p:grpSp>
        <p:nvGrpSpPr>
          <p:cNvPr id="20" name="Grupo 19"/>
          <p:cNvGrpSpPr/>
          <p:nvPr/>
        </p:nvGrpSpPr>
        <p:grpSpPr>
          <a:xfrm>
            <a:off x="357158" y="2143116"/>
            <a:ext cx="8143932" cy="4143404"/>
            <a:chOff x="357158" y="2143116"/>
            <a:chExt cx="8143932" cy="4143404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57356" y="3767149"/>
              <a:ext cx="5353050" cy="130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tângulo 4"/>
            <p:cNvSpPr/>
            <p:nvPr/>
          </p:nvSpPr>
          <p:spPr>
            <a:xfrm>
              <a:off x="357158" y="2285992"/>
              <a:ext cx="2000264" cy="8572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Valor que a função pode ou não retornar</a:t>
              </a:r>
              <a:endParaRPr lang="pt-BR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3643306" y="2143116"/>
              <a:ext cx="2000264" cy="8572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Nome que identifica a função</a:t>
              </a:r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6500826" y="2285992"/>
              <a:ext cx="2000264" cy="8572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Lista de valores passados para a função processar</a:t>
              </a:r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643306" y="5429264"/>
              <a:ext cx="2000264" cy="8572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Corpo da função (tarefas que ela executa)</a:t>
              </a:r>
              <a:endParaRPr lang="pt-BR" dirty="0"/>
            </a:p>
          </p:txBody>
        </p:sp>
        <p:cxnSp>
          <p:nvCxnSpPr>
            <p:cNvPr id="10" name="Conector de seta reta 9"/>
            <p:cNvCxnSpPr/>
            <p:nvPr/>
          </p:nvCxnSpPr>
          <p:spPr>
            <a:xfrm rot="10800000">
              <a:off x="1643042" y="3214686"/>
              <a:ext cx="928694" cy="5715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stCxn id="1029" idx="0"/>
              <a:endCxn id="6" idx="2"/>
            </p:cNvCxnSpPr>
            <p:nvPr/>
          </p:nvCxnSpPr>
          <p:spPr>
            <a:xfrm rot="5400000" flipH="1" flipV="1">
              <a:off x="4205271" y="3328983"/>
              <a:ext cx="766777" cy="1095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flipV="1">
              <a:off x="6215074" y="3214686"/>
              <a:ext cx="1071570" cy="500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 rot="16200000" flipH="1">
              <a:off x="4214810" y="4857760"/>
              <a:ext cx="642942" cy="2143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Recursão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que acontece na chamada da função fatorial com um valor como n = 4?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417" y="2428868"/>
            <a:ext cx="2686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1" y="2928934"/>
            <a:ext cx="8501090" cy="3431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Recursão</a:t>
            </a:r>
          </a:p>
        </p:txBody>
      </p:sp>
      <p:sp>
        <p:nvSpPr>
          <p:cNvPr id="49155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Uma vez que chegamos ao caso-base, é hora de fazer o caminho de volta da recursão.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857496"/>
            <a:ext cx="7197566" cy="343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Fibonacci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7924800" cy="472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Essa seqüência é um clássico da recursão</a:t>
            </a:r>
          </a:p>
          <a:p>
            <a:pPr lvl="1">
              <a:defRPr/>
            </a:pPr>
            <a:r>
              <a:rPr lang="pt-BR" dirty="0" smtClean="0">
                <a:ea typeface="+mn-ea"/>
              </a:rPr>
              <a:t>0, 1, 1, 2, 3, 5, 8, 13, 21, 34, 55, 89, ...</a:t>
            </a:r>
          </a:p>
          <a:p>
            <a:pPr>
              <a:defRPr/>
            </a:pPr>
            <a:r>
              <a:rPr lang="pt-BR" dirty="0" smtClean="0"/>
              <a:t>A </a:t>
            </a:r>
            <a:r>
              <a:rPr lang="pt-BR" dirty="0" err="1" smtClean="0"/>
              <a:t>sequência</a:t>
            </a:r>
            <a:r>
              <a:rPr lang="pt-BR" dirty="0" smtClean="0"/>
              <a:t> de </a:t>
            </a:r>
            <a:r>
              <a:rPr lang="pt-BR" dirty="0" err="1" smtClean="0"/>
              <a:t>Fibonacci</a:t>
            </a:r>
            <a:r>
              <a:rPr lang="pt-BR" dirty="0" smtClean="0"/>
              <a:t> é definida como uma função recursiva utilizando a fórmula a seguir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Sua solução recursiva é muito elegante ...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6931" y="3643314"/>
            <a:ext cx="52482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Recursão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pt-BR" dirty="0" smtClean="0"/>
              <a:t>Sem Recursão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Com Recursão</a:t>
            </a:r>
            <a:endParaRPr lang="pt-BR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57430"/>
            <a:ext cx="3657600" cy="2066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371975" y="2367049"/>
            <a:ext cx="3657600" cy="109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Fibonacci</a:t>
            </a:r>
          </a:p>
        </p:txBody>
      </p:sp>
      <p:sp>
        <p:nvSpPr>
          <p:cNvPr id="51236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... mas como se verifica na imagem, elegância não significa eficiência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825" y="2928958"/>
            <a:ext cx="73723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Fibonacci</a:t>
            </a:r>
          </a:p>
        </p:txBody>
      </p:sp>
      <p:sp>
        <p:nvSpPr>
          <p:cNvPr id="52284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7924800" cy="609600"/>
          </a:xfrm>
        </p:spPr>
        <p:txBody>
          <a:bodyPr/>
          <a:lstStyle/>
          <a:p>
            <a:r>
              <a:rPr lang="pt-BR" smtClean="0"/>
              <a:t>Aumentando para </a:t>
            </a:r>
            <a:r>
              <a:rPr lang="pt-BR" b="1" smtClean="0"/>
              <a:t>fibo(5)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2285992"/>
            <a:ext cx="734377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Material Complementar</a:t>
            </a:r>
            <a:endParaRPr lang="en-US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pt-BR" dirty="0" smtClean="0"/>
              <a:t>Vídeo Aulas</a:t>
            </a:r>
          </a:p>
          <a:p>
            <a:pPr lvl="1">
              <a:defRPr/>
            </a:pPr>
            <a:r>
              <a:rPr lang="pt-BR" dirty="0" smtClean="0"/>
              <a:t>Aula 43: Função – Visão Geral</a:t>
            </a:r>
          </a:p>
          <a:p>
            <a:pPr lvl="1">
              <a:defRPr/>
            </a:pPr>
            <a:r>
              <a:rPr lang="pt-BR" dirty="0" smtClean="0"/>
              <a:t>Aula 44: Função – Parâmetros</a:t>
            </a:r>
          </a:p>
          <a:p>
            <a:pPr lvl="1">
              <a:defRPr/>
            </a:pPr>
            <a:r>
              <a:rPr lang="pt-BR" dirty="0" smtClean="0"/>
              <a:t>Aula 45: Função – Corpo</a:t>
            </a:r>
          </a:p>
          <a:p>
            <a:pPr lvl="1">
              <a:defRPr/>
            </a:pPr>
            <a:r>
              <a:rPr lang="pt-BR" dirty="0" smtClean="0"/>
              <a:t>Aula 46: Função – Retorno</a:t>
            </a:r>
          </a:p>
          <a:p>
            <a:pPr lvl="1">
              <a:defRPr/>
            </a:pPr>
            <a:r>
              <a:rPr lang="pt-BR" dirty="0" smtClean="0"/>
              <a:t>Aula 47: Função – Passagem por Valor</a:t>
            </a:r>
          </a:p>
          <a:p>
            <a:pPr lvl="1">
              <a:defRPr/>
            </a:pPr>
            <a:r>
              <a:rPr lang="pt-BR" dirty="0" smtClean="0"/>
              <a:t>Aula 48: Função – Passagem por Referência</a:t>
            </a:r>
          </a:p>
          <a:p>
            <a:pPr lvl="1">
              <a:defRPr/>
            </a:pPr>
            <a:r>
              <a:rPr lang="pt-BR" dirty="0" smtClean="0"/>
              <a:t>Aula 49: Função – </a:t>
            </a:r>
            <a:r>
              <a:rPr lang="pt-BR" dirty="0" err="1" smtClean="0"/>
              <a:t>Array</a:t>
            </a:r>
            <a:r>
              <a:rPr lang="pt-BR" dirty="0" smtClean="0"/>
              <a:t> como parâmetro</a:t>
            </a:r>
          </a:p>
          <a:p>
            <a:pPr lvl="1">
              <a:defRPr/>
            </a:pPr>
            <a:r>
              <a:rPr lang="pt-BR" dirty="0" smtClean="0"/>
              <a:t>Aula 50: Função – </a:t>
            </a:r>
            <a:r>
              <a:rPr lang="pt-BR" dirty="0" err="1" smtClean="0"/>
              <a:t>Struct</a:t>
            </a:r>
            <a:r>
              <a:rPr lang="pt-BR" dirty="0" smtClean="0"/>
              <a:t> como parâmetro </a:t>
            </a:r>
          </a:p>
          <a:p>
            <a:pPr lvl="1">
              <a:defRPr/>
            </a:pPr>
            <a:r>
              <a:rPr lang="pt-BR" dirty="0" smtClean="0"/>
              <a:t>Aula 51: Recursão pt.1 – Definição</a:t>
            </a:r>
          </a:p>
          <a:p>
            <a:pPr lvl="1">
              <a:defRPr/>
            </a:pPr>
            <a:r>
              <a:rPr lang="pt-BR" dirty="0" smtClean="0"/>
              <a:t>Aula 52: Recursão pt.2 </a:t>
            </a:r>
            <a:r>
              <a:rPr lang="pt-BR" smtClean="0"/>
              <a:t>– Funcionamento</a:t>
            </a:r>
            <a:endParaRPr lang="pt-BR" dirty="0" smtClean="0"/>
          </a:p>
          <a:p>
            <a:pPr lvl="1">
              <a:defRPr/>
            </a:pPr>
            <a:r>
              <a:rPr lang="pt-BR" dirty="0" smtClean="0"/>
              <a:t>Aula 53: Recursão pt.3 – Cuidados </a:t>
            </a:r>
          </a:p>
          <a:p>
            <a:pPr lvl="1">
              <a:defRPr/>
            </a:pPr>
            <a:r>
              <a:rPr lang="pt-BR" dirty="0" smtClean="0"/>
              <a:t>Aula 54: Recursão pt.4 – Soma de 1 até N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Função - Corpo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924800" cy="480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dirty="0" smtClean="0"/>
              <a:t>O corpo da função é a sua alma.</a:t>
            </a:r>
          </a:p>
          <a:p>
            <a:pPr lvl="1">
              <a:defRPr/>
            </a:pPr>
            <a:r>
              <a:rPr lang="pt-BR" dirty="0" smtClean="0"/>
              <a:t>É formado pelos comandos que a função deve executar</a:t>
            </a:r>
          </a:p>
          <a:p>
            <a:pPr lvl="1">
              <a:defRPr/>
            </a:pPr>
            <a:r>
              <a:rPr lang="pt-BR" dirty="0" smtClean="0"/>
              <a:t>Ele processa os parâmetros (se houver), realiza outras tarefas e gera saídas (se necessário)</a:t>
            </a:r>
          </a:p>
          <a:p>
            <a:pPr lvl="1" eaLnBrk="1" hangingPunct="1">
              <a:defRPr/>
            </a:pPr>
            <a:r>
              <a:rPr lang="pt-BR" dirty="0" smtClean="0"/>
              <a:t>Similar a cláusula </a:t>
            </a:r>
            <a:r>
              <a:rPr lang="pt-BR" b="1" dirty="0" err="1" smtClean="0"/>
              <a:t>main</a:t>
            </a:r>
            <a:r>
              <a:rPr lang="pt-BR" b="1" dirty="0" smtClean="0"/>
              <a:t>()</a:t>
            </a:r>
            <a:endParaRPr lang="pt-BR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pt-BR" sz="2800" dirty="0" smtClean="0"/>
              <a:t>	</a:t>
            </a:r>
            <a:endParaRPr lang="pt-BR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2613" y="4367230"/>
            <a:ext cx="54387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Função - Corpo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447800"/>
            <a:ext cx="7924800" cy="4800600"/>
          </a:xfrm>
        </p:spPr>
        <p:txBody>
          <a:bodyPr/>
          <a:lstStyle/>
          <a:p>
            <a:pPr eaLnBrk="1" hangingPunct="1"/>
            <a:r>
              <a:rPr lang="pt-BR" dirty="0" smtClean="0"/>
              <a:t>De modo geral, evita-se fazer operações de leitura e escrita dentro de uma função. </a:t>
            </a:r>
          </a:p>
          <a:p>
            <a:pPr lvl="1">
              <a:defRPr/>
            </a:pPr>
            <a:r>
              <a:rPr lang="pt-BR" dirty="0"/>
              <a:t>Uma função é construída com o intuito de realizar uma tarefa específica e bem-definida.</a:t>
            </a:r>
          </a:p>
          <a:p>
            <a:pPr lvl="1">
              <a:defRPr/>
            </a:pPr>
            <a:r>
              <a:rPr lang="pt-BR" dirty="0"/>
              <a:t>As operações de entrada e saída de dados (funções </a:t>
            </a:r>
            <a:r>
              <a:rPr lang="pt-BR" b="1" dirty="0" err="1"/>
              <a:t>scanf</a:t>
            </a:r>
            <a:r>
              <a:rPr lang="pt-BR" b="1" dirty="0"/>
              <a:t>()</a:t>
            </a:r>
            <a:r>
              <a:rPr lang="pt-BR" dirty="0"/>
              <a:t> e </a:t>
            </a:r>
            <a:r>
              <a:rPr lang="pt-BR" b="1" dirty="0" err="1"/>
              <a:t>printf</a:t>
            </a:r>
            <a:r>
              <a:rPr lang="pt-BR" b="1" dirty="0"/>
              <a:t>()</a:t>
            </a:r>
            <a:r>
              <a:rPr lang="pt-BR" dirty="0"/>
              <a:t>) devem ser feitas em quem chamou a função (por exemplo, na </a:t>
            </a:r>
            <a:r>
              <a:rPr lang="pt-BR" b="1" dirty="0" err="1"/>
              <a:t>main</a:t>
            </a:r>
            <a:r>
              <a:rPr lang="pt-BR" b="1" dirty="0"/>
              <a:t>()</a:t>
            </a:r>
            <a:r>
              <a:rPr lang="pt-BR" dirty="0"/>
              <a:t>). </a:t>
            </a:r>
          </a:p>
          <a:p>
            <a:pPr lvl="1">
              <a:defRPr/>
            </a:pPr>
            <a:r>
              <a:rPr lang="pt-BR" dirty="0"/>
              <a:t>Isso assegura que a função construída possa ser utilizada nas mais diversas aplicações, garantindo a sua generalidade.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Função - Parâmetros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447800"/>
            <a:ext cx="8077200" cy="4876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dirty="0" smtClean="0"/>
              <a:t>A declaração de parâmetros é uma lista de variáveis juntamente com seus tipos: </a:t>
            </a:r>
          </a:p>
          <a:p>
            <a:pPr lvl="1" eaLnBrk="1" hangingPunct="1">
              <a:defRPr/>
            </a:pPr>
            <a:r>
              <a:rPr lang="pt-BR" i="1" dirty="0" smtClean="0"/>
              <a:t>tipo1 nome1, tipo2 nome2, ... , </a:t>
            </a:r>
            <a:r>
              <a:rPr lang="pt-BR" i="1" dirty="0" err="1" smtClean="0"/>
              <a:t>tipoN</a:t>
            </a:r>
            <a:r>
              <a:rPr lang="pt-BR" i="1" dirty="0" smtClean="0"/>
              <a:t> </a:t>
            </a:r>
            <a:r>
              <a:rPr lang="pt-BR" i="1" dirty="0" err="1" smtClean="0"/>
              <a:t>nomeN</a:t>
            </a:r>
            <a:endParaRPr lang="pt-BR" i="1" dirty="0" smtClean="0"/>
          </a:p>
          <a:p>
            <a:pPr lvl="1">
              <a:defRPr/>
            </a:pPr>
            <a:r>
              <a:rPr lang="pt-BR" dirty="0" smtClean="0"/>
              <a:t>Pode-se definir quantos parâmetros achar necessários</a:t>
            </a:r>
          </a:p>
          <a:p>
            <a:pPr lvl="1" eaLnBrk="1" hangingPunct="1">
              <a:defRPr/>
            </a:pPr>
            <a:endParaRPr lang="pt-BR" dirty="0" smtClean="0"/>
          </a:p>
          <a:p>
            <a:pPr lvl="1" eaLnBrk="1" hangingPunct="1">
              <a:defRPr/>
            </a:pPr>
            <a:endParaRPr lang="pt-BR" dirty="0" smtClean="0"/>
          </a:p>
          <a:p>
            <a:pPr lvl="1" eaLnBrk="1" hangingPunct="1">
              <a:defRPr/>
            </a:pPr>
            <a:endParaRPr lang="pt-BR" dirty="0" smtClean="0"/>
          </a:p>
          <a:p>
            <a:pPr lvl="1" eaLnBrk="1" hangingPunct="1">
              <a:defRPr/>
            </a:pPr>
            <a:endParaRPr lang="pt-BR" dirty="0" smtClean="0"/>
          </a:p>
          <a:p>
            <a:pPr lvl="1" eaLnBrk="1" hangingPunct="1">
              <a:defRPr/>
            </a:pPr>
            <a:endParaRPr lang="pt-BR" dirty="0" smtClean="0"/>
          </a:p>
          <a:p>
            <a:pPr lvl="1" eaLnBrk="1" hangingPunct="1">
              <a:defRPr/>
            </a:pPr>
            <a:endParaRPr lang="pt-BR" dirty="0" smtClean="0"/>
          </a:p>
          <a:p>
            <a:pPr lvl="1" eaLnBrk="1" hangingPunct="1">
              <a:defRPr/>
            </a:pPr>
            <a:endParaRPr lang="pt-BR" dirty="0" smtClean="0"/>
          </a:p>
        </p:txBody>
      </p:sp>
      <p:grpSp>
        <p:nvGrpSpPr>
          <p:cNvPr id="6" name="Grupo 5"/>
          <p:cNvGrpSpPr/>
          <p:nvPr/>
        </p:nvGrpSpPr>
        <p:grpSpPr>
          <a:xfrm>
            <a:off x="1142976" y="3767155"/>
            <a:ext cx="5795987" cy="2162175"/>
            <a:chOff x="1142976" y="2695585"/>
            <a:chExt cx="5795987" cy="21621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5038" y="2695585"/>
              <a:ext cx="4733925" cy="2162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Multiplicar 4"/>
            <p:cNvSpPr/>
            <p:nvPr/>
          </p:nvSpPr>
          <p:spPr>
            <a:xfrm>
              <a:off x="1142976" y="3714752"/>
              <a:ext cx="1223962" cy="106680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É por meio dos parâmetros que uma função recebe informação do programa principal (isto é, de quem a chamou)</a:t>
            </a:r>
          </a:p>
          <a:p>
            <a:pPr lvl="1">
              <a:defRPr/>
            </a:pPr>
            <a:r>
              <a:rPr lang="pt-BR" dirty="0" smtClean="0"/>
              <a:t>Não é preciso fazer a leitura das variáveis dos parâmetros dentro da função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Função - Parâmetros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4929190" y="4071942"/>
            <a:ext cx="3524263" cy="1876425"/>
            <a:chOff x="2976563" y="4500570"/>
            <a:chExt cx="3524263" cy="18764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76563" y="4500570"/>
              <a:ext cx="3190875" cy="187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Multiplicar 5"/>
            <p:cNvSpPr/>
            <p:nvPr/>
          </p:nvSpPr>
          <p:spPr>
            <a:xfrm>
              <a:off x="5276864" y="4786322"/>
              <a:ext cx="1223962" cy="106680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428596" y="3633789"/>
            <a:ext cx="3238500" cy="2938483"/>
            <a:chOff x="428596" y="3633789"/>
            <a:chExt cx="3238500" cy="2938483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596" y="4276747"/>
              <a:ext cx="3238500" cy="2295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CaixaDeTexto 7"/>
            <p:cNvSpPr txBox="1"/>
            <p:nvPr/>
          </p:nvSpPr>
          <p:spPr>
            <a:xfrm>
              <a:off x="1928794" y="3633789"/>
              <a:ext cx="1738302" cy="64633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 x </a:t>
              </a: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= 2;</a:t>
              </a:r>
            </a:p>
            <a:p>
              <a:r>
                <a:rPr lang="pt-BR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y </a:t>
              </a: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= 3;</a:t>
              </a:r>
              <a:endParaRPr lang="pt-BR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4274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910</TotalTime>
  <Words>2161</Words>
  <Application>Microsoft Office PowerPoint</Application>
  <PresentationFormat>Apresentação na tela (4:3)</PresentationFormat>
  <Paragraphs>287</Paragraphs>
  <Slides>56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57" baseType="lpstr">
      <vt:lpstr>Balcão Envidraçado</vt:lpstr>
      <vt:lpstr>Linguagem C: Funções</vt:lpstr>
      <vt:lpstr>Função</vt:lpstr>
      <vt:lpstr>Função</vt:lpstr>
      <vt:lpstr>Função – Ordem de Execução</vt:lpstr>
      <vt:lpstr>Função - Estrutura</vt:lpstr>
      <vt:lpstr>Função - Corpo</vt:lpstr>
      <vt:lpstr>Função - Corpo</vt:lpstr>
      <vt:lpstr>Função - Parâmetros</vt:lpstr>
      <vt:lpstr>Função - Parâmetros</vt:lpstr>
      <vt:lpstr>Função - Parâmetros</vt:lpstr>
      <vt:lpstr>Função - Retorno</vt:lpstr>
      <vt:lpstr>Comando return</vt:lpstr>
      <vt:lpstr>Comando return</vt:lpstr>
      <vt:lpstr>Comando return</vt:lpstr>
      <vt:lpstr>Declaração de Funções</vt:lpstr>
      <vt:lpstr>Declaração de Funções</vt:lpstr>
      <vt:lpstr>Declaração de Funções</vt:lpstr>
      <vt:lpstr>Escopo</vt:lpstr>
      <vt:lpstr>Escopo</vt:lpstr>
      <vt:lpstr>Escopo</vt:lpstr>
      <vt:lpstr>Escopo</vt:lpstr>
      <vt:lpstr>Passagem de Parâmetros</vt:lpstr>
      <vt:lpstr>Passagem por valor</vt:lpstr>
      <vt:lpstr>Passagem por referência</vt:lpstr>
      <vt:lpstr>Passagem por referência</vt:lpstr>
      <vt:lpstr>Passagem por referência</vt:lpstr>
      <vt:lpstr>Passagem por referência</vt:lpstr>
      <vt:lpstr>Passagem por referência</vt:lpstr>
      <vt:lpstr>Passagem por referência</vt:lpstr>
      <vt:lpstr>Exercício</vt:lpstr>
      <vt:lpstr>Exercício</vt:lpstr>
      <vt:lpstr>Arrays como parâmetros</vt:lpstr>
      <vt:lpstr>Arrays como parâmetros</vt:lpstr>
      <vt:lpstr>Arrays como parâmetros</vt:lpstr>
      <vt:lpstr>Arrays como parâmetros</vt:lpstr>
      <vt:lpstr>Arrays como parâmetros</vt:lpstr>
      <vt:lpstr>Arrays como parâmetros</vt:lpstr>
      <vt:lpstr>Arrays como parâmetros</vt:lpstr>
      <vt:lpstr>Arrays como parâmetros</vt:lpstr>
      <vt:lpstr>Struct como parâmetro</vt:lpstr>
      <vt:lpstr>Struct como parâmetro</vt:lpstr>
      <vt:lpstr>Struct como parâmetro</vt:lpstr>
      <vt:lpstr>Struct como parâmetro</vt:lpstr>
      <vt:lpstr>Recursão</vt:lpstr>
      <vt:lpstr>Recursão</vt:lpstr>
      <vt:lpstr>Recursão</vt:lpstr>
      <vt:lpstr>Recursão</vt:lpstr>
      <vt:lpstr>Recursão</vt:lpstr>
      <vt:lpstr>Recursão</vt:lpstr>
      <vt:lpstr>Recursão</vt:lpstr>
      <vt:lpstr>Recursão</vt:lpstr>
      <vt:lpstr>Fibonacci</vt:lpstr>
      <vt:lpstr>Recursão</vt:lpstr>
      <vt:lpstr>Fibonacci</vt:lpstr>
      <vt:lpstr>Fibonacci</vt:lpstr>
      <vt:lpstr>Material Complementar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Backes</dc:creator>
  <cp:lastModifiedBy>User</cp:lastModifiedBy>
  <cp:revision>213</cp:revision>
  <cp:lastPrinted>1601-01-01T00:00:00Z</cp:lastPrinted>
  <dcterms:created xsi:type="dcterms:W3CDTF">2010-09-29T14:21:55Z</dcterms:created>
  <dcterms:modified xsi:type="dcterms:W3CDTF">2017-07-04T12:59:00Z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