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sldIdLst>
    <p:sldId id="256" r:id="rId2"/>
    <p:sldId id="257" r:id="rId3"/>
    <p:sldId id="258" r:id="rId4"/>
    <p:sldId id="301" r:id="rId5"/>
    <p:sldId id="296" r:id="rId6"/>
    <p:sldId id="260" r:id="rId7"/>
    <p:sldId id="288" r:id="rId8"/>
    <p:sldId id="289" r:id="rId9"/>
    <p:sldId id="261" r:id="rId10"/>
    <p:sldId id="262" r:id="rId11"/>
    <p:sldId id="290" r:id="rId12"/>
    <p:sldId id="263" r:id="rId13"/>
    <p:sldId id="297" r:id="rId14"/>
    <p:sldId id="291" r:id="rId15"/>
    <p:sldId id="267" r:id="rId16"/>
    <p:sldId id="266" r:id="rId17"/>
    <p:sldId id="298" r:id="rId18"/>
    <p:sldId id="272" r:id="rId19"/>
    <p:sldId id="268" r:id="rId20"/>
    <p:sldId id="269" r:id="rId21"/>
    <p:sldId id="271" r:id="rId22"/>
    <p:sldId id="273" r:id="rId23"/>
    <p:sldId id="274" r:id="rId24"/>
    <p:sldId id="299" r:id="rId25"/>
    <p:sldId id="278" r:id="rId26"/>
    <p:sldId id="280" r:id="rId27"/>
    <p:sldId id="277" r:id="rId28"/>
    <p:sldId id="293" r:id="rId29"/>
    <p:sldId id="276" r:id="rId30"/>
    <p:sldId id="281" r:id="rId31"/>
    <p:sldId id="283" r:id="rId32"/>
    <p:sldId id="303" r:id="rId33"/>
    <p:sldId id="284" r:id="rId34"/>
    <p:sldId id="294" r:id="rId35"/>
    <p:sldId id="285" r:id="rId36"/>
    <p:sldId id="300" r:id="rId37"/>
    <p:sldId id="295" r:id="rId3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pPr>
              <a:defRPr/>
            </a:pPr>
            <a:fld id="{9CFA5F36-AFF6-42E9-B23C-C74E01CDC64F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CB8104-8DB3-42E7-8869-C560981F77FD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9214C2-B553-4D1A-A3D0-DEAF863BD4EB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ítulo e texto em cima do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7924800" cy="21336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3886200"/>
            <a:ext cx="7924800" cy="21336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9E9A4A-CA64-4DD6-B4DD-FC4F2BA2C02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1590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3583C2F4-4C5A-48A5-9517-28FF41A7A57E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pPr>
              <a:defRPr/>
            </a:pPr>
            <a:fld id="{519F90CD-2423-41EA-89DD-CE5B265E0CF2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70F212-C5A3-4A45-B324-F0BCFAA0FF5E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A71096-83D1-421A-AD0B-BBF9767604A1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B902DCB9-C2C8-419B-A748-B4AEEEE20F61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BB02DD-EF3E-48C5-B227-CE927050EAFF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39500CFD-2B9D-4019-A1FB-EA6A74D6A196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05515150-9FA2-4626-8013-98E142F16852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207AA15-70D6-4E1C-A666-0285CCB78A38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Linguagem C:</a:t>
            </a:r>
            <a:br>
              <a:rPr lang="pt-BR" dirty="0" smtClean="0"/>
            </a:br>
            <a:r>
              <a:rPr lang="pt-BR" dirty="0" smtClean="0"/>
              <a:t>Ponteiros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Prof. André Backes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Utilização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Tendo um ponteiro armazenado um endereço de memória, como saber o valor guardado dentro dessa posição?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Utilização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043890" cy="4873752"/>
          </a:xfrm>
        </p:spPr>
        <p:txBody>
          <a:bodyPr/>
          <a:lstStyle/>
          <a:p>
            <a:pPr eaLnBrk="1" hangingPunct="1"/>
            <a:r>
              <a:rPr lang="pt-BR" dirty="0" smtClean="0"/>
              <a:t>Para acessar o </a:t>
            </a:r>
            <a:r>
              <a:rPr lang="pt-BR" b="1" dirty="0" smtClean="0"/>
              <a:t>valor</a:t>
            </a:r>
            <a:r>
              <a:rPr lang="pt-BR" dirty="0" smtClean="0"/>
              <a:t> guardado dentro de uma posição na memória apontada por um ponteiro, basta usar o operador </a:t>
            </a:r>
            <a:r>
              <a:rPr lang="pt-BR" b="1" i="1" dirty="0" smtClean="0"/>
              <a:t>asterisco</a:t>
            </a:r>
            <a:r>
              <a:rPr lang="pt-BR" dirty="0" smtClean="0"/>
              <a:t> “*” na frente do nome do ponteiro </a:t>
            </a:r>
          </a:p>
        </p:txBody>
      </p:sp>
      <p:grpSp>
        <p:nvGrpSpPr>
          <p:cNvPr id="7" name="Grupo 6"/>
          <p:cNvGrpSpPr/>
          <p:nvPr/>
        </p:nvGrpSpPr>
        <p:grpSpPr>
          <a:xfrm>
            <a:off x="200054" y="2900386"/>
            <a:ext cx="8515350" cy="3886200"/>
            <a:chOff x="200054" y="2900386"/>
            <a:chExt cx="8515350" cy="388620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00054" y="2900386"/>
              <a:ext cx="8515350" cy="3886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Retângulo 5"/>
            <p:cNvSpPr/>
            <p:nvPr/>
          </p:nvSpPr>
          <p:spPr>
            <a:xfrm>
              <a:off x="714348" y="5224186"/>
              <a:ext cx="1357322" cy="2857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Utilização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972452" cy="4873752"/>
          </a:xfrm>
        </p:spPr>
        <p:txBody>
          <a:bodyPr/>
          <a:lstStyle/>
          <a:p>
            <a:pPr eaLnBrk="1" hangingPunct="1"/>
            <a:r>
              <a:rPr lang="pt-BR" b="1" dirty="0" smtClean="0"/>
              <a:t>*p</a:t>
            </a:r>
            <a:r>
              <a:rPr lang="pt-BR" dirty="0" smtClean="0"/>
              <a:t> :conteúdo da posição de memória apontado por </a:t>
            </a:r>
            <a:r>
              <a:rPr lang="pt-BR" b="1" dirty="0" smtClean="0"/>
              <a:t>p</a:t>
            </a:r>
            <a:r>
              <a:rPr lang="pt-BR" dirty="0" smtClean="0"/>
              <a:t>;</a:t>
            </a:r>
          </a:p>
          <a:p>
            <a:pPr eaLnBrk="1" hangingPunct="1"/>
            <a:r>
              <a:rPr lang="pt-BR" b="1" dirty="0" smtClean="0"/>
              <a:t>&amp;c</a:t>
            </a:r>
            <a:r>
              <a:rPr lang="pt-BR" dirty="0" smtClean="0"/>
              <a:t>: o endereço na memória onde está armazenada a variável </a:t>
            </a:r>
            <a:r>
              <a:rPr lang="pt-BR" b="1" dirty="0" smtClean="0"/>
              <a:t>c</a:t>
            </a:r>
            <a:r>
              <a:rPr lang="pt-BR" dirty="0" smtClean="0"/>
              <a:t>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54" y="2900386"/>
            <a:ext cx="851535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Utilização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De modo geral, um ponteiro só pode receber o endereço de memória de uma variável do mesmo tipo do ponteiro</a:t>
            </a:r>
          </a:p>
          <a:p>
            <a:pPr lvl="1"/>
            <a:r>
              <a:rPr lang="pt-BR" dirty="0"/>
              <a:t>Isso ocorre porque diferentes tipos de variáveis ocupam espaços de memória de tamanhos diferentes</a:t>
            </a:r>
          </a:p>
          <a:p>
            <a:pPr lvl="1"/>
            <a:r>
              <a:rPr lang="pt-BR" dirty="0"/>
              <a:t>Na verdade, nós podemos atribuir a um ponteiro de inteiro (</a:t>
            </a:r>
            <a:r>
              <a:rPr lang="pt-BR" b="1" dirty="0" err="1"/>
              <a:t>int</a:t>
            </a:r>
            <a:r>
              <a:rPr lang="pt-BR" b="1" dirty="0"/>
              <a:t> *</a:t>
            </a:r>
            <a:r>
              <a:rPr lang="pt-BR" dirty="0"/>
              <a:t>) o endereço de uma variável do tipo </a:t>
            </a:r>
            <a:r>
              <a:rPr lang="pt-BR" b="1" dirty="0" err="1"/>
              <a:t>float</a:t>
            </a:r>
            <a:r>
              <a:rPr lang="pt-BR" dirty="0"/>
              <a:t>. No entanto, o compilador assume que qualquer endereço que esse ponteiro armazene obrigatoriamente apontará para uma variável do tipo </a:t>
            </a:r>
            <a:r>
              <a:rPr lang="pt-BR" b="1" dirty="0" err="1" smtClean="0"/>
              <a:t>int</a:t>
            </a:r>
            <a:endParaRPr lang="pt-BR" b="1" dirty="0" smtClean="0"/>
          </a:p>
          <a:p>
            <a:pPr lvl="1"/>
            <a:r>
              <a:rPr lang="pt-BR" dirty="0" smtClean="0"/>
              <a:t>Isso gera problemas na interpretação dos valores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9370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Utilização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362075"/>
            <a:ext cx="7772400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 b="8163"/>
          <a:stretch>
            <a:fillRect/>
          </a:stretch>
        </p:blipFill>
        <p:spPr bwMode="auto">
          <a:xfrm>
            <a:off x="500034" y="5519174"/>
            <a:ext cx="4733925" cy="128588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Operações com ponteiros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Atribuição </a:t>
            </a:r>
          </a:p>
          <a:p>
            <a:pPr lvl="1" eaLnBrk="1" hangingPunct="1"/>
            <a:r>
              <a:rPr lang="pt-BR" dirty="0" smtClean="0"/>
              <a:t>p1 aponta para o mesmo lugar que p2;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pt-BR" sz="3200" b="1" dirty="0" smtClean="0"/>
              <a:t>	</a:t>
            </a:r>
          </a:p>
          <a:p>
            <a:pPr lvl="1" eaLnBrk="1" hangingPunct="1">
              <a:buFont typeface="Wingdings" pitchFamily="2" charset="2"/>
              <a:buNone/>
            </a:pPr>
            <a:endParaRPr lang="pt-BR" sz="3200" b="1" dirty="0" smtClean="0"/>
          </a:p>
          <a:p>
            <a:pPr lvl="1" eaLnBrk="1" hangingPunct="1"/>
            <a:endParaRPr lang="pt-BR" dirty="0" smtClean="0"/>
          </a:p>
          <a:p>
            <a:pPr lvl="1" eaLnBrk="1" hangingPunct="1"/>
            <a:r>
              <a:rPr lang="pt-BR" dirty="0" smtClean="0"/>
              <a:t>a variável apontada por p1 recebe o mesmo conteúdo da variável apontada por p2;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52713" y="2619377"/>
            <a:ext cx="383857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57475" y="4995885"/>
            <a:ext cx="3829050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Operações com ponteiros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8077200" cy="4876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pt-BR" dirty="0" smtClean="0"/>
              <a:t>Apenas duas operações aritméticas podem ser utilizadas com no endereço armazenado pelo ponteiro: adição e subtração</a:t>
            </a:r>
          </a:p>
          <a:p>
            <a:pPr>
              <a:lnSpc>
                <a:spcPct val="90000"/>
              </a:lnSpc>
              <a:defRPr/>
            </a:pPr>
            <a:r>
              <a:rPr lang="pt-BR" dirty="0" smtClean="0">
                <a:ea typeface="+mn-ea"/>
              </a:rPr>
              <a:t>podemos apenas somar e subtrair valores INTEIROS</a:t>
            </a:r>
            <a:endParaRPr lang="pt-BR" sz="2300" b="1" dirty="0" smtClean="0">
              <a:ea typeface="+mn-ea"/>
            </a:endParaRPr>
          </a:p>
          <a:p>
            <a:pPr lvl="1">
              <a:lnSpc>
                <a:spcPct val="90000"/>
              </a:lnSpc>
              <a:defRPr/>
            </a:pPr>
            <a:r>
              <a:rPr lang="pt-BR" dirty="0" smtClean="0"/>
              <a:t>p++; </a:t>
            </a:r>
          </a:p>
          <a:p>
            <a:pPr lvl="2">
              <a:lnSpc>
                <a:spcPct val="90000"/>
              </a:lnSpc>
              <a:defRPr/>
            </a:pPr>
            <a:r>
              <a:rPr lang="pt-BR" dirty="0" smtClean="0"/>
              <a:t>soma +1 no endereço armazenado no ponteiro. </a:t>
            </a:r>
          </a:p>
          <a:p>
            <a:pPr lvl="1">
              <a:lnSpc>
                <a:spcPct val="90000"/>
              </a:lnSpc>
              <a:defRPr/>
            </a:pPr>
            <a:r>
              <a:rPr lang="pt-BR" dirty="0" smtClean="0"/>
              <a:t>p--; </a:t>
            </a:r>
          </a:p>
          <a:p>
            <a:pPr lvl="2">
              <a:lnSpc>
                <a:spcPct val="90000"/>
              </a:lnSpc>
              <a:defRPr/>
            </a:pPr>
            <a:r>
              <a:rPr lang="pt-BR" dirty="0" smtClean="0"/>
              <a:t>subtrai 1 no endereço armazenado no ponteiro. </a:t>
            </a:r>
          </a:p>
          <a:p>
            <a:pPr lvl="1">
              <a:lnSpc>
                <a:spcPct val="90000"/>
              </a:lnSpc>
              <a:defRPr/>
            </a:pPr>
            <a:r>
              <a:rPr lang="pt-BR" dirty="0" smtClean="0"/>
              <a:t>p = p+15; </a:t>
            </a:r>
          </a:p>
          <a:p>
            <a:pPr lvl="2">
              <a:lnSpc>
                <a:spcPct val="90000"/>
              </a:lnSpc>
              <a:defRPr/>
            </a:pPr>
            <a:r>
              <a:rPr lang="pt-BR" dirty="0" smtClean="0"/>
              <a:t>soma +15 no endereço armazenado no ponteiro.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pt-BR" sz="2000" b="1" dirty="0" smtClean="0">
              <a:ea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Operações com ponteiros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4891094" cy="4876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pt-BR" dirty="0"/>
              <a:t>As operações de adição e subtração no endereço dependem do tipo de dado que o ponteiro aponta.</a:t>
            </a:r>
          </a:p>
          <a:p>
            <a:pPr lvl="1">
              <a:lnSpc>
                <a:spcPct val="90000"/>
              </a:lnSpc>
              <a:defRPr/>
            </a:pPr>
            <a:r>
              <a:rPr lang="pt-BR" dirty="0"/>
              <a:t>Considere um ponteiro para inteiro, </a:t>
            </a:r>
            <a:r>
              <a:rPr lang="pt-BR" dirty="0" err="1"/>
              <a:t>int</a:t>
            </a:r>
            <a:r>
              <a:rPr lang="pt-BR" dirty="0"/>
              <a:t> *. </a:t>
            </a:r>
            <a:endParaRPr lang="pt-BR" dirty="0" smtClean="0"/>
          </a:p>
          <a:p>
            <a:pPr lvl="1">
              <a:lnSpc>
                <a:spcPct val="90000"/>
              </a:lnSpc>
              <a:defRPr/>
            </a:pPr>
            <a:r>
              <a:rPr lang="pt-BR" dirty="0" smtClean="0"/>
              <a:t>O </a:t>
            </a:r>
            <a:r>
              <a:rPr lang="pt-BR" dirty="0"/>
              <a:t>tipo </a:t>
            </a:r>
            <a:r>
              <a:rPr lang="pt-BR" dirty="0" err="1"/>
              <a:t>int</a:t>
            </a:r>
            <a:r>
              <a:rPr lang="pt-BR" dirty="0"/>
              <a:t> ocupa um espaço de 4 bytes na memória.</a:t>
            </a:r>
          </a:p>
          <a:p>
            <a:pPr lvl="1">
              <a:lnSpc>
                <a:spcPct val="90000"/>
              </a:lnSpc>
              <a:defRPr/>
            </a:pPr>
            <a:r>
              <a:rPr lang="pt-BR" dirty="0"/>
              <a:t>Assim, nas operações de adição e subtração são adicionados/subtraídos 4 bytes por incremento/decremento, pois esse é o tamanho de um inteiro na memória e, portanto, é também o valor mínimo necessário para sair dessa posição reservada de memória</a:t>
            </a:r>
          </a:p>
          <a:p>
            <a:pPr>
              <a:lnSpc>
                <a:spcPct val="90000"/>
              </a:lnSpc>
              <a:defRPr/>
            </a:pP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599866"/>
              </p:ext>
            </p:extLst>
          </p:nvPr>
        </p:nvGraphicFramePr>
        <p:xfrm>
          <a:off x="5562600" y="1143000"/>
          <a:ext cx="3081367" cy="5191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43276"/>
                <a:gridCol w="1066520"/>
                <a:gridCol w="1071571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Memória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posição</a:t>
                      </a:r>
                      <a:endParaRPr lang="en-US" sz="16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variável</a:t>
                      </a:r>
                      <a:endParaRPr lang="en-US" sz="16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conteúdo</a:t>
                      </a:r>
                      <a:endParaRPr lang="en-US" sz="16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120</a:t>
                      </a:r>
                      <a:endParaRPr lang="en-US" sz="1600" dirty="0"/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int</a:t>
                      </a:r>
                      <a:r>
                        <a:rPr lang="en-US" sz="1600" dirty="0" smtClean="0"/>
                        <a:t> a</a:t>
                      </a:r>
                      <a:endParaRPr lang="en-US" sz="16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121</a:t>
                      </a:r>
                      <a:endParaRPr lang="en-US" sz="1600" dirty="0"/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122</a:t>
                      </a:r>
                      <a:endParaRPr lang="en-US" sz="1600" dirty="0"/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123</a:t>
                      </a:r>
                      <a:endParaRPr lang="en-US" sz="1600" dirty="0"/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124</a:t>
                      </a:r>
                      <a:endParaRPr lang="en-US" sz="1600" dirty="0"/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int</a:t>
                      </a:r>
                      <a:r>
                        <a:rPr lang="en-US" sz="1600" dirty="0" smtClean="0"/>
                        <a:t> b</a:t>
                      </a:r>
                      <a:endParaRPr lang="en-US" sz="16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125</a:t>
                      </a:r>
                      <a:endParaRPr lang="en-US" sz="1600" dirty="0"/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126</a:t>
                      </a:r>
                      <a:endParaRPr lang="en-US" sz="1600" dirty="0"/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127</a:t>
                      </a:r>
                      <a:endParaRPr lang="en-US" sz="1600" dirty="0"/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128</a:t>
                      </a:r>
                      <a:endParaRPr lang="en-US" sz="1600" dirty="0"/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char c </a:t>
                      </a:r>
                      <a:endParaRPr lang="en-US" sz="16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‘k’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129</a:t>
                      </a:r>
                      <a:endParaRPr lang="en-US" sz="1600" dirty="0"/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char d</a:t>
                      </a:r>
                      <a:endParaRPr lang="en-US" sz="16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‘s’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130</a:t>
                      </a:r>
                      <a:endParaRPr lang="en-US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4667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Operações com ponteiros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Operações Ilegais com ponteiros</a:t>
            </a:r>
          </a:p>
          <a:p>
            <a:pPr lvl="1" eaLnBrk="1" hangingPunct="1"/>
            <a:r>
              <a:rPr lang="pt-BR" dirty="0" smtClean="0"/>
              <a:t>Dividir ou multiplicar ponteiros;</a:t>
            </a:r>
          </a:p>
          <a:p>
            <a:pPr lvl="1" eaLnBrk="1" hangingPunct="1"/>
            <a:r>
              <a:rPr lang="pt-BR" dirty="0" smtClean="0"/>
              <a:t>Somar o endereço de dois ponteiros;</a:t>
            </a:r>
          </a:p>
          <a:p>
            <a:pPr lvl="1" eaLnBrk="1" hangingPunct="1"/>
            <a:r>
              <a:rPr lang="pt-BR" dirty="0" smtClean="0"/>
              <a:t>Não se pode adicionar ou subtrair valores dos tipos </a:t>
            </a:r>
            <a:r>
              <a:rPr lang="pt-BR" b="1" dirty="0" err="1" smtClean="0"/>
              <a:t>float</a:t>
            </a:r>
            <a:r>
              <a:rPr lang="pt-BR" dirty="0" smtClean="0"/>
              <a:t> ou </a:t>
            </a:r>
            <a:r>
              <a:rPr lang="pt-BR" b="1" dirty="0" err="1" smtClean="0"/>
              <a:t>double</a:t>
            </a:r>
            <a:r>
              <a:rPr lang="pt-BR" dirty="0" smtClean="0"/>
              <a:t> de ponteiros.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Operações com ponteiros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Já sobre seu conteúdo apontado, valem todas as operações</a:t>
            </a:r>
          </a:p>
          <a:p>
            <a:pPr lvl="1" eaLnBrk="1" hangingPunct="1"/>
            <a:r>
              <a:rPr lang="pt-BR" dirty="0" smtClean="0"/>
              <a:t>(*p)++; </a:t>
            </a:r>
          </a:p>
          <a:p>
            <a:pPr lvl="2"/>
            <a:r>
              <a:rPr lang="pt-BR" dirty="0" smtClean="0"/>
              <a:t>incrementar o conteúdo da variável apontada pelo ponteiro p;</a:t>
            </a:r>
          </a:p>
          <a:p>
            <a:pPr lvl="1" eaLnBrk="1" hangingPunct="1"/>
            <a:r>
              <a:rPr lang="pt-BR" dirty="0" smtClean="0"/>
              <a:t>*p = (*p) * 10; </a:t>
            </a:r>
          </a:p>
          <a:p>
            <a:pPr lvl="2"/>
            <a:r>
              <a:rPr lang="pt-BR" dirty="0" smtClean="0"/>
              <a:t>multiplica o conteúdo da variável apontada pelo ponteiro p por 10;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775" y="4370412"/>
            <a:ext cx="207645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Definição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pt-BR" dirty="0" smtClean="0"/>
              <a:t>Variável </a:t>
            </a:r>
          </a:p>
          <a:p>
            <a:pPr lvl="1" eaLnBrk="1" hangingPunct="1">
              <a:lnSpc>
                <a:spcPct val="90000"/>
              </a:lnSpc>
            </a:pPr>
            <a:r>
              <a:rPr lang="pt-BR" dirty="0" smtClean="0"/>
              <a:t>É um espaço reservado de memória usado para guardar um </a:t>
            </a:r>
            <a:r>
              <a:rPr lang="pt-BR" b="1" i="1" dirty="0" smtClean="0"/>
              <a:t>valor</a:t>
            </a:r>
            <a:r>
              <a:rPr lang="pt-BR" dirty="0" smtClean="0"/>
              <a:t> que pode ser modificado pelo programa;</a:t>
            </a:r>
          </a:p>
          <a:p>
            <a:pPr eaLnBrk="1" hangingPunct="1">
              <a:lnSpc>
                <a:spcPct val="90000"/>
              </a:lnSpc>
            </a:pPr>
            <a:endParaRPr lang="pt-BR" dirty="0" smtClean="0"/>
          </a:p>
          <a:p>
            <a:pPr eaLnBrk="1" hangingPunct="1">
              <a:lnSpc>
                <a:spcPct val="90000"/>
              </a:lnSpc>
            </a:pPr>
            <a:r>
              <a:rPr lang="pt-BR" dirty="0" smtClean="0"/>
              <a:t>Ponteiro </a:t>
            </a:r>
          </a:p>
          <a:p>
            <a:pPr lvl="1" eaLnBrk="1" hangingPunct="1">
              <a:lnSpc>
                <a:spcPct val="90000"/>
              </a:lnSpc>
            </a:pPr>
            <a:r>
              <a:rPr lang="pt-BR" dirty="0" smtClean="0"/>
              <a:t>É um espaço reservado de memória usado para guardar o </a:t>
            </a:r>
            <a:r>
              <a:rPr lang="pt-BR" b="1" i="1" dirty="0" smtClean="0"/>
              <a:t>endereço de memória </a:t>
            </a:r>
            <a:r>
              <a:rPr lang="pt-BR" dirty="0" smtClean="0"/>
              <a:t>de uma outra variável. 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Um ponteiro é uma variável como qualquer outra do programa – sua diferença é que ela não armazena um valor inteiro, real, caractere ou booleano. 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Ela serve para armazenar endereços de memória (são valores inteiros sem sinal).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Operações com ponteiros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Operações relacionais</a:t>
            </a:r>
          </a:p>
          <a:p>
            <a:pPr lvl="1" eaLnBrk="1" hangingPunct="1"/>
            <a:r>
              <a:rPr lang="pt-BR" b="1" dirty="0" smtClean="0"/>
              <a:t>==</a:t>
            </a:r>
            <a:r>
              <a:rPr lang="pt-BR" dirty="0" smtClean="0"/>
              <a:t> e </a:t>
            </a:r>
            <a:r>
              <a:rPr lang="pt-BR" b="1" dirty="0" smtClean="0"/>
              <a:t>!=</a:t>
            </a:r>
            <a:r>
              <a:rPr lang="pt-BR" dirty="0" smtClean="0"/>
              <a:t> para saber se dois ponteiros são iguais ou diferentes. </a:t>
            </a:r>
          </a:p>
          <a:p>
            <a:pPr lvl="1"/>
            <a:r>
              <a:rPr lang="pt-BR" b="1" dirty="0" smtClean="0"/>
              <a:t>&gt;</a:t>
            </a:r>
            <a:r>
              <a:rPr lang="pt-BR" dirty="0" smtClean="0"/>
              <a:t>, </a:t>
            </a:r>
            <a:r>
              <a:rPr lang="pt-BR" b="1" dirty="0" smtClean="0"/>
              <a:t>&lt;</a:t>
            </a:r>
            <a:r>
              <a:rPr lang="pt-BR" dirty="0" smtClean="0"/>
              <a:t>, </a:t>
            </a:r>
            <a:r>
              <a:rPr lang="pt-BR" b="1" dirty="0" smtClean="0"/>
              <a:t>&gt;=</a:t>
            </a:r>
            <a:r>
              <a:rPr lang="pt-BR" dirty="0" smtClean="0"/>
              <a:t> e </a:t>
            </a:r>
            <a:r>
              <a:rPr lang="pt-BR" b="1" dirty="0" smtClean="0"/>
              <a:t>&lt;=</a:t>
            </a:r>
            <a:r>
              <a:rPr lang="pt-BR" dirty="0" smtClean="0"/>
              <a:t> para saber qual ponteiro aponta para uma posição mais alta na memória.</a:t>
            </a:r>
          </a:p>
          <a:p>
            <a:pPr lvl="1" eaLnBrk="1" hangingPunct="1"/>
            <a:endParaRPr lang="pt-B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3563" y="3724297"/>
            <a:ext cx="5476875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Ponteiros Genéricos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Normalmente, um ponteiro aponta para um tipo específico de dado.</a:t>
            </a:r>
          </a:p>
          <a:p>
            <a:pPr lvl="1" eaLnBrk="1" hangingPunct="1"/>
            <a:r>
              <a:rPr lang="pt-BR" dirty="0" smtClean="0"/>
              <a:t>Um ponteiro genérico é um ponteiro que pode apontar para qualquer tipo de dado.</a:t>
            </a:r>
          </a:p>
          <a:p>
            <a:pPr eaLnBrk="1" hangingPunct="1"/>
            <a:r>
              <a:rPr lang="pt-BR" dirty="0" smtClean="0"/>
              <a:t>Declaração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6588" y="3567116"/>
            <a:ext cx="279082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Ponteiros Genéricos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314596"/>
            <a:ext cx="73818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eaLnBrk="1" hangingPunct="1"/>
            <a:r>
              <a:rPr lang="pt-BR" dirty="0" smtClean="0"/>
              <a:t>Exemplos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Ponteiros Genéricos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dirty="0"/>
              <a:t>Para acessar o </a:t>
            </a:r>
            <a:r>
              <a:rPr lang="pt-BR" b="1" dirty="0"/>
              <a:t>conteúdo</a:t>
            </a:r>
            <a:r>
              <a:rPr lang="pt-BR" dirty="0"/>
              <a:t> de um ponteiro genérico é preciso antes convertê-lo para o tipo de ponteiro com o qual se deseja </a:t>
            </a:r>
            <a:r>
              <a:rPr lang="pt-BR" dirty="0" smtClean="0"/>
              <a:t>trabalhar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Isso é feito vai </a:t>
            </a:r>
            <a:r>
              <a:rPr lang="pt-BR" b="1" i="1" dirty="0" err="1" smtClean="0"/>
              <a:t>type</a:t>
            </a:r>
            <a:r>
              <a:rPr lang="pt-BR" b="1" i="1" dirty="0" smtClean="0"/>
              <a:t> </a:t>
            </a:r>
            <a:r>
              <a:rPr lang="pt-BR" b="1" i="1" dirty="0" err="1"/>
              <a:t>cast</a:t>
            </a:r>
            <a:endParaRPr lang="pt-BR" b="1" i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1088" y="3100411"/>
            <a:ext cx="6981825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Ponteiros e </a:t>
            </a:r>
            <a:r>
              <a:rPr lang="pt-BR" dirty="0" err="1" smtClean="0"/>
              <a:t>Arrays</a:t>
            </a:r>
            <a:endParaRPr lang="pt-BR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Ponteiros e </a:t>
            </a:r>
            <a:r>
              <a:rPr lang="pt-BR" dirty="0" err="1"/>
              <a:t>arrays</a:t>
            </a:r>
            <a:r>
              <a:rPr lang="pt-BR" dirty="0"/>
              <a:t> possuem uma ligação muito forte.</a:t>
            </a:r>
          </a:p>
          <a:p>
            <a:pPr lvl="1"/>
            <a:r>
              <a:rPr lang="pt-BR" dirty="0" err="1"/>
              <a:t>Arrays</a:t>
            </a:r>
            <a:r>
              <a:rPr lang="pt-BR" dirty="0"/>
              <a:t> são agrupamentos de dados do mesmo tipo na memória.</a:t>
            </a:r>
          </a:p>
          <a:p>
            <a:pPr lvl="1"/>
            <a:r>
              <a:rPr lang="pt-BR" dirty="0"/>
              <a:t>Quando declaramos um </a:t>
            </a:r>
            <a:r>
              <a:rPr lang="pt-BR" dirty="0" err="1"/>
              <a:t>array</a:t>
            </a:r>
            <a:r>
              <a:rPr lang="pt-BR" dirty="0"/>
              <a:t>, informamos ao computador para reservar uma certa quantidade de memória a fim de armazenar os elementos do </a:t>
            </a:r>
            <a:r>
              <a:rPr lang="pt-BR" dirty="0" err="1"/>
              <a:t>array</a:t>
            </a:r>
            <a:r>
              <a:rPr lang="pt-BR" dirty="0"/>
              <a:t> de forma </a:t>
            </a:r>
            <a:r>
              <a:rPr lang="pt-BR" dirty="0" err="1" smtClean="0"/>
              <a:t>sequencial</a:t>
            </a:r>
            <a:r>
              <a:rPr lang="pt-BR" dirty="0"/>
              <a:t>. </a:t>
            </a:r>
          </a:p>
          <a:p>
            <a:pPr lvl="1"/>
            <a:r>
              <a:rPr lang="pt-BR" dirty="0"/>
              <a:t>Como resultado dessa operação, o computador nos devolve um ponteiro que aponta para o começo dessa </a:t>
            </a:r>
            <a:r>
              <a:rPr lang="pt-BR" dirty="0" err="1" smtClean="0"/>
              <a:t>sequência</a:t>
            </a:r>
            <a:r>
              <a:rPr lang="pt-BR" dirty="0" smtClean="0"/>
              <a:t> </a:t>
            </a:r>
            <a:r>
              <a:rPr lang="pt-BR" dirty="0"/>
              <a:t>de bytes na memória. 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24142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Ponteiros e Arrays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4724400" cy="4419600"/>
          </a:xfrm>
        </p:spPr>
        <p:txBody>
          <a:bodyPr/>
          <a:lstStyle/>
          <a:p>
            <a:pPr eaLnBrk="1" hangingPunct="1"/>
            <a:r>
              <a:rPr lang="pt-BR" dirty="0" smtClean="0"/>
              <a:t>O nome do </a:t>
            </a:r>
            <a:r>
              <a:rPr lang="pt-BR" dirty="0" err="1" smtClean="0"/>
              <a:t>array</a:t>
            </a:r>
            <a:r>
              <a:rPr lang="pt-BR" dirty="0" smtClean="0"/>
              <a:t> (sem índice) é apenas um ponteiro que aponta para o primeiro elemento do </a:t>
            </a:r>
            <a:r>
              <a:rPr lang="pt-BR" dirty="0" err="1" smtClean="0"/>
              <a:t>array</a:t>
            </a:r>
            <a:r>
              <a:rPr lang="pt-BR" dirty="0" smtClean="0"/>
              <a:t>.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599866"/>
              </p:ext>
            </p:extLst>
          </p:nvPr>
        </p:nvGraphicFramePr>
        <p:xfrm>
          <a:off x="5562600" y="1143000"/>
          <a:ext cx="2971800" cy="4450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9735"/>
                <a:gridCol w="1028623"/>
                <a:gridCol w="1033442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Memória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posição</a:t>
                      </a:r>
                      <a:endParaRPr lang="en-US" sz="16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variável</a:t>
                      </a:r>
                      <a:endParaRPr lang="en-US" sz="16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conteúdo</a:t>
                      </a:r>
                      <a:endParaRPr lang="en-US" sz="16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121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err="1" smtClean="0"/>
                        <a:t>int</a:t>
                      </a:r>
                      <a:r>
                        <a:rPr lang="pt-BR" sz="1600" dirty="0" smtClean="0"/>
                        <a:t> *p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123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122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123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 smtClean="0"/>
                        <a:t>int</a:t>
                      </a:r>
                      <a:r>
                        <a:rPr lang="pt-BR" sz="1600" dirty="0" smtClean="0"/>
                        <a:t> </a:t>
                      </a:r>
                      <a:r>
                        <a:rPr lang="pt-BR" sz="1600" dirty="0" err="1" smtClean="0"/>
                        <a:t>vet</a:t>
                      </a:r>
                      <a:r>
                        <a:rPr lang="pt-BR" sz="1600" dirty="0" smtClean="0"/>
                        <a:t>[5]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124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125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126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127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128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cxnSp>
        <p:nvCxnSpPr>
          <p:cNvPr id="7" name="Conector angulado 6"/>
          <p:cNvCxnSpPr/>
          <p:nvPr/>
        </p:nvCxnSpPr>
        <p:spPr>
          <a:xfrm>
            <a:off x="8290357" y="2849712"/>
            <a:ext cx="1588" cy="685800"/>
          </a:xfrm>
          <a:prstGeom prst="bentConnector3">
            <a:avLst>
              <a:gd name="adj1" fmla="val 45401148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3286124"/>
            <a:ext cx="340995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Ponteiros e Arrays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8305800" cy="4876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pt-BR" sz="2400" dirty="0" smtClean="0"/>
              <a:t>Os colchetes </a:t>
            </a:r>
            <a:r>
              <a:rPr lang="pt-BR" sz="2400" b="1" dirty="0" smtClean="0"/>
              <a:t>[ ]</a:t>
            </a:r>
            <a:r>
              <a:rPr lang="pt-BR" sz="2400" dirty="0" smtClean="0"/>
              <a:t> substituem o uso conjunto de operações aritméticas e de acesso ao conteúdo (operador “*”) no acesso ao conteúdo de uma posição de um </a:t>
            </a:r>
            <a:r>
              <a:rPr lang="pt-BR" sz="2400" dirty="0" err="1" smtClean="0"/>
              <a:t>array</a:t>
            </a:r>
            <a:r>
              <a:rPr lang="pt-BR" sz="2400" dirty="0" smtClean="0"/>
              <a:t> ou ponteiro.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pt-BR" sz="2000" dirty="0" smtClean="0"/>
              <a:t>O valor entre colchetes é o deslocamento a partir da posição inicial do </a:t>
            </a:r>
            <a:r>
              <a:rPr lang="pt-BR" sz="2000" dirty="0" err="1" smtClean="0"/>
              <a:t>array</a:t>
            </a:r>
            <a:r>
              <a:rPr lang="pt-BR" sz="2000" dirty="0" smtClean="0"/>
              <a:t>.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pt-BR" sz="2000" dirty="0" smtClean="0"/>
              <a:t>Nesse caso, </a:t>
            </a:r>
            <a:r>
              <a:rPr lang="pt-BR" sz="2000" b="1" dirty="0" smtClean="0"/>
              <a:t>p[2]</a:t>
            </a:r>
            <a:r>
              <a:rPr lang="pt-BR" sz="2000" dirty="0" smtClean="0"/>
              <a:t> equivale a </a:t>
            </a:r>
            <a:r>
              <a:rPr lang="pt-BR" sz="2000" b="1" dirty="0" smtClean="0"/>
              <a:t>*(p+2)</a:t>
            </a:r>
            <a:r>
              <a:rPr lang="pt-BR" sz="2000" dirty="0" smtClean="0"/>
              <a:t>.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pt-BR" sz="24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pt-BR" sz="2400" dirty="0" smtClean="0"/>
              <a:t>	</a:t>
            </a:r>
            <a:endParaRPr lang="pt-BR" sz="2000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4143380"/>
            <a:ext cx="730567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Ponteiros e Arrays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Nesse exemplo</a:t>
            </a:r>
          </a:p>
          <a:p>
            <a:pPr lvl="1" eaLnBrk="1" hangingPunct="1">
              <a:buFont typeface="Wingdings" pitchFamily="2" charset="2"/>
              <a:buNone/>
            </a:pPr>
            <a:endParaRPr lang="pt-BR" dirty="0" smtClean="0"/>
          </a:p>
          <a:p>
            <a:pPr lvl="1" eaLnBrk="1" hangingPunct="1">
              <a:buFont typeface="Wingdings" pitchFamily="2" charset="2"/>
              <a:buNone/>
            </a:pPr>
            <a:endParaRPr lang="pt-BR" dirty="0" smtClean="0"/>
          </a:p>
          <a:p>
            <a:pPr lvl="1" eaLnBrk="1" hangingPunct="1">
              <a:buFont typeface="Wingdings" pitchFamily="2" charset="2"/>
              <a:buNone/>
            </a:pPr>
            <a:endParaRPr lang="pt-BR" dirty="0" smtClean="0"/>
          </a:p>
          <a:p>
            <a:pPr eaLnBrk="1" hangingPunct="1"/>
            <a:r>
              <a:rPr lang="pt-BR" dirty="0" smtClean="0"/>
              <a:t>Temos que: </a:t>
            </a:r>
          </a:p>
          <a:p>
            <a:pPr lvl="1" eaLnBrk="1" hangingPunct="1"/>
            <a:r>
              <a:rPr lang="pt-BR" b="1" dirty="0" smtClean="0"/>
              <a:t>*p</a:t>
            </a:r>
            <a:r>
              <a:rPr lang="pt-BR" dirty="0" smtClean="0"/>
              <a:t> é equivalente a </a:t>
            </a:r>
            <a:r>
              <a:rPr lang="pt-BR" b="1" dirty="0" err="1" smtClean="0"/>
              <a:t>vet</a:t>
            </a:r>
            <a:r>
              <a:rPr lang="pt-BR" b="1" dirty="0" smtClean="0"/>
              <a:t>[0]</a:t>
            </a:r>
            <a:r>
              <a:rPr lang="pt-BR" dirty="0" smtClean="0"/>
              <a:t>;</a:t>
            </a:r>
          </a:p>
          <a:p>
            <a:pPr lvl="1" eaLnBrk="1" hangingPunct="1"/>
            <a:r>
              <a:rPr lang="pt-BR" b="1" dirty="0" err="1" smtClean="0"/>
              <a:t>vet</a:t>
            </a:r>
            <a:r>
              <a:rPr lang="pt-BR" b="1" dirty="0" smtClean="0"/>
              <a:t>[índice]</a:t>
            </a:r>
            <a:r>
              <a:rPr lang="pt-BR" dirty="0" smtClean="0"/>
              <a:t> é equivalente a </a:t>
            </a:r>
            <a:r>
              <a:rPr lang="pt-BR" b="1" dirty="0" smtClean="0"/>
              <a:t>*(p+índice)</a:t>
            </a:r>
            <a:r>
              <a:rPr lang="pt-BR" dirty="0" smtClean="0"/>
              <a:t>;</a:t>
            </a:r>
          </a:p>
          <a:p>
            <a:pPr lvl="1" eaLnBrk="1" hangingPunct="1"/>
            <a:r>
              <a:rPr lang="pt-BR" b="1" dirty="0" err="1" smtClean="0"/>
              <a:t>vet</a:t>
            </a:r>
            <a:r>
              <a:rPr lang="pt-BR" dirty="0" smtClean="0"/>
              <a:t> é equivalente a </a:t>
            </a:r>
            <a:r>
              <a:rPr lang="pt-BR" b="1" dirty="0" smtClean="0"/>
              <a:t>&amp;</a:t>
            </a:r>
            <a:r>
              <a:rPr lang="pt-BR" b="1" dirty="0" err="1" smtClean="0"/>
              <a:t>vet</a:t>
            </a:r>
            <a:r>
              <a:rPr lang="pt-BR" b="1" dirty="0" smtClean="0"/>
              <a:t>[0]</a:t>
            </a:r>
            <a:r>
              <a:rPr lang="pt-BR" dirty="0" smtClean="0"/>
              <a:t>;</a:t>
            </a:r>
          </a:p>
          <a:p>
            <a:pPr lvl="1" eaLnBrk="1" hangingPunct="1"/>
            <a:r>
              <a:rPr lang="pt-BR" b="1" dirty="0" smtClean="0"/>
              <a:t>&amp;</a:t>
            </a:r>
            <a:r>
              <a:rPr lang="pt-BR" b="1" dirty="0" err="1" smtClean="0"/>
              <a:t>vet</a:t>
            </a:r>
            <a:r>
              <a:rPr lang="pt-BR" b="1" dirty="0" smtClean="0"/>
              <a:t>[índice]</a:t>
            </a:r>
            <a:r>
              <a:rPr lang="pt-BR" dirty="0" smtClean="0"/>
              <a:t> é equivalente a </a:t>
            </a:r>
            <a:r>
              <a:rPr lang="pt-BR" b="1" dirty="0" smtClean="0"/>
              <a:t>(</a:t>
            </a:r>
            <a:r>
              <a:rPr lang="pt-BR" b="1" dirty="0" err="1" smtClean="0"/>
              <a:t>vet</a:t>
            </a:r>
            <a:r>
              <a:rPr lang="pt-BR" b="1" dirty="0" smtClean="0"/>
              <a:t> + índice)</a:t>
            </a:r>
            <a:r>
              <a:rPr lang="pt-BR" dirty="0" smtClean="0"/>
              <a:t>;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7988" y="2052636"/>
            <a:ext cx="340995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Ponteiros e Arrays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array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 smtClean="0"/>
              <a:t>Usando ponteiro</a:t>
            </a:r>
            <a:endParaRPr lang="pt-BR" dirty="0"/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409485"/>
            <a:ext cx="3657600" cy="2162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371975" y="2453009"/>
            <a:ext cx="3657600" cy="207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Ponteiros e Arrays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err="1" smtClean="0"/>
              <a:t>Arrays</a:t>
            </a:r>
            <a:r>
              <a:rPr lang="pt-BR" dirty="0" smtClean="0"/>
              <a:t> Multidimensionais</a:t>
            </a:r>
          </a:p>
          <a:p>
            <a:pPr lvl="1" eaLnBrk="1" hangingPunct="1"/>
            <a:r>
              <a:rPr lang="pt-BR" dirty="0" smtClean="0"/>
              <a:t>Apesar de terem mais de uma dimensão, na memória os dados são armazenados linearmente. </a:t>
            </a:r>
          </a:p>
          <a:p>
            <a:pPr lvl="1" eaLnBrk="1" hangingPunct="1"/>
            <a:r>
              <a:rPr lang="pt-BR" dirty="0" smtClean="0"/>
              <a:t>Ex.: </a:t>
            </a:r>
          </a:p>
          <a:p>
            <a:pPr lvl="1" eaLnBrk="1" hangingPunct="1"/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mat</a:t>
            </a:r>
            <a:r>
              <a:rPr lang="pt-BR" dirty="0" smtClean="0"/>
              <a:t>[5][5];</a:t>
            </a:r>
          </a:p>
          <a:p>
            <a:pPr eaLnBrk="1" hangingPunct="1"/>
            <a:endParaRPr lang="pt-BR" dirty="0" smtClean="0"/>
          </a:p>
        </p:txBody>
      </p:sp>
      <p:grpSp>
        <p:nvGrpSpPr>
          <p:cNvPr id="66" name="Grupo 65"/>
          <p:cNvGrpSpPr/>
          <p:nvPr/>
        </p:nvGrpSpPr>
        <p:grpSpPr>
          <a:xfrm>
            <a:off x="3276600" y="3616347"/>
            <a:ext cx="2667000" cy="2133601"/>
            <a:chOff x="3276600" y="3048000"/>
            <a:chExt cx="2667000" cy="2133601"/>
          </a:xfrm>
        </p:grpSpPr>
        <p:grpSp>
          <p:nvGrpSpPr>
            <p:cNvPr id="67" name="Group 63"/>
            <p:cNvGrpSpPr>
              <a:grpSpLocks/>
            </p:cNvGrpSpPr>
            <p:nvPr/>
          </p:nvGrpSpPr>
          <p:grpSpPr bwMode="auto">
            <a:xfrm>
              <a:off x="3657600" y="3352800"/>
              <a:ext cx="1524000" cy="1524000"/>
              <a:chOff x="3792" y="2304"/>
              <a:chExt cx="960" cy="96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70" name="Rectangle 38"/>
              <p:cNvSpPr>
                <a:spLocks noChangeArrowheads="1"/>
              </p:cNvSpPr>
              <p:nvPr/>
            </p:nvSpPr>
            <p:spPr bwMode="auto">
              <a:xfrm>
                <a:off x="3792" y="2304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Rectangle 39"/>
              <p:cNvSpPr>
                <a:spLocks noChangeArrowheads="1"/>
              </p:cNvSpPr>
              <p:nvPr/>
            </p:nvSpPr>
            <p:spPr bwMode="auto">
              <a:xfrm>
                <a:off x="3984" y="2304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Rectangle 40"/>
              <p:cNvSpPr>
                <a:spLocks noChangeArrowheads="1"/>
              </p:cNvSpPr>
              <p:nvPr/>
            </p:nvSpPr>
            <p:spPr bwMode="auto">
              <a:xfrm>
                <a:off x="4176" y="2304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Rectangle 41"/>
              <p:cNvSpPr>
                <a:spLocks noChangeArrowheads="1"/>
              </p:cNvSpPr>
              <p:nvPr/>
            </p:nvSpPr>
            <p:spPr bwMode="auto">
              <a:xfrm>
                <a:off x="4368" y="2304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Rectangle 42"/>
              <p:cNvSpPr>
                <a:spLocks noChangeArrowheads="1"/>
              </p:cNvSpPr>
              <p:nvPr/>
            </p:nvSpPr>
            <p:spPr bwMode="auto">
              <a:xfrm>
                <a:off x="4560" y="2304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Rectangle 43"/>
              <p:cNvSpPr>
                <a:spLocks noChangeArrowheads="1"/>
              </p:cNvSpPr>
              <p:nvPr/>
            </p:nvSpPr>
            <p:spPr bwMode="auto">
              <a:xfrm>
                <a:off x="3792" y="2496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Rectangle 44"/>
              <p:cNvSpPr>
                <a:spLocks noChangeArrowheads="1"/>
              </p:cNvSpPr>
              <p:nvPr/>
            </p:nvSpPr>
            <p:spPr bwMode="auto">
              <a:xfrm>
                <a:off x="3984" y="2496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Rectangle 45"/>
              <p:cNvSpPr>
                <a:spLocks noChangeArrowheads="1"/>
              </p:cNvSpPr>
              <p:nvPr/>
            </p:nvSpPr>
            <p:spPr bwMode="auto">
              <a:xfrm>
                <a:off x="4176" y="2496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Rectangle 46"/>
              <p:cNvSpPr>
                <a:spLocks noChangeArrowheads="1"/>
              </p:cNvSpPr>
              <p:nvPr/>
            </p:nvSpPr>
            <p:spPr bwMode="auto">
              <a:xfrm>
                <a:off x="4368" y="2496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Rectangle 47"/>
              <p:cNvSpPr>
                <a:spLocks noChangeArrowheads="1"/>
              </p:cNvSpPr>
              <p:nvPr/>
            </p:nvSpPr>
            <p:spPr bwMode="auto">
              <a:xfrm>
                <a:off x="4560" y="2496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Rectangle 48"/>
              <p:cNvSpPr>
                <a:spLocks noChangeArrowheads="1"/>
              </p:cNvSpPr>
              <p:nvPr/>
            </p:nvSpPr>
            <p:spPr bwMode="auto">
              <a:xfrm>
                <a:off x="3792" y="2688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Rectangle 49"/>
              <p:cNvSpPr>
                <a:spLocks noChangeArrowheads="1"/>
              </p:cNvSpPr>
              <p:nvPr/>
            </p:nvSpPr>
            <p:spPr bwMode="auto">
              <a:xfrm>
                <a:off x="3984" y="2688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Rectangle 50"/>
              <p:cNvSpPr>
                <a:spLocks noChangeArrowheads="1"/>
              </p:cNvSpPr>
              <p:nvPr/>
            </p:nvSpPr>
            <p:spPr bwMode="auto">
              <a:xfrm>
                <a:off x="4176" y="2688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Rectangle 51"/>
              <p:cNvSpPr>
                <a:spLocks noChangeArrowheads="1"/>
              </p:cNvSpPr>
              <p:nvPr/>
            </p:nvSpPr>
            <p:spPr bwMode="auto">
              <a:xfrm>
                <a:off x="4368" y="2688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Rectangle 52"/>
              <p:cNvSpPr>
                <a:spLocks noChangeArrowheads="1"/>
              </p:cNvSpPr>
              <p:nvPr/>
            </p:nvSpPr>
            <p:spPr bwMode="auto">
              <a:xfrm>
                <a:off x="4560" y="2688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Rectangle 53"/>
              <p:cNvSpPr>
                <a:spLocks noChangeArrowheads="1"/>
              </p:cNvSpPr>
              <p:nvPr/>
            </p:nvSpPr>
            <p:spPr bwMode="auto">
              <a:xfrm>
                <a:off x="3792" y="2880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Rectangle 54"/>
              <p:cNvSpPr>
                <a:spLocks noChangeArrowheads="1"/>
              </p:cNvSpPr>
              <p:nvPr/>
            </p:nvSpPr>
            <p:spPr bwMode="auto">
              <a:xfrm>
                <a:off x="3984" y="2880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Rectangle 55"/>
              <p:cNvSpPr>
                <a:spLocks noChangeArrowheads="1"/>
              </p:cNvSpPr>
              <p:nvPr/>
            </p:nvSpPr>
            <p:spPr bwMode="auto">
              <a:xfrm>
                <a:off x="4176" y="2880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Rectangle 56"/>
              <p:cNvSpPr>
                <a:spLocks noChangeArrowheads="1"/>
              </p:cNvSpPr>
              <p:nvPr/>
            </p:nvSpPr>
            <p:spPr bwMode="auto">
              <a:xfrm>
                <a:off x="4368" y="2880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Rectangle 57"/>
              <p:cNvSpPr>
                <a:spLocks noChangeArrowheads="1"/>
              </p:cNvSpPr>
              <p:nvPr/>
            </p:nvSpPr>
            <p:spPr bwMode="auto">
              <a:xfrm>
                <a:off x="4560" y="2880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Rectangle 58"/>
              <p:cNvSpPr>
                <a:spLocks noChangeArrowheads="1"/>
              </p:cNvSpPr>
              <p:nvPr/>
            </p:nvSpPr>
            <p:spPr bwMode="auto">
              <a:xfrm>
                <a:off x="3792" y="3072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Rectangle 59"/>
              <p:cNvSpPr>
                <a:spLocks noChangeArrowheads="1"/>
              </p:cNvSpPr>
              <p:nvPr/>
            </p:nvSpPr>
            <p:spPr bwMode="auto">
              <a:xfrm>
                <a:off x="3984" y="3072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Rectangle 60"/>
              <p:cNvSpPr>
                <a:spLocks noChangeArrowheads="1"/>
              </p:cNvSpPr>
              <p:nvPr/>
            </p:nvSpPr>
            <p:spPr bwMode="auto">
              <a:xfrm>
                <a:off x="4176" y="3072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Rectangle 61"/>
              <p:cNvSpPr>
                <a:spLocks noChangeArrowheads="1"/>
              </p:cNvSpPr>
              <p:nvPr/>
            </p:nvSpPr>
            <p:spPr bwMode="auto">
              <a:xfrm>
                <a:off x="4368" y="3072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Rectangle 62"/>
              <p:cNvSpPr>
                <a:spLocks noChangeArrowheads="1"/>
              </p:cNvSpPr>
              <p:nvPr/>
            </p:nvSpPr>
            <p:spPr bwMode="auto">
              <a:xfrm>
                <a:off x="4560" y="3072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8" name="Text Box 65"/>
            <p:cNvSpPr txBox="1">
              <a:spLocks noChangeArrowheads="1"/>
            </p:cNvSpPr>
            <p:nvPr/>
          </p:nvSpPr>
          <p:spPr bwMode="auto">
            <a:xfrm>
              <a:off x="3276600" y="3048000"/>
              <a:ext cx="838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b="1"/>
                <a:t>0,0</a:t>
              </a:r>
            </a:p>
          </p:txBody>
        </p:sp>
        <p:sp>
          <p:nvSpPr>
            <p:cNvPr id="69" name="Text Box 66"/>
            <p:cNvSpPr txBox="1">
              <a:spLocks noChangeArrowheads="1"/>
            </p:cNvSpPr>
            <p:nvPr/>
          </p:nvSpPr>
          <p:spPr bwMode="auto">
            <a:xfrm>
              <a:off x="5105400" y="4814888"/>
              <a:ext cx="838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b="1"/>
                <a:t>4,4</a:t>
              </a:r>
            </a:p>
          </p:txBody>
        </p:sp>
      </p:grpSp>
      <p:grpSp>
        <p:nvGrpSpPr>
          <p:cNvPr id="95" name="Grupo 2"/>
          <p:cNvGrpSpPr/>
          <p:nvPr/>
        </p:nvGrpSpPr>
        <p:grpSpPr>
          <a:xfrm>
            <a:off x="304800" y="5902347"/>
            <a:ext cx="7848600" cy="598487"/>
            <a:chOff x="381000" y="5334000"/>
            <a:chExt cx="7848600" cy="598487"/>
          </a:xfrm>
        </p:grpSpPr>
        <p:grpSp>
          <p:nvGrpSpPr>
            <p:cNvPr id="96" name="Group 64"/>
            <p:cNvGrpSpPr>
              <a:grpSpLocks/>
            </p:cNvGrpSpPr>
            <p:nvPr/>
          </p:nvGrpSpPr>
          <p:grpSpPr bwMode="auto">
            <a:xfrm>
              <a:off x="457200" y="5627687"/>
              <a:ext cx="7620000" cy="304800"/>
              <a:chOff x="576" y="3696"/>
              <a:chExt cx="4800" cy="192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103" name="Rectangle 4"/>
              <p:cNvSpPr>
                <a:spLocks noChangeArrowheads="1"/>
              </p:cNvSpPr>
              <p:nvPr/>
            </p:nvSpPr>
            <p:spPr bwMode="auto">
              <a:xfrm>
                <a:off x="576" y="3696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Rectangle 5"/>
              <p:cNvSpPr>
                <a:spLocks noChangeArrowheads="1"/>
              </p:cNvSpPr>
              <p:nvPr/>
            </p:nvSpPr>
            <p:spPr bwMode="auto">
              <a:xfrm>
                <a:off x="768" y="3696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Rectangle 6"/>
              <p:cNvSpPr>
                <a:spLocks noChangeArrowheads="1"/>
              </p:cNvSpPr>
              <p:nvPr/>
            </p:nvSpPr>
            <p:spPr bwMode="auto">
              <a:xfrm>
                <a:off x="960" y="3696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Rectangle 7"/>
              <p:cNvSpPr>
                <a:spLocks noChangeArrowheads="1"/>
              </p:cNvSpPr>
              <p:nvPr/>
            </p:nvSpPr>
            <p:spPr bwMode="auto">
              <a:xfrm>
                <a:off x="1152" y="3696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Rectangle 8"/>
              <p:cNvSpPr>
                <a:spLocks noChangeArrowheads="1"/>
              </p:cNvSpPr>
              <p:nvPr/>
            </p:nvSpPr>
            <p:spPr bwMode="auto">
              <a:xfrm>
                <a:off x="1344" y="3696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Rectangle 9"/>
              <p:cNvSpPr>
                <a:spLocks noChangeArrowheads="1"/>
              </p:cNvSpPr>
              <p:nvPr/>
            </p:nvSpPr>
            <p:spPr bwMode="auto">
              <a:xfrm>
                <a:off x="1536" y="3696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" name="Rectangle 10"/>
              <p:cNvSpPr>
                <a:spLocks noChangeArrowheads="1"/>
              </p:cNvSpPr>
              <p:nvPr/>
            </p:nvSpPr>
            <p:spPr bwMode="auto">
              <a:xfrm>
                <a:off x="1728" y="3696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" name="Rectangle 11"/>
              <p:cNvSpPr>
                <a:spLocks noChangeArrowheads="1"/>
              </p:cNvSpPr>
              <p:nvPr/>
            </p:nvSpPr>
            <p:spPr bwMode="auto">
              <a:xfrm>
                <a:off x="1920" y="3696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" name="Rectangle 12"/>
              <p:cNvSpPr>
                <a:spLocks noChangeArrowheads="1"/>
              </p:cNvSpPr>
              <p:nvPr/>
            </p:nvSpPr>
            <p:spPr bwMode="auto">
              <a:xfrm>
                <a:off x="2112" y="3696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" name="Rectangle 13"/>
              <p:cNvSpPr>
                <a:spLocks noChangeArrowheads="1"/>
              </p:cNvSpPr>
              <p:nvPr/>
            </p:nvSpPr>
            <p:spPr bwMode="auto">
              <a:xfrm>
                <a:off x="2304" y="3696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" name="Rectangle 14"/>
              <p:cNvSpPr>
                <a:spLocks noChangeArrowheads="1"/>
              </p:cNvSpPr>
              <p:nvPr/>
            </p:nvSpPr>
            <p:spPr bwMode="auto">
              <a:xfrm>
                <a:off x="2496" y="3696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" name="Rectangle 15"/>
              <p:cNvSpPr>
                <a:spLocks noChangeArrowheads="1"/>
              </p:cNvSpPr>
              <p:nvPr/>
            </p:nvSpPr>
            <p:spPr bwMode="auto">
              <a:xfrm>
                <a:off x="2688" y="3696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" name="Rectangle 16"/>
              <p:cNvSpPr>
                <a:spLocks noChangeArrowheads="1"/>
              </p:cNvSpPr>
              <p:nvPr/>
            </p:nvSpPr>
            <p:spPr bwMode="auto">
              <a:xfrm>
                <a:off x="2880" y="3696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" name="Rectangle 17"/>
              <p:cNvSpPr>
                <a:spLocks noChangeArrowheads="1"/>
              </p:cNvSpPr>
              <p:nvPr/>
            </p:nvSpPr>
            <p:spPr bwMode="auto">
              <a:xfrm>
                <a:off x="3072" y="3696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" name="Rectangle 18"/>
              <p:cNvSpPr>
                <a:spLocks noChangeArrowheads="1"/>
              </p:cNvSpPr>
              <p:nvPr/>
            </p:nvSpPr>
            <p:spPr bwMode="auto">
              <a:xfrm>
                <a:off x="3264" y="3696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" name="Rectangle 19"/>
              <p:cNvSpPr>
                <a:spLocks noChangeArrowheads="1"/>
              </p:cNvSpPr>
              <p:nvPr/>
            </p:nvSpPr>
            <p:spPr bwMode="auto">
              <a:xfrm>
                <a:off x="3456" y="3696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" name="Rectangle 20"/>
              <p:cNvSpPr>
                <a:spLocks noChangeArrowheads="1"/>
              </p:cNvSpPr>
              <p:nvPr/>
            </p:nvSpPr>
            <p:spPr bwMode="auto">
              <a:xfrm>
                <a:off x="3648" y="3696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" name="Rectangle 21"/>
              <p:cNvSpPr>
                <a:spLocks noChangeArrowheads="1"/>
              </p:cNvSpPr>
              <p:nvPr/>
            </p:nvSpPr>
            <p:spPr bwMode="auto">
              <a:xfrm>
                <a:off x="3840" y="3696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" name="Rectangle 22"/>
              <p:cNvSpPr>
                <a:spLocks noChangeArrowheads="1"/>
              </p:cNvSpPr>
              <p:nvPr/>
            </p:nvSpPr>
            <p:spPr bwMode="auto">
              <a:xfrm>
                <a:off x="4032" y="3696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" name="Rectangle 23"/>
              <p:cNvSpPr>
                <a:spLocks noChangeArrowheads="1"/>
              </p:cNvSpPr>
              <p:nvPr/>
            </p:nvSpPr>
            <p:spPr bwMode="auto">
              <a:xfrm>
                <a:off x="4224" y="3696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" name="Rectangle 24"/>
              <p:cNvSpPr>
                <a:spLocks noChangeArrowheads="1"/>
              </p:cNvSpPr>
              <p:nvPr/>
            </p:nvSpPr>
            <p:spPr bwMode="auto">
              <a:xfrm>
                <a:off x="4416" y="3696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" name="Rectangle 25"/>
              <p:cNvSpPr>
                <a:spLocks noChangeArrowheads="1"/>
              </p:cNvSpPr>
              <p:nvPr/>
            </p:nvSpPr>
            <p:spPr bwMode="auto">
              <a:xfrm>
                <a:off x="4608" y="3696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" name="Rectangle 26"/>
              <p:cNvSpPr>
                <a:spLocks noChangeArrowheads="1"/>
              </p:cNvSpPr>
              <p:nvPr/>
            </p:nvSpPr>
            <p:spPr bwMode="auto">
              <a:xfrm>
                <a:off x="4800" y="3696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" name="Rectangle 27"/>
              <p:cNvSpPr>
                <a:spLocks noChangeArrowheads="1"/>
              </p:cNvSpPr>
              <p:nvPr/>
            </p:nvSpPr>
            <p:spPr bwMode="auto">
              <a:xfrm>
                <a:off x="4992" y="3696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" name="Rectangle 28"/>
              <p:cNvSpPr>
                <a:spLocks noChangeArrowheads="1"/>
              </p:cNvSpPr>
              <p:nvPr/>
            </p:nvSpPr>
            <p:spPr bwMode="auto">
              <a:xfrm>
                <a:off x="5184" y="3696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7" name="Text Box 67"/>
            <p:cNvSpPr txBox="1">
              <a:spLocks noChangeArrowheads="1"/>
            </p:cNvSpPr>
            <p:nvPr/>
          </p:nvSpPr>
          <p:spPr bwMode="auto">
            <a:xfrm>
              <a:off x="381000" y="5337175"/>
              <a:ext cx="5334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b="1"/>
                <a:t>0,0</a:t>
              </a:r>
            </a:p>
          </p:txBody>
        </p:sp>
        <p:sp>
          <p:nvSpPr>
            <p:cNvPr id="98" name="Text Box 68"/>
            <p:cNvSpPr txBox="1">
              <a:spLocks noChangeArrowheads="1"/>
            </p:cNvSpPr>
            <p:nvPr/>
          </p:nvSpPr>
          <p:spPr bwMode="auto">
            <a:xfrm>
              <a:off x="1905000" y="5334000"/>
              <a:ext cx="5334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b="1"/>
                <a:t>1,0</a:t>
              </a:r>
            </a:p>
          </p:txBody>
        </p:sp>
        <p:sp>
          <p:nvSpPr>
            <p:cNvPr id="99" name="Text Box 69"/>
            <p:cNvSpPr txBox="1">
              <a:spLocks noChangeArrowheads="1"/>
            </p:cNvSpPr>
            <p:nvPr/>
          </p:nvSpPr>
          <p:spPr bwMode="auto">
            <a:xfrm>
              <a:off x="3429000" y="5334000"/>
              <a:ext cx="5334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b="1"/>
                <a:t>2,0</a:t>
              </a:r>
            </a:p>
          </p:txBody>
        </p:sp>
        <p:sp>
          <p:nvSpPr>
            <p:cNvPr id="100" name="Text Box 70"/>
            <p:cNvSpPr txBox="1">
              <a:spLocks noChangeArrowheads="1"/>
            </p:cNvSpPr>
            <p:nvPr/>
          </p:nvSpPr>
          <p:spPr bwMode="auto">
            <a:xfrm>
              <a:off x="4953000" y="5334000"/>
              <a:ext cx="5334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b="1"/>
                <a:t>3,0</a:t>
              </a:r>
            </a:p>
          </p:txBody>
        </p:sp>
        <p:sp>
          <p:nvSpPr>
            <p:cNvPr id="101" name="Text Box 71"/>
            <p:cNvSpPr txBox="1">
              <a:spLocks noChangeArrowheads="1"/>
            </p:cNvSpPr>
            <p:nvPr/>
          </p:nvSpPr>
          <p:spPr bwMode="auto">
            <a:xfrm>
              <a:off x="6477000" y="5334000"/>
              <a:ext cx="5334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b="1"/>
                <a:t>4,0</a:t>
              </a:r>
            </a:p>
          </p:txBody>
        </p:sp>
        <p:sp>
          <p:nvSpPr>
            <p:cNvPr id="102" name="Text Box 72"/>
            <p:cNvSpPr txBox="1">
              <a:spLocks noChangeArrowheads="1"/>
            </p:cNvSpPr>
            <p:nvPr/>
          </p:nvSpPr>
          <p:spPr bwMode="auto">
            <a:xfrm>
              <a:off x="7696200" y="5334000"/>
              <a:ext cx="5334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b="1"/>
                <a:t>4,4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Declaração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4686304" cy="4873752"/>
          </a:xfrm>
        </p:spPr>
        <p:txBody>
          <a:bodyPr/>
          <a:lstStyle/>
          <a:p>
            <a:pPr eaLnBrk="1" hangingPunct="1"/>
            <a:r>
              <a:rPr lang="pt-BR" dirty="0" smtClean="0"/>
              <a:t>Como qualquer variável, um ponteiro também possui um tipo </a:t>
            </a:r>
          </a:p>
          <a:p>
            <a:pPr eaLnBrk="1" hangingPunct="1"/>
            <a:endParaRPr lang="pt-BR" dirty="0" smtClean="0"/>
          </a:p>
          <a:p>
            <a:pPr eaLnBrk="1" hangingPunct="1"/>
            <a:endParaRPr lang="pt-BR" dirty="0" smtClean="0"/>
          </a:p>
          <a:p>
            <a:pPr eaLnBrk="1" hangingPunct="1"/>
            <a:endParaRPr lang="pt-BR" dirty="0" smtClean="0"/>
          </a:p>
          <a:p>
            <a:pPr eaLnBrk="1" hangingPunct="1"/>
            <a:r>
              <a:rPr lang="pt-BR" dirty="0" smtClean="0"/>
              <a:t>É o </a:t>
            </a:r>
            <a:r>
              <a:rPr lang="pt-BR" b="1" i="1" dirty="0" smtClean="0"/>
              <a:t>asterisco</a:t>
            </a:r>
            <a:r>
              <a:rPr lang="pt-BR" dirty="0" smtClean="0"/>
              <a:t> (</a:t>
            </a:r>
            <a:r>
              <a:rPr lang="pt-BR" b="1" dirty="0" smtClean="0"/>
              <a:t>*</a:t>
            </a:r>
            <a:r>
              <a:rPr lang="pt-BR" dirty="0" smtClean="0"/>
              <a:t>) que informa ao compilador que aquela variável não vai guardar um valor mas sim um endereço para o tipo especificado.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0694" y="4191018"/>
            <a:ext cx="2238375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" name="Grupo 2"/>
          <p:cNvGrpSpPr/>
          <p:nvPr/>
        </p:nvGrpSpPr>
        <p:grpSpPr>
          <a:xfrm>
            <a:off x="4786314" y="1500174"/>
            <a:ext cx="3924300" cy="1362075"/>
            <a:chOff x="4786314" y="1500174"/>
            <a:chExt cx="3924300" cy="136207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786314" y="1500174"/>
              <a:ext cx="3924300" cy="1362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" name="Retângulo 1"/>
            <p:cNvSpPr/>
            <p:nvPr/>
          </p:nvSpPr>
          <p:spPr>
            <a:xfrm>
              <a:off x="6619881" y="1772816"/>
              <a:ext cx="128583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Ponteiros e Arrays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"/>
          </p:nvPr>
        </p:nvSpPr>
        <p:spPr>
          <a:xfrm>
            <a:off x="457200" y="2679410"/>
            <a:ext cx="3657600" cy="658368"/>
          </a:xfrm>
        </p:spPr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array</a:t>
            </a:r>
            <a:endParaRPr lang="pt-BR" dirty="0"/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sz="quarter" idx="3"/>
          </p:nvPr>
        </p:nvSpPr>
        <p:spPr>
          <a:xfrm>
            <a:off x="4343400" y="2679410"/>
            <a:ext cx="3657600" cy="658368"/>
          </a:xfrm>
        </p:spPr>
        <p:txBody>
          <a:bodyPr/>
          <a:lstStyle/>
          <a:p>
            <a:r>
              <a:rPr lang="pt-BR" dirty="0" smtClean="0"/>
              <a:t>Usando ponteiro</a:t>
            </a:r>
            <a:endParaRPr lang="pt-BR" dirty="0"/>
          </a:p>
        </p:txBody>
      </p:sp>
      <p:sp>
        <p:nvSpPr>
          <p:cNvPr id="33797" name="Rectangle 6"/>
          <p:cNvSpPr>
            <a:spLocks noChangeArrowheads="1"/>
          </p:cNvSpPr>
          <p:nvPr/>
        </p:nvSpPr>
        <p:spPr bwMode="auto">
          <a:xfrm>
            <a:off x="457200" y="16002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lang="pt-BR" sz="2000" dirty="0"/>
              <a:t>Pode-se </a:t>
            </a:r>
            <a:r>
              <a:rPr lang="pt-BR" sz="2000" dirty="0" smtClean="0"/>
              <a:t>então percorrer </a:t>
            </a:r>
            <a:r>
              <a:rPr lang="pt-BR" sz="2000" dirty="0"/>
              <a:t>as várias dimensões do </a:t>
            </a:r>
            <a:r>
              <a:rPr lang="pt-BR" sz="2000" dirty="0" err="1"/>
              <a:t>array</a:t>
            </a:r>
            <a:r>
              <a:rPr lang="pt-BR" sz="2000" dirty="0"/>
              <a:t> como se existisse apenas uma dimensão. As dimensões mais a direita mudam mais rápido</a:t>
            </a:r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3494664"/>
            <a:ext cx="3657600" cy="1679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371975" y="3494664"/>
            <a:ext cx="3657600" cy="186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Ponteiro para </a:t>
            </a:r>
            <a:r>
              <a:rPr lang="pt-BR" dirty="0" err="1" smtClean="0"/>
              <a:t>struct</a:t>
            </a:r>
            <a:endParaRPr lang="pt-BR" dirty="0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5186370" cy="487375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dirty="0" smtClean="0"/>
              <a:t>Existem duas abordagens para acessar o conteúdo de um ponteiro para uma </a:t>
            </a:r>
            <a:r>
              <a:rPr lang="pt-BR" dirty="0" err="1" smtClean="0"/>
              <a:t>struct</a:t>
            </a:r>
            <a:endParaRPr lang="pt-BR" dirty="0" smtClean="0"/>
          </a:p>
          <a:p>
            <a:pPr>
              <a:lnSpc>
                <a:spcPct val="90000"/>
              </a:lnSpc>
            </a:pPr>
            <a:r>
              <a:rPr lang="pt-BR" dirty="0" smtClean="0"/>
              <a:t>Abordagem 1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Devemos acessar o conteúdo do ponteiro para </a:t>
            </a:r>
            <a:r>
              <a:rPr lang="pt-BR" dirty="0" err="1" smtClean="0"/>
              <a:t>struct</a:t>
            </a:r>
            <a:r>
              <a:rPr lang="pt-BR" dirty="0" smtClean="0"/>
              <a:t> para somente depois acessar os seus campos e modificá-los.</a:t>
            </a:r>
          </a:p>
          <a:p>
            <a:pPr>
              <a:lnSpc>
                <a:spcPct val="90000"/>
              </a:lnSpc>
            </a:pPr>
            <a:r>
              <a:rPr lang="pt-BR" dirty="0" smtClean="0"/>
              <a:t>Abordagem 2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Podemos usar o </a:t>
            </a:r>
            <a:r>
              <a:rPr lang="pt-BR" b="1" i="1" dirty="0" smtClean="0"/>
              <a:t>operador seta </a:t>
            </a:r>
            <a:r>
              <a:rPr lang="pt-BR" i="1" dirty="0" smtClean="0"/>
              <a:t>“</a:t>
            </a:r>
            <a:r>
              <a:rPr lang="pt-BR" b="1" i="1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pt-BR" i="1" dirty="0" smtClean="0"/>
              <a:t>”</a:t>
            </a:r>
            <a:endParaRPr lang="pt-BR" dirty="0" smtClean="0"/>
          </a:p>
          <a:p>
            <a:pPr lvl="1">
              <a:lnSpc>
                <a:spcPct val="90000"/>
              </a:lnSpc>
            </a:pP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ponteiro-&gt;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nome_campo</a:t>
            </a:r>
            <a:endParaRPr lang="pt-BR" b="1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0760" y="2357430"/>
            <a:ext cx="2286000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Ponteiro para ponteiro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dirty="0" smtClean="0"/>
              <a:t>A linguagem C permite criar ponteiros com diferentes níveis de apontamento. </a:t>
            </a:r>
          </a:p>
          <a:p>
            <a:pPr lvl="1" eaLnBrk="1" hangingPunct="1">
              <a:lnSpc>
                <a:spcPct val="90000"/>
              </a:lnSpc>
            </a:pPr>
            <a:r>
              <a:rPr lang="pt-BR" dirty="0" smtClean="0"/>
              <a:t>É possível criar um ponteiro que aponte para outro ponteiro, criando assim vários níveis de apontamento</a:t>
            </a:r>
          </a:p>
          <a:p>
            <a:pPr lvl="1" eaLnBrk="1" hangingPunct="1">
              <a:lnSpc>
                <a:spcPct val="90000"/>
              </a:lnSpc>
            </a:pPr>
            <a:r>
              <a:rPr lang="pt-BR" dirty="0" smtClean="0"/>
              <a:t>Assim, um ponteiro poderá apontar para outro ponteiro, que, por sua vez, aponta para outro ponteiro, que aponta para um terceiro ponteiro e assim por diante.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Ponteiro para ponteiro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dirty="0"/>
              <a:t>Um ponteiro para um ponteiro é como se você anotasse o endereço de um papel que tem o endereço da casa do seu amigo.</a:t>
            </a:r>
          </a:p>
          <a:p>
            <a:pPr>
              <a:lnSpc>
                <a:spcPct val="90000"/>
              </a:lnSpc>
            </a:pPr>
            <a:endParaRPr lang="pt-BR" smtClean="0"/>
          </a:p>
          <a:p>
            <a:pPr>
              <a:lnSpc>
                <a:spcPct val="90000"/>
              </a:lnSpc>
            </a:pPr>
            <a:r>
              <a:rPr lang="pt-BR" smtClean="0"/>
              <a:t>Podemos </a:t>
            </a:r>
            <a:r>
              <a:rPr lang="pt-BR" dirty="0"/>
              <a:t>declarar um ponteiro para um ponteiro com a seguinte </a:t>
            </a:r>
            <a:r>
              <a:rPr lang="pt-BR" dirty="0" smtClean="0"/>
              <a:t>notação</a:t>
            </a:r>
          </a:p>
          <a:p>
            <a:pPr lvl="1">
              <a:lnSpc>
                <a:spcPct val="90000"/>
              </a:lnSpc>
            </a:pP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tipo_ponteiro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**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nome_ponteiro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endParaRPr lang="pt-BR" dirty="0" smtClean="0"/>
          </a:p>
          <a:p>
            <a:pPr>
              <a:lnSpc>
                <a:spcPct val="90000"/>
              </a:lnSpc>
            </a:pPr>
            <a:r>
              <a:rPr lang="pt-BR" dirty="0" smtClean="0"/>
              <a:t>Acesso ao conteúdo</a:t>
            </a:r>
          </a:p>
          <a:p>
            <a:pPr lvl="1">
              <a:lnSpc>
                <a:spcPct val="90000"/>
              </a:lnSpc>
            </a:pP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nome_ponteiro</a:t>
            </a:r>
            <a:r>
              <a:rPr lang="pt-BR" b="1" dirty="0"/>
              <a:t> </a:t>
            </a:r>
            <a:r>
              <a:rPr lang="pt-BR" dirty="0"/>
              <a:t>é o conteúdo final da variável apontada; </a:t>
            </a:r>
          </a:p>
          <a:p>
            <a:pPr lvl="1">
              <a:lnSpc>
                <a:spcPct val="90000"/>
              </a:lnSpc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nome_ponteiro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/>
              <a:t>é o conteúdo do ponteiro intermediário.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976444"/>
            <a:ext cx="4979955" cy="2309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8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Ponteiro para ponteiro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886517"/>
              </p:ext>
            </p:extLst>
          </p:nvPr>
        </p:nvGraphicFramePr>
        <p:xfrm>
          <a:off x="5143504" y="2564470"/>
          <a:ext cx="3733800" cy="4079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43000"/>
                <a:gridCol w="1346200"/>
                <a:gridCol w="1244600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Memória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posição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variável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conteúdo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int</a:t>
                      </a:r>
                      <a:r>
                        <a:rPr lang="pt-BR" dirty="0" smtClean="0"/>
                        <a:t> **p2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int</a:t>
                      </a:r>
                      <a:r>
                        <a:rPr lang="pt-BR" dirty="0" smtClean="0"/>
                        <a:t> *p1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int</a:t>
                      </a:r>
                      <a:r>
                        <a:rPr lang="pt-BR" baseline="0" dirty="0" smtClean="0"/>
                        <a:t> 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Conector angulado 5"/>
          <p:cNvCxnSpPr/>
          <p:nvPr/>
        </p:nvCxnSpPr>
        <p:spPr>
          <a:xfrm>
            <a:off x="5295904" y="4621870"/>
            <a:ext cx="1587" cy="685800"/>
          </a:xfrm>
          <a:prstGeom prst="bentConnector3">
            <a:avLst>
              <a:gd name="adj1" fmla="val -18381933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angulado 6"/>
          <p:cNvCxnSpPr/>
          <p:nvPr/>
        </p:nvCxnSpPr>
        <p:spPr>
          <a:xfrm>
            <a:off x="8648704" y="5307670"/>
            <a:ext cx="1588" cy="685800"/>
          </a:xfrm>
          <a:prstGeom prst="bentConnector3">
            <a:avLst>
              <a:gd name="adj1" fmla="val 27683636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Ponteiro para ponteiro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dirty="0"/>
              <a:t>É a quantidade de asteriscos (*) na declaração do ponteiro que indica o número de níveis de apontamento que ele possui.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313" y="2928934"/>
            <a:ext cx="795337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Ponteiro para ponteiro</a:t>
            </a:r>
            <a:endParaRPr lang="pt-BR" dirty="0" smtClean="0"/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7924800" cy="3497263"/>
          </a:xfrm>
        </p:spPr>
        <p:txBody>
          <a:bodyPr/>
          <a:lstStyle/>
          <a:p>
            <a:pPr eaLnBrk="1" hangingPunct="1"/>
            <a:r>
              <a:rPr lang="pt-BR" sz="2400" dirty="0" smtClean="0"/>
              <a:t>Conceito de “ponteiro para ponteiro”: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2933700"/>
            <a:ext cx="2409825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684476"/>
              </p:ext>
            </p:extLst>
          </p:nvPr>
        </p:nvGraphicFramePr>
        <p:xfrm>
          <a:off x="4038600" y="2245360"/>
          <a:ext cx="3733800" cy="4079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43000"/>
                <a:gridCol w="1346200"/>
                <a:gridCol w="1244600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Memória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posição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variável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conteúdo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char ***p3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char **p2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char *p1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char letra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‘a’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Conector angulado 5"/>
          <p:cNvCxnSpPr/>
          <p:nvPr/>
        </p:nvCxnSpPr>
        <p:spPr>
          <a:xfrm>
            <a:off x="7543800" y="3616960"/>
            <a:ext cx="1588" cy="685800"/>
          </a:xfrm>
          <a:prstGeom prst="bentConnector3">
            <a:avLst>
              <a:gd name="adj1" fmla="val 27683636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angulado 10"/>
          <p:cNvCxnSpPr/>
          <p:nvPr/>
        </p:nvCxnSpPr>
        <p:spPr>
          <a:xfrm>
            <a:off x="4191000" y="4302760"/>
            <a:ext cx="1587" cy="685800"/>
          </a:xfrm>
          <a:prstGeom prst="bentConnector3">
            <a:avLst>
              <a:gd name="adj1" fmla="val -18381933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do 15"/>
          <p:cNvCxnSpPr/>
          <p:nvPr/>
        </p:nvCxnSpPr>
        <p:spPr>
          <a:xfrm>
            <a:off x="7543800" y="4988560"/>
            <a:ext cx="1588" cy="685800"/>
          </a:xfrm>
          <a:prstGeom prst="bentConnector3">
            <a:avLst>
              <a:gd name="adj1" fmla="val 27683636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9488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Material Complementar</a:t>
            </a:r>
            <a:endParaRPr lang="en-US" smtClean="0"/>
          </a:p>
        </p:txBody>
      </p:sp>
      <p:sp>
        <p:nvSpPr>
          <p:cNvPr id="4096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7924800" cy="4648200"/>
          </a:xfrm>
        </p:spPr>
        <p:txBody>
          <a:bodyPr/>
          <a:lstStyle/>
          <a:p>
            <a:r>
              <a:rPr lang="pt-BR" smtClean="0"/>
              <a:t>Vídeo Aulas</a:t>
            </a:r>
          </a:p>
          <a:p>
            <a:pPr lvl="1"/>
            <a:r>
              <a:rPr lang="pt-BR" smtClean="0"/>
              <a:t>Aula 55: Ponteiros pt.1 – Conceito</a:t>
            </a:r>
          </a:p>
          <a:p>
            <a:pPr lvl="1"/>
            <a:r>
              <a:rPr lang="pt-BR" smtClean="0"/>
              <a:t>Aula 56: Ponteiros pt.2 – Operações </a:t>
            </a:r>
          </a:p>
          <a:p>
            <a:pPr lvl="1"/>
            <a:r>
              <a:rPr lang="pt-BR" smtClean="0"/>
              <a:t>Aula 57: Ponteiros pt.3 – Ponteiro Genério</a:t>
            </a:r>
          </a:p>
          <a:p>
            <a:pPr lvl="1"/>
            <a:r>
              <a:rPr lang="pt-BR" smtClean="0"/>
              <a:t>Aula 58: Ponteiros pt.4 – Ponteiros e Arrays</a:t>
            </a:r>
          </a:p>
          <a:p>
            <a:pPr lvl="1"/>
            <a:r>
              <a:rPr lang="pt-BR" smtClean="0"/>
              <a:t>Aula 59: Ponteiros pt.5 – Ponteiro para Ponteiro</a:t>
            </a:r>
            <a:endParaRPr lang="en-US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Declaração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Exemplos de declaração de variáveis e ponteiros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6725" y="2285992"/>
            <a:ext cx="8210550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Declaração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Na linguagem C, quando declaramos </a:t>
            </a:r>
            <a:r>
              <a:rPr lang="pt-BR" dirty="0" smtClean="0"/>
              <a:t>um ponteiro </a:t>
            </a:r>
            <a:r>
              <a:rPr lang="pt-BR" dirty="0"/>
              <a:t>nós informamos ao compilador para que tipo de variável vamos apontá-lo. </a:t>
            </a:r>
          </a:p>
          <a:p>
            <a:pPr lvl="1"/>
            <a:r>
              <a:rPr lang="pt-BR" dirty="0"/>
              <a:t>Um ponteiro </a:t>
            </a:r>
            <a:r>
              <a:rPr lang="pt-BR" b="1" dirty="0" err="1"/>
              <a:t>int</a:t>
            </a:r>
            <a:r>
              <a:rPr lang="pt-BR" b="1" dirty="0"/>
              <a:t>*</a:t>
            </a:r>
            <a:r>
              <a:rPr lang="pt-BR" dirty="0"/>
              <a:t> aponta para um </a:t>
            </a:r>
            <a:r>
              <a:rPr lang="pt-BR" dirty="0" smtClean="0"/>
              <a:t>inteiro, isto é, </a:t>
            </a:r>
            <a:r>
              <a:rPr lang="pt-BR" b="1" dirty="0" err="1" smtClean="0"/>
              <a:t>int</a:t>
            </a:r>
            <a:endParaRPr lang="pt-BR" b="1" dirty="0" smtClean="0"/>
          </a:p>
          <a:p>
            <a:pPr lvl="1"/>
            <a:r>
              <a:rPr lang="pt-BR" dirty="0" smtClean="0"/>
              <a:t>Esse ponteiro guarda </a:t>
            </a:r>
            <a:r>
              <a:rPr lang="pt-BR" dirty="0"/>
              <a:t>o endereço de memória onde se encontra </a:t>
            </a:r>
            <a:r>
              <a:rPr lang="pt-BR" dirty="0" smtClean="0"/>
              <a:t>armazenada uma </a:t>
            </a:r>
            <a:r>
              <a:rPr lang="pt-BR" dirty="0"/>
              <a:t>variável do tipo </a:t>
            </a:r>
            <a:r>
              <a:rPr lang="pt-BR" b="1" dirty="0" err="1"/>
              <a:t>int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193609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Inicialização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Ponteiros apontam para uma posição de memória.</a:t>
            </a:r>
          </a:p>
          <a:p>
            <a:pPr lvl="1" eaLnBrk="1" hangingPunct="1"/>
            <a:r>
              <a:rPr lang="pt-BR" b="1" dirty="0" smtClean="0"/>
              <a:t>Cuidado</a:t>
            </a:r>
            <a:r>
              <a:rPr lang="pt-BR" dirty="0" smtClean="0"/>
              <a:t>: Ponteiros não inicializados apontam para um lugar indefinido.</a:t>
            </a:r>
          </a:p>
          <a:p>
            <a:r>
              <a:rPr lang="pt-BR" dirty="0" smtClean="0"/>
              <a:t>Exemplo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*p;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64638"/>
              </p:ext>
            </p:extLst>
          </p:nvPr>
        </p:nvGraphicFramePr>
        <p:xfrm>
          <a:off x="4953000" y="3540760"/>
          <a:ext cx="2971800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9735"/>
                <a:gridCol w="956279"/>
                <a:gridCol w="1105786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Memória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posição</a:t>
                      </a:r>
                      <a:endParaRPr lang="en-US" sz="16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variável</a:t>
                      </a:r>
                      <a:endParaRPr lang="en-US" sz="16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conteúdo</a:t>
                      </a:r>
                      <a:endParaRPr lang="en-US" sz="16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err="1" smtClean="0"/>
                        <a:t>int</a:t>
                      </a:r>
                      <a:r>
                        <a:rPr lang="pt-BR" sz="1600" dirty="0" smtClean="0"/>
                        <a:t> *p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????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121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122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123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Inicialização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Um ponteiro pode ter o valor especial NULL que é o endereço de nenhum lugar.</a:t>
            </a:r>
          </a:p>
          <a:p>
            <a:r>
              <a:rPr lang="pt-BR" dirty="0" smtClean="0"/>
              <a:t>Exemplo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*p = NULL;</a:t>
            </a:r>
          </a:p>
          <a:p>
            <a:pPr lvl="1" eaLnBrk="1" hangingPunct="1"/>
            <a:endParaRPr lang="pt-BR" dirty="0" smtClean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590261"/>
              </p:ext>
            </p:extLst>
          </p:nvPr>
        </p:nvGraphicFramePr>
        <p:xfrm>
          <a:off x="4600596" y="4119268"/>
          <a:ext cx="2971800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9735"/>
                <a:gridCol w="956279"/>
                <a:gridCol w="1105786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Memória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posição</a:t>
                      </a:r>
                      <a:endParaRPr lang="en-US" sz="16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variável</a:t>
                      </a:r>
                      <a:endParaRPr lang="en-US" sz="16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conteúdo</a:t>
                      </a:r>
                      <a:endParaRPr lang="en-US" sz="16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err="1" smtClean="0"/>
                        <a:t>int</a:t>
                      </a:r>
                      <a:r>
                        <a:rPr lang="pt-BR" sz="1600" dirty="0" smtClean="0"/>
                        <a:t> *p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NULL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121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122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123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2" name="Grupo 11"/>
          <p:cNvGrpSpPr/>
          <p:nvPr/>
        </p:nvGrpSpPr>
        <p:grpSpPr>
          <a:xfrm>
            <a:off x="4719662" y="3007376"/>
            <a:ext cx="2643206" cy="2393173"/>
            <a:chOff x="5072066" y="2428868"/>
            <a:chExt cx="2643206" cy="2393173"/>
          </a:xfrm>
        </p:grpSpPr>
        <p:sp>
          <p:nvSpPr>
            <p:cNvPr id="6" name="Retângulo 5"/>
            <p:cNvSpPr/>
            <p:nvPr/>
          </p:nvSpPr>
          <p:spPr>
            <a:xfrm>
              <a:off x="5072066" y="2428868"/>
              <a:ext cx="2428892" cy="100013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Nenhum lugar na memória</a:t>
              </a:r>
              <a:endParaRPr lang="pt-BR" b="1" dirty="0"/>
            </a:p>
          </p:txBody>
        </p:sp>
        <p:cxnSp>
          <p:nvCxnSpPr>
            <p:cNvPr id="8" name="Conector angulado 7"/>
            <p:cNvCxnSpPr>
              <a:endCxn id="6" idx="3"/>
            </p:cNvCxnSpPr>
            <p:nvPr/>
          </p:nvCxnSpPr>
          <p:spPr>
            <a:xfrm flipH="1" flipV="1">
              <a:off x="7500958" y="2928934"/>
              <a:ext cx="214314" cy="1893107"/>
            </a:xfrm>
            <a:prstGeom prst="bentConnector3">
              <a:avLst>
                <a:gd name="adj1" fmla="val -248887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5623205" y="51760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5623205" y="59380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Inicialização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8305800" cy="4419600"/>
          </a:xfrm>
        </p:spPr>
        <p:txBody>
          <a:bodyPr/>
          <a:lstStyle/>
          <a:p>
            <a:pPr eaLnBrk="1" hangingPunct="1"/>
            <a:r>
              <a:rPr lang="pt-BR" dirty="0" smtClean="0"/>
              <a:t>Os ponteiros devem ser inicializados antes de serem usados.</a:t>
            </a:r>
          </a:p>
          <a:p>
            <a:r>
              <a:rPr lang="pt-BR" dirty="0" smtClean="0"/>
              <a:t>Assim, devemos apontar um ponteiro para um lugar conhecido</a:t>
            </a:r>
          </a:p>
          <a:p>
            <a:pPr lvl="1" eaLnBrk="1" hangingPunct="1"/>
            <a:r>
              <a:rPr lang="pt-BR" dirty="0" smtClean="0"/>
              <a:t>Podemos apontá-lo para uma variável que já exista no programa.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633295"/>
              </p:ext>
            </p:extLst>
          </p:nvPr>
        </p:nvGraphicFramePr>
        <p:xfrm>
          <a:off x="3143240" y="4047830"/>
          <a:ext cx="2971800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9735"/>
                <a:gridCol w="956279"/>
                <a:gridCol w="1105786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Memória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posição</a:t>
                      </a:r>
                      <a:endParaRPr lang="en-US" sz="16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variável</a:t>
                      </a:r>
                      <a:endParaRPr lang="en-US" sz="16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conteúdo</a:t>
                      </a:r>
                      <a:endParaRPr lang="en-US" sz="16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err="1" smtClean="0"/>
                        <a:t>int</a:t>
                      </a:r>
                      <a:r>
                        <a:rPr lang="pt-BR" sz="1600" dirty="0" smtClean="0"/>
                        <a:t> *p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122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121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122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int</a:t>
                      </a:r>
                      <a:r>
                        <a:rPr lang="en-US" sz="1600" dirty="0" smtClean="0"/>
                        <a:t> 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123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Conector angulado 3"/>
          <p:cNvCxnSpPr>
            <a:stCxn id="2" idx="6"/>
            <a:endCxn id="7" idx="6"/>
          </p:cNvCxnSpPr>
          <p:nvPr/>
        </p:nvCxnSpPr>
        <p:spPr>
          <a:xfrm>
            <a:off x="5928005" y="5328450"/>
            <a:ext cx="12700" cy="762000"/>
          </a:xfrm>
          <a:prstGeom prst="bentConnector3">
            <a:avLst>
              <a:gd name="adj1" fmla="val 3654543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Inicialização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5329246" cy="4873752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 smtClean="0"/>
              <a:t>O ponteiro armazena o endereço da variável para onde ele aponta. </a:t>
            </a:r>
          </a:p>
          <a:p>
            <a:pPr lvl="1" eaLnBrk="1" hangingPunct="1">
              <a:defRPr/>
            </a:pPr>
            <a:r>
              <a:rPr lang="pt-BR" sz="2000" dirty="0" smtClean="0"/>
              <a:t>Para saber o endereço de memória de uma variável do nosso programa, usamos o operador </a:t>
            </a:r>
            <a:r>
              <a:rPr lang="pt-BR" sz="2000" b="1" dirty="0" smtClean="0"/>
              <a:t>&amp;</a:t>
            </a:r>
            <a:r>
              <a:rPr lang="pt-BR" sz="2000" dirty="0" smtClean="0"/>
              <a:t>. </a:t>
            </a:r>
          </a:p>
          <a:p>
            <a:pPr lvl="1">
              <a:defRPr/>
            </a:pPr>
            <a:r>
              <a:rPr lang="pt-BR" sz="2000" dirty="0" smtClean="0"/>
              <a:t>Ao armazenar o endereço, o ponteiro estará apontando para aquela variável</a:t>
            </a:r>
          </a:p>
        </p:txBody>
      </p:sp>
      <p:grpSp>
        <p:nvGrpSpPr>
          <p:cNvPr id="7" name="Grupo 6"/>
          <p:cNvGrpSpPr/>
          <p:nvPr/>
        </p:nvGrpSpPr>
        <p:grpSpPr>
          <a:xfrm>
            <a:off x="285720" y="4121609"/>
            <a:ext cx="7096125" cy="2600325"/>
            <a:chOff x="1023938" y="3714752"/>
            <a:chExt cx="7096125" cy="2600325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23938" y="3714752"/>
              <a:ext cx="7096125" cy="2600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Retângulo 5"/>
            <p:cNvSpPr/>
            <p:nvPr/>
          </p:nvSpPr>
          <p:spPr>
            <a:xfrm>
              <a:off x="1428728" y="5286388"/>
              <a:ext cx="1357322" cy="2857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" name="Elipse 7"/>
          <p:cNvSpPr/>
          <p:nvPr/>
        </p:nvSpPr>
        <p:spPr>
          <a:xfrm>
            <a:off x="8194973" y="241408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8194973" y="317608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633295"/>
              </p:ext>
            </p:extLst>
          </p:nvPr>
        </p:nvGraphicFramePr>
        <p:xfrm>
          <a:off x="5715008" y="1285860"/>
          <a:ext cx="2971800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9735"/>
                <a:gridCol w="956279"/>
                <a:gridCol w="1105786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Memória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posição</a:t>
                      </a:r>
                      <a:endParaRPr lang="en-US" sz="16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variável</a:t>
                      </a:r>
                      <a:endParaRPr lang="en-US" sz="16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conteúdo</a:t>
                      </a:r>
                      <a:endParaRPr lang="en-US" sz="16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err="1" smtClean="0"/>
                        <a:t>int</a:t>
                      </a:r>
                      <a:r>
                        <a:rPr lang="pt-BR" sz="1600" dirty="0" smtClean="0"/>
                        <a:t> *p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122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121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122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int</a:t>
                      </a:r>
                      <a:r>
                        <a:rPr lang="en-US" sz="1600" dirty="0" smtClean="0"/>
                        <a:t> 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123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Conector angulado 10"/>
          <p:cNvCxnSpPr>
            <a:stCxn id="8" idx="6"/>
            <a:endCxn id="9" idx="6"/>
          </p:cNvCxnSpPr>
          <p:nvPr/>
        </p:nvCxnSpPr>
        <p:spPr>
          <a:xfrm>
            <a:off x="8499773" y="2566480"/>
            <a:ext cx="12700" cy="762000"/>
          </a:xfrm>
          <a:prstGeom prst="bentConnector3">
            <a:avLst>
              <a:gd name="adj1" fmla="val 3654543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727</TotalTime>
  <Words>1509</Words>
  <Application>Microsoft Office PowerPoint</Application>
  <PresentationFormat>Apresentação na tela (4:3)</PresentationFormat>
  <Paragraphs>307</Paragraphs>
  <Slides>37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38" baseType="lpstr">
      <vt:lpstr>Balcão Envidraçado</vt:lpstr>
      <vt:lpstr>Linguagem C: Ponteiros</vt:lpstr>
      <vt:lpstr>Definição</vt:lpstr>
      <vt:lpstr>Declaração</vt:lpstr>
      <vt:lpstr>Declaração</vt:lpstr>
      <vt:lpstr>Declaração</vt:lpstr>
      <vt:lpstr>Inicialização</vt:lpstr>
      <vt:lpstr>Inicialização</vt:lpstr>
      <vt:lpstr>Inicialização</vt:lpstr>
      <vt:lpstr>Inicialização</vt:lpstr>
      <vt:lpstr>Utilização</vt:lpstr>
      <vt:lpstr>Utilização</vt:lpstr>
      <vt:lpstr>Utilização</vt:lpstr>
      <vt:lpstr>Utilização</vt:lpstr>
      <vt:lpstr>Utilização</vt:lpstr>
      <vt:lpstr>Operações com ponteiros</vt:lpstr>
      <vt:lpstr>Operações com ponteiros</vt:lpstr>
      <vt:lpstr>Operações com ponteiros</vt:lpstr>
      <vt:lpstr>Operações com ponteiros</vt:lpstr>
      <vt:lpstr>Operações com ponteiros</vt:lpstr>
      <vt:lpstr>Operações com ponteiros</vt:lpstr>
      <vt:lpstr>Ponteiros Genéricos</vt:lpstr>
      <vt:lpstr>Ponteiros Genéricos</vt:lpstr>
      <vt:lpstr>Ponteiros Genéricos</vt:lpstr>
      <vt:lpstr>Ponteiros e Arrays</vt:lpstr>
      <vt:lpstr>Ponteiros e Arrays</vt:lpstr>
      <vt:lpstr>Ponteiros e Arrays</vt:lpstr>
      <vt:lpstr>Ponteiros e Arrays</vt:lpstr>
      <vt:lpstr>Ponteiros e Arrays</vt:lpstr>
      <vt:lpstr>Ponteiros e Arrays</vt:lpstr>
      <vt:lpstr>Ponteiros e Arrays</vt:lpstr>
      <vt:lpstr>Ponteiro para struct</vt:lpstr>
      <vt:lpstr>Ponteiro para ponteiro</vt:lpstr>
      <vt:lpstr>Ponteiro para ponteiro</vt:lpstr>
      <vt:lpstr>Ponteiro para ponteiro</vt:lpstr>
      <vt:lpstr>Ponteiro para ponteiro</vt:lpstr>
      <vt:lpstr>Ponteiro para ponteiro</vt:lpstr>
      <vt:lpstr>Material Complementar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Backes</dc:creator>
  <cp:lastModifiedBy>Usuário do Windows</cp:lastModifiedBy>
  <cp:revision>143</cp:revision>
  <cp:lastPrinted>1601-01-01T00:00:00Z</cp:lastPrinted>
  <dcterms:created xsi:type="dcterms:W3CDTF">2010-10-27T11:13:27Z</dcterms:created>
  <dcterms:modified xsi:type="dcterms:W3CDTF">2017-07-11T11:57:09Z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