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68" r:id="rId8"/>
    <p:sldId id="261" r:id="rId9"/>
    <p:sldId id="262" r:id="rId10"/>
    <p:sldId id="263" r:id="rId11"/>
    <p:sldId id="293" r:id="rId12"/>
    <p:sldId id="288" r:id="rId13"/>
    <p:sldId id="289" r:id="rId14"/>
    <p:sldId id="294" r:id="rId15"/>
    <p:sldId id="270" r:id="rId16"/>
    <p:sldId id="265" r:id="rId17"/>
    <p:sldId id="266" r:id="rId18"/>
    <p:sldId id="290" r:id="rId19"/>
    <p:sldId id="274" r:id="rId20"/>
    <p:sldId id="295" r:id="rId21"/>
    <p:sldId id="291" r:id="rId22"/>
    <p:sldId id="272" r:id="rId23"/>
    <p:sldId id="282" r:id="rId24"/>
    <p:sldId id="278" r:id="rId25"/>
    <p:sldId id="285" r:id="rId26"/>
    <p:sldId id="280" r:id="rId27"/>
    <p:sldId id="292" r:id="rId28"/>
    <p:sldId id="281" r:id="rId29"/>
    <p:sldId id="283" r:id="rId30"/>
    <p:sldId id="296" r:id="rId31"/>
    <p:sldId id="297" r:id="rId32"/>
    <p:sldId id="298" r:id="rId33"/>
    <p:sldId id="287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8A94938C-543C-455F-86E3-8667A33BFA2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F0063-B334-4118-8010-614A514285B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736A4-6F1C-42AF-9CC5-F5F7AAC36DF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2F09D-FD30-4A06-8626-54D1419027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674287D3-7D76-4A8E-BCD3-FB06FB629BA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F85E9983-31B5-4787-AF15-36E88209F3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5686-9DC8-4BA8-8B98-A1523F2FC0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3F58C-E5C4-41CF-BCEC-4FD91A1DC80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F714C22C-644E-4291-9F22-AD230428BE9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DDA7EA-5352-4F74-B4FA-FF6ABB87138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128A52C-0245-445F-A738-070E13559E4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7ADF37E-8641-479A-9686-6C6051FDC75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472C33-1C97-4362-A932-6B8AACB0283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Linguagem C:</a:t>
            </a:r>
            <a:br>
              <a:rPr lang="pt-BR" dirty="0" smtClean="0"/>
            </a:br>
            <a:r>
              <a:rPr lang="pt-BR" dirty="0" smtClean="0"/>
              <a:t>Alocação Dinâmica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malloc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Operador </a:t>
            </a:r>
            <a:r>
              <a:rPr lang="pt-BR" b="1" dirty="0" err="1" smtClean="0"/>
              <a:t>sizeof</a:t>
            </a:r>
            <a:r>
              <a:rPr lang="pt-BR" b="1" dirty="0" smtClean="0"/>
              <a:t>()</a:t>
            </a:r>
          </a:p>
          <a:p>
            <a:pPr lvl="1" eaLnBrk="1" hangingPunct="1"/>
            <a:r>
              <a:rPr lang="pt-BR" dirty="0" smtClean="0"/>
              <a:t>Retorna o número de </a:t>
            </a:r>
            <a:r>
              <a:rPr lang="pt-BR" b="1" i="1" dirty="0" smtClean="0"/>
              <a:t>bytes</a:t>
            </a:r>
            <a:r>
              <a:rPr lang="pt-BR" dirty="0" smtClean="0"/>
              <a:t> de um dado tipo de dado. Ex.: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 char, </a:t>
            </a:r>
            <a:r>
              <a:rPr lang="pt-BR" dirty="0" err="1" smtClean="0"/>
              <a:t>struct</a:t>
            </a:r>
            <a:r>
              <a:rPr lang="pt-BR" dirty="0" smtClean="0"/>
              <a:t>...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95600"/>
            <a:ext cx="69913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malloc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Operador </a:t>
            </a:r>
            <a:r>
              <a:rPr lang="pt-BR" b="1" dirty="0" err="1" smtClean="0"/>
              <a:t>sizeof</a:t>
            </a:r>
            <a:r>
              <a:rPr lang="pt-BR" b="1" dirty="0" smtClean="0"/>
              <a:t>()</a:t>
            </a:r>
          </a:p>
          <a:p>
            <a:pPr lvl="1" eaLnBrk="1" hangingPunct="1"/>
            <a:r>
              <a:rPr lang="pt-BR" dirty="0" smtClean="0"/>
              <a:t>No exemplo anterior,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dirty="0" smtClean="0"/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 =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(50*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 eaLnBrk="1" hangingPunct="1"/>
            <a:endParaRPr lang="pt-BR" b="1" dirty="0" smtClean="0"/>
          </a:p>
          <a:p>
            <a:pPr lvl="1"/>
            <a:r>
              <a:rPr lang="pt-BR" b="1" dirty="0" err="1" smtClean="0"/>
              <a:t>sizeof</a:t>
            </a:r>
            <a:r>
              <a:rPr lang="pt-BR" b="1" dirty="0" smtClean="0"/>
              <a:t>(</a:t>
            </a:r>
            <a:r>
              <a:rPr lang="pt-BR" b="1" dirty="0" err="1" smtClean="0"/>
              <a:t>int</a:t>
            </a:r>
            <a:r>
              <a:rPr lang="pt-BR" b="1" dirty="0" smtClean="0"/>
              <a:t>) </a:t>
            </a:r>
            <a:r>
              <a:rPr lang="pt-BR" dirty="0" smtClean="0"/>
              <a:t>retorna 4 </a:t>
            </a:r>
          </a:p>
          <a:p>
            <a:pPr lvl="2"/>
            <a:r>
              <a:rPr lang="pt-BR" dirty="0" smtClean="0"/>
              <a:t>número de bytes do tipo </a:t>
            </a:r>
            <a:r>
              <a:rPr lang="pt-BR" b="1" dirty="0" err="1" smtClean="0"/>
              <a:t>int</a:t>
            </a:r>
            <a:r>
              <a:rPr lang="pt-BR" dirty="0" smtClean="0"/>
              <a:t> na memória</a:t>
            </a:r>
          </a:p>
          <a:p>
            <a:pPr lvl="1" eaLnBrk="1" hangingPunct="1"/>
            <a:r>
              <a:rPr lang="pt-BR" dirty="0" smtClean="0"/>
              <a:t>Portanto, são alocados 200 bytes (50 * 4)</a:t>
            </a:r>
          </a:p>
          <a:p>
            <a:pPr lvl="1"/>
            <a:r>
              <a:rPr lang="pt-BR" dirty="0"/>
              <a:t>200 </a:t>
            </a:r>
            <a:r>
              <a:rPr lang="pt-BR" dirty="0" smtClean="0"/>
              <a:t>bytes = 50 posições do tipo 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dirty="0" smtClean="0"/>
              <a:t>na memória</a:t>
            </a:r>
          </a:p>
        </p:txBody>
      </p:sp>
    </p:spTree>
    <p:extLst>
      <p:ext uri="{BB962C8B-B14F-4D97-AF65-F5344CB8AC3E}">
        <p14:creationId xmlns:p14="http://schemas.microsoft.com/office/powerpoint/2010/main" val="396538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malloc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 não houver memória suficiente para alocar a memória requisitada, a função </a:t>
            </a:r>
            <a:r>
              <a:rPr lang="pt-BR" b="1" dirty="0" err="1"/>
              <a:t>malloc</a:t>
            </a:r>
            <a:r>
              <a:rPr lang="pt-BR" b="1" dirty="0"/>
              <a:t>()</a:t>
            </a:r>
            <a:r>
              <a:rPr lang="pt-BR" dirty="0"/>
              <a:t> retorna um ponteiro nulo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6" y="2786058"/>
            <a:ext cx="6343670" cy="383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741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Alocação Dinâmica - </a:t>
            </a:r>
            <a:r>
              <a:rPr lang="pt-BR" dirty="0" err="1" smtClean="0"/>
              <a:t>calloc</a:t>
            </a:r>
            <a:endParaRPr lang="pt-BR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err="1"/>
              <a:t>calloc</a:t>
            </a:r>
            <a:endParaRPr lang="pt-BR" b="1" dirty="0"/>
          </a:p>
          <a:p>
            <a:pPr lvl="1"/>
            <a:r>
              <a:rPr lang="pt-BR" dirty="0"/>
              <a:t>A função </a:t>
            </a:r>
            <a:r>
              <a:rPr lang="pt-BR" dirty="0" err="1"/>
              <a:t>calloc</a:t>
            </a:r>
            <a:r>
              <a:rPr lang="pt-BR" dirty="0"/>
              <a:t>() também serve para alocar memória, mas possui um protótipo um pouco diferente:</a:t>
            </a:r>
          </a:p>
          <a:p>
            <a:pPr marL="365760" lvl="1" indent="0">
              <a:buNone/>
            </a:pPr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Funcionalidade</a:t>
            </a:r>
          </a:p>
          <a:p>
            <a:pPr lvl="1"/>
            <a:r>
              <a:rPr lang="pt-BR" dirty="0"/>
              <a:t>Basicamente, a função </a:t>
            </a:r>
            <a:r>
              <a:rPr lang="pt-BR" dirty="0" err="1"/>
              <a:t>calloc</a:t>
            </a:r>
            <a:r>
              <a:rPr lang="pt-BR" dirty="0"/>
              <a:t>() faz o mesmo que a função </a:t>
            </a:r>
            <a:r>
              <a:rPr lang="pt-BR" dirty="0" err="1"/>
              <a:t>malloc</a:t>
            </a:r>
            <a:r>
              <a:rPr lang="pt-BR" dirty="0"/>
              <a:t>(). A diferença é que agora passamos a quantidade de posições a serem alocadas e o tamanho do tipo de dado alocado como parâmetros distintos da função.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3140968"/>
            <a:ext cx="6905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6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Alocação Dinâmica - </a:t>
            </a:r>
            <a:r>
              <a:rPr lang="pt-BR" dirty="0" err="1" smtClean="0"/>
              <a:t>calloc</a:t>
            </a:r>
            <a:endParaRPr lang="pt-BR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da função </a:t>
            </a:r>
            <a:r>
              <a:rPr lang="pt-BR" b="1" dirty="0" err="1" smtClean="0"/>
              <a:t>calloc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2285992"/>
            <a:ext cx="64198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746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realloc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b="1" dirty="0" err="1" smtClean="0"/>
              <a:t>realloc</a:t>
            </a:r>
            <a:endParaRPr lang="pt-BR" b="1" dirty="0" smtClean="0"/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A função </a:t>
            </a:r>
            <a:r>
              <a:rPr lang="pt-BR" dirty="0" err="1" smtClean="0"/>
              <a:t>realloc</a:t>
            </a:r>
            <a:r>
              <a:rPr lang="pt-BR" dirty="0" smtClean="0"/>
              <a:t>() serve para realocar memória e tem o seguinte protótipo: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b="1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Funcionalidade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A função modifica o tamanho da memória previamente alocada e apontada por </a:t>
            </a:r>
            <a:r>
              <a:rPr lang="pt-BR" b="1" dirty="0" smtClean="0"/>
              <a:t>*</a:t>
            </a:r>
            <a:r>
              <a:rPr lang="pt-BR" b="1" dirty="0" err="1" smtClean="0"/>
              <a:t>ptr</a:t>
            </a:r>
            <a:r>
              <a:rPr lang="pt-BR" dirty="0" smtClean="0"/>
              <a:t> para aquele especificado por </a:t>
            </a:r>
            <a:r>
              <a:rPr lang="pt-BR" b="1" dirty="0" smtClean="0"/>
              <a:t>num</a:t>
            </a:r>
            <a:r>
              <a:rPr lang="pt-BR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O valor de </a:t>
            </a:r>
            <a:r>
              <a:rPr lang="pt-BR" b="1" dirty="0" smtClean="0"/>
              <a:t>num</a:t>
            </a:r>
            <a:r>
              <a:rPr lang="pt-BR" dirty="0" smtClean="0"/>
              <a:t> pode ser maior ou menor que o original.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3000372"/>
            <a:ext cx="6086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realloc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572000" cy="441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b="1" dirty="0" err="1" smtClean="0"/>
              <a:t>realloc</a:t>
            </a:r>
            <a:endParaRPr lang="pt-BR" b="1" dirty="0" smtClean="0"/>
          </a:p>
          <a:p>
            <a:pPr lvl="1" eaLnBrk="1" hangingPunct="1">
              <a:defRPr/>
            </a:pPr>
            <a:r>
              <a:rPr lang="pt-BR" dirty="0" smtClean="0"/>
              <a:t>Um ponteiro para o bloco é devolvido porque </a:t>
            </a:r>
            <a:r>
              <a:rPr lang="pt-BR" dirty="0" err="1" smtClean="0"/>
              <a:t>realloc</a:t>
            </a:r>
            <a:r>
              <a:rPr lang="pt-BR" dirty="0" smtClean="0"/>
              <a:t>() pode precisar mover o bloco para aumentar seu tamanho. </a:t>
            </a:r>
          </a:p>
          <a:p>
            <a:pPr lvl="1" eaLnBrk="1" hangingPunct="1">
              <a:defRPr/>
            </a:pPr>
            <a:r>
              <a:rPr lang="pt-BR" dirty="0" smtClean="0"/>
              <a:t>Se isso ocorrer, o conteúdo do bloco antigo é copiado para o novo bloco, e nenhuma informação é perdida.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b="4713"/>
          <a:stretch>
            <a:fillRect/>
          </a:stretch>
        </p:blipFill>
        <p:spPr bwMode="auto">
          <a:xfrm>
            <a:off x="5000628" y="1481147"/>
            <a:ext cx="4059017" cy="530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Alocação Dinâmica - </a:t>
            </a:r>
            <a:r>
              <a:rPr lang="pt-BR" dirty="0" err="1" smtClean="0"/>
              <a:t>realloc</a:t>
            </a:r>
            <a:endParaRPr lang="pt-BR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Observações sobre realloc()</a:t>
            </a:r>
          </a:p>
          <a:p>
            <a:pPr lvl="1" eaLnBrk="1" hangingPunct="1"/>
            <a:r>
              <a:rPr lang="pt-BR" smtClean="0"/>
              <a:t>Se </a:t>
            </a:r>
            <a:r>
              <a:rPr lang="pt-BR" b="1" smtClean="0"/>
              <a:t>*ptr </a:t>
            </a:r>
            <a:r>
              <a:rPr lang="pt-BR" smtClean="0"/>
              <a:t>for nulo, aloca </a:t>
            </a:r>
            <a:r>
              <a:rPr lang="pt-BR" b="1" smtClean="0"/>
              <a:t>num</a:t>
            </a:r>
            <a:r>
              <a:rPr lang="pt-BR" smtClean="0"/>
              <a:t> bytes e devolve um ponteiro (igual malloc); </a:t>
            </a:r>
          </a:p>
          <a:p>
            <a:pPr lvl="1" eaLnBrk="1" hangingPunct="1"/>
            <a:r>
              <a:rPr lang="pt-BR" smtClean="0"/>
              <a:t>se </a:t>
            </a:r>
            <a:r>
              <a:rPr lang="pt-BR" b="1" smtClean="0"/>
              <a:t>num</a:t>
            </a:r>
            <a:r>
              <a:rPr lang="pt-BR" smtClean="0"/>
              <a:t> é zero, a memória apontada por </a:t>
            </a:r>
            <a:r>
              <a:rPr lang="pt-BR" b="1" smtClean="0"/>
              <a:t>*ptr</a:t>
            </a:r>
            <a:r>
              <a:rPr lang="pt-BR" smtClean="0"/>
              <a:t> é liberada (igual free). </a:t>
            </a:r>
          </a:p>
          <a:p>
            <a:pPr lvl="1" eaLnBrk="1" hangingPunct="1"/>
            <a:r>
              <a:rPr lang="pt-BR" smtClean="0"/>
              <a:t>Se não houver memória suficiente para a alocação, um ponteiro nulo é devolvido e o bloco original é deixado inalterado.</a:t>
            </a:r>
          </a:p>
          <a:p>
            <a:pPr lvl="1" eaLnBrk="1" hangingPunct="1"/>
            <a:endParaRPr lang="pt-BR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Alocação Dinâmica - </a:t>
            </a:r>
            <a:r>
              <a:rPr lang="pt-BR" dirty="0" err="1" smtClean="0"/>
              <a:t>free</a:t>
            </a:r>
            <a:endParaRPr lang="pt-BR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err="1"/>
              <a:t>free</a:t>
            </a:r>
            <a:endParaRPr lang="pt-BR" b="1" dirty="0"/>
          </a:p>
          <a:p>
            <a:pPr lvl="1"/>
            <a:r>
              <a:rPr lang="pt-BR" dirty="0"/>
              <a:t>Diferente das variáveis definidas durante a escrita do programa, as variáveis alocadas dinamicamente não são liberadas automaticamente pelo programa.</a:t>
            </a:r>
          </a:p>
          <a:p>
            <a:pPr lvl="1"/>
            <a:r>
              <a:rPr lang="pt-BR" dirty="0"/>
              <a:t>Quando alocamos memória dinamicamente é necessário que nós a liberemos quando ela não for mais necessária. </a:t>
            </a:r>
          </a:p>
          <a:p>
            <a:pPr lvl="1"/>
            <a:r>
              <a:rPr lang="pt-BR" dirty="0"/>
              <a:t>Para isto existe a função </a:t>
            </a:r>
            <a:r>
              <a:rPr lang="pt-BR" b="1" dirty="0" err="1"/>
              <a:t>free</a:t>
            </a:r>
            <a:r>
              <a:rPr lang="pt-BR" b="1" dirty="0"/>
              <a:t>()</a:t>
            </a:r>
            <a:r>
              <a:rPr lang="pt-BR" dirty="0"/>
              <a:t> cujo protótipo é: </a:t>
            </a:r>
          </a:p>
          <a:p>
            <a:pPr lvl="1" eaLnBrk="1" hangingPunct="1"/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3738" y="4643446"/>
            <a:ext cx="2676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106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free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Assim, para liberar a memória, basta passar como parâmetro para a função </a:t>
            </a:r>
            <a:r>
              <a:rPr lang="pt-BR" dirty="0" err="1" smtClean="0"/>
              <a:t>free</a:t>
            </a:r>
            <a:r>
              <a:rPr lang="pt-BR" dirty="0" smtClean="0"/>
              <a:t>() o ponteiro que aponta para o início da memória a ser </a:t>
            </a:r>
            <a:r>
              <a:rPr lang="pt-BR" dirty="0" err="1" smtClean="0"/>
              <a:t>desalocada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Como o programa sabe quantos bytes devem ser liberados? </a:t>
            </a:r>
          </a:p>
          <a:p>
            <a:pPr lvl="1" eaLnBrk="1" hangingPunct="1"/>
            <a:r>
              <a:rPr lang="pt-BR" dirty="0" smtClean="0"/>
              <a:t>Quando se aloca a memória, o programa guarda o número de bytes alocados numa "tabela de alocação" interna.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Definição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Sempre que escrevemos um programa, é preciso reservar espaço para as informações que serão processadas.</a:t>
            </a:r>
          </a:p>
          <a:p>
            <a:pPr eaLnBrk="1" hangingPunct="1"/>
            <a:r>
              <a:rPr lang="pt-BR" dirty="0" smtClean="0"/>
              <a:t>Para isso utilizamos as variáveis</a:t>
            </a:r>
          </a:p>
          <a:p>
            <a:pPr lvl="1" eaLnBrk="1" hangingPunct="1"/>
            <a:r>
              <a:rPr lang="pt-BR" dirty="0" smtClean="0"/>
              <a:t>Uma variável é uma posição de memória que armazena uma informação que pode ser modificada pelo programa.</a:t>
            </a:r>
          </a:p>
          <a:p>
            <a:pPr lvl="1" eaLnBrk="1" hangingPunct="1"/>
            <a:r>
              <a:rPr lang="pt-BR" dirty="0" smtClean="0"/>
              <a:t>Ela deve ser definida antes de ser usada.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free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free</a:t>
            </a:r>
            <a:r>
              <a:rPr lang="pt-BR" b="1" dirty="0" smtClean="0"/>
              <a:t>()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08" y="2081100"/>
            <a:ext cx="6008712" cy="46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</a:t>
            </a:r>
            <a:r>
              <a:rPr lang="pt-BR" dirty="0" err="1" smtClean="0"/>
              <a:t>arrays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armazenar um </a:t>
            </a:r>
            <a:r>
              <a:rPr lang="pt-BR" dirty="0" err="1"/>
              <a:t>array</a:t>
            </a:r>
            <a:r>
              <a:rPr lang="pt-BR" dirty="0"/>
              <a:t> o compilador C calcula o tamanho, em bytes, necessário e reserva posições sequenciais na memória</a:t>
            </a:r>
          </a:p>
          <a:p>
            <a:pPr lvl="1"/>
            <a:r>
              <a:rPr lang="pt-BR" dirty="0"/>
              <a:t>Note que isso é muito parecido com alocação dinâmica</a:t>
            </a:r>
          </a:p>
          <a:p>
            <a:r>
              <a:rPr lang="pt-BR" dirty="0"/>
              <a:t>Existe uma ligação muito forte entre ponteiros e </a:t>
            </a:r>
            <a:r>
              <a:rPr lang="pt-BR" dirty="0" err="1"/>
              <a:t>arrays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O nome do </a:t>
            </a:r>
            <a:r>
              <a:rPr lang="pt-BR" dirty="0" err="1"/>
              <a:t>array</a:t>
            </a:r>
            <a:r>
              <a:rPr lang="pt-BR" dirty="0"/>
              <a:t> é apenas um ponteiro que aponta para o primeiro elemento do </a:t>
            </a:r>
            <a:r>
              <a:rPr lang="pt-BR" dirty="0" err="1"/>
              <a:t>array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7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de arrays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Ao alocarmos memória estamos, na verdade, alocando um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838200" y="2638425"/>
            <a:ext cx="6775450" cy="3457575"/>
            <a:chOff x="838200" y="2638425"/>
            <a:chExt cx="6775450" cy="3457575"/>
          </a:xfrm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1676400" y="5105400"/>
              <a:ext cx="5937250" cy="990600"/>
              <a:chOff x="1008" y="2985"/>
              <a:chExt cx="3740" cy="624"/>
            </a:xfrm>
          </p:grpSpPr>
          <p:grpSp>
            <p:nvGrpSpPr>
              <p:cNvPr id="23559" name="Group 5"/>
              <p:cNvGrpSpPr>
                <a:grpSpLocks/>
              </p:cNvGrpSpPr>
              <p:nvPr/>
            </p:nvGrpSpPr>
            <p:grpSpPr bwMode="auto">
              <a:xfrm>
                <a:off x="1008" y="2985"/>
                <a:ext cx="624" cy="624"/>
                <a:chOff x="576" y="2880"/>
                <a:chExt cx="624" cy="624"/>
              </a:xfrm>
            </p:grpSpPr>
            <p:sp>
              <p:nvSpPr>
                <p:cNvPr id="23575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3120"/>
                  <a:ext cx="624" cy="38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b="1"/>
                    <a:t>0</a:t>
                  </a:r>
                </a:p>
              </p:txBody>
            </p:sp>
          </p:grpSp>
          <p:grpSp>
            <p:nvGrpSpPr>
              <p:cNvPr id="23560" name="Group 8"/>
              <p:cNvGrpSpPr>
                <a:grpSpLocks/>
              </p:cNvGrpSpPr>
              <p:nvPr/>
            </p:nvGrpSpPr>
            <p:grpSpPr bwMode="auto">
              <a:xfrm>
                <a:off x="1628" y="2985"/>
                <a:ext cx="624" cy="624"/>
                <a:chOff x="572" y="2880"/>
                <a:chExt cx="624" cy="624"/>
              </a:xfrm>
            </p:grpSpPr>
            <p:sp>
              <p:nvSpPr>
                <p:cNvPr id="23573" name="Rectangle 9"/>
                <p:cNvSpPr>
                  <a:spLocks noChangeArrowheads="1"/>
                </p:cNvSpPr>
                <p:nvPr/>
              </p:nvSpPr>
              <p:spPr bwMode="auto">
                <a:xfrm>
                  <a:off x="572" y="3120"/>
                  <a:ext cx="624" cy="38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b="1"/>
                    <a:t>1</a:t>
                  </a:r>
                </a:p>
              </p:txBody>
            </p:sp>
          </p:grpSp>
          <p:grpSp>
            <p:nvGrpSpPr>
              <p:cNvPr id="23561" name="Group 11"/>
              <p:cNvGrpSpPr>
                <a:grpSpLocks/>
              </p:cNvGrpSpPr>
              <p:nvPr/>
            </p:nvGrpSpPr>
            <p:grpSpPr bwMode="auto">
              <a:xfrm>
                <a:off x="2252" y="2985"/>
                <a:ext cx="624" cy="624"/>
                <a:chOff x="572" y="2880"/>
                <a:chExt cx="624" cy="624"/>
              </a:xfrm>
            </p:grpSpPr>
            <p:sp>
              <p:nvSpPr>
                <p:cNvPr id="23571" name="Rectangle 12"/>
                <p:cNvSpPr>
                  <a:spLocks noChangeArrowheads="1"/>
                </p:cNvSpPr>
                <p:nvPr/>
              </p:nvSpPr>
              <p:spPr bwMode="auto">
                <a:xfrm>
                  <a:off x="572" y="3120"/>
                  <a:ext cx="624" cy="38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b="1"/>
                    <a:t>...</a:t>
                  </a:r>
                </a:p>
              </p:txBody>
            </p:sp>
          </p:grpSp>
          <p:grpSp>
            <p:nvGrpSpPr>
              <p:cNvPr id="23562" name="Group 14"/>
              <p:cNvGrpSpPr>
                <a:grpSpLocks/>
              </p:cNvGrpSpPr>
              <p:nvPr/>
            </p:nvGrpSpPr>
            <p:grpSpPr bwMode="auto">
              <a:xfrm>
                <a:off x="2876" y="2985"/>
                <a:ext cx="624" cy="624"/>
                <a:chOff x="572" y="2880"/>
                <a:chExt cx="624" cy="624"/>
              </a:xfrm>
            </p:grpSpPr>
            <p:sp>
              <p:nvSpPr>
                <p:cNvPr id="23569" name="Rectangle 15"/>
                <p:cNvSpPr>
                  <a:spLocks noChangeArrowheads="1"/>
                </p:cNvSpPr>
                <p:nvPr/>
              </p:nvSpPr>
              <p:spPr bwMode="auto">
                <a:xfrm>
                  <a:off x="572" y="3120"/>
                  <a:ext cx="624" cy="38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en-US" b="1"/>
                </a:p>
              </p:txBody>
            </p:sp>
          </p:grpSp>
          <p:grpSp>
            <p:nvGrpSpPr>
              <p:cNvPr id="23563" name="Group 17"/>
              <p:cNvGrpSpPr>
                <a:grpSpLocks/>
              </p:cNvGrpSpPr>
              <p:nvPr/>
            </p:nvGrpSpPr>
            <p:grpSpPr bwMode="auto">
              <a:xfrm>
                <a:off x="3500" y="2985"/>
                <a:ext cx="624" cy="624"/>
                <a:chOff x="572" y="2880"/>
                <a:chExt cx="624" cy="624"/>
              </a:xfrm>
            </p:grpSpPr>
            <p:sp>
              <p:nvSpPr>
                <p:cNvPr id="23567" name="Rectangle 18"/>
                <p:cNvSpPr>
                  <a:spLocks noChangeArrowheads="1"/>
                </p:cNvSpPr>
                <p:nvPr/>
              </p:nvSpPr>
              <p:spPr bwMode="auto">
                <a:xfrm>
                  <a:off x="572" y="3120"/>
                  <a:ext cx="624" cy="38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en-US" b="1"/>
                </a:p>
              </p:txBody>
            </p:sp>
          </p:grpSp>
          <p:grpSp>
            <p:nvGrpSpPr>
              <p:cNvPr id="23564" name="Group 20"/>
              <p:cNvGrpSpPr>
                <a:grpSpLocks/>
              </p:cNvGrpSpPr>
              <p:nvPr/>
            </p:nvGrpSpPr>
            <p:grpSpPr bwMode="auto">
              <a:xfrm>
                <a:off x="4124" y="2985"/>
                <a:ext cx="624" cy="624"/>
                <a:chOff x="572" y="2880"/>
                <a:chExt cx="624" cy="624"/>
              </a:xfrm>
            </p:grpSpPr>
            <p:sp>
              <p:nvSpPr>
                <p:cNvPr id="23565" name="Rectangle 21"/>
                <p:cNvSpPr>
                  <a:spLocks noChangeArrowheads="1"/>
                </p:cNvSpPr>
                <p:nvPr/>
              </p:nvSpPr>
              <p:spPr bwMode="auto">
                <a:xfrm>
                  <a:off x="572" y="3120"/>
                  <a:ext cx="624" cy="38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b="1"/>
                    <a:t>99</a:t>
                  </a:r>
                </a:p>
              </p:txBody>
            </p:sp>
          </p:grpSp>
        </p:grpSp>
        <p:sp>
          <p:nvSpPr>
            <p:cNvPr id="23557" name="Text Box 23"/>
            <p:cNvSpPr txBox="1">
              <a:spLocks noChangeArrowheads="1"/>
            </p:cNvSpPr>
            <p:nvPr/>
          </p:nvSpPr>
          <p:spPr bwMode="auto">
            <a:xfrm>
              <a:off x="838200" y="5508625"/>
              <a:ext cx="381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800" dirty="0"/>
                <a:t>p</a:t>
              </a:r>
            </a:p>
          </p:txBody>
        </p:sp>
        <p:sp>
          <p:nvSpPr>
            <p:cNvPr id="23558" name="Line 24"/>
            <p:cNvSpPr>
              <a:spLocks noChangeShapeType="1"/>
            </p:cNvSpPr>
            <p:nvPr/>
          </p:nvSpPr>
          <p:spPr bwMode="auto">
            <a:xfrm>
              <a:off x="1295400" y="5770563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188" y="2638425"/>
              <a:ext cx="46196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de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Note, no entanto, que o </a:t>
            </a:r>
            <a:r>
              <a:rPr lang="pt-BR" dirty="0" err="1" smtClean="0"/>
              <a:t>array</a:t>
            </a:r>
            <a:r>
              <a:rPr lang="pt-BR" dirty="0" smtClean="0"/>
              <a:t> alocado possui apenas uma dimensão</a:t>
            </a:r>
          </a:p>
          <a:p>
            <a:pPr eaLnBrk="1" hangingPunct="1"/>
            <a:r>
              <a:rPr lang="pt-BR" dirty="0" smtClean="0"/>
              <a:t>Para liberá-lo da memória, basta chamar a função </a:t>
            </a:r>
            <a:r>
              <a:rPr lang="pt-BR" dirty="0" err="1" smtClean="0"/>
              <a:t>free</a:t>
            </a:r>
            <a:r>
              <a:rPr lang="pt-BR" dirty="0" smtClean="0"/>
              <a:t>() ao final do programa:</a:t>
            </a:r>
          </a:p>
          <a:p>
            <a:pPr eaLnBrk="1" hangingPunct="1"/>
            <a:endParaRPr lang="pt-BR" dirty="0" smtClean="0"/>
          </a:p>
        </p:txBody>
      </p:sp>
      <p:grpSp>
        <p:nvGrpSpPr>
          <p:cNvPr id="3" name="Grupo 2"/>
          <p:cNvGrpSpPr/>
          <p:nvPr/>
        </p:nvGrpSpPr>
        <p:grpSpPr>
          <a:xfrm>
            <a:off x="2319338" y="3505200"/>
            <a:ext cx="4505325" cy="2667000"/>
            <a:chOff x="2319338" y="3505200"/>
            <a:chExt cx="4505325" cy="2667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338" y="3505200"/>
              <a:ext cx="4505325" cy="2600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2319338" y="5791200"/>
              <a:ext cx="1109662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alocarmos </a:t>
            </a:r>
            <a:r>
              <a:rPr lang="pt-BR" dirty="0" err="1" smtClean="0"/>
              <a:t>arrays</a:t>
            </a:r>
            <a:r>
              <a:rPr lang="pt-BR" dirty="0" smtClean="0"/>
              <a:t> com mais de uma dimensão, utilizamos o conceito de “ponteiro para ponteiro”.</a:t>
            </a:r>
          </a:p>
          <a:p>
            <a:pPr lvl="1" eaLnBrk="1" hangingPunct="1"/>
            <a:r>
              <a:rPr lang="pt-BR" dirty="0" smtClean="0"/>
              <a:t>Ex.: char ***p3;</a:t>
            </a:r>
          </a:p>
          <a:p>
            <a:pPr eaLnBrk="1" hangingPunct="1"/>
            <a:r>
              <a:rPr lang="pt-BR" dirty="0" smtClean="0"/>
              <a:t>Para cada nível do ponteiro, fazemos a alocação de uma dimensão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de arrays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24800" cy="349726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Conceito de “ponteiro para ponteiro”: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33700"/>
            <a:ext cx="24098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53808"/>
              </p:ext>
            </p:extLst>
          </p:nvPr>
        </p:nvGraphicFramePr>
        <p:xfrm>
          <a:off x="4038600" y="2245360"/>
          <a:ext cx="37338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346200"/>
                <a:gridCol w="1244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 ***p3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 **p2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 *p1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char letra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angulado 5"/>
          <p:cNvCxnSpPr/>
          <p:nvPr/>
        </p:nvCxnSpPr>
        <p:spPr>
          <a:xfrm>
            <a:off x="7543800" y="3616960"/>
            <a:ext cx="1588" cy="685800"/>
          </a:xfrm>
          <a:prstGeom prst="bentConnector3">
            <a:avLst>
              <a:gd name="adj1" fmla="val 2768363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/>
          <p:nvPr/>
        </p:nvCxnSpPr>
        <p:spPr>
          <a:xfrm>
            <a:off x="4191000" y="4302760"/>
            <a:ext cx="1587" cy="685800"/>
          </a:xfrm>
          <a:prstGeom prst="bentConnector3">
            <a:avLst>
              <a:gd name="adj1" fmla="val -1838193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/>
          <p:nvPr/>
        </p:nvCxnSpPr>
        <p:spPr>
          <a:xfrm>
            <a:off x="7543800" y="4988560"/>
            <a:ext cx="1588" cy="685800"/>
          </a:xfrm>
          <a:prstGeom prst="bentConnector3">
            <a:avLst>
              <a:gd name="adj1" fmla="val 2768363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de arrays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Em um ponteiro para ponteiro, cada nível do ponteiro permite criar uma nova dimensão no array.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8" y="3224894"/>
            <a:ext cx="4867922" cy="202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55781"/>
              </p:ext>
            </p:extLst>
          </p:nvPr>
        </p:nvGraphicFramePr>
        <p:xfrm>
          <a:off x="5181600" y="2209800"/>
          <a:ext cx="37338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346200"/>
                <a:gridCol w="1244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int</a:t>
                      </a:r>
                      <a:r>
                        <a:rPr lang="pt-BR" dirty="0" smtClean="0"/>
                        <a:t> **p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p[1]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angulado 10"/>
          <p:cNvCxnSpPr/>
          <p:nvPr/>
        </p:nvCxnSpPr>
        <p:spPr>
          <a:xfrm>
            <a:off x="8610600" y="3150552"/>
            <a:ext cx="1588" cy="319088"/>
          </a:xfrm>
          <a:prstGeom prst="bentConnector3">
            <a:avLst>
              <a:gd name="adj1" fmla="val 2502601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0800000" flipV="1">
            <a:off x="7770812" y="3560128"/>
            <a:ext cx="1588" cy="1052512"/>
          </a:xfrm>
          <a:prstGeom prst="bentConnector3">
            <a:avLst>
              <a:gd name="adj1" fmla="val 1882488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/>
          <p:nvPr/>
        </p:nvCxnSpPr>
        <p:spPr>
          <a:xfrm>
            <a:off x="8592494" y="3850639"/>
            <a:ext cx="1588" cy="1872000"/>
          </a:xfrm>
          <a:prstGeom prst="bentConnector3">
            <a:avLst>
              <a:gd name="adj1" fmla="val 2679767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de arrays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Em um ponteiro para ponteiro, cada nível do ponteiro permite criar uma nova dimensão no </a:t>
            </a:r>
            <a:r>
              <a:rPr lang="pt-BR" dirty="0" err="1" smtClean="0"/>
              <a:t>array</a:t>
            </a:r>
            <a:r>
              <a:rPr lang="pt-BR" dirty="0" smtClean="0"/>
              <a:t>. 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381000" y="2473910"/>
            <a:ext cx="7543800" cy="4155490"/>
            <a:chOff x="381000" y="2245310"/>
            <a:chExt cx="7543800" cy="415549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96" b="35773"/>
            <a:stretch/>
          </p:blipFill>
          <p:spPr bwMode="auto">
            <a:xfrm>
              <a:off x="1828800" y="2245310"/>
              <a:ext cx="4867922" cy="878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1828800" y="4777668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r>
                <a:rPr lang="pt-BR" dirty="0" smtClean="0"/>
                <a:t>*</a:t>
              </a:r>
              <a:endParaRPr lang="en-US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28800" y="5158668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r>
                <a:rPr lang="pt-BR" dirty="0" smtClean="0"/>
                <a:t>*</a:t>
              </a:r>
              <a:endParaRPr lang="en-US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828800" y="5539668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r>
                <a:rPr lang="pt-BR" dirty="0" smtClean="0"/>
                <a:t>*</a:t>
              </a:r>
              <a:endParaRPr lang="en-US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828800" y="5920668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r>
                <a:rPr lang="pt-BR" dirty="0" smtClean="0"/>
                <a:t>*</a:t>
              </a:r>
              <a:endParaRPr lang="en-US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191000" y="4777668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r>
                <a:rPr lang="pt-BR" dirty="0" smtClean="0"/>
                <a:t>*</a:t>
              </a:r>
              <a:endParaRPr lang="en-US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191000" y="5158668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r>
                <a:rPr lang="pt-BR" dirty="0" smtClean="0"/>
                <a:t>*</a:t>
              </a:r>
              <a:endParaRPr lang="en-US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91000" y="5539668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r>
                <a:rPr lang="pt-BR" dirty="0" smtClean="0"/>
                <a:t>*</a:t>
              </a:r>
              <a:endParaRPr lang="en-US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191000" y="5920668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r>
                <a:rPr lang="pt-BR" dirty="0" smtClean="0"/>
                <a:t>*</a:t>
              </a:r>
              <a:endParaRPr lang="en-US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486400" y="46482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486400" y="51054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486400" y="55626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486400" y="60198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096000" y="46482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096000" y="51054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096000" y="55626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096000" y="60198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705600" y="46482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705600" y="51054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705600" y="55626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705600" y="60198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315200" y="46482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315200" y="51054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315200" y="55626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315200" y="6019800"/>
              <a:ext cx="609600" cy="381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int</a:t>
              </a:r>
              <a:endParaRPr lang="en-US" dirty="0"/>
            </a:p>
          </p:txBody>
        </p:sp>
        <p:cxnSp>
          <p:nvCxnSpPr>
            <p:cNvPr id="4" name="Conector de seta reta 3"/>
            <p:cNvCxnSpPr>
              <a:stCxn id="17" idx="3"/>
              <a:endCxn id="21" idx="1"/>
            </p:cNvCxnSpPr>
            <p:nvPr/>
          </p:nvCxnSpPr>
          <p:spPr>
            <a:xfrm flipV="1">
              <a:off x="4800600" y="4838700"/>
              <a:ext cx="685800" cy="1294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18" idx="3"/>
              <a:endCxn id="22" idx="1"/>
            </p:cNvCxnSpPr>
            <p:nvPr/>
          </p:nvCxnSpPr>
          <p:spPr>
            <a:xfrm flipV="1">
              <a:off x="4800600" y="5295900"/>
              <a:ext cx="685800" cy="53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19" idx="3"/>
              <a:endCxn id="23" idx="1"/>
            </p:cNvCxnSpPr>
            <p:nvPr/>
          </p:nvCxnSpPr>
          <p:spPr>
            <a:xfrm>
              <a:off x="4800600" y="5730168"/>
              <a:ext cx="685800" cy="22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20" idx="3"/>
              <a:endCxn id="24" idx="1"/>
            </p:cNvCxnSpPr>
            <p:nvPr/>
          </p:nvCxnSpPr>
          <p:spPr>
            <a:xfrm>
              <a:off x="4800600" y="6111168"/>
              <a:ext cx="685800" cy="99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381000" y="34290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1º </a:t>
              </a:r>
              <a:r>
                <a:rPr lang="pt-BR" dirty="0" err="1" smtClean="0"/>
                <a:t>malloc</a:t>
              </a:r>
              <a:r>
                <a:rPr lang="pt-BR" dirty="0" smtClean="0"/>
                <a:t>: </a:t>
              </a:r>
            </a:p>
            <a:p>
              <a:r>
                <a:rPr lang="pt-BR" dirty="0" smtClean="0"/>
                <a:t>cria as linhas</a:t>
              </a:r>
              <a:endParaRPr lang="en-US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67400" y="34290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2º </a:t>
              </a:r>
              <a:r>
                <a:rPr lang="pt-BR" dirty="0" err="1" smtClean="0"/>
                <a:t>malloc</a:t>
              </a:r>
              <a:r>
                <a:rPr lang="pt-BR" dirty="0" smtClean="0"/>
                <a:t>: </a:t>
              </a:r>
            </a:p>
            <a:p>
              <a:r>
                <a:rPr lang="pt-BR" dirty="0" smtClean="0"/>
                <a:t>cria as colunas</a:t>
              </a:r>
              <a:endParaRPr lang="en-US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38200" y="4191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int</a:t>
              </a:r>
              <a:r>
                <a:rPr lang="pt-BR" dirty="0" smtClean="0"/>
                <a:t> **p;</a:t>
              </a:r>
              <a:endParaRPr lang="en-US" dirty="0"/>
            </a:p>
          </p:txBody>
        </p:sp>
        <p:cxnSp>
          <p:nvCxnSpPr>
            <p:cNvPr id="47" name="Conector angulado 46"/>
            <p:cNvCxnSpPr>
              <a:stCxn id="46" idx="3"/>
              <a:endCxn id="2" idx="0"/>
            </p:cNvCxnSpPr>
            <p:nvPr/>
          </p:nvCxnSpPr>
          <p:spPr>
            <a:xfrm>
              <a:off x="1752600" y="4375666"/>
              <a:ext cx="381000" cy="40200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3276600" y="4191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int</a:t>
              </a:r>
              <a:r>
                <a:rPr lang="pt-BR" dirty="0" smtClean="0"/>
                <a:t> **p;</a:t>
              </a:r>
              <a:endParaRPr lang="en-US" dirty="0"/>
            </a:p>
          </p:txBody>
        </p:sp>
        <p:cxnSp>
          <p:nvCxnSpPr>
            <p:cNvPr id="51" name="Conector angulado 50"/>
            <p:cNvCxnSpPr>
              <a:stCxn id="50" idx="3"/>
              <a:endCxn id="17" idx="0"/>
            </p:cNvCxnSpPr>
            <p:nvPr/>
          </p:nvCxnSpPr>
          <p:spPr>
            <a:xfrm>
              <a:off x="4191000" y="4375666"/>
              <a:ext cx="304800" cy="40200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662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de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Diferente dos arrays de uma dimensão, para liberar um array com mais de uma dimensão da memória, é preciso liberar a memória alocada em cada uma de suas dimensões, na ordem inversa da que foi alocada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de arrays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676400" y="1981200"/>
            <a:ext cx="5695950" cy="3362325"/>
            <a:chOff x="1676400" y="1981200"/>
            <a:chExt cx="5695950" cy="33623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1981200"/>
              <a:ext cx="5600700" cy="336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1676400" y="4495800"/>
              <a:ext cx="3276600" cy="847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Infelizmente, nem sempre é possível </a:t>
            </a:r>
            <a:r>
              <a:rPr lang="pt-BR" dirty="0"/>
              <a:t>saber, em tempo de </a:t>
            </a:r>
            <a:r>
              <a:rPr lang="pt-BR" dirty="0" smtClean="0"/>
              <a:t>execução, o quanto de memória um programa irá precisar.</a:t>
            </a:r>
          </a:p>
          <a:p>
            <a:pPr eaLnBrk="1" hangingPunct="1"/>
            <a:r>
              <a:rPr lang="pt-BR" dirty="0" smtClean="0"/>
              <a:t>Exemplo</a:t>
            </a:r>
          </a:p>
          <a:p>
            <a:pPr lvl="1"/>
            <a:r>
              <a:rPr lang="pt-BR" dirty="0"/>
              <a:t>Faça um programa para cadastrar o preço de </a:t>
            </a:r>
            <a:r>
              <a:rPr lang="pt-BR" b="1" dirty="0"/>
              <a:t>N </a:t>
            </a:r>
            <a:r>
              <a:rPr lang="pt-BR" dirty="0"/>
              <a:t>produtos, em que </a:t>
            </a:r>
            <a:r>
              <a:rPr lang="pt-BR" b="1" dirty="0"/>
              <a:t>N</a:t>
            </a:r>
            <a:r>
              <a:rPr lang="pt-BR" dirty="0"/>
              <a:t> é um valor informado pelo usuário</a:t>
            </a:r>
            <a:endParaRPr lang="pt-BR" dirty="0" smtClean="0"/>
          </a:p>
        </p:txBody>
      </p:sp>
      <p:grpSp>
        <p:nvGrpSpPr>
          <p:cNvPr id="3" name="Grupo 2"/>
          <p:cNvGrpSpPr/>
          <p:nvPr/>
        </p:nvGrpSpPr>
        <p:grpSpPr>
          <a:xfrm>
            <a:off x="1600200" y="4133850"/>
            <a:ext cx="6019800" cy="2419350"/>
            <a:chOff x="2209800" y="3962400"/>
            <a:chExt cx="6019800" cy="24193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962400"/>
              <a:ext cx="2771775" cy="2419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5486400" y="3962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Errado!</a:t>
              </a:r>
              <a:r>
                <a:rPr lang="pt-BR" dirty="0" smtClean="0"/>
                <a:t> Não sabemos o valor de </a:t>
              </a:r>
              <a:r>
                <a:rPr lang="pt-BR" b="1" dirty="0" smtClean="0"/>
                <a:t>N</a:t>
              </a:r>
              <a:endParaRPr lang="en-US" b="1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86400" y="54102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Funciona, mas não é o mais indicado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Alocação de </a:t>
            </a:r>
            <a:r>
              <a:rPr lang="pt-BR" dirty="0" err="1" smtClean="0"/>
              <a:t>struct</a:t>
            </a:r>
            <a:endParaRPr lang="pt-BR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Assim como </a:t>
            </a:r>
            <a:r>
              <a:rPr lang="pt-BR" dirty="0"/>
              <a:t>o</a:t>
            </a:r>
            <a:r>
              <a:rPr lang="pt-BR" dirty="0" smtClean="0"/>
              <a:t>s tipos básicos, também é possível fazer a alocação dinâmica de estruturas. </a:t>
            </a:r>
          </a:p>
          <a:p>
            <a:pPr eaLnBrk="1" hangingPunct="1"/>
            <a:r>
              <a:rPr lang="pt-BR" dirty="0" smtClean="0"/>
              <a:t>As regras são exatamente as mesmas para a alocação de uma </a:t>
            </a:r>
            <a:r>
              <a:rPr lang="pt-BR" b="1" dirty="0" err="1" smtClean="0"/>
              <a:t>struct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Podemos fazer a alocação de </a:t>
            </a:r>
          </a:p>
          <a:p>
            <a:pPr lvl="1"/>
            <a:r>
              <a:rPr lang="pt-BR" dirty="0" smtClean="0"/>
              <a:t>uma única </a:t>
            </a:r>
            <a:r>
              <a:rPr lang="pt-BR" b="1" dirty="0" err="1" smtClean="0"/>
              <a:t>struct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b="1" dirty="0" err="1" smtClean="0"/>
              <a:t>structs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1890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Alocação de </a:t>
            </a:r>
            <a:r>
              <a:rPr lang="pt-BR" dirty="0" err="1" smtClean="0"/>
              <a:t>struct</a:t>
            </a:r>
            <a:endParaRPr lang="pt-BR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alocar uma única </a:t>
            </a:r>
            <a:r>
              <a:rPr lang="pt-BR" b="1" dirty="0" err="1" smtClean="0"/>
              <a:t>struct</a:t>
            </a:r>
            <a:endParaRPr lang="pt-BR" b="1" dirty="0" smtClean="0"/>
          </a:p>
          <a:p>
            <a:pPr lvl="1"/>
            <a:r>
              <a:rPr lang="pt-BR" dirty="0" smtClean="0"/>
              <a:t>Um ponteiro para </a:t>
            </a:r>
            <a:r>
              <a:rPr lang="pt-BR" b="1" dirty="0" err="1" smtClean="0"/>
              <a:t>struct</a:t>
            </a:r>
            <a:r>
              <a:rPr lang="pt-BR" dirty="0" smtClean="0"/>
              <a:t> receberá o </a:t>
            </a:r>
            <a:r>
              <a:rPr lang="pt-BR" b="1" dirty="0" err="1" smtClean="0"/>
              <a:t>malloc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Utilizamos o </a:t>
            </a:r>
            <a:r>
              <a:rPr lang="pt-BR" b="1" dirty="0" smtClean="0"/>
              <a:t>operador seta</a:t>
            </a:r>
            <a:r>
              <a:rPr lang="pt-BR" dirty="0" smtClean="0"/>
              <a:t> para acessar o conteúdo</a:t>
            </a:r>
          </a:p>
          <a:p>
            <a:pPr lvl="1"/>
            <a:r>
              <a:rPr lang="pt-BR" dirty="0" smtClean="0"/>
              <a:t>Usamos </a:t>
            </a:r>
            <a:r>
              <a:rPr lang="pt-BR" b="1" dirty="0" err="1" smtClean="0"/>
              <a:t>free</a:t>
            </a:r>
            <a:r>
              <a:rPr lang="pt-BR" b="1" dirty="0" smtClean="0"/>
              <a:t>()</a:t>
            </a:r>
            <a:r>
              <a:rPr lang="pt-BR" dirty="0" smtClean="0"/>
              <a:t> para liberar a memória alocada</a:t>
            </a:r>
            <a:endParaRPr lang="pt-B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4" y="3819154"/>
            <a:ext cx="8604448" cy="299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215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alocar uma única </a:t>
            </a:r>
            <a:r>
              <a:rPr lang="pt-BR" b="1" dirty="0" err="1"/>
              <a:t>struct</a:t>
            </a:r>
            <a:endParaRPr lang="pt-BR" b="1" dirty="0"/>
          </a:p>
          <a:p>
            <a:pPr lvl="1"/>
            <a:r>
              <a:rPr lang="pt-BR" dirty="0"/>
              <a:t>Um ponteiro para </a:t>
            </a:r>
            <a:r>
              <a:rPr lang="pt-BR" b="1" dirty="0" err="1"/>
              <a:t>struct</a:t>
            </a:r>
            <a:r>
              <a:rPr lang="pt-BR" dirty="0"/>
              <a:t> receberá o </a:t>
            </a:r>
            <a:r>
              <a:rPr lang="pt-BR" b="1" dirty="0" err="1"/>
              <a:t>malloc</a:t>
            </a:r>
            <a:r>
              <a:rPr lang="pt-BR" b="1" dirty="0"/>
              <a:t>()</a:t>
            </a:r>
          </a:p>
          <a:p>
            <a:pPr lvl="1"/>
            <a:r>
              <a:rPr lang="pt-BR" dirty="0"/>
              <a:t>Utilizamos </a:t>
            </a:r>
            <a:r>
              <a:rPr lang="pt-BR" dirty="0" smtClean="0"/>
              <a:t>os </a:t>
            </a:r>
            <a:r>
              <a:rPr lang="pt-BR" b="1" dirty="0" smtClean="0"/>
              <a:t>colchetes [ ]</a:t>
            </a:r>
            <a:r>
              <a:rPr lang="pt-BR" dirty="0" smtClean="0"/>
              <a:t> para </a:t>
            </a:r>
            <a:r>
              <a:rPr lang="pt-BR" dirty="0"/>
              <a:t>acessar o conteúdo</a:t>
            </a:r>
          </a:p>
          <a:p>
            <a:pPr lvl="1"/>
            <a:r>
              <a:rPr lang="pt-BR" dirty="0"/>
              <a:t>Usamos </a:t>
            </a:r>
            <a:r>
              <a:rPr lang="pt-BR" b="1" dirty="0" err="1"/>
              <a:t>free</a:t>
            </a:r>
            <a:r>
              <a:rPr lang="pt-BR" b="1" dirty="0"/>
              <a:t>()</a:t>
            </a:r>
            <a:r>
              <a:rPr lang="pt-BR" dirty="0"/>
              <a:t> para liberar a memória alocada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9" y="3220720"/>
            <a:ext cx="7236295" cy="355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325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Vídeo Aulas</a:t>
            </a:r>
          </a:p>
          <a:p>
            <a:pPr lvl="1">
              <a:defRPr/>
            </a:pPr>
            <a:r>
              <a:rPr lang="en-US" dirty="0" smtClean="0"/>
              <a:t>Aula 60: </a:t>
            </a:r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pt.1 – </a:t>
            </a:r>
            <a:r>
              <a:rPr lang="en-US" dirty="0" err="1" smtClean="0"/>
              <a:t>Introdução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61: </a:t>
            </a:r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pt.2 – </a:t>
            </a:r>
            <a:r>
              <a:rPr lang="en-US" dirty="0" err="1" smtClean="0"/>
              <a:t>Sizeof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62: </a:t>
            </a:r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pt.3 –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63: </a:t>
            </a:r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pt.4 – </a:t>
            </a:r>
            <a:r>
              <a:rPr lang="en-US" dirty="0" err="1" smtClean="0"/>
              <a:t>Calloc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64: </a:t>
            </a:r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pt.5 – </a:t>
            </a:r>
            <a:r>
              <a:rPr lang="en-US" dirty="0" err="1" smtClean="0"/>
              <a:t>Realloc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Aula 65: </a:t>
            </a:r>
            <a:r>
              <a:rPr lang="en-US" dirty="0" err="1" smtClean="0"/>
              <a:t>Alocação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r>
              <a:rPr lang="en-US" dirty="0" smtClean="0"/>
              <a:t> pt.6 – </a:t>
            </a:r>
            <a:r>
              <a:rPr lang="en-US" dirty="0" err="1" smtClean="0"/>
              <a:t>Alocação</a:t>
            </a:r>
            <a:r>
              <a:rPr lang="en-US" dirty="0" smtClean="0"/>
              <a:t> de </a:t>
            </a:r>
            <a:r>
              <a:rPr lang="en-US" dirty="0" err="1" smtClean="0"/>
              <a:t>Matrizes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Definição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A </a:t>
            </a:r>
            <a:r>
              <a:rPr lang="pt-BR" i="1" dirty="0" smtClean="0"/>
              <a:t>alocação dinâmica</a:t>
            </a:r>
            <a:r>
              <a:rPr lang="pt-BR" dirty="0" smtClean="0"/>
              <a:t> permite ao programador criar “variáveis” em tempo de execução, ou seja, alocar memória para novas variáveis quando o programa está sendo executado, e não apenas quando se está escrevendo o programa.</a:t>
            </a:r>
          </a:p>
          <a:p>
            <a:pPr lvl="1"/>
            <a:r>
              <a:rPr lang="pt-BR" dirty="0" smtClean="0"/>
              <a:t>Quantidade </a:t>
            </a:r>
            <a:r>
              <a:rPr lang="pt-BR" dirty="0"/>
              <a:t>de memória é alocada sob demanda, ou seja, quando o programa precisa</a:t>
            </a:r>
          </a:p>
          <a:p>
            <a:pPr lvl="1"/>
            <a:r>
              <a:rPr lang="pt-BR" dirty="0" smtClean="0"/>
              <a:t>Menos </a:t>
            </a:r>
            <a:r>
              <a:rPr lang="pt-BR" dirty="0"/>
              <a:t>desperdício de memória</a:t>
            </a:r>
          </a:p>
          <a:p>
            <a:pPr lvl="2"/>
            <a:r>
              <a:rPr lang="pt-BR" dirty="0"/>
              <a:t>Espaço é reservado até liberação explícita</a:t>
            </a:r>
          </a:p>
          <a:p>
            <a:pPr lvl="2"/>
            <a:r>
              <a:rPr lang="pt-BR" dirty="0"/>
              <a:t>Depois de liberado, estará disponibilizado para outros usos e não pode mais ser acessado</a:t>
            </a:r>
          </a:p>
          <a:p>
            <a:pPr lvl="2"/>
            <a:r>
              <a:rPr lang="pt-BR" dirty="0"/>
              <a:t>Espaço alocado e não liberado explicitamente é automaticamente liberado ao final da execução</a:t>
            </a: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Alocando memória</a:t>
            </a:r>
          </a:p>
        </p:txBody>
      </p:sp>
      <p:sp>
        <p:nvSpPr>
          <p:cNvPr id="7" name="Seta para a direita 6"/>
          <p:cNvSpPr/>
          <p:nvPr/>
        </p:nvSpPr>
        <p:spPr>
          <a:xfrm>
            <a:off x="3429000" y="4038600"/>
            <a:ext cx="19812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291" name="CaixaDeTexto 7"/>
          <p:cNvSpPr txBox="1">
            <a:spLocks noChangeArrowheads="1"/>
          </p:cNvSpPr>
          <p:nvPr/>
        </p:nvSpPr>
        <p:spPr bwMode="auto">
          <a:xfrm>
            <a:off x="3276600" y="2971800"/>
            <a:ext cx="2286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b="1" dirty="0"/>
              <a:t>Alocando 5 posições de memória em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smtClean="0"/>
              <a:t>*p</a:t>
            </a:r>
            <a:endParaRPr lang="pt-BR" b="1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61825"/>
              </p:ext>
            </p:extLst>
          </p:nvPr>
        </p:nvGraphicFramePr>
        <p:xfrm>
          <a:off x="270850" y="1950720"/>
          <a:ext cx="29718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735"/>
                <a:gridCol w="956279"/>
                <a:gridCol w="110578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*p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13833"/>
              </p:ext>
            </p:extLst>
          </p:nvPr>
        </p:nvGraphicFramePr>
        <p:xfrm>
          <a:off x="5562600" y="1950720"/>
          <a:ext cx="29718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9735"/>
                <a:gridCol w="956279"/>
                <a:gridCol w="110578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Memória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variável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chemeClr val="bg1"/>
                          </a:solidFill>
                        </a:rPr>
                        <a:t>conteúdo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int</a:t>
                      </a:r>
                      <a:r>
                        <a:rPr lang="pt-BR" sz="1600" dirty="0" smtClean="0"/>
                        <a:t> *p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123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p[0]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124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p[1]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125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p[2]</a:t>
                      </a:r>
                      <a:endParaRPr lang="en-US" sz="160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126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p[3]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44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127</a:t>
                      </a:r>
                      <a:endParaRPr lang="en-US" sz="1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p[4]</a:t>
                      </a:r>
                      <a:endParaRPr lang="en-US" sz="160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52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5" name="Conector angulado 4"/>
          <p:cNvCxnSpPr/>
          <p:nvPr/>
        </p:nvCxnSpPr>
        <p:spPr>
          <a:xfrm>
            <a:off x="8304212" y="3657600"/>
            <a:ext cx="1588" cy="685800"/>
          </a:xfrm>
          <a:prstGeom prst="bentConnector3">
            <a:avLst>
              <a:gd name="adj1" fmla="val 4540114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linguagem C ANSI usa apenas 4 funções para o sistema de alocação dinâmica, disponíveis na stdlib.h:</a:t>
            </a:r>
          </a:p>
          <a:p>
            <a:pPr lvl="1" eaLnBrk="1" hangingPunct="1"/>
            <a:r>
              <a:rPr lang="pt-BR" smtClean="0"/>
              <a:t>malloc</a:t>
            </a:r>
          </a:p>
          <a:p>
            <a:pPr lvl="1" eaLnBrk="1" hangingPunct="1"/>
            <a:r>
              <a:rPr lang="pt-BR" smtClean="0"/>
              <a:t>calloc</a:t>
            </a:r>
          </a:p>
          <a:p>
            <a:pPr lvl="1" eaLnBrk="1" hangingPunct="1"/>
            <a:r>
              <a:rPr lang="pt-BR" smtClean="0"/>
              <a:t>realloc</a:t>
            </a:r>
          </a:p>
          <a:p>
            <a:pPr lvl="1" eaLnBrk="1" hangingPunct="1"/>
            <a:r>
              <a:rPr lang="pt-BR" smtClean="0"/>
              <a:t>free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malloc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b="1" dirty="0" err="1" smtClean="0"/>
              <a:t>malloc</a:t>
            </a:r>
            <a:endParaRPr lang="pt-BR" b="1" dirty="0" smtClean="0"/>
          </a:p>
          <a:p>
            <a:pPr lvl="1" eaLnBrk="1" hangingPunct="1"/>
            <a:r>
              <a:rPr lang="pt-BR" dirty="0" smtClean="0"/>
              <a:t>A função </a:t>
            </a:r>
            <a:r>
              <a:rPr lang="pt-BR" dirty="0" err="1" smtClean="0"/>
              <a:t>malloc</a:t>
            </a:r>
            <a:r>
              <a:rPr lang="pt-BR" dirty="0" smtClean="0"/>
              <a:t>() serve para alocar memória e tem o seguinte protótipo: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Funcionalidade</a:t>
            </a:r>
          </a:p>
          <a:p>
            <a:pPr lvl="1" eaLnBrk="1" hangingPunct="1"/>
            <a:r>
              <a:rPr lang="pt-BR" dirty="0" smtClean="0"/>
              <a:t>Dado o número de bytes que queremos alocar (</a:t>
            </a:r>
            <a:r>
              <a:rPr lang="pt-BR" b="1" dirty="0" smtClean="0"/>
              <a:t>num</a:t>
            </a:r>
            <a:r>
              <a:rPr lang="pt-BR" dirty="0" smtClean="0"/>
              <a:t>), ela aloca na memória e retorna um ponteiro </a:t>
            </a:r>
            <a:r>
              <a:rPr lang="pt-BR" b="1" dirty="0" err="1" smtClean="0"/>
              <a:t>void</a:t>
            </a:r>
            <a:r>
              <a:rPr lang="pt-BR" b="1" dirty="0" smtClean="0"/>
              <a:t>*</a:t>
            </a:r>
            <a:r>
              <a:rPr lang="pt-BR" dirty="0" smtClean="0"/>
              <a:t> para o primeiro byte alocado.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3157538"/>
            <a:ext cx="4371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malloc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ponteiro </a:t>
            </a:r>
            <a:r>
              <a:rPr lang="pt-BR" b="1" smtClean="0"/>
              <a:t>void*</a:t>
            </a:r>
            <a:r>
              <a:rPr lang="pt-BR" smtClean="0"/>
              <a:t> pode ser atribuído a qualquer tipo de ponteiro via </a:t>
            </a:r>
            <a:r>
              <a:rPr lang="pt-BR" i="1" smtClean="0"/>
              <a:t>type cast</a:t>
            </a:r>
            <a:r>
              <a:rPr lang="pt-BR" smtClean="0"/>
              <a:t>. Se não houver memória suficiente para alocar a memória requisitada a função malloc() retorna um ponteiro nulo.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3514728"/>
            <a:ext cx="4371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Alocação Dinâmica - malloc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Alocar 1000 bytes de memória livre.</a:t>
            </a:r>
          </a:p>
          <a:p>
            <a:pPr lvl="1" eaLnBrk="1" hangingPunct="1">
              <a:buFont typeface="Wingdings" pitchFamily="2" charset="2"/>
              <a:buNone/>
            </a:pPr>
            <a:endParaRPr lang="pt-BR" dirty="0" smtClean="0"/>
          </a:p>
          <a:p>
            <a:pPr lvl="1" eaLnBrk="1" hangingPunct="1">
              <a:buFont typeface="Wingdings" pitchFamily="2" charset="2"/>
              <a:buNone/>
            </a:pP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Alocar espaço para 50 inteiros:</a:t>
            </a:r>
          </a:p>
          <a:p>
            <a:pPr lvl="1" eaLnBrk="1" hangingPunct="1">
              <a:buFont typeface="Wingdings" pitchFamily="2" charset="2"/>
              <a:buNone/>
            </a:pPr>
            <a:endParaRPr lang="pt-BR" dirty="0" smtClean="0"/>
          </a:p>
          <a:p>
            <a:pPr eaLnBrk="1" hangingPunct="1"/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47" y="2200271"/>
            <a:ext cx="37623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3786190"/>
            <a:ext cx="4752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383</TotalTime>
  <Words>1369</Words>
  <Application>Microsoft Office PowerPoint</Application>
  <PresentationFormat>Apresentação na tela (4:3)</PresentationFormat>
  <Paragraphs>270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Balcão Envidraçado</vt:lpstr>
      <vt:lpstr>Linguagem C: Alocação Dinâmica</vt:lpstr>
      <vt:lpstr>Definição</vt:lpstr>
      <vt:lpstr>Definição</vt:lpstr>
      <vt:lpstr>Definição</vt:lpstr>
      <vt:lpstr>Alocando memória</vt:lpstr>
      <vt:lpstr>Alocação Dinâmica</vt:lpstr>
      <vt:lpstr>Alocação Dinâmica - malloc</vt:lpstr>
      <vt:lpstr>Alocação Dinâmica - malloc</vt:lpstr>
      <vt:lpstr>Alocação Dinâmica - malloc</vt:lpstr>
      <vt:lpstr>Alocação Dinâmica - malloc</vt:lpstr>
      <vt:lpstr>Alocação Dinâmica - malloc</vt:lpstr>
      <vt:lpstr>Alocação Dinâmica - malloc</vt:lpstr>
      <vt:lpstr>Alocação Dinâmica - calloc</vt:lpstr>
      <vt:lpstr>Alocação Dinâmica - calloc</vt:lpstr>
      <vt:lpstr>Alocação Dinâmica - realloc</vt:lpstr>
      <vt:lpstr>Alocação Dinâmica - realloc</vt:lpstr>
      <vt:lpstr>Alocação Dinâmica - realloc</vt:lpstr>
      <vt:lpstr>Alocação Dinâmica - free</vt:lpstr>
      <vt:lpstr>Alocação Dinâmica - free</vt:lpstr>
      <vt:lpstr>Alocação Dinâmica - free</vt:lpstr>
      <vt:lpstr>Alocação de arrays</vt:lpstr>
      <vt:lpstr>Alocação de arrays</vt:lpstr>
      <vt:lpstr>Alocação de arrays</vt:lpstr>
      <vt:lpstr>Alocação de arrays</vt:lpstr>
      <vt:lpstr>Alocação de arrays</vt:lpstr>
      <vt:lpstr>Alocação de arrays</vt:lpstr>
      <vt:lpstr>Alocação de arrays</vt:lpstr>
      <vt:lpstr>Alocação de arrays</vt:lpstr>
      <vt:lpstr>Alocação de arrays</vt:lpstr>
      <vt:lpstr>Alocação de struct</vt:lpstr>
      <vt:lpstr>Alocação de struct</vt:lpstr>
      <vt:lpstr>Alocação de struct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Usuário do Windows</cp:lastModifiedBy>
  <cp:revision>115</cp:revision>
  <cp:lastPrinted>1601-01-01T00:00:00Z</cp:lastPrinted>
  <dcterms:created xsi:type="dcterms:W3CDTF">2010-10-28T16:01:37Z</dcterms:created>
  <dcterms:modified xsi:type="dcterms:W3CDTF">2017-07-11T12:14:49Z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