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336" r:id="rId6"/>
    <p:sldId id="261" r:id="rId7"/>
    <p:sldId id="264" r:id="rId8"/>
    <p:sldId id="262" r:id="rId9"/>
    <p:sldId id="263" r:id="rId10"/>
    <p:sldId id="260" r:id="rId11"/>
    <p:sldId id="265" r:id="rId12"/>
    <p:sldId id="353" r:id="rId13"/>
    <p:sldId id="267" r:id="rId14"/>
    <p:sldId id="269" r:id="rId15"/>
    <p:sldId id="273" r:id="rId16"/>
    <p:sldId id="354" r:id="rId17"/>
    <p:sldId id="268" r:id="rId18"/>
    <p:sldId id="274" r:id="rId19"/>
    <p:sldId id="275" r:id="rId20"/>
    <p:sldId id="276" r:id="rId21"/>
    <p:sldId id="271" r:id="rId22"/>
    <p:sldId id="278" r:id="rId23"/>
    <p:sldId id="355" r:id="rId24"/>
    <p:sldId id="279" r:id="rId25"/>
    <p:sldId id="280" r:id="rId26"/>
    <p:sldId id="283" r:id="rId27"/>
    <p:sldId id="356" r:id="rId28"/>
    <p:sldId id="284" r:id="rId29"/>
    <p:sldId id="287" r:id="rId30"/>
    <p:sldId id="282" r:id="rId31"/>
    <p:sldId id="288" r:id="rId32"/>
    <p:sldId id="357" r:id="rId33"/>
    <p:sldId id="358" r:id="rId34"/>
    <p:sldId id="286" r:id="rId35"/>
    <p:sldId id="370" r:id="rId36"/>
    <p:sldId id="371" r:id="rId37"/>
    <p:sldId id="359" r:id="rId38"/>
    <p:sldId id="372" r:id="rId39"/>
    <p:sldId id="369" r:id="rId40"/>
    <p:sldId id="290" r:id="rId41"/>
    <p:sldId id="291" r:id="rId42"/>
    <p:sldId id="292" r:id="rId43"/>
    <p:sldId id="340" r:id="rId44"/>
    <p:sldId id="341" r:id="rId45"/>
    <p:sldId id="360" r:id="rId46"/>
    <p:sldId id="343" r:id="rId47"/>
    <p:sldId id="295" r:id="rId48"/>
    <p:sldId id="300" r:id="rId49"/>
    <p:sldId id="296" r:id="rId50"/>
    <p:sldId id="361" r:id="rId51"/>
    <p:sldId id="297" r:id="rId52"/>
    <p:sldId id="302" r:id="rId53"/>
    <p:sldId id="344" r:id="rId54"/>
    <p:sldId id="299" r:id="rId55"/>
    <p:sldId id="303" r:id="rId56"/>
    <p:sldId id="362" r:id="rId57"/>
    <p:sldId id="345" r:id="rId58"/>
    <p:sldId id="347" r:id="rId59"/>
    <p:sldId id="363" r:id="rId60"/>
    <p:sldId id="304" r:id="rId61"/>
    <p:sldId id="317" r:id="rId62"/>
    <p:sldId id="318" r:id="rId63"/>
    <p:sldId id="319" r:id="rId64"/>
    <p:sldId id="364" r:id="rId65"/>
    <p:sldId id="365" r:id="rId66"/>
    <p:sldId id="325" r:id="rId67"/>
    <p:sldId id="326" r:id="rId68"/>
    <p:sldId id="327" r:id="rId69"/>
    <p:sldId id="366" r:id="rId70"/>
    <p:sldId id="328" r:id="rId71"/>
    <p:sldId id="329" r:id="rId72"/>
    <p:sldId id="367" r:id="rId73"/>
    <p:sldId id="352" r:id="rId7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20218386-47ED-4E51-A3D8-D51AA6D6D53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C6B1A-8C0B-4B57-A8B2-6FBD4325A96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17916-A1D5-4CEF-9EF3-AD7CB024259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F9903-D651-445C-B54D-31DFF229A5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417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860E976B-A41E-402A-A915-DC61F77A96C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4A85F-D6BC-40E0-BBC3-FACCDCD78AA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9DCC-B23C-4FB4-9C63-F2B06612443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6949824B-B408-448E-AC99-85400A84BD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A74A1-4E1A-468A-8BD0-289F46175B6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5F72816-7BC3-4451-B0BF-6F83D75CCAD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2389A0F-A57D-4FB9-B2A8-FB3B57D904B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35981CA-A238-4F15-8559-75A517E022F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8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Linguagem C:</a:t>
            </a:r>
            <a:br>
              <a:rPr lang="pt-BR" dirty="0" smtClean="0"/>
            </a:br>
            <a:r>
              <a:rPr lang="pt-BR" dirty="0" smtClean="0"/>
              <a:t>Arquivos</a:t>
            </a:r>
            <a:endParaRPr lang="pt-BR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Prof. André Backes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Abrindo um arquivo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748614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pt-BR" dirty="0" smtClean="0"/>
              <a:t>No parâmetro </a:t>
            </a:r>
            <a:r>
              <a:rPr lang="pt-BR" b="1" dirty="0" err="1" smtClean="0"/>
              <a:t>nome_arquivo</a:t>
            </a:r>
            <a:r>
              <a:rPr lang="pt-BR" dirty="0" smtClean="0"/>
              <a:t> pode-se trabalhar com caminhos absolutos ou relativos.</a:t>
            </a:r>
          </a:p>
          <a:p>
            <a:pPr lvl="1"/>
            <a:r>
              <a:rPr lang="pt-BR" b="1" dirty="0" smtClean="0"/>
              <a:t>Caminho absoluto</a:t>
            </a:r>
            <a:r>
              <a:rPr lang="pt-BR" dirty="0" smtClean="0"/>
              <a:t>: descrição de um caminho desde o diretório raiz.</a:t>
            </a:r>
          </a:p>
          <a:p>
            <a:pPr lvl="2"/>
            <a:r>
              <a:rPr lang="pt-BR" b="1" dirty="0" smtClean="0"/>
              <a:t>C:\\Projetos\\dados.txt</a:t>
            </a:r>
          </a:p>
          <a:p>
            <a:pPr lvl="1" eaLnBrk="1" hangingPunct="1"/>
            <a:endParaRPr lang="pt-BR" sz="2000" dirty="0" smtClean="0"/>
          </a:p>
          <a:p>
            <a:pPr lvl="1"/>
            <a:r>
              <a:rPr lang="pt-BR" b="1" dirty="0" smtClean="0"/>
              <a:t>Caminho relativo</a:t>
            </a:r>
            <a:r>
              <a:rPr lang="pt-BR" dirty="0" smtClean="0"/>
              <a:t>: descrição de um caminho desde o diretório corrente (onde o programa está salvo)</a:t>
            </a:r>
          </a:p>
          <a:p>
            <a:pPr lvl="2"/>
            <a:r>
              <a:rPr lang="pt-BR" b="1" dirty="0" smtClean="0"/>
              <a:t>arq.txt</a:t>
            </a:r>
          </a:p>
          <a:p>
            <a:pPr lvl="2"/>
            <a:r>
              <a:rPr lang="pt-BR" b="1" dirty="0" smtClean="0"/>
              <a:t>..\\dados.txt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5543567"/>
            <a:ext cx="5791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Abrindo um arquivo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modo de abertura determina que tipo de uso será feito do arquivo. </a:t>
            </a:r>
          </a:p>
          <a:p>
            <a:pPr eaLnBrk="1" hangingPunct="1"/>
            <a:r>
              <a:rPr lang="pt-BR" dirty="0" smtClean="0"/>
              <a:t>A tabela a seguir mostra os modo válidos de abertura de um arquivo.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Abrindo um arquivo</a:t>
            </a:r>
          </a:p>
        </p:txBody>
      </p:sp>
      <p:graphicFrame>
        <p:nvGraphicFramePr>
          <p:cNvPr id="5" name="Group 468"/>
          <p:cNvGraphicFramePr>
            <a:graphicFrameLocks/>
          </p:cNvGraphicFramePr>
          <p:nvPr/>
        </p:nvGraphicFramePr>
        <p:xfrm>
          <a:off x="414338" y="1738333"/>
          <a:ext cx="8229600" cy="4762501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62000"/>
                <a:gridCol w="1038208"/>
                <a:gridCol w="6429392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Modo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Arquivo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Função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"r"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Texto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Leitura. Arquivo deve existir.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"w"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Texto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Escrita. Cria arquivo se não houver. Apaga o anterior se ele existir.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"a"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Texto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Escrita. Os dados serão adicionados no fim do arquivo ("append").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"rb"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Binário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Leitura. Arquivo deve existir.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"wb"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Binário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Escrita. Cria arquivo se não houver. Apaga o anterior se ele existir.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"ab"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Binário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Escrita. Os dados serão adicionados no fim do arquivo ("append").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"r+"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Texto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Leitura/Escrita. O arquivo deve existir e pode ser modificado.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"w+"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Texto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Leitura/Escrita. Cria arquivo se não houver. Apaga o anterior se ele existir.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"a+"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Texto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Leitura/Escrita. Os dados serão adicionados no fim do arquivo ("append").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"r+b"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Binário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Leitura/Escrita. O arquivo deve existir e pode ser modificado.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"w+b"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Binário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Leitura/Escrita. Cria arquivo se não houver. Apaga o anterior se ele existir.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"a+b"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Binário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Leitura/Escrita. Os dados serão adicionados no fim do arquivo ("</a:t>
                      </a:r>
                      <a:r>
                        <a:rPr kumimoji="0" lang="pt-B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append</a:t>
                      </a:r>
                      <a:r>
                        <a:rPr kumimoji="0" lang="pt-B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").</a:t>
                      </a:r>
                      <a:endParaRPr kumimoji="0" lang="pt-B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um arquivo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77200" cy="4953000"/>
          </a:xfrm>
        </p:spPr>
        <p:txBody>
          <a:bodyPr/>
          <a:lstStyle/>
          <a:p>
            <a:pPr eaLnBrk="1" hangingPunct="1"/>
            <a:r>
              <a:rPr lang="pt-BR" dirty="0" smtClean="0"/>
              <a:t>Um arquivo binário pode ser aberto para escrita utilizando o seguinte conjunto de comandos:</a:t>
            </a:r>
          </a:p>
          <a:p>
            <a:pPr lvl="1"/>
            <a:r>
              <a:rPr lang="pt-BR" dirty="0" smtClean="0"/>
              <a:t>A condição </a:t>
            </a:r>
            <a:r>
              <a:rPr lang="pt-BR" b="1" dirty="0" err="1" smtClean="0"/>
              <a:t>fp</a:t>
            </a:r>
            <a:r>
              <a:rPr lang="pt-BR" b="1" dirty="0" smtClean="0"/>
              <a:t>==NULL</a:t>
            </a:r>
            <a:r>
              <a:rPr lang="pt-BR" dirty="0" smtClean="0"/>
              <a:t> testa se o arquivo foi aberto com sucesso. No caso de erro a função </a:t>
            </a:r>
            <a:r>
              <a:rPr lang="pt-BR" b="1" dirty="0" err="1" smtClean="0"/>
              <a:t>fopen</a:t>
            </a:r>
            <a:r>
              <a:rPr lang="pt-BR" b="1" dirty="0" smtClean="0"/>
              <a:t>()</a:t>
            </a:r>
            <a:r>
              <a:rPr lang="pt-BR" dirty="0" smtClean="0"/>
              <a:t> retorna um ponteiro nulo (</a:t>
            </a:r>
            <a:r>
              <a:rPr lang="pt-BR" b="1" dirty="0" smtClean="0"/>
              <a:t>NULL</a:t>
            </a:r>
            <a:r>
              <a:rPr lang="pt-BR" dirty="0" smtClean="0"/>
              <a:t>).</a:t>
            </a:r>
            <a:r>
              <a:rPr lang="pt-BR" sz="2500" dirty="0" smtClean="0"/>
              <a:t> 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963" y="3886222"/>
            <a:ext cx="66960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Erro ao abrir um arquivo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Caso o arquivo não tenha sido aberto com sucesso</a:t>
            </a:r>
          </a:p>
          <a:p>
            <a:pPr lvl="1" eaLnBrk="1" hangingPunct="1"/>
            <a:r>
              <a:rPr lang="pt-BR" dirty="0" smtClean="0"/>
              <a:t>Provavelmente o programa não poderá continuar a executar;</a:t>
            </a:r>
          </a:p>
          <a:p>
            <a:pPr lvl="1" eaLnBrk="1" hangingPunct="1"/>
            <a:r>
              <a:rPr lang="pt-BR" dirty="0" smtClean="0"/>
              <a:t>Nesse caso, utilizamos a função </a:t>
            </a:r>
            <a:r>
              <a:rPr lang="pt-BR" b="1" dirty="0" err="1" smtClean="0"/>
              <a:t>exit</a:t>
            </a:r>
            <a:r>
              <a:rPr lang="pt-BR" b="1" dirty="0" smtClean="0"/>
              <a:t>(), </a:t>
            </a:r>
            <a:r>
              <a:rPr lang="pt-BR" dirty="0" smtClean="0"/>
              <a:t>presente na biblioteca </a:t>
            </a:r>
            <a:r>
              <a:rPr lang="pt-BR" b="1" dirty="0" err="1" smtClean="0"/>
              <a:t>stdlib</a:t>
            </a:r>
            <a:r>
              <a:rPr lang="pt-BR" b="1" dirty="0" smtClean="0"/>
              <a:t>.h</a:t>
            </a:r>
            <a:r>
              <a:rPr lang="pt-BR" dirty="0" smtClean="0"/>
              <a:t>, para abortar o programa</a:t>
            </a:r>
          </a:p>
          <a:p>
            <a:pPr lvl="1" eaLnBrk="1" hangingPunct="1"/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4575" y="4071942"/>
            <a:ext cx="4514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Erro ao abrir um arquivo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função </a:t>
            </a:r>
            <a:r>
              <a:rPr lang="pt-BR" b="1" dirty="0" err="1" smtClean="0"/>
              <a:t>exit</a:t>
            </a:r>
            <a:r>
              <a:rPr lang="pt-BR" b="1" dirty="0" smtClean="0"/>
              <a:t>()</a:t>
            </a:r>
            <a:r>
              <a:rPr lang="pt-BR" dirty="0" smtClean="0"/>
              <a:t> pode ser chamada de qualquer ponto no programa e faz com que o programa termine e retorne, para o sistema operacional, o </a:t>
            </a:r>
            <a:r>
              <a:rPr lang="pt-BR" b="1" dirty="0" err="1" smtClean="0"/>
              <a:t>código_de_retorno</a:t>
            </a:r>
            <a:r>
              <a:rPr lang="pt-BR" dirty="0" smtClean="0"/>
              <a:t>. </a:t>
            </a:r>
          </a:p>
          <a:p>
            <a:r>
              <a:rPr lang="pt-BR" dirty="0" smtClean="0"/>
              <a:t>A convenção mais usada é que um programa retorne </a:t>
            </a:r>
          </a:p>
          <a:p>
            <a:pPr lvl="1"/>
            <a:r>
              <a:rPr lang="pt-BR" b="1" dirty="0" smtClean="0"/>
              <a:t>zero</a:t>
            </a:r>
            <a:r>
              <a:rPr lang="pt-BR" dirty="0" smtClean="0"/>
              <a:t> no caso de um término normal </a:t>
            </a:r>
          </a:p>
          <a:p>
            <a:pPr lvl="1"/>
            <a:r>
              <a:rPr lang="pt-BR" dirty="0" smtClean="0"/>
              <a:t>um número </a:t>
            </a:r>
            <a:r>
              <a:rPr lang="pt-BR" b="1" dirty="0" smtClean="0"/>
              <a:t>diferente de zero</a:t>
            </a:r>
            <a:r>
              <a:rPr lang="pt-BR" dirty="0" smtClean="0"/>
              <a:t>, no caso de ter ocorrido um problema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Erro ao abrir um arquivo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2285992"/>
            <a:ext cx="64770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Posição do arquivo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Ao se trabalhar com arquivos, existe uma espécie de posição onde estamos dentro do arquivo. É nessa posição onde será lido ou escrito o próximo caractere.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Quando utilizando o acesso seqüencial, raramente é necessário modificar essa posição. 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Isso por que, quando lemos um caractere, a posição no arquivo é automaticamente atualizada.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Leitura e escrita em arquivos são parecidos com escrever em uma </a:t>
            </a:r>
            <a:r>
              <a:rPr lang="pt-BR" b="1" i="1" dirty="0" smtClean="0"/>
              <a:t>máquina de escrever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Fechando um arquivo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Sempre que terminamos de usar um arquivo que abrimos, devemos fechá-lo. Para isso usa-se a função </a:t>
            </a:r>
            <a:r>
              <a:rPr lang="pt-BR" b="1" dirty="0" err="1" smtClean="0"/>
              <a:t>fclose</a:t>
            </a:r>
            <a:r>
              <a:rPr lang="pt-BR" b="1" dirty="0" smtClean="0"/>
              <a:t>()</a:t>
            </a:r>
            <a:r>
              <a:rPr lang="pt-BR" dirty="0" smtClean="0"/>
              <a:t> </a:t>
            </a:r>
          </a:p>
          <a:p>
            <a:r>
              <a:rPr lang="pt-BR" dirty="0" smtClean="0"/>
              <a:t>O ponteiro </a:t>
            </a:r>
            <a:r>
              <a:rPr lang="pt-BR" b="1" dirty="0" err="1" smtClean="0"/>
              <a:t>fp</a:t>
            </a:r>
            <a:r>
              <a:rPr lang="pt-BR" dirty="0" smtClean="0"/>
              <a:t> passado à função </a:t>
            </a:r>
            <a:r>
              <a:rPr lang="pt-BR" b="1" dirty="0" err="1" smtClean="0"/>
              <a:t>fclose</a:t>
            </a:r>
            <a:r>
              <a:rPr lang="pt-BR" b="1" dirty="0" smtClean="0"/>
              <a:t>()</a:t>
            </a:r>
            <a:r>
              <a:rPr lang="pt-BR" dirty="0" smtClean="0"/>
              <a:t> determina o arquivo a ser fechado. A função retorna zero no caso de sucesso.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8013" y="4119570"/>
            <a:ext cx="2847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Fechando um arquivo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Por que devemos fechar o arquivo?</a:t>
            </a:r>
          </a:p>
          <a:p>
            <a:pPr lvl="1" eaLnBrk="1" hangingPunct="1"/>
            <a:r>
              <a:rPr lang="pt-BR" dirty="0" smtClean="0"/>
              <a:t>Ao fechar um arquivo, todo caractere que tenha permanecido no "buffer" é gravado.</a:t>
            </a:r>
          </a:p>
          <a:p>
            <a:pPr lvl="1" eaLnBrk="1" hangingPunct="1"/>
            <a:r>
              <a:rPr lang="pt-BR" dirty="0" smtClean="0"/>
              <a:t>O "buffer“ é uma região de memória que armazena temporariamente os caracteres a serem gravados em disco imediatamente. Apenas quando o "buffer" está cheio é que seu conteúdo é escrito no disco.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Arquivos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Por que usar arquivos?</a:t>
            </a:r>
          </a:p>
          <a:p>
            <a:pPr lvl="1" eaLnBrk="1" hangingPunct="1"/>
            <a:r>
              <a:rPr lang="pt-BR" dirty="0" smtClean="0"/>
              <a:t>Permitem armazenar grande quantidade de informação;</a:t>
            </a:r>
          </a:p>
          <a:p>
            <a:pPr lvl="1" eaLnBrk="1" hangingPunct="1"/>
            <a:r>
              <a:rPr lang="pt-BR" dirty="0" smtClean="0"/>
              <a:t>Persistência dos dados (disco);</a:t>
            </a:r>
          </a:p>
          <a:p>
            <a:pPr lvl="1" eaLnBrk="1" hangingPunct="1"/>
            <a:r>
              <a:rPr lang="pt-BR" dirty="0" smtClean="0"/>
              <a:t>Acesso aos dados poder ser não seqüencial;</a:t>
            </a:r>
          </a:p>
          <a:p>
            <a:pPr lvl="1" eaLnBrk="1" hangingPunct="1"/>
            <a:r>
              <a:rPr lang="pt-BR" dirty="0" smtClean="0"/>
              <a:t>Acesso concorrente aos dados (mais de um programa pode usar os dados ao mesmo tempo).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Fechando um arquivo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Por que utilizar um “buffer”?? Eficiência!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Para ler e escrever arquivos no disco temos que posicionar a cabeça de gravação em um ponto específico do disco. 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Se tivéssemos que fazer isso para cada caractere lido/escrito, a leitura/escrita de um arquivo seria uma operação muita lenta.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Assim a gravação só é realizada quando há um volume razoável de informações a serem gravadas ou quando o arquivo for fechado.</a:t>
            </a:r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A função </a:t>
            </a:r>
            <a:r>
              <a:rPr lang="pt-BR" b="1" dirty="0" err="1" smtClean="0"/>
              <a:t>exit</a:t>
            </a:r>
            <a:r>
              <a:rPr lang="pt-BR" b="1" dirty="0" smtClean="0"/>
              <a:t>()</a:t>
            </a:r>
            <a:r>
              <a:rPr lang="pt-BR" dirty="0" smtClean="0"/>
              <a:t> fecha todos os arquivos que um programa tiver aberto.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em Arquivos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Uma vez aberto um arquivo, podemos ler ou escrever nele.</a:t>
            </a:r>
          </a:p>
          <a:p>
            <a:pPr eaLnBrk="1" hangingPunct="1"/>
            <a:r>
              <a:rPr lang="pt-BR" dirty="0" smtClean="0"/>
              <a:t>Para tanto, a linguagem C conta com uma série de funções de leitura/escrita que variam de funcionalidade para atender as diversas aplicações.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Caracteres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A maneira mais fácil de se trabalhar com um arquivo é a leitura/escrita de um único caractere.</a:t>
            </a:r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A função mais básica de entrada de dados é a função </a:t>
            </a:r>
            <a:r>
              <a:rPr lang="pt-BR" b="1" dirty="0" err="1" smtClean="0"/>
              <a:t>fputc</a:t>
            </a:r>
            <a:r>
              <a:rPr lang="pt-BR" dirty="0" smtClean="0"/>
              <a:t> (</a:t>
            </a:r>
            <a:r>
              <a:rPr lang="pt-BR" i="1" dirty="0" err="1" smtClean="0"/>
              <a:t>put</a:t>
            </a:r>
            <a:r>
              <a:rPr lang="pt-BR" i="1" dirty="0" smtClean="0"/>
              <a:t> </a:t>
            </a:r>
            <a:r>
              <a:rPr lang="pt-BR" i="1" dirty="0" err="1" smtClean="0"/>
              <a:t>character</a:t>
            </a:r>
            <a:r>
              <a:rPr lang="pt-BR" dirty="0" smtClean="0"/>
              <a:t>).</a:t>
            </a:r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Cada invocação dessa função grava um único caractere </a:t>
            </a:r>
            <a:r>
              <a:rPr lang="pt-BR" b="1" dirty="0" err="1" smtClean="0"/>
              <a:t>ch</a:t>
            </a:r>
            <a:r>
              <a:rPr lang="pt-BR" dirty="0" smtClean="0"/>
              <a:t> no arquivo especificado por </a:t>
            </a:r>
            <a:r>
              <a:rPr lang="pt-BR" b="1" dirty="0" err="1" smtClean="0"/>
              <a:t>fp</a:t>
            </a:r>
            <a:r>
              <a:rPr lang="pt-BR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6988" y="3533778"/>
            <a:ext cx="40100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Caracteres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Exemplo da função </a:t>
            </a:r>
            <a:r>
              <a:rPr lang="pt-BR" b="1" dirty="0" err="1" smtClean="0"/>
              <a:t>fputc</a:t>
            </a:r>
            <a:endParaRPr lang="pt-BR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1"/>
            <a:ext cx="755838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Caracteres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função </a:t>
            </a:r>
            <a:r>
              <a:rPr lang="pt-BR" b="1" dirty="0" err="1" smtClean="0"/>
              <a:t>fputc</a:t>
            </a:r>
            <a:r>
              <a:rPr lang="pt-BR" dirty="0" smtClean="0"/>
              <a:t> também pode ser utilizada para escrever um caractere na tela. </a:t>
            </a:r>
          </a:p>
          <a:p>
            <a:pPr lvl="1"/>
            <a:r>
              <a:rPr lang="pt-BR" dirty="0" smtClean="0"/>
              <a:t>Nesse caso, é necessário mudar a variável que aponta para o local onde será gravado o caractere:</a:t>
            </a:r>
          </a:p>
          <a:p>
            <a:pPr lvl="1"/>
            <a:r>
              <a:rPr lang="pt-BR" dirty="0" smtClean="0"/>
              <a:t>Por exemplo, </a:t>
            </a:r>
            <a:r>
              <a:rPr lang="pt-BR" b="1" dirty="0" err="1" smtClean="0"/>
              <a:t>fputc</a:t>
            </a:r>
            <a:r>
              <a:rPr lang="pt-BR" b="1" dirty="0" smtClean="0"/>
              <a:t> ('*', </a:t>
            </a:r>
            <a:r>
              <a:rPr lang="pt-BR" b="1" dirty="0" err="1" smtClean="0"/>
              <a:t>stdout</a:t>
            </a:r>
            <a:r>
              <a:rPr lang="pt-BR" b="1" dirty="0" smtClean="0"/>
              <a:t>)</a:t>
            </a:r>
            <a:r>
              <a:rPr lang="pt-BR" dirty="0" smtClean="0"/>
              <a:t> exibe um * na tela do monitor (dispositivo de saída padrão).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367229"/>
            <a:ext cx="32385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Caracteres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Da mesma maneira que gravamos um único caractere no arquivo, também podemos ler um único caractere.</a:t>
            </a:r>
          </a:p>
          <a:p>
            <a:pPr eaLnBrk="1" hangingPunct="1"/>
            <a:r>
              <a:rPr lang="pt-BR" dirty="0" smtClean="0"/>
              <a:t>A função correspondente de leitura de caracteres é </a:t>
            </a:r>
            <a:r>
              <a:rPr lang="pt-BR" b="1" dirty="0" err="1" smtClean="0"/>
              <a:t>fgetc</a:t>
            </a:r>
            <a:r>
              <a:rPr lang="pt-BR" dirty="0" smtClean="0"/>
              <a:t> (</a:t>
            </a:r>
            <a:r>
              <a:rPr lang="pt-BR" i="1" dirty="0" err="1" smtClean="0"/>
              <a:t>get</a:t>
            </a:r>
            <a:r>
              <a:rPr lang="pt-BR" i="1" dirty="0" smtClean="0"/>
              <a:t> </a:t>
            </a:r>
            <a:r>
              <a:rPr lang="pt-BR" i="1" dirty="0" err="1" smtClean="0"/>
              <a:t>character</a:t>
            </a:r>
            <a:r>
              <a:rPr lang="pt-BR" dirty="0" smtClean="0"/>
              <a:t>).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6113" y="3914781"/>
            <a:ext cx="27717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Caracteres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Cada chamada da função </a:t>
            </a:r>
            <a:r>
              <a:rPr lang="pt-BR" b="1" dirty="0" err="1" smtClean="0"/>
              <a:t>fgetc</a:t>
            </a:r>
            <a:r>
              <a:rPr lang="pt-BR" dirty="0" smtClean="0"/>
              <a:t> lê um único caractere do arquivo especificado</a:t>
            </a:r>
          </a:p>
          <a:p>
            <a:pPr lvl="1" eaLnBrk="1" hangingPunct="1"/>
            <a:r>
              <a:rPr lang="pt-BR" dirty="0" smtClean="0"/>
              <a:t>Se </a:t>
            </a:r>
            <a:r>
              <a:rPr lang="pt-BR" b="1" dirty="0" err="1" smtClean="0"/>
              <a:t>fp</a:t>
            </a:r>
            <a:r>
              <a:rPr lang="pt-BR" dirty="0" smtClean="0"/>
              <a:t> aponta para um arquivo, então </a:t>
            </a:r>
            <a:r>
              <a:rPr lang="pt-BR" b="1" dirty="0" err="1" smtClean="0"/>
              <a:t>fgetc</a:t>
            </a:r>
            <a:r>
              <a:rPr lang="pt-BR" b="1" dirty="0" smtClean="0"/>
              <a:t>(</a:t>
            </a:r>
            <a:r>
              <a:rPr lang="pt-BR" b="1" dirty="0" err="1" smtClean="0"/>
              <a:t>fp</a:t>
            </a:r>
            <a:r>
              <a:rPr lang="pt-BR" b="1" dirty="0" smtClean="0"/>
              <a:t>)</a:t>
            </a:r>
            <a:r>
              <a:rPr lang="pt-BR" dirty="0" smtClean="0"/>
              <a:t> lê o caractere atual no arquivo e se posiciona para ler o próximo caractere do arquivo.</a:t>
            </a:r>
          </a:p>
          <a:p>
            <a:pPr lvl="2"/>
            <a:r>
              <a:rPr lang="pt-BR" dirty="0" smtClean="0"/>
              <a:t>Lembre-se, a leitura em arquivos é parecida com escrever em uma </a:t>
            </a:r>
            <a:r>
              <a:rPr lang="pt-BR" b="1" i="1" dirty="0" smtClean="0"/>
              <a:t>máquina de escrever</a:t>
            </a:r>
          </a:p>
          <a:p>
            <a:pPr lvl="2"/>
            <a:endParaRPr lang="pt-BR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		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4414849"/>
            <a:ext cx="19716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Caracteres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da função </a:t>
            </a:r>
            <a:r>
              <a:rPr lang="pt-BR" b="1" dirty="0" err="1" smtClean="0"/>
              <a:t>fgetc</a:t>
            </a:r>
            <a:endParaRPr lang="pt-B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5425" y="2071678"/>
            <a:ext cx="61531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Caracteres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Similar ao que acontece com a função </a:t>
            </a:r>
            <a:r>
              <a:rPr lang="pt-BR" b="1" dirty="0" err="1" smtClean="0"/>
              <a:t>fputc</a:t>
            </a:r>
            <a:r>
              <a:rPr lang="pt-BR" dirty="0" smtClean="0"/>
              <a:t>, a função </a:t>
            </a:r>
            <a:r>
              <a:rPr lang="pt-BR" b="1" dirty="0" err="1" smtClean="0"/>
              <a:t>fgetc</a:t>
            </a:r>
            <a:r>
              <a:rPr lang="pt-BR" dirty="0" smtClean="0"/>
              <a:t> também pode ser utilizada para a leitura do teclado (dispositivo de entrada padrão):</a:t>
            </a:r>
          </a:p>
          <a:p>
            <a:pPr eaLnBrk="1" hangingPunct="1"/>
            <a:r>
              <a:rPr lang="pt-BR" dirty="0" smtClean="0"/>
              <a:t>Nesse caso, </a:t>
            </a:r>
            <a:r>
              <a:rPr lang="pt-BR" b="1" dirty="0" err="1" smtClean="0"/>
              <a:t>fgetc</a:t>
            </a:r>
            <a:r>
              <a:rPr lang="pt-BR" b="1" dirty="0" smtClean="0"/>
              <a:t>(</a:t>
            </a:r>
            <a:r>
              <a:rPr lang="pt-BR" b="1" dirty="0" err="1" smtClean="0"/>
              <a:t>stdin</a:t>
            </a:r>
            <a:r>
              <a:rPr lang="pt-BR" b="1" dirty="0" smtClean="0"/>
              <a:t>)</a:t>
            </a:r>
            <a:r>
              <a:rPr lang="pt-BR" dirty="0" smtClean="0"/>
              <a:t> lê o próximo caractere digitado no teclado.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9900" y="3829068"/>
            <a:ext cx="31242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Caracteres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que acontece quando </a:t>
            </a:r>
            <a:r>
              <a:rPr lang="pt-BR" b="1" dirty="0" err="1" smtClean="0"/>
              <a:t>fgetc</a:t>
            </a:r>
            <a:r>
              <a:rPr lang="pt-BR" dirty="0" smtClean="0"/>
              <a:t> tenta ler o próximo caractere de um arquivo que já acabou?</a:t>
            </a:r>
          </a:p>
          <a:p>
            <a:pPr lvl="1" eaLnBrk="1" hangingPunct="1"/>
            <a:r>
              <a:rPr lang="pt-BR" dirty="0" smtClean="0"/>
              <a:t>Precisamos que a função retorne algo indicando o arquivo acabou.</a:t>
            </a:r>
          </a:p>
          <a:p>
            <a:pPr eaLnBrk="1" hangingPunct="1"/>
            <a:r>
              <a:rPr lang="pt-BR" dirty="0" smtClean="0"/>
              <a:t>Porém, todos os 256 caracteres são "válidos"!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Tipos de Arquivos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4800" cy="5029200"/>
          </a:xfrm>
        </p:spPr>
        <p:txBody>
          <a:bodyPr/>
          <a:lstStyle/>
          <a:p>
            <a:pPr eaLnBrk="1" hangingPunct="1"/>
            <a:r>
              <a:rPr lang="pt-BR" dirty="0" smtClean="0"/>
              <a:t>Basicamente, a linguagem C trabalha com dois tipos de arquivos: de texto e binários.</a:t>
            </a:r>
          </a:p>
          <a:p>
            <a:pPr eaLnBrk="1" hangingPunct="1"/>
            <a:r>
              <a:rPr lang="pt-BR" dirty="0" smtClean="0"/>
              <a:t>Arquivo texto</a:t>
            </a:r>
          </a:p>
          <a:p>
            <a:pPr lvl="1" eaLnBrk="1" hangingPunct="1"/>
            <a:r>
              <a:rPr lang="pt-BR" dirty="0" smtClean="0"/>
              <a:t>armazena caracteres que podem ser mostrados diretamente na tela ou modificados por um editor de textos simples como o Bloco de Notas.</a:t>
            </a:r>
          </a:p>
          <a:p>
            <a:pPr lvl="1" eaLnBrk="1" hangingPunct="1"/>
            <a:r>
              <a:rPr lang="pt-BR" dirty="0" smtClean="0"/>
              <a:t>Os dados são gravados como caracteres de 8 bits. Ex.: Um número inteiro de 32 bits com 8 dígitos ocupará 64 bits no arquivo (8 bits por dígito).	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Caracteres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Para evitar esse tipo de situação, </a:t>
            </a:r>
            <a:r>
              <a:rPr lang="pt-BR" b="1" dirty="0" err="1" smtClean="0"/>
              <a:t>fgetc</a:t>
            </a:r>
            <a:r>
              <a:rPr lang="pt-BR" dirty="0" smtClean="0"/>
              <a:t> não devolve um </a:t>
            </a:r>
            <a:r>
              <a:rPr lang="pt-BR" b="1" dirty="0" err="1" smtClean="0"/>
              <a:t>char</a:t>
            </a:r>
            <a:r>
              <a:rPr lang="pt-BR" dirty="0" smtClean="0"/>
              <a:t> mas um </a:t>
            </a:r>
            <a:r>
              <a:rPr lang="pt-BR" b="1" dirty="0" err="1" smtClean="0"/>
              <a:t>int</a:t>
            </a:r>
            <a:r>
              <a:rPr lang="pt-BR" b="1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	</a:t>
            </a:r>
            <a:r>
              <a:rPr lang="pt-BR" b="1" dirty="0" smtClean="0"/>
              <a:t>	</a:t>
            </a:r>
          </a:p>
          <a:p>
            <a:pPr eaLnBrk="1" hangingPunct="1"/>
            <a:endParaRPr lang="pt-BR" b="1" dirty="0" smtClean="0"/>
          </a:p>
          <a:p>
            <a:pPr eaLnBrk="1" hangingPunct="1"/>
            <a:r>
              <a:rPr lang="pt-BR" dirty="0" smtClean="0"/>
              <a:t>O conjunto de valores do </a:t>
            </a:r>
            <a:r>
              <a:rPr lang="pt-BR" b="1" dirty="0" err="1" smtClean="0"/>
              <a:t>char</a:t>
            </a:r>
            <a:r>
              <a:rPr lang="pt-BR" dirty="0" smtClean="0"/>
              <a:t> está contido dentro do conjunto do </a:t>
            </a:r>
            <a:r>
              <a:rPr lang="pt-BR" b="1" dirty="0" smtClean="0"/>
              <a:t>int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Se o arquivo tiver acabado, </a:t>
            </a:r>
            <a:r>
              <a:rPr lang="pt-BR" b="1" dirty="0" err="1" smtClean="0"/>
              <a:t>fgetc</a:t>
            </a:r>
            <a:r>
              <a:rPr lang="pt-BR" dirty="0" smtClean="0"/>
              <a:t> devolve um valor </a:t>
            </a:r>
            <a:r>
              <a:rPr lang="pt-BR" b="1" dirty="0" err="1" smtClean="0"/>
              <a:t>int</a:t>
            </a:r>
            <a:r>
              <a:rPr lang="pt-BR" dirty="0" smtClean="0"/>
              <a:t> que não possa ser confundido com um </a:t>
            </a:r>
            <a:r>
              <a:rPr lang="pt-BR" b="1" dirty="0" err="1" smtClean="0"/>
              <a:t>char</a:t>
            </a:r>
            <a:endParaRPr lang="pt-B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6113" y="2700335"/>
            <a:ext cx="27717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Caracteres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Assim, se o arquivo não tiver mais caracteres, </a:t>
            </a:r>
            <a:r>
              <a:rPr lang="pt-BR" b="1" dirty="0" err="1" smtClean="0"/>
              <a:t>fgetc</a:t>
            </a:r>
            <a:r>
              <a:rPr lang="pt-BR" dirty="0" smtClean="0"/>
              <a:t> devolve o valor </a:t>
            </a:r>
            <a:r>
              <a:rPr lang="pt-BR" b="1" dirty="0" smtClean="0"/>
              <a:t>−1</a:t>
            </a:r>
            <a:r>
              <a:rPr lang="pt-BR" dirty="0" smtClean="0"/>
              <a:t> </a:t>
            </a:r>
          </a:p>
          <a:p>
            <a:pPr eaLnBrk="1" hangingPunct="1"/>
            <a:r>
              <a:rPr lang="pt-BR" dirty="0" smtClean="0"/>
              <a:t>Mais exatamente, </a:t>
            </a:r>
            <a:r>
              <a:rPr lang="pt-BR" b="1" dirty="0" err="1" smtClean="0"/>
              <a:t>fgetc</a:t>
            </a:r>
            <a:r>
              <a:rPr lang="pt-BR" dirty="0" smtClean="0"/>
              <a:t> devolve a constante </a:t>
            </a:r>
            <a:r>
              <a:rPr lang="pt-BR" b="1" dirty="0" smtClean="0"/>
              <a:t>EOF</a:t>
            </a:r>
            <a:r>
              <a:rPr lang="pt-BR" dirty="0" smtClean="0"/>
              <a:t> (</a:t>
            </a:r>
            <a:r>
              <a:rPr lang="pt-BR" i="1" dirty="0" err="1" smtClean="0"/>
              <a:t>end</a:t>
            </a:r>
            <a:r>
              <a:rPr lang="pt-BR" i="1" dirty="0" smtClean="0"/>
              <a:t> </a:t>
            </a:r>
            <a:r>
              <a:rPr lang="pt-BR" i="1" dirty="0" err="1" smtClean="0"/>
              <a:t>of</a:t>
            </a:r>
            <a:r>
              <a:rPr lang="pt-BR" i="1" dirty="0" smtClean="0"/>
              <a:t> file</a:t>
            </a:r>
            <a:r>
              <a:rPr lang="pt-BR" dirty="0" smtClean="0"/>
              <a:t>), que está definida na biblioteca </a:t>
            </a:r>
            <a:r>
              <a:rPr lang="pt-BR" b="1" dirty="0" err="1" smtClean="0"/>
              <a:t>stdio</a:t>
            </a:r>
            <a:r>
              <a:rPr lang="pt-BR" b="1" dirty="0" smtClean="0"/>
              <a:t>.h</a:t>
            </a:r>
            <a:r>
              <a:rPr lang="pt-BR" dirty="0" smtClean="0"/>
              <a:t>. Em muitos computadores o valor de </a:t>
            </a:r>
            <a:r>
              <a:rPr lang="pt-BR" b="1" dirty="0" smtClean="0"/>
              <a:t>EOF</a:t>
            </a:r>
            <a:r>
              <a:rPr lang="pt-BR" dirty="0" smtClean="0"/>
              <a:t> é </a:t>
            </a:r>
            <a:r>
              <a:rPr lang="pt-BR" b="1" dirty="0" smtClean="0"/>
              <a:t>−1</a:t>
            </a:r>
            <a:r>
              <a:rPr lang="pt-BR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  <a:endParaRPr lang="pt-B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4148150"/>
            <a:ext cx="4991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Caracteres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de uso do </a:t>
            </a:r>
            <a:r>
              <a:rPr lang="pt-BR" b="1" dirty="0" smtClean="0"/>
              <a:t>EOF</a:t>
            </a:r>
            <a:r>
              <a:rPr lang="en-US" dirty="0" smtClean="0"/>
              <a:t>		</a:t>
            </a:r>
            <a:endParaRPr lang="pt-B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1138" y="2143116"/>
            <a:ext cx="61817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Fim do arquivo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153400" cy="4419600"/>
          </a:xfrm>
        </p:spPr>
        <p:txBody>
          <a:bodyPr/>
          <a:lstStyle/>
          <a:p>
            <a:pPr eaLnBrk="1" hangingPunct="1"/>
            <a:r>
              <a:rPr lang="pt-BR" dirty="0" smtClean="0"/>
              <a:t>Como visto, </a:t>
            </a:r>
            <a:r>
              <a:rPr lang="pt-BR" b="1" dirty="0" smtClean="0"/>
              <a:t>EOF</a:t>
            </a:r>
            <a:r>
              <a:rPr lang="pt-BR" dirty="0" smtClean="0"/>
              <a:t> ("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file") indica o fim de um arquivo. </a:t>
            </a:r>
          </a:p>
          <a:p>
            <a:pPr eaLnBrk="1" hangingPunct="1"/>
            <a:r>
              <a:rPr lang="pt-BR" dirty="0" smtClean="0"/>
              <a:t>No entanto, podemos também utilizar a função </a:t>
            </a:r>
            <a:r>
              <a:rPr lang="pt-BR" b="1" dirty="0" err="1" smtClean="0"/>
              <a:t>feof</a:t>
            </a:r>
            <a:r>
              <a:rPr lang="pt-BR" b="1" dirty="0" smtClean="0"/>
              <a:t> </a:t>
            </a:r>
            <a:r>
              <a:rPr lang="pt-BR" dirty="0" smtClean="0"/>
              <a:t>para verificar se um arquivo chegou ao fim, cujo protótipo é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No entanto, é muito comum fazer mau uso dessa função!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2313" y="3533778"/>
            <a:ext cx="26193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Fim do arquivo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153400" cy="4419600"/>
          </a:xfrm>
        </p:spPr>
        <p:txBody>
          <a:bodyPr>
            <a:normAutofit/>
          </a:bodyPr>
          <a:lstStyle/>
          <a:p>
            <a:r>
              <a:rPr lang="pt-BR" dirty="0" smtClean="0"/>
              <a:t>Um mau uso muito comum da função </a:t>
            </a:r>
            <a:r>
              <a:rPr lang="pt-BR" b="1" dirty="0" err="1" smtClean="0"/>
              <a:t>feof</a:t>
            </a:r>
            <a:r>
              <a:rPr lang="pt-BR" b="1" dirty="0" smtClean="0"/>
              <a:t>()</a:t>
            </a:r>
            <a:r>
              <a:rPr lang="pt-BR" dirty="0" smtClean="0"/>
              <a:t> é usá-la para terminar um loop</a:t>
            </a:r>
          </a:p>
          <a:p>
            <a:pPr lvl="1"/>
            <a:r>
              <a:rPr lang="pt-BR" dirty="0" smtClean="0"/>
              <a:t>Mas por que isso é um mau uso??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b="11098"/>
          <a:stretch>
            <a:fillRect/>
          </a:stretch>
        </p:blipFill>
        <p:spPr bwMode="auto">
          <a:xfrm>
            <a:off x="2428860" y="2924215"/>
            <a:ext cx="4571181" cy="371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Fim do arquivo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153400" cy="4419600"/>
          </a:xfrm>
        </p:spPr>
        <p:txBody>
          <a:bodyPr>
            <a:normAutofit/>
          </a:bodyPr>
          <a:lstStyle/>
          <a:p>
            <a:r>
              <a:rPr lang="pt-BR" dirty="0" smtClean="0"/>
              <a:t>Vamos ver a descrição da função </a:t>
            </a:r>
            <a:r>
              <a:rPr lang="pt-BR" b="1" dirty="0" err="1" smtClean="0"/>
              <a:t>feof</a:t>
            </a:r>
            <a:r>
              <a:rPr lang="pt-BR" b="1" dirty="0" smtClean="0"/>
              <a:t>()</a:t>
            </a:r>
          </a:p>
          <a:p>
            <a:pPr lvl="1"/>
            <a:r>
              <a:rPr lang="pt-BR" dirty="0" smtClean="0"/>
              <a:t>A função </a:t>
            </a:r>
            <a:r>
              <a:rPr lang="pt-BR" b="1" dirty="0" err="1" smtClean="0"/>
              <a:t>feof</a:t>
            </a:r>
            <a:r>
              <a:rPr lang="pt-BR" b="1" dirty="0" smtClean="0"/>
              <a:t>()</a:t>
            </a:r>
            <a:r>
              <a:rPr lang="pt-BR" dirty="0" smtClean="0"/>
              <a:t> testa o indicador de fim de arquivo para o fluxo apontado por </a:t>
            </a:r>
            <a:r>
              <a:rPr lang="pt-BR" b="1" dirty="0" err="1" smtClean="0"/>
              <a:t>fp</a:t>
            </a:r>
            <a:endParaRPr lang="pt-BR" b="1" dirty="0" smtClean="0"/>
          </a:p>
          <a:p>
            <a:pPr lvl="1"/>
            <a:r>
              <a:rPr lang="pt-BR" dirty="0" smtClean="0"/>
              <a:t>A função </a:t>
            </a:r>
            <a:r>
              <a:rPr lang="pt-BR" dirty="0" err="1" smtClean="0"/>
              <a:t>retona</a:t>
            </a:r>
            <a:r>
              <a:rPr lang="pt-BR" dirty="0" smtClean="0"/>
              <a:t> um valor inteiro </a:t>
            </a:r>
            <a:r>
              <a:rPr lang="pt-BR" b="1" dirty="0" smtClean="0"/>
              <a:t>diferente de zero</a:t>
            </a:r>
            <a:r>
              <a:rPr lang="pt-BR" dirty="0" smtClean="0"/>
              <a:t> se, e somente se, o </a:t>
            </a:r>
            <a:r>
              <a:rPr lang="pt-BR" b="1" dirty="0" smtClean="0"/>
              <a:t>indicador de fim de arquivo</a:t>
            </a:r>
            <a:r>
              <a:rPr lang="pt-BR" dirty="0" smtClean="0"/>
              <a:t> está marcado para </a:t>
            </a:r>
            <a:r>
              <a:rPr lang="pt-BR" b="1" dirty="0" err="1" smtClean="0"/>
              <a:t>fp</a:t>
            </a:r>
            <a:endParaRPr lang="pt-BR" b="1" dirty="0" smtClean="0"/>
          </a:p>
          <a:p>
            <a:pPr lvl="1"/>
            <a:endParaRPr lang="pt-BR" b="1" dirty="0" smtClean="0"/>
          </a:p>
          <a:p>
            <a:r>
              <a:rPr lang="pt-BR" dirty="0" smtClean="0"/>
              <a:t>Ou seja, a função testa o </a:t>
            </a:r>
            <a:r>
              <a:rPr lang="pt-BR" b="1" dirty="0" smtClean="0"/>
              <a:t>indicador de fim de arquivo</a:t>
            </a:r>
            <a:r>
              <a:rPr lang="pt-BR" dirty="0" smtClean="0"/>
              <a:t>, não o próprio </a:t>
            </a:r>
            <a:r>
              <a:rPr lang="pt-BR" b="1" dirty="0" smtClean="0"/>
              <a:t>arquivo</a:t>
            </a:r>
          </a:p>
          <a:p>
            <a:pPr lvl="1"/>
            <a:endParaRPr lang="pt-BR" b="1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2313" y="5319728"/>
            <a:ext cx="26193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do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Isso significa que outra função é responsável por alterar o indicador para indicar que o EOF foi alcançado</a:t>
            </a:r>
          </a:p>
          <a:p>
            <a:pPr lvl="1"/>
            <a:r>
              <a:rPr lang="pt-BR" dirty="0" smtClean="0"/>
              <a:t>A maioria das funções de leitura irá alterar o indicador após ler todos os dados, e então realizar uma nova leitura resultando em nenhum dado, apenas o </a:t>
            </a:r>
            <a:r>
              <a:rPr lang="pt-BR" b="1" dirty="0" smtClean="0"/>
              <a:t>EOF</a:t>
            </a:r>
          </a:p>
          <a:p>
            <a:r>
              <a:rPr lang="pt-BR" dirty="0" smtClean="0"/>
              <a:t>Como resolver isso</a:t>
            </a:r>
          </a:p>
          <a:p>
            <a:pPr lvl="1"/>
            <a:r>
              <a:rPr lang="pt-BR" dirty="0" smtClean="0"/>
              <a:t>devemos evitar o uso da função </a:t>
            </a:r>
            <a:r>
              <a:rPr lang="pt-BR" b="1" dirty="0" err="1" smtClean="0"/>
              <a:t>feof</a:t>
            </a:r>
            <a:r>
              <a:rPr lang="pt-BR" b="1" dirty="0" smtClean="0"/>
              <a:t>() </a:t>
            </a:r>
            <a:r>
              <a:rPr lang="pt-BR" dirty="0" smtClean="0"/>
              <a:t>para testar um loop e usá-la para testar se uma leitura alterou o </a:t>
            </a:r>
            <a:r>
              <a:rPr lang="pt-BR" b="1" dirty="0" smtClean="0"/>
              <a:t>indicador de fim de arquivo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do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entender esse problema do mau uso da funções </a:t>
            </a:r>
            <a:r>
              <a:rPr lang="pt-BR" b="1" dirty="0" err="1" smtClean="0"/>
              <a:t>feof</a:t>
            </a:r>
            <a:r>
              <a:rPr lang="pt-BR" b="1" dirty="0" smtClean="0"/>
              <a:t>()</a:t>
            </a:r>
            <a:r>
              <a:rPr lang="pt-BR" dirty="0" smtClean="0"/>
              <a:t>, considere que queiramos ler todos os números contidos em um arquivo texto como o mostrado abaixo</a:t>
            </a:r>
            <a:endParaRPr lang="pt-B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286124"/>
            <a:ext cx="1428760" cy="172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do arquivo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 dirty="0" smtClean="0"/>
              <a:t>Mau uso da função </a:t>
            </a:r>
            <a:r>
              <a:rPr lang="pt-BR" dirty="0" err="1" smtClean="0"/>
              <a:t>feof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Bom uso da função </a:t>
            </a:r>
            <a:r>
              <a:rPr lang="pt-BR" dirty="0" err="1" smtClean="0"/>
              <a:t>feof</a:t>
            </a:r>
            <a:r>
              <a:rPr lang="pt-BR" dirty="0" smtClean="0"/>
              <a:t>()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24149"/>
            <a:ext cx="3657600" cy="334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371975" y="2424149"/>
            <a:ext cx="3657600" cy="376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Tipos de Arquivos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Arquivo binário</a:t>
            </a:r>
          </a:p>
          <a:p>
            <a:pPr lvl="1" eaLnBrk="1" hangingPunct="1"/>
            <a:r>
              <a:rPr lang="pt-BR" dirty="0" smtClean="0"/>
              <a:t>armazena uma seqüência de bits que está sujeita as convenções dos programas que o gerou. Ex: arquivos executáveis, arquivos compactados, arquivos de registros, etc.</a:t>
            </a:r>
          </a:p>
          <a:p>
            <a:pPr lvl="1" eaLnBrk="1" hangingPunct="1"/>
            <a:r>
              <a:rPr lang="pt-BR" dirty="0" smtClean="0"/>
              <a:t>os dados são gravados na forma binária (do mesmo modo que estão na memória). Ex.: um número inteiro de 32 bits com 8 dígitos ocupará 32 bits no arquivo.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Arquivos pré-definidos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Como visto anteriormente, os ponteiros </a:t>
            </a:r>
            <a:r>
              <a:rPr lang="pt-BR" b="1" dirty="0" err="1" smtClean="0"/>
              <a:t>stdin</a:t>
            </a:r>
            <a:r>
              <a:rPr lang="pt-BR" dirty="0" smtClean="0"/>
              <a:t> e </a:t>
            </a:r>
            <a:r>
              <a:rPr lang="pt-BR" b="1" dirty="0" err="1" smtClean="0"/>
              <a:t>stdout</a:t>
            </a:r>
            <a:r>
              <a:rPr lang="pt-BR" dirty="0" smtClean="0"/>
              <a:t> podem ser utilizados para acessar os dispositivo de entrada (geralmente o teclado) e saída (geralmente o vídeo) padrão.</a:t>
            </a:r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Na verdade, no início da execução de um programa, o sistema automaticamente abre alguns arquivos pré-definidos, entre eles </a:t>
            </a:r>
            <a:r>
              <a:rPr lang="pt-BR" b="1" dirty="0" err="1" smtClean="0"/>
              <a:t>stdin</a:t>
            </a:r>
            <a:r>
              <a:rPr lang="pt-BR" dirty="0" smtClean="0"/>
              <a:t> e </a:t>
            </a:r>
            <a:r>
              <a:rPr lang="pt-BR" b="1" dirty="0" err="1" smtClean="0"/>
              <a:t>stdout</a:t>
            </a:r>
            <a:r>
              <a:rPr lang="pt-BR" dirty="0" smtClean="0"/>
              <a:t>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Arquivos pré-definidos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Alguns arquivos pré-definidos</a:t>
            </a:r>
          </a:p>
          <a:p>
            <a:pPr lvl="1">
              <a:lnSpc>
                <a:spcPct val="90000"/>
              </a:lnSpc>
            </a:pPr>
            <a:r>
              <a:rPr lang="pt-BR" b="1" dirty="0" err="1" smtClean="0"/>
              <a:t>stdin</a:t>
            </a:r>
            <a:endParaRPr lang="pt-BR" b="1" dirty="0" smtClean="0"/>
          </a:p>
          <a:p>
            <a:pPr lvl="2">
              <a:lnSpc>
                <a:spcPct val="90000"/>
              </a:lnSpc>
            </a:pPr>
            <a:r>
              <a:rPr lang="pt-BR" dirty="0" smtClean="0"/>
              <a:t>dispositivo de entrada padrão (geralmente o teclado) </a:t>
            </a:r>
          </a:p>
          <a:p>
            <a:pPr lvl="1">
              <a:lnSpc>
                <a:spcPct val="90000"/>
              </a:lnSpc>
            </a:pPr>
            <a:r>
              <a:rPr lang="pt-BR" b="1" dirty="0" err="1" smtClean="0"/>
              <a:t>stdout</a:t>
            </a:r>
            <a:r>
              <a:rPr lang="pt-BR" b="1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pt-BR" dirty="0" smtClean="0"/>
              <a:t>dispositivo de saída padrão (geralmente o vídeo) </a:t>
            </a:r>
          </a:p>
          <a:p>
            <a:pPr lvl="1">
              <a:lnSpc>
                <a:spcPct val="90000"/>
              </a:lnSpc>
            </a:pPr>
            <a:r>
              <a:rPr lang="pt-BR" b="1" dirty="0" err="1" smtClean="0"/>
              <a:t>stderr</a:t>
            </a:r>
            <a:endParaRPr lang="pt-BR" b="1" dirty="0" smtClean="0"/>
          </a:p>
          <a:p>
            <a:pPr lvl="2">
              <a:lnSpc>
                <a:spcPct val="90000"/>
              </a:lnSpc>
            </a:pPr>
            <a:r>
              <a:rPr lang="pt-BR" dirty="0" smtClean="0"/>
              <a:t>dispositivo de saída de erro padrão (geralmente o vídeo) </a:t>
            </a:r>
          </a:p>
          <a:p>
            <a:pPr lvl="1">
              <a:lnSpc>
                <a:spcPct val="90000"/>
              </a:lnSpc>
            </a:pPr>
            <a:r>
              <a:rPr lang="pt-BR" b="1" dirty="0" err="1" smtClean="0"/>
              <a:t>stdaux</a:t>
            </a:r>
            <a:endParaRPr lang="pt-BR" dirty="0" smtClean="0"/>
          </a:p>
          <a:p>
            <a:pPr lvl="2">
              <a:lnSpc>
                <a:spcPct val="90000"/>
              </a:lnSpc>
            </a:pPr>
            <a:r>
              <a:rPr lang="pt-BR" dirty="0" smtClean="0"/>
              <a:t>dispositivo de saída auxiliar (em muitos sistemas, associado à porta serial) </a:t>
            </a:r>
          </a:p>
          <a:p>
            <a:pPr lvl="1">
              <a:lnSpc>
                <a:spcPct val="90000"/>
              </a:lnSpc>
            </a:pPr>
            <a:r>
              <a:rPr lang="pt-BR" b="1" dirty="0" err="1" smtClean="0"/>
              <a:t>stdprn</a:t>
            </a:r>
            <a:r>
              <a:rPr lang="pt-BR" b="1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pt-BR" dirty="0" smtClean="0"/>
              <a:t>dispositivo de impressão padrão (em muitos sistemas, associado à porta paralela)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01000" cy="4800600"/>
          </a:xfrm>
        </p:spPr>
        <p:txBody>
          <a:bodyPr/>
          <a:lstStyle/>
          <a:p>
            <a:pPr eaLnBrk="1" hangingPunct="1"/>
            <a:r>
              <a:rPr lang="pt-BR" dirty="0" smtClean="0"/>
              <a:t>Até o momento, apenas caracteres isolados puderam ser escritos em um arquivo. </a:t>
            </a:r>
          </a:p>
          <a:p>
            <a:pPr eaLnBrk="1" hangingPunct="1"/>
            <a:r>
              <a:rPr lang="pt-BR" dirty="0" smtClean="0"/>
              <a:t>Porém, existem funções na linguagem C que permitem ler/escrever uma seqüência de caracteres, isto é, uma string.</a:t>
            </a:r>
          </a:p>
          <a:p>
            <a:pPr lvl="1" eaLnBrk="1" hangingPunct="1"/>
            <a:r>
              <a:rPr lang="pt-BR" b="1" dirty="0" err="1" smtClean="0"/>
              <a:t>fputs</a:t>
            </a:r>
            <a:r>
              <a:rPr lang="pt-BR" b="1" dirty="0" smtClean="0"/>
              <a:t>()</a:t>
            </a:r>
          </a:p>
          <a:p>
            <a:pPr lvl="1" eaLnBrk="1" hangingPunct="1"/>
            <a:r>
              <a:rPr lang="pt-BR" b="1" dirty="0" err="1" smtClean="0"/>
              <a:t>fgets</a:t>
            </a:r>
            <a:r>
              <a:rPr lang="pt-BR" b="1" dirty="0" smtClean="0"/>
              <a:t>()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Basicamente, para se escrever uma string em um arquivo usamos a função </a:t>
            </a:r>
            <a:r>
              <a:rPr lang="pt-BR" b="1" dirty="0" err="1" smtClean="0"/>
              <a:t>fputs</a:t>
            </a:r>
            <a:r>
              <a:rPr lang="pt-BR" b="1" dirty="0" smtClean="0"/>
              <a:t>:</a:t>
            </a:r>
            <a:endParaRPr lang="pt-BR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b="1" dirty="0" smtClean="0"/>
              <a:t>		</a:t>
            </a:r>
          </a:p>
          <a:p>
            <a:pPr eaLnBrk="1" hangingPunct="1"/>
            <a:endParaRPr lang="pt-BR" b="1" dirty="0" smtClean="0"/>
          </a:p>
          <a:p>
            <a:pPr eaLnBrk="1" hangingPunct="1"/>
            <a:r>
              <a:rPr lang="pt-BR" dirty="0" smtClean="0"/>
              <a:t>Esta função recebe como parâmetro um </a:t>
            </a:r>
            <a:r>
              <a:rPr lang="pt-BR" dirty="0" err="1" smtClean="0"/>
              <a:t>array</a:t>
            </a:r>
            <a:r>
              <a:rPr lang="pt-BR" dirty="0" smtClean="0"/>
              <a:t> de caracteres (string) e um ponteiro para o arquivo no qual queremos escrever.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6975" y="2762248"/>
            <a:ext cx="4210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Retorno da função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Se o texto for escrito com sucesso um valor inteiro diferente de zero é retornado.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Se houver erro na escrita, o valor EOF é retornado. </a:t>
            </a:r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Como a função </a:t>
            </a:r>
            <a:r>
              <a:rPr lang="pt-BR" b="1" dirty="0" err="1" smtClean="0"/>
              <a:t>fputc</a:t>
            </a:r>
            <a:r>
              <a:rPr lang="pt-BR" dirty="0" smtClean="0"/>
              <a:t>, </a:t>
            </a:r>
            <a:r>
              <a:rPr lang="pt-BR" b="1" dirty="0" err="1" smtClean="0"/>
              <a:t>fputs</a:t>
            </a:r>
            <a:r>
              <a:rPr lang="pt-BR" dirty="0" smtClean="0"/>
              <a:t> também pode ser utilizada para escrever uma string na tela: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163" y="4286256"/>
            <a:ext cx="50196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da função </a:t>
            </a:r>
            <a:r>
              <a:rPr lang="pt-BR" b="1" dirty="0" err="1" smtClean="0"/>
              <a:t>fputs</a:t>
            </a:r>
            <a:r>
              <a:rPr lang="pt-BR" b="1" dirty="0" smtClean="0"/>
              <a:t>:</a:t>
            </a:r>
            <a:endParaRPr lang="pt-BR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b="1" dirty="0" smtClean="0"/>
              <a:t>		</a:t>
            </a:r>
            <a:endParaRPr lang="pt-B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75" y="2100284"/>
            <a:ext cx="69532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77200" cy="4419600"/>
          </a:xfrm>
        </p:spPr>
        <p:txBody>
          <a:bodyPr/>
          <a:lstStyle/>
          <a:p>
            <a:pPr eaLnBrk="1" hangingPunct="1"/>
            <a:r>
              <a:rPr lang="pt-BR" dirty="0" smtClean="0"/>
              <a:t>Da mesma maneira que gravamos uma cadeia de caracteres no arquivo, a sua leitura também é possível.</a:t>
            </a:r>
          </a:p>
          <a:p>
            <a:pPr eaLnBrk="1" hangingPunct="1"/>
            <a:r>
              <a:rPr lang="pt-BR" dirty="0" smtClean="0"/>
              <a:t>Para se ler uma string de um arquivo podemos usar a função </a:t>
            </a:r>
            <a:r>
              <a:rPr lang="pt-BR" b="1" dirty="0" err="1" smtClean="0"/>
              <a:t>fgets</a:t>
            </a:r>
            <a:r>
              <a:rPr lang="pt-BR" b="1" dirty="0" smtClean="0"/>
              <a:t>()</a:t>
            </a:r>
            <a:r>
              <a:rPr lang="pt-BR" dirty="0" smtClean="0"/>
              <a:t> cujo protótipo é: </a:t>
            </a:r>
          </a:p>
          <a:p>
            <a:pPr eaLnBrk="1" hangingPunct="1">
              <a:buFont typeface="Wingdings" pitchFamily="2" charset="2"/>
              <a:buNone/>
            </a:pPr>
            <a:endParaRPr lang="pt-BR" sz="2800" b="1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3433765"/>
            <a:ext cx="6115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A função </a:t>
            </a:r>
            <a:r>
              <a:rPr lang="pt-BR" b="1" dirty="0" err="1" smtClean="0"/>
              <a:t>fgets</a:t>
            </a:r>
            <a:r>
              <a:rPr lang="pt-BR" dirty="0" smtClean="0"/>
              <a:t> recebe 3 parâmetros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b="1" dirty="0" err="1" smtClean="0"/>
              <a:t>str</a:t>
            </a:r>
            <a:r>
              <a:rPr lang="pt-BR" dirty="0" smtClean="0"/>
              <a:t>: aonde a lida será armazenada, </a:t>
            </a:r>
            <a:r>
              <a:rPr lang="pt-BR" b="1" dirty="0" err="1" smtClean="0"/>
              <a:t>str</a:t>
            </a:r>
            <a:r>
              <a:rPr lang="pt-BR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pt-BR" b="1" dirty="0" smtClean="0"/>
              <a:t>tamanho </a:t>
            </a:r>
            <a:r>
              <a:rPr lang="pt-BR" dirty="0" smtClean="0"/>
              <a:t>:o número máximo de caracteres a serem lidos;</a:t>
            </a:r>
          </a:p>
          <a:p>
            <a:pPr lvl="1" eaLnBrk="1" hangingPunct="1">
              <a:lnSpc>
                <a:spcPct val="90000"/>
              </a:lnSpc>
            </a:pPr>
            <a:r>
              <a:rPr lang="pt-BR" b="1" dirty="0" err="1" smtClean="0"/>
              <a:t>fp</a:t>
            </a:r>
            <a:r>
              <a:rPr lang="pt-BR" dirty="0" smtClean="0"/>
              <a:t>: ponteiro que está associado ao arquivo de onde a string será lida.</a:t>
            </a:r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E retorna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NULL em caso de erro ou fim do arquivo;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O ponteiro para o primeiro caractere recuperado em </a:t>
            </a:r>
            <a:r>
              <a:rPr lang="pt-BR" b="1" dirty="0" err="1" smtClean="0"/>
              <a:t>str</a:t>
            </a:r>
            <a:r>
              <a:rPr lang="pt-BR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4929198"/>
            <a:ext cx="6115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Funcionamento da função </a:t>
            </a:r>
            <a:r>
              <a:rPr lang="pt-BR" b="1" dirty="0" err="1" smtClean="0"/>
              <a:t>fgets</a:t>
            </a:r>
            <a:r>
              <a:rPr lang="pt-BR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A função lê a string até que um caractere de nova linha seja lido ou </a:t>
            </a:r>
            <a:r>
              <a:rPr lang="pt-BR" i="1" dirty="0" smtClean="0"/>
              <a:t>tamanho-1</a:t>
            </a:r>
            <a:r>
              <a:rPr lang="pt-BR" dirty="0" smtClean="0"/>
              <a:t> caracteres tenham sido lidos. 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Se o caractere de nova linha ('\n') for lido, ele fará parte da string, o que não acontecia com </a:t>
            </a:r>
            <a:r>
              <a:rPr lang="pt-BR" b="1" dirty="0" err="1" smtClean="0"/>
              <a:t>gets</a:t>
            </a:r>
            <a:r>
              <a:rPr lang="pt-BR" dirty="0" smtClean="0"/>
              <a:t>. 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A string resultante sempre terminará com '\0' (por isto somente </a:t>
            </a:r>
            <a:r>
              <a:rPr lang="pt-BR" i="1" dirty="0" smtClean="0"/>
              <a:t>tamanho-1</a:t>
            </a:r>
            <a:r>
              <a:rPr lang="pt-BR" dirty="0" smtClean="0"/>
              <a:t> caracteres, no máximo, serão lidos).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Se ocorrer algum erro, a função devolverá um ponteiro nulo em </a:t>
            </a:r>
            <a:r>
              <a:rPr lang="pt-BR" b="1" dirty="0" err="1" smtClean="0"/>
              <a:t>str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função </a:t>
            </a:r>
            <a:r>
              <a:rPr lang="pt-BR" b="1" dirty="0" err="1" smtClean="0"/>
              <a:t>fgets</a:t>
            </a:r>
            <a:r>
              <a:rPr lang="pt-BR" dirty="0" smtClean="0"/>
              <a:t> é semelhante à função </a:t>
            </a:r>
            <a:r>
              <a:rPr lang="pt-BR" b="1" dirty="0" err="1" smtClean="0"/>
              <a:t>gets</a:t>
            </a:r>
            <a:r>
              <a:rPr lang="pt-BR" dirty="0" smtClean="0"/>
              <a:t>, porém, com as seguintes vantagens:</a:t>
            </a:r>
          </a:p>
          <a:p>
            <a:pPr lvl="1" eaLnBrk="1" hangingPunct="1"/>
            <a:r>
              <a:rPr lang="pt-BR" dirty="0" smtClean="0"/>
              <a:t>Pode fazer a leitura a partir de um arquivo de dados e incluir o caractere de nova linha </a:t>
            </a:r>
            <a:r>
              <a:rPr lang="pt-BR" b="1" dirty="0" smtClean="0"/>
              <a:t>“\n”</a:t>
            </a:r>
            <a:r>
              <a:rPr lang="pt-BR" dirty="0" smtClean="0"/>
              <a:t> na string;</a:t>
            </a:r>
          </a:p>
          <a:p>
            <a:pPr lvl="1" eaLnBrk="1" hangingPunct="1"/>
            <a:r>
              <a:rPr lang="pt-BR" dirty="0" smtClean="0"/>
              <a:t>Específica o tamanho máximo da string de entrada. Isso evita estouro no buffer;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Tipos de Arquivos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Ex: Os dois trechos de arquivo abaixo possuem os mesmo dados :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447800" y="2981325"/>
            <a:ext cx="6200775" cy="3219450"/>
            <a:chOff x="1447800" y="2981325"/>
            <a:chExt cx="6200775" cy="3219450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191000"/>
              <a:ext cx="6200775" cy="200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81300" y="2981325"/>
              <a:ext cx="3581400" cy="89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da função </a:t>
            </a:r>
            <a:r>
              <a:rPr lang="pt-BR" b="1" dirty="0" err="1" smtClean="0"/>
              <a:t>fgets</a:t>
            </a:r>
            <a:endParaRPr lang="pt-B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414" y="2046870"/>
            <a:ext cx="6915172" cy="473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Vale lembrar que o ponteiro </a:t>
            </a:r>
            <a:r>
              <a:rPr lang="pt-BR" b="1" dirty="0" err="1" smtClean="0"/>
              <a:t>fp</a:t>
            </a:r>
            <a:r>
              <a:rPr lang="pt-BR" dirty="0" smtClean="0"/>
              <a:t> pode ser substituído por </a:t>
            </a:r>
            <a:r>
              <a:rPr lang="pt-BR" b="1" dirty="0" err="1" smtClean="0"/>
              <a:t>stdin</a:t>
            </a:r>
            <a:r>
              <a:rPr lang="pt-BR" dirty="0" smtClean="0"/>
              <a:t>, para se fazer a leitura do teclado:</a:t>
            </a:r>
          </a:p>
          <a:p>
            <a:pPr>
              <a:buNone/>
            </a:pPr>
            <a:r>
              <a:rPr lang="pt-BR" dirty="0" smtClean="0"/>
              <a:t>		</a:t>
            </a: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8" y="2600334"/>
            <a:ext cx="58007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3800" smtClean="0"/>
              <a:t>Escrita/Leitura de bloco de dados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Além da leitura/escrita de caracteres e seqüências de caracteres, podemos ler/escrever blocos de dados. </a:t>
            </a:r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Para tanto, temos duas funções </a:t>
            </a:r>
          </a:p>
          <a:p>
            <a:pPr lvl="1" eaLnBrk="1" hangingPunct="1">
              <a:lnSpc>
                <a:spcPct val="90000"/>
              </a:lnSpc>
            </a:pPr>
            <a:r>
              <a:rPr lang="pt-BR" b="1" dirty="0" err="1" smtClean="0"/>
              <a:t>fwrite</a:t>
            </a:r>
            <a:r>
              <a:rPr lang="pt-BR" b="1" dirty="0" smtClean="0"/>
              <a:t>() </a:t>
            </a:r>
          </a:p>
          <a:p>
            <a:pPr lvl="1" eaLnBrk="1" hangingPunct="1">
              <a:lnSpc>
                <a:spcPct val="90000"/>
              </a:lnSpc>
            </a:pPr>
            <a:r>
              <a:rPr lang="pt-BR" b="1" dirty="0" err="1" smtClean="0"/>
              <a:t>fread</a:t>
            </a:r>
            <a:r>
              <a:rPr lang="pt-BR" b="1" dirty="0" smtClean="0"/>
              <a:t>()</a:t>
            </a:r>
            <a:r>
              <a:rPr lang="pt-BR" dirty="0" smtClean="0"/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3800" smtClean="0"/>
              <a:t>Escrita/Leitura de bloco de dados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função </a:t>
            </a:r>
            <a:r>
              <a:rPr lang="pt-BR" b="1" dirty="0" err="1" smtClean="0"/>
              <a:t>fwrite</a:t>
            </a:r>
            <a:r>
              <a:rPr lang="pt-BR" b="1" dirty="0" smtClean="0"/>
              <a:t> </a:t>
            </a:r>
            <a:r>
              <a:rPr lang="pt-BR" dirty="0" smtClean="0"/>
              <a:t>é responsável pela escrita de um bloco de dados da memória em um arquivo</a:t>
            </a:r>
          </a:p>
          <a:p>
            <a:pPr eaLnBrk="1" hangingPunct="1"/>
            <a:r>
              <a:rPr lang="pt-BR" dirty="0" smtClean="0"/>
              <a:t>Seu protótipo é: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	</a:t>
            </a:r>
            <a:endParaRPr lang="pt-B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90863"/>
            <a:ext cx="66960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3800" smtClean="0"/>
              <a:t>Escrita/Leitura de bloco de dados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77200" cy="4419600"/>
          </a:xfrm>
        </p:spPr>
        <p:txBody>
          <a:bodyPr/>
          <a:lstStyle/>
          <a:p>
            <a:pPr eaLnBrk="1" hangingPunct="1"/>
            <a:r>
              <a:rPr lang="pt-BR" dirty="0" smtClean="0"/>
              <a:t>A função </a:t>
            </a:r>
            <a:r>
              <a:rPr lang="pt-BR" b="1" dirty="0" err="1" smtClean="0"/>
              <a:t>fwrite</a:t>
            </a:r>
            <a:r>
              <a:rPr lang="pt-BR" b="1" dirty="0" smtClean="0"/>
              <a:t> </a:t>
            </a:r>
            <a:r>
              <a:rPr lang="pt-BR" dirty="0" smtClean="0"/>
              <a:t>recebe 4 argumentos</a:t>
            </a:r>
          </a:p>
          <a:p>
            <a:pPr lvl="1" eaLnBrk="1" hangingPunct="1"/>
            <a:r>
              <a:rPr lang="pt-BR" b="1" dirty="0" smtClean="0"/>
              <a:t>buffer: </a:t>
            </a:r>
            <a:r>
              <a:rPr lang="pt-BR" dirty="0" smtClean="0"/>
              <a:t>ponteiro para a região de memória na qual estão os dados;</a:t>
            </a:r>
          </a:p>
          <a:p>
            <a:pPr lvl="1" eaLnBrk="1" hangingPunct="1"/>
            <a:r>
              <a:rPr lang="pt-BR" b="1" dirty="0" err="1" smtClean="0"/>
              <a:t>numero_de_bytes</a:t>
            </a:r>
            <a:r>
              <a:rPr lang="pt-BR" b="1" dirty="0" smtClean="0"/>
              <a:t>:</a:t>
            </a:r>
            <a:r>
              <a:rPr lang="pt-BR" dirty="0" smtClean="0"/>
              <a:t> tamanho de cada posição de memória a ser escrita;</a:t>
            </a:r>
          </a:p>
          <a:p>
            <a:pPr lvl="1" eaLnBrk="1" hangingPunct="1"/>
            <a:r>
              <a:rPr lang="pt-BR" b="1" dirty="0" err="1" smtClean="0"/>
              <a:t>count</a:t>
            </a:r>
            <a:r>
              <a:rPr lang="pt-BR" b="1" dirty="0" smtClean="0"/>
              <a:t>: </a:t>
            </a:r>
            <a:r>
              <a:rPr lang="pt-BR" dirty="0" smtClean="0"/>
              <a:t>total de unidades de memória que devem ser escritas;</a:t>
            </a:r>
          </a:p>
          <a:p>
            <a:pPr lvl="1" eaLnBrk="1" hangingPunct="1"/>
            <a:r>
              <a:rPr lang="pt-BR" b="1" dirty="0" err="1" smtClean="0"/>
              <a:t>fp</a:t>
            </a:r>
            <a:r>
              <a:rPr lang="pt-BR" dirty="0" smtClean="0"/>
              <a:t>: ponteiro associado ao arquivo onde os dados serão escritos.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38741"/>
            <a:ext cx="66960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3800" smtClean="0"/>
              <a:t>Escrita/Leitura de bloco de dados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77200" cy="4419600"/>
          </a:xfrm>
        </p:spPr>
        <p:txBody>
          <a:bodyPr/>
          <a:lstStyle/>
          <a:p>
            <a:pPr eaLnBrk="1" hangingPunct="1"/>
            <a:r>
              <a:rPr lang="pt-BR" dirty="0" smtClean="0"/>
              <a:t>Note que temos dois valores numéricos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numero_de_bytes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count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pt-BR" dirty="0" smtClean="0"/>
              <a:t>Isto significa que o número total de bytes escritos é: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numero_de_bytes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count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Como retorno, temos o número de unidades efetivamente escritas. </a:t>
            </a:r>
          </a:p>
          <a:p>
            <a:pPr lvl="1" eaLnBrk="1" hangingPunct="1"/>
            <a:r>
              <a:rPr lang="pt-BR" dirty="0" smtClean="0"/>
              <a:t>Este número pode ser menor que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pt-BR" dirty="0" smtClean="0"/>
              <a:t> quando ocorrer algum erro.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3800" smtClean="0"/>
              <a:t>Escrita/Leitura de bloco de dados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77200" cy="4419600"/>
          </a:xfrm>
        </p:spPr>
        <p:txBody>
          <a:bodyPr/>
          <a:lstStyle/>
          <a:p>
            <a:pPr eaLnBrk="1" hangingPunct="1"/>
            <a:r>
              <a:rPr lang="pt-BR" dirty="0" smtClean="0"/>
              <a:t>Exemplo da função </a:t>
            </a:r>
            <a:r>
              <a:rPr lang="pt-BR" b="1" dirty="0" err="1" smtClean="0"/>
              <a:t>fwrite</a:t>
            </a:r>
            <a:endParaRPr lang="pt-B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3" y="2033296"/>
            <a:ext cx="6329381" cy="475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3800" smtClean="0"/>
              <a:t>Escrita/Leitura de bloco de dados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função </a:t>
            </a:r>
            <a:r>
              <a:rPr lang="pt-BR" b="1" dirty="0" err="1" smtClean="0"/>
              <a:t>fread</a:t>
            </a:r>
            <a:r>
              <a:rPr lang="pt-BR" b="1" dirty="0" smtClean="0"/>
              <a:t> </a:t>
            </a:r>
            <a:r>
              <a:rPr lang="pt-BR" dirty="0" smtClean="0"/>
              <a:t>é responsável pela leitura de um bloco de dados de um arquivo</a:t>
            </a:r>
          </a:p>
          <a:p>
            <a:pPr eaLnBrk="1" hangingPunct="1"/>
            <a:r>
              <a:rPr lang="pt-BR" dirty="0" smtClean="0"/>
              <a:t>Seu protótipo é: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186115"/>
            <a:ext cx="65532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3800" smtClean="0"/>
              <a:t>Escrita/Leitura de bloco de dados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função </a:t>
            </a:r>
            <a:r>
              <a:rPr lang="pt-BR" b="1" dirty="0" err="1" smtClean="0"/>
              <a:t>fread</a:t>
            </a:r>
            <a:r>
              <a:rPr lang="pt-BR" b="1" dirty="0" smtClean="0"/>
              <a:t> </a:t>
            </a:r>
            <a:r>
              <a:rPr lang="pt-BR" dirty="0" smtClean="0"/>
              <a:t>funciona como a sua companheira </a:t>
            </a:r>
            <a:r>
              <a:rPr lang="pt-BR" b="1" dirty="0" err="1" smtClean="0"/>
              <a:t>fwrite</a:t>
            </a:r>
            <a:r>
              <a:rPr lang="pt-BR" dirty="0" smtClean="0"/>
              <a:t>, porém lendo dados do arquivo.</a:t>
            </a:r>
          </a:p>
          <a:p>
            <a:pPr eaLnBrk="1" hangingPunct="1"/>
            <a:r>
              <a:rPr lang="pt-BR" dirty="0" smtClean="0"/>
              <a:t>Como na função </a:t>
            </a:r>
            <a:r>
              <a:rPr lang="pt-BR" b="1" dirty="0" err="1" smtClean="0"/>
              <a:t>fwrite</a:t>
            </a:r>
            <a:r>
              <a:rPr lang="pt-BR" b="1" dirty="0" smtClean="0"/>
              <a:t>, </a:t>
            </a:r>
            <a:r>
              <a:rPr lang="pt-BR" b="1" dirty="0" err="1" smtClean="0"/>
              <a:t>fread</a:t>
            </a:r>
            <a:r>
              <a:rPr lang="pt-BR" b="1" dirty="0" smtClean="0"/>
              <a:t> </a:t>
            </a:r>
            <a:r>
              <a:rPr lang="pt-BR" dirty="0" smtClean="0"/>
              <a:t>retorna o número de itens escritos. Este valor será igual a </a:t>
            </a:r>
            <a:r>
              <a:rPr lang="pt-BR" b="1" dirty="0" err="1" smtClean="0"/>
              <a:t>count</a:t>
            </a:r>
            <a:r>
              <a:rPr lang="pt-BR" dirty="0" smtClean="0"/>
              <a:t> a menos que ocorra algum erro.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114809"/>
            <a:ext cx="65532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3800" smtClean="0"/>
              <a:t>Escrita/Leitura de bloco de dados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da função </a:t>
            </a:r>
            <a:r>
              <a:rPr lang="pt-BR" b="1" dirty="0" err="1" smtClean="0"/>
              <a:t>fread</a:t>
            </a:r>
            <a:endParaRPr lang="pt-B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3" y="2089227"/>
            <a:ext cx="5286389" cy="470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Manipulando arquivos em 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linguagem C possui uma série de funções para manipulação de arquivos, cujos protótipos estão reunidos na biblioteca padrão de estrada e saída, </a:t>
            </a:r>
            <a:r>
              <a:rPr lang="pt-BR" b="1" dirty="0" err="1" smtClean="0"/>
              <a:t>stdio</a:t>
            </a:r>
            <a:r>
              <a:rPr lang="pt-BR" b="1" dirty="0" smtClean="0"/>
              <a:t>.h</a:t>
            </a:r>
            <a:r>
              <a:rPr lang="pt-BR" dirty="0" smtClean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319465"/>
            <a:ext cx="27336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3800" smtClean="0"/>
              <a:t>Escrita/Leitura de bloco de dados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Quando o arquivo for aberto para dados binários, </a:t>
            </a:r>
            <a:r>
              <a:rPr lang="pt-BR" b="1" dirty="0" err="1" smtClean="0"/>
              <a:t>fwrite</a:t>
            </a:r>
            <a:r>
              <a:rPr lang="pt-BR" dirty="0" smtClean="0"/>
              <a:t> e </a:t>
            </a:r>
            <a:r>
              <a:rPr lang="pt-BR" b="1" dirty="0" err="1" smtClean="0"/>
              <a:t>fread</a:t>
            </a:r>
            <a:r>
              <a:rPr lang="pt-BR" dirty="0" smtClean="0"/>
              <a:t> podem manipular qualquer tipo de dado.</a:t>
            </a:r>
          </a:p>
          <a:p>
            <a:pPr lvl="1"/>
            <a:r>
              <a:rPr lang="pt-BR" dirty="0" err="1" smtClean="0"/>
              <a:t>int</a:t>
            </a:r>
            <a:endParaRPr lang="pt-BR" dirty="0" smtClean="0"/>
          </a:p>
          <a:p>
            <a:pPr lvl="1"/>
            <a:r>
              <a:rPr lang="pt-BR" dirty="0" err="1" smtClean="0"/>
              <a:t>float</a:t>
            </a:r>
            <a:endParaRPr lang="pt-BR" dirty="0" smtClean="0"/>
          </a:p>
          <a:p>
            <a:pPr lvl="1"/>
            <a:r>
              <a:rPr lang="pt-BR" dirty="0" err="1" smtClean="0"/>
              <a:t>double</a:t>
            </a:r>
            <a:endParaRPr lang="pt-BR" dirty="0" smtClean="0"/>
          </a:p>
          <a:p>
            <a:pPr lvl="1"/>
            <a:r>
              <a:rPr lang="pt-BR" dirty="0" err="1" smtClean="0"/>
              <a:t>array</a:t>
            </a:r>
            <a:endParaRPr lang="pt-BR" dirty="0" smtClean="0"/>
          </a:p>
          <a:p>
            <a:pPr lvl="1"/>
            <a:r>
              <a:rPr lang="pt-BR" dirty="0" err="1" smtClean="0"/>
              <a:t>struct</a:t>
            </a:r>
            <a:endParaRPr lang="pt-BR" dirty="0" smtClean="0"/>
          </a:p>
          <a:p>
            <a:pPr lvl="1"/>
            <a:r>
              <a:rPr lang="pt-BR" dirty="0" smtClean="0"/>
              <a:t>etc.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por fluxo padrão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As funções de fluxos padrão permitem ao programador ler e escrever em arquivos da maneira padrão com a qual o já líamos e escrevíamos na tela. </a:t>
            </a:r>
          </a:p>
          <a:p>
            <a:pPr eaLnBrk="1" hangingPunct="1"/>
            <a:r>
              <a:rPr lang="pt-BR" dirty="0" smtClean="0"/>
              <a:t>As funções </a:t>
            </a:r>
            <a:r>
              <a:rPr lang="pt-BR" b="1" dirty="0" err="1" smtClean="0"/>
              <a:t>fprintf</a:t>
            </a:r>
            <a:r>
              <a:rPr lang="pt-BR" dirty="0" smtClean="0"/>
              <a:t> e </a:t>
            </a:r>
            <a:r>
              <a:rPr lang="pt-BR" b="1" dirty="0" err="1" smtClean="0"/>
              <a:t>fscanf</a:t>
            </a:r>
            <a:r>
              <a:rPr lang="pt-BR" dirty="0" smtClean="0"/>
              <a:t> funcionam de maneiras semelhantes a </a:t>
            </a:r>
            <a:r>
              <a:rPr lang="pt-BR" b="1" dirty="0" err="1" smtClean="0"/>
              <a:t>printf</a:t>
            </a:r>
            <a:r>
              <a:rPr lang="pt-BR" b="1" dirty="0" smtClean="0"/>
              <a:t> </a:t>
            </a:r>
            <a:r>
              <a:rPr lang="pt-BR" dirty="0" smtClean="0"/>
              <a:t>e </a:t>
            </a:r>
            <a:r>
              <a:rPr lang="pt-BR" b="1" dirty="0" err="1" smtClean="0"/>
              <a:t>scanf</a:t>
            </a:r>
            <a:r>
              <a:rPr lang="pt-BR" dirty="0" smtClean="0"/>
              <a:t>, respectivamente</a:t>
            </a:r>
          </a:p>
          <a:p>
            <a:pPr eaLnBrk="1" hangingPunct="1"/>
            <a:r>
              <a:rPr lang="pt-BR" dirty="0" smtClean="0"/>
              <a:t>A diferença é que elas direcionam os dados para arquivos.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por fluxo padrão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Ex: </a:t>
            </a:r>
            <a:r>
              <a:rPr lang="pt-BR" b="1" dirty="0" err="1" smtClean="0"/>
              <a:t>fprintf</a:t>
            </a:r>
            <a:endParaRPr lang="pt-BR" b="1" dirty="0" smtClean="0"/>
          </a:p>
          <a:p>
            <a:pPr eaLnBrk="1" hangingPunct="1">
              <a:buFont typeface="Wingdings" pitchFamily="2" charset="2"/>
              <a:buNone/>
            </a:pPr>
            <a:endParaRPr lang="pt-BR" b="1" dirty="0" smtClean="0"/>
          </a:p>
          <a:p>
            <a:pPr eaLnBrk="1" hangingPunct="1">
              <a:buFont typeface="Wingdings" pitchFamily="2" charset="2"/>
              <a:buNone/>
            </a:pPr>
            <a:endParaRPr lang="pt-BR" b="1" dirty="0" smtClean="0"/>
          </a:p>
          <a:p>
            <a:pPr eaLnBrk="1" hangingPunct="1">
              <a:buFont typeface="Wingdings" pitchFamily="2" charset="2"/>
              <a:buNone/>
            </a:pPr>
            <a:endParaRPr lang="pt-BR" b="1" dirty="0" smtClean="0"/>
          </a:p>
          <a:p>
            <a:pPr eaLnBrk="1" hangingPunct="1"/>
            <a:r>
              <a:rPr lang="pt-BR" dirty="0" smtClean="0"/>
              <a:t>Ex: </a:t>
            </a:r>
            <a:r>
              <a:rPr lang="pt-BR" b="1" dirty="0" err="1" smtClean="0"/>
              <a:t>fscanf</a:t>
            </a:r>
            <a:endParaRPr lang="pt-BR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3" y="2357430"/>
            <a:ext cx="65436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3975" y="4024321"/>
            <a:ext cx="64960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por fluxo padrão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Atenção</a:t>
            </a:r>
          </a:p>
          <a:p>
            <a:pPr lvl="1" eaLnBrk="1" hangingPunct="1"/>
            <a:r>
              <a:rPr lang="pt-BR" dirty="0" smtClean="0"/>
              <a:t>Embora </a:t>
            </a:r>
            <a:r>
              <a:rPr lang="pt-BR" b="1" dirty="0" err="1" smtClean="0"/>
              <a:t>fprintf</a:t>
            </a:r>
            <a:r>
              <a:rPr lang="pt-BR" b="1" dirty="0" smtClean="0"/>
              <a:t> </a:t>
            </a:r>
            <a:r>
              <a:rPr lang="pt-BR" dirty="0" smtClean="0"/>
              <a:t>e </a:t>
            </a:r>
            <a:r>
              <a:rPr lang="pt-BR" b="1" dirty="0" err="1" smtClean="0"/>
              <a:t>fscanf</a:t>
            </a:r>
            <a:r>
              <a:rPr lang="pt-BR" b="1" dirty="0" smtClean="0"/>
              <a:t> </a:t>
            </a:r>
            <a:r>
              <a:rPr lang="pt-BR" dirty="0" smtClean="0"/>
              <a:t>sejam mais fáceis de ler/escrever dados em arquivos, nem sempre elas são as escolhas mais apropriadas. </a:t>
            </a:r>
          </a:p>
          <a:p>
            <a:pPr lvl="1" eaLnBrk="1" hangingPunct="1"/>
            <a:r>
              <a:rPr lang="pt-BR" dirty="0" smtClean="0"/>
              <a:t>Como os dados são escritos em ASCII e formatados como apareceriam em tela, um tempo extra é perdido.</a:t>
            </a:r>
          </a:p>
          <a:p>
            <a:pPr lvl="1" eaLnBrk="1" hangingPunct="1"/>
            <a:r>
              <a:rPr lang="pt-BR" dirty="0" smtClean="0"/>
              <a:t>Se a intenção é velocidade ou tamanho do arquivo, deve-se utilizar as funções </a:t>
            </a:r>
            <a:r>
              <a:rPr lang="pt-BR" b="1" dirty="0" err="1" smtClean="0"/>
              <a:t>fread</a:t>
            </a:r>
            <a:r>
              <a:rPr lang="pt-BR" dirty="0" smtClean="0"/>
              <a:t> e </a:t>
            </a:r>
            <a:r>
              <a:rPr lang="pt-BR" b="1" dirty="0" err="1" smtClean="0"/>
              <a:t>fwrite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por fluxo padrão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da funções </a:t>
            </a:r>
            <a:r>
              <a:rPr lang="pt-BR" b="1" dirty="0" err="1" smtClean="0"/>
              <a:t>fprintf</a:t>
            </a:r>
            <a:endParaRPr lang="pt-BR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7289" y="2068422"/>
            <a:ext cx="6843735" cy="472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por fluxo padrão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da funções </a:t>
            </a:r>
            <a:r>
              <a:rPr lang="pt-BR" b="1" dirty="0" err="1" smtClean="0"/>
              <a:t>fscanf</a:t>
            </a:r>
            <a:endParaRPr lang="pt-BR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6" y="2035707"/>
            <a:ext cx="5972192" cy="47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Movendo-se pelo arquivo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De modo geral, o acesso a um arquivo é seqüencial. Porém, é possível fazer buscas e acessos randômicos em arquivos. </a:t>
            </a:r>
          </a:p>
          <a:p>
            <a:pPr eaLnBrk="1" hangingPunct="1"/>
            <a:r>
              <a:rPr lang="pt-BR" dirty="0" smtClean="0"/>
              <a:t>Para isso, existe a função </a:t>
            </a:r>
            <a:r>
              <a:rPr lang="pt-BR" b="1" dirty="0" err="1" smtClean="0"/>
              <a:t>fseek</a:t>
            </a:r>
            <a:r>
              <a:rPr lang="pt-BR" dirty="0" smtClean="0"/>
              <a:t>: 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Basicamente, esta função move a posição corrente de leitura ou escrita no arquivo em tantos bytes, a partir de um ponto especificado. </a:t>
            </a:r>
            <a:endParaRPr lang="pt-BR" b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3395665"/>
            <a:ext cx="61436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Movendo-se pelo arquivo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função </a:t>
            </a:r>
            <a:r>
              <a:rPr lang="pt-BR" b="1" dirty="0" err="1" smtClean="0"/>
              <a:t>fseek</a:t>
            </a:r>
            <a:r>
              <a:rPr lang="pt-BR" b="1" dirty="0" smtClean="0"/>
              <a:t> </a:t>
            </a:r>
            <a:r>
              <a:rPr lang="pt-BR" dirty="0" smtClean="0"/>
              <a:t>recebe 3 parâmetros</a:t>
            </a:r>
          </a:p>
          <a:p>
            <a:pPr lvl="1" eaLnBrk="1" hangingPunct="1"/>
            <a:r>
              <a:rPr lang="pt-BR" b="1" dirty="0" err="1" smtClean="0"/>
              <a:t>fp</a:t>
            </a:r>
            <a:r>
              <a:rPr lang="pt-BR" dirty="0" smtClean="0"/>
              <a:t>: o ponteiro para o arquivo;</a:t>
            </a:r>
          </a:p>
          <a:p>
            <a:pPr lvl="1" eaLnBrk="1" hangingPunct="1"/>
            <a:r>
              <a:rPr lang="pt-BR" b="1" dirty="0" err="1" smtClean="0"/>
              <a:t>numbytes</a:t>
            </a:r>
            <a:r>
              <a:rPr lang="pt-BR" dirty="0" smtClean="0"/>
              <a:t>:</a:t>
            </a:r>
            <a:r>
              <a:rPr lang="pt-BR" b="1" dirty="0" smtClean="0"/>
              <a:t> </a:t>
            </a:r>
            <a:r>
              <a:rPr lang="pt-BR" dirty="0" smtClean="0"/>
              <a:t>é o total de bytes a partir de </a:t>
            </a:r>
            <a:r>
              <a:rPr lang="pt-BR" b="1" dirty="0" smtClean="0"/>
              <a:t>origem</a:t>
            </a:r>
            <a:r>
              <a:rPr lang="pt-BR" dirty="0" smtClean="0"/>
              <a:t> a ser pulado;</a:t>
            </a:r>
          </a:p>
          <a:p>
            <a:pPr lvl="1" eaLnBrk="1" hangingPunct="1"/>
            <a:r>
              <a:rPr lang="pt-BR" b="1" dirty="0" smtClean="0"/>
              <a:t>origem</a:t>
            </a:r>
            <a:r>
              <a:rPr lang="pt-BR" dirty="0" smtClean="0"/>
              <a:t>:</a:t>
            </a:r>
            <a:r>
              <a:rPr lang="pt-BR" b="1" dirty="0" smtClean="0"/>
              <a:t> </a:t>
            </a:r>
            <a:r>
              <a:rPr lang="pt-BR" dirty="0" smtClean="0"/>
              <a:t>determina a partir de onde os </a:t>
            </a:r>
            <a:r>
              <a:rPr lang="pt-BR" b="1" dirty="0" err="1" smtClean="0"/>
              <a:t>numbytes</a:t>
            </a:r>
            <a:r>
              <a:rPr lang="pt-BR" dirty="0" smtClean="0"/>
              <a:t> de movimentação serão contados. </a:t>
            </a:r>
          </a:p>
          <a:p>
            <a:r>
              <a:rPr lang="pt-BR" sz="2300" dirty="0" smtClean="0"/>
              <a:t>A função devolve o valor 0 quando bem sucedida</a:t>
            </a:r>
          </a:p>
          <a:p>
            <a:pPr lvl="1" eaLnBrk="1" hangingPunct="1"/>
            <a:endParaRPr lang="pt-B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4538673"/>
            <a:ext cx="61436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400" dirty="0" smtClean="0"/>
              <a:t>Os valores possíveis para </a:t>
            </a:r>
            <a:r>
              <a:rPr lang="pt-BR" sz="2400" b="1" dirty="0" smtClean="0"/>
              <a:t>origem</a:t>
            </a:r>
            <a:r>
              <a:rPr lang="pt-BR" sz="2400" dirty="0" smtClean="0"/>
              <a:t> são definidos por macros em </a:t>
            </a:r>
            <a:r>
              <a:rPr lang="pt-BR" sz="2400" b="1" dirty="0" err="1" smtClean="0"/>
              <a:t>stdio</a:t>
            </a:r>
            <a:r>
              <a:rPr lang="pt-BR" sz="2400" b="1" dirty="0" smtClean="0"/>
              <a:t>.h</a:t>
            </a:r>
            <a:r>
              <a:rPr lang="pt-BR" sz="2400" dirty="0" smtClean="0"/>
              <a:t> e são:</a:t>
            </a:r>
          </a:p>
          <a:p>
            <a:pPr eaLnBrk="1" hangingPunct="1">
              <a:lnSpc>
                <a:spcPct val="80000"/>
              </a:lnSpc>
            </a:pPr>
            <a:endParaRPr lang="pt-BR" sz="2400" dirty="0" smtClean="0"/>
          </a:p>
          <a:p>
            <a:pPr eaLnBrk="1" hangingPunct="1">
              <a:lnSpc>
                <a:spcPct val="80000"/>
              </a:lnSpc>
            </a:pPr>
            <a:endParaRPr lang="pt-BR" sz="2400" dirty="0" smtClean="0"/>
          </a:p>
          <a:p>
            <a:pPr eaLnBrk="1" hangingPunct="1">
              <a:lnSpc>
                <a:spcPct val="80000"/>
              </a:lnSpc>
            </a:pPr>
            <a:endParaRPr lang="pt-BR" sz="2400" dirty="0" smtClean="0"/>
          </a:p>
          <a:p>
            <a:pPr eaLnBrk="1" hangingPunct="1">
              <a:lnSpc>
                <a:spcPct val="80000"/>
              </a:lnSpc>
            </a:pPr>
            <a:endParaRPr lang="pt-BR" sz="2400" dirty="0" smtClean="0"/>
          </a:p>
          <a:p>
            <a:pPr eaLnBrk="1" hangingPunct="1">
              <a:lnSpc>
                <a:spcPct val="80000"/>
              </a:lnSpc>
            </a:pPr>
            <a:endParaRPr lang="pt-BR" sz="2400" dirty="0" smtClean="0"/>
          </a:p>
          <a:p>
            <a:pPr eaLnBrk="1" hangingPunct="1">
              <a:lnSpc>
                <a:spcPct val="80000"/>
              </a:lnSpc>
            </a:pPr>
            <a:r>
              <a:rPr lang="pt-BR" sz="2400" dirty="0" smtClean="0"/>
              <a:t>Portanto, para mover </a:t>
            </a:r>
            <a:r>
              <a:rPr lang="pt-BR" sz="2400" b="1" dirty="0" err="1" smtClean="0"/>
              <a:t>numbytes</a:t>
            </a:r>
            <a:r>
              <a:rPr lang="pt-BR" sz="2400" dirty="0" smtClean="0"/>
              <a:t> a partir</a:t>
            </a:r>
          </a:p>
          <a:p>
            <a:pPr lvl="1">
              <a:lnSpc>
                <a:spcPct val="80000"/>
              </a:lnSpc>
            </a:pPr>
            <a:r>
              <a:rPr lang="pt-BR" sz="2100" dirty="0" smtClean="0"/>
              <a:t>do início do arquivo, </a:t>
            </a:r>
            <a:r>
              <a:rPr lang="pt-BR" sz="2100" b="1" dirty="0" smtClean="0"/>
              <a:t>origem</a:t>
            </a:r>
            <a:r>
              <a:rPr lang="pt-BR" sz="2100" dirty="0" smtClean="0"/>
              <a:t> deve ser SEEK_SET</a:t>
            </a:r>
          </a:p>
          <a:p>
            <a:pPr lvl="1">
              <a:lnSpc>
                <a:spcPct val="80000"/>
              </a:lnSpc>
            </a:pPr>
            <a:r>
              <a:rPr lang="pt-BR" sz="2100" dirty="0" smtClean="0"/>
              <a:t>da posição atual, </a:t>
            </a:r>
            <a:r>
              <a:rPr lang="pt-BR" b="1" dirty="0" smtClean="0"/>
              <a:t>origem</a:t>
            </a:r>
            <a:r>
              <a:rPr lang="pt-BR" dirty="0" smtClean="0"/>
              <a:t> deve ser SEEK_CUR</a:t>
            </a:r>
          </a:p>
          <a:p>
            <a:pPr lvl="1">
              <a:lnSpc>
                <a:spcPct val="80000"/>
              </a:lnSpc>
            </a:pPr>
            <a:r>
              <a:rPr lang="pt-BR" sz="2100" dirty="0" smtClean="0"/>
              <a:t>do final do arquivo, </a:t>
            </a:r>
            <a:r>
              <a:rPr lang="pt-BR" b="1" dirty="0" smtClean="0"/>
              <a:t>origem</a:t>
            </a:r>
            <a:r>
              <a:rPr lang="pt-BR" dirty="0" smtClean="0"/>
              <a:t> deve ser SEEK_END</a:t>
            </a:r>
          </a:p>
          <a:p>
            <a:pPr>
              <a:lnSpc>
                <a:spcPct val="80000"/>
              </a:lnSpc>
            </a:pPr>
            <a:r>
              <a:rPr lang="pt-BR" b="1" dirty="0" err="1" smtClean="0"/>
              <a:t>numbytes</a:t>
            </a:r>
            <a:r>
              <a:rPr lang="pt-BR" b="1" dirty="0" smtClean="0"/>
              <a:t> </a:t>
            </a:r>
            <a:r>
              <a:rPr lang="pt-BR" dirty="0" smtClean="0"/>
              <a:t>pode ser negativo quando usado com SEEK_CUR e SEEK_END</a:t>
            </a:r>
            <a:r>
              <a:rPr lang="pt-BR" b="1" dirty="0" smtClean="0"/>
              <a:t> </a:t>
            </a:r>
            <a:endParaRPr lang="pt-BR" sz="2400" dirty="0" smtClean="0"/>
          </a:p>
        </p:txBody>
      </p:sp>
      <p:graphicFrame>
        <p:nvGraphicFramePr>
          <p:cNvPr id="81946" name="Group 26"/>
          <p:cNvGraphicFramePr>
            <a:graphicFrameLocks noGrp="1"/>
          </p:cNvGraphicFramePr>
          <p:nvPr>
            <p:ph sz="half" idx="2"/>
          </p:nvPr>
        </p:nvGraphicFramePr>
        <p:xfrm>
          <a:off x="1554165" y="2357430"/>
          <a:ext cx="5803917" cy="150231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658656"/>
                <a:gridCol w="956281"/>
                <a:gridCol w="3188980"/>
              </a:tblGrid>
              <a:tr h="35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Nome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3" marB="4567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Valor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3" marB="45673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Significado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3" marB="45673" anchor="ctr" horzOverflow="overflow"/>
                </a:tc>
              </a:tr>
              <a:tr h="3788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SEEK_SET 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Início do arquivo 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3" marB="45673" horzOverflow="overflow"/>
                </a:tc>
              </a:tr>
              <a:tr h="3788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SEEK_CUR 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Ponto corrente do arquivo 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3" marB="45673" horzOverflow="overflow"/>
                </a:tc>
              </a:tr>
              <a:tr h="3788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SEEK_END 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Fim do arquivo </a:t>
                      </a:r>
                      <a:endParaRPr kumimoji="0" lang="pt-B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3" marB="45673" horzOverflow="overflow"/>
                </a:tc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Movendo-se pelo arquivo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Movendo-se pelo arquivo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da função </a:t>
            </a:r>
            <a:r>
              <a:rPr lang="pt-BR" b="1" dirty="0" err="1" smtClean="0"/>
              <a:t>fseek</a:t>
            </a:r>
            <a:endParaRPr lang="pt-B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9" y="2043920"/>
            <a:ext cx="6834209" cy="474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Manipulando arquivos em 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linguagem C não possui funções que automaticamente leiam todas as informações de um arquivo.</a:t>
            </a:r>
          </a:p>
          <a:p>
            <a:pPr lvl="1"/>
            <a:r>
              <a:rPr lang="pt-BR" dirty="0" smtClean="0"/>
              <a:t>Suas funções se limitam a abrir/fechar e ler caracteres/bytes</a:t>
            </a:r>
          </a:p>
          <a:p>
            <a:pPr lvl="1"/>
            <a:r>
              <a:rPr lang="pt-BR" dirty="0" smtClean="0"/>
              <a:t>É tarefa do programador criar a função que lerá um arquivo de uma maneira específica.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Movendo-se pelo arquivo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Outra opção de movimentação pelo arquivo é simplesmente retornar para o seu início. </a:t>
            </a:r>
          </a:p>
          <a:p>
            <a:pPr eaLnBrk="1" hangingPunct="1"/>
            <a:r>
              <a:rPr lang="pt-BR" dirty="0" smtClean="0"/>
              <a:t>Para tanto, usa-se a função </a:t>
            </a:r>
            <a:r>
              <a:rPr lang="pt-BR" b="1" dirty="0" err="1" smtClean="0"/>
              <a:t>rewind</a:t>
            </a:r>
            <a:r>
              <a:rPr lang="pt-BR" dirty="0" smtClean="0"/>
              <a:t>:</a:t>
            </a:r>
          </a:p>
          <a:p>
            <a:pPr eaLnBrk="1" hangingPunct="1"/>
            <a:endParaRPr lang="pt-BR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143248"/>
            <a:ext cx="3200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Apagando um arquivo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Além de permitir manipular arquivos, a linguagem C também permite apagá-lo do disco. Isso pode ser feito utilizando a função </a:t>
            </a:r>
            <a:r>
              <a:rPr lang="pt-BR" b="1" dirty="0" smtClean="0"/>
              <a:t>remove</a:t>
            </a:r>
            <a:r>
              <a:rPr lang="pt-BR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smtClean="0"/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b="1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Diferente das funções vistas até aqui, esta função recebe o </a:t>
            </a:r>
            <a:r>
              <a:rPr lang="pt-BR" b="1" dirty="0" smtClean="0"/>
              <a:t>caminho e nome </a:t>
            </a:r>
            <a:r>
              <a:rPr lang="pt-BR" dirty="0" smtClean="0"/>
              <a:t>do arquivo a ser excluído, e não um ponteiro para FILE. </a:t>
            </a:r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Como retorno temos um valor inteiro, o qual será igual a 0 se o arquivo for excluído com sucesso</a:t>
            </a:r>
            <a:r>
              <a:rPr lang="pt-BR" sz="2800" dirty="0" smtClean="0"/>
              <a:t>.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3138" y="2895599"/>
            <a:ext cx="46577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Apagando um arquivo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Exemplo da função </a:t>
            </a:r>
            <a:r>
              <a:rPr lang="pt-BR" b="1" dirty="0" smtClean="0"/>
              <a:t>remove</a:t>
            </a:r>
            <a:endParaRPr lang="pt-BR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smtClean="0"/>
              <a:t>		</a:t>
            </a:r>
            <a:endParaRPr lang="pt-BR" sz="28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4913" y="2114563"/>
            <a:ext cx="67341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Material Complementar</a:t>
            </a:r>
            <a:endParaRPr lang="en-US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pt-BR" dirty="0" smtClean="0"/>
              <a:t>Vídeo Aulas</a:t>
            </a:r>
          </a:p>
          <a:p>
            <a:pPr lvl="1">
              <a:defRPr/>
            </a:pPr>
            <a:r>
              <a:rPr lang="en-US" dirty="0" smtClean="0"/>
              <a:t>Aula 66: </a:t>
            </a:r>
            <a:r>
              <a:rPr lang="en-US" dirty="0" err="1" smtClean="0"/>
              <a:t>Arquivos</a:t>
            </a:r>
            <a:r>
              <a:rPr lang="en-US" dirty="0" smtClean="0"/>
              <a:t> pt.1 – </a:t>
            </a:r>
            <a:r>
              <a:rPr lang="en-US" dirty="0" err="1" smtClean="0"/>
              <a:t>Introdução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67: </a:t>
            </a:r>
            <a:r>
              <a:rPr lang="en-US" dirty="0" err="1" smtClean="0"/>
              <a:t>Arquivos</a:t>
            </a:r>
            <a:r>
              <a:rPr lang="en-US" dirty="0" smtClean="0"/>
              <a:t> pt.2 –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e </a:t>
            </a:r>
            <a:r>
              <a:rPr lang="en-US" dirty="0" err="1" smtClean="0"/>
              <a:t>Binário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68: </a:t>
            </a:r>
            <a:r>
              <a:rPr lang="en-US" dirty="0" err="1" smtClean="0"/>
              <a:t>Arquivos</a:t>
            </a:r>
            <a:r>
              <a:rPr lang="en-US" dirty="0" smtClean="0"/>
              <a:t> pt.3 – </a:t>
            </a:r>
            <a:r>
              <a:rPr lang="en-US" dirty="0" err="1" smtClean="0"/>
              <a:t>Abrir</a:t>
            </a:r>
            <a:r>
              <a:rPr lang="en-US" dirty="0" smtClean="0"/>
              <a:t> e </a:t>
            </a:r>
            <a:r>
              <a:rPr lang="en-US" dirty="0" err="1" smtClean="0"/>
              <a:t>Fechar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69: </a:t>
            </a:r>
            <a:r>
              <a:rPr lang="en-US" dirty="0" err="1" smtClean="0"/>
              <a:t>Arquivos</a:t>
            </a:r>
            <a:r>
              <a:rPr lang="en-US" dirty="0" smtClean="0"/>
              <a:t> pt.4 – </a:t>
            </a:r>
            <a:r>
              <a:rPr lang="en-US" dirty="0" err="1" smtClean="0"/>
              <a:t>fputc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70: </a:t>
            </a:r>
            <a:r>
              <a:rPr lang="en-US" dirty="0" err="1" smtClean="0"/>
              <a:t>Arquivos</a:t>
            </a:r>
            <a:r>
              <a:rPr lang="en-US" dirty="0" smtClean="0"/>
              <a:t> pt.5 - </a:t>
            </a:r>
            <a:r>
              <a:rPr lang="en-US" dirty="0" err="1" smtClean="0"/>
              <a:t>fgetc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71: </a:t>
            </a:r>
            <a:r>
              <a:rPr lang="en-US" dirty="0" err="1" smtClean="0"/>
              <a:t>Arquivos</a:t>
            </a:r>
            <a:r>
              <a:rPr lang="en-US" dirty="0" smtClean="0"/>
              <a:t> pt.6 - </a:t>
            </a:r>
            <a:r>
              <a:rPr lang="en-US" dirty="0" err="1" smtClean="0"/>
              <a:t>Trabalhando</a:t>
            </a:r>
            <a:r>
              <a:rPr lang="en-US" dirty="0" smtClean="0"/>
              <a:t> com </a:t>
            </a:r>
            <a:r>
              <a:rPr lang="en-US" dirty="0" err="1" smtClean="0"/>
              <a:t>Arquivos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72: </a:t>
            </a:r>
            <a:r>
              <a:rPr lang="en-US" dirty="0" err="1" smtClean="0"/>
              <a:t>Arquivos</a:t>
            </a:r>
            <a:r>
              <a:rPr lang="en-US" dirty="0" smtClean="0"/>
              <a:t> pt.7 – EOF </a:t>
            </a:r>
            <a:r>
              <a:rPr lang="en-US" b="1" dirty="0" smtClean="0"/>
              <a:t>(</a:t>
            </a:r>
            <a:r>
              <a:rPr lang="en-US" b="1" dirty="0" err="1" smtClean="0"/>
              <a:t>contém</a:t>
            </a:r>
            <a:r>
              <a:rPr lang="en-US" b="1" dirty="0" smtClean="0"/>
              <a:t> </a:t>
            </a:r>
            <a:r>
              <a:rPr lang="en-US" b="1" dirty="0" err="1" smtClean="0"/>
              <a:t>erros</a:t>
            </a:r>
            <a:r>
              <a:rPr lang="en-US" b="1" dirty="0" smtClean="0"/>
              <a:t>!)</a:t>
            </a:r>
          </a:p>
          <a:p>
            <a:pPr lvl="1">
              <a:defRPr/>
            </a:pPr>
            <a:r>
              <a:rPr lang="en-US" dirty="0" smtClean="0"/>
              <a:t>Aula 73: </a:t>
            </a:r>
            <a:r>
              <a:rPr lang="en-US" dirty="0" err="1" smtClean="0"/>
              <a:t>Arquivos</a:t>
            </a:r>
            <a:r>
              <a:rPr lang="en-US" dirty="0" smtClean="0"/>
              <a:t> pt.8 - </a:t>
            </a:r>
            <a:r>
              <a:rPr lang="en-US" dirty="0" err="1" smtClean="0"/>
              <a:t>fputs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74: </a:t>
            </a:r>
            <a:r>
              <a:rPr lang="en-US" dirty="0" err="1" smtClean="0"/>
              <a:t>Arquivos</a:t>
            </a:r>
            <a:r>
              <a:rPr lang="en-US" dirty="0" smtClean="0"/>
              <a:t> pt.9 - </a:t>
            </a:r>
            <a:r>
              <a:rPr lang="en-US" dirty="0" err="1" smtClean="0"/>
              <a:t>fgets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75: </a:t>
            </a:r>
            <a:r>
              <a:rPr lang="en-US" dirty="0" err="1" smtClean="0"/>
              <a:t>Arquivos</a:t>
            </a:r>
            <a:r>
              <a:rPr lang="en-US" dirty="0" smtClean="0"/>
              <a:t> pt.10 - </a:t>
            </a:r>
            <a:r>
              <a:rPr lang="en-US" dirty="0" err="1" smtClean="0"/>
              <a:t>fwrite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76: </a:t>
            </a:r>
            <a:r>
              <a:rPr lang="en-US" dirty="0" err="1" smtClean="0"/>
              <a:t>Arquivos</a:t>
            </a:r>
            <a:r>
              <a:rPr lang="en-US" dirty="0" smtClean="0"/>
              <a:t> pt.11 - </a:t>
            </a:r>
            <a:r>
              <a:rPr lang="en-US" dirty="0" err="1" smtClean="0"/>
              <a:t>fread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77: </a:t>
            </a:r>
            <a:r>
              <a:rPr lang="en-US" dirty="0" err="1" smtClean="0"/>
              <a:t>Arquivos</a:t>
            </a:r>
            <a:r>
              <a:rPr lang="en-US" dirty="0" smtClean="0"/>
              <a:t> pt.12 - </a:t>
            </a:r>
            <a:r>
              <a:rPr lang="en-US" dirty="0" err="1" smtClean="0"/>
              <a:t>fprintf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78: </a:t>
            </a:r>
            <a:r>
              <a:rPr lang="en-US" dirty="0" err="1" smtClean="0"/>
              <a:t>Arquivos</a:t>
            </a:r>
            <a:r>
              <a:rPr lang="en-US" dirty="0" smtClean="0"/>
              <a:t> pt.13 - </a:t>
            </a:r>
            <a:r>
              <a:rPr lang="en-US" dirty="0" err="1" smtClean="0"/>
              <a:t>fscanf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79: </a:t>
            </a:r>
            <a:r>
              <a:rPr lang="en-US" dirty="0" err="1" smtClean="0"/>
              <a:t>Arquivos</a:t>
            </a:r>
            <a:r>
              <a:rPr lang="en-US" dirty="0" smtClean="0"/>
              <a:t> pt.14 - </a:t>
            </a:r>
            <a:r>
              <a:rPr lang="en-US" dirty="0" err="1" smtClean="0"/>
              <a:t>fseek</a:t>
            </a:r>
            <a:r>
              <a:rPr lang="en-US" dirty="0" smtClean="0"/>
              <a:t> e rewind</a:t>
            </a:r>
          </a:p>
          <a:p>
            <a:pPr lvl="1">
              <a:defRPr/>
            </a:pPr>
            <a:r>
              <a:rPr lang="pt-BR" dirty="0" smtClean="0"/>
              <a:t>Aula 90: Mau uso da função FEOF()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Manipulando arquivos em 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Todas as funções de manipulação de arquivos trabalham com o conceito de "ponteiro de arquivo". Podemos declarar um ponteiro de arquivo da seguinte maneira: </a:t>
            </a:r>
          </a:p>
          <a:p>
            <a:pPr eaLnBrk="1" hangingPunct="1"/>
            <a:endParaRPr lang="pt-BR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FILE *p;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b="1" dirty="0" smtClean="0"/>
              <a:t>p</a:t>
            </a:r>
            <a:r>
              <a:rPr lang="pt-BR" dirty="0" smtClean="0"/>
              <a:t> é o ponteiro para arquivos que nos permitirá manipular arquivos no 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Abrindo um arquivo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01000" cy="4419600"/>
          </a:xfrm>
        </p:spPr>
        <p:txBody>
          <a:bodyPr/>
          <a:lstStyle/>
          <a:p>
            <a:pPr eaLnBrk="1" hangingPunct="1"/>
            <a:r>
              <a:rPr lang="pt-BR" dirty="0" smtClean="0"/>
              <a:t>Para a abertura de um arquivo, usa-se a função </a:t>
            </a:r>
            <a:r>
              <a:rPr lang="pt-BR" b="1" dirty="0" err="1" smtClean="0"/>
              <a:t>fopen</a:t>
            </a:r>
            <a:endParaRPr lang="pt-BR" b="1" dirty="0" smtClean="0"/>
          </a:p>
          <a:p>
            <a:pPr eaLnBrk="1" hangingPunct="1"/>
            <a:endParaRPr lang="pt-BR" b="1" dirty="0" smtClean="0"/>
          </a:p>
          <a:p>
            <a:pPr eaLnBrk="1" hangingPunct="1">
              <a:buFont typeface="Wingdings" pitchFamily="2" charset="2"/>
              <a:buNone/>
            </a:pPr>
            <a:endParaRPr lang="pt-BR" sz="2800" b="1" dirty="0" smtClean="0"/>
          </a:p>
          <a:p>
            <a:pPr eaLnBrk="1" hangingPunct="1"/>
            <a:r>
              <a:rPr lang="pt-BR" dirty="0" smtClean="0"/>
              <a:t>O parâmetro </a:t>
            </a:r>
            <a:r>
              <a:rPr lang="pt-BR" b="1" dirty="0" err="1" smtClean="0"/>
              <a:t>nome_arquivo</a:t>
            </a:r>
            <a:r>
              <a:rPr lang="pt-BR" dirty="0" smtClean="0"/>
              <a:t> determina qual arquivo deverá ser aberto, sendo que o mesmo deve ser válido no sistema operacional que estiver sendo utilizado.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5992"/>
            <a:ext cx="5791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4024</TotalTime>
  <Words>2988</Words>
  <Application>Microsoft Office PowerPoint</Application>
  <PresentationFormat>Apresentação na tela (4:3)</PresentationFormat>
  <Paragraphs>379</Paragraphs>
  <Slides>73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4" baseType="lpstr">
      <vt:lpstr>Balcão Envidraçado</vt:lpstr>
      <vt:lpstr>Linguagem C: Arquivos</vt:lpstr>
      <vt:lpstr>Arquivos</vt:lpstr>
      <vt:lpstr>Tipos de Arquivos</vt:lpstr>
      <vt:lpstr>Tipos de Arquivos</vt:lpstr>
      <vt:lpstr>Tipos de Arquivos</vt:lpstr>
      <vt:lpstr>Manipulando arquivos em C</vt:lpstr>
      <vt:lpstr>Manipulando arquivos em C</vt:lpstr>
      <vt:lpstr>Manipulando arquivos em C</vt:lpstr>
      <vt:lpstr>Abrindo um arquivo</vt:lpstr>
      <vt:lpstr>Abrindo um arquivo</vt:lpstr>
      <vt:lpstr>Abrindo um arquivo</vt:lpstr>
      <vt:lpstr>Abrindo um arquivo</vt:lpstr>
      <vt:lpstr>Abrindo um arquivo</vt:lpstr>
      <vt:lpstr>Erro ao abrir um arquivo</vt:lpstr>
      <vt:lpstr>Erro ao abrir um arquivo</vt:lpstr>
      <vt:lpstr>Erro ao abrir um arquivo</vt:lpstr>
      <vt:lpstr>Posição do arquivo</vt:lpstr>
      <vt:lpstr>Fechando um arquivo</vt:lpstr>
      <vt:lpstr>Fechando um arquivo</vt:lpstr>
      <vt:lpstr>Fechando um arquivo</vt:lpstr>
      <vt:lpstr>Escrita/Leitura em Arquivos</vt:lpstr>
      <vt:lpstr>Escrita/Leitura de Caracteres</vt:lpstr>
      <vt:lpstr>Escrita/Leitura de Caracteres</vt:lpstr>
      <vt:lpstr>Escrita/Leitura de Caracteres</vt:lpstr>
      <vt:lpstr>Escrita/Leitura de Caracteres</vt:lpstr>
      <vt:lpstr>Escrita/Leitura de Caracteres</vt:lpstr>
      <vt:lpstr>Escrita/Leitura de Caracteres</vt:lpstr>
      <vt:lpstr>Escrita/Leitura de Caracteres</vt:lpstr>
      <vt:lpstr>Escrita/Leitura de Caracteres</vt:lpstr>
      <vt:lpstr>Escrita/Leitura de Caracteres</vt:lpstr>
      <vt:lpstr>Escrita/Leitura de Caracteres</vt:lpstr>
      <vt:lpstr>Escrita/Leitura de Caracteres</vt:lpstr>
      <vt:lpstr>Slide 33</vt:lpstr>
      <vt:lpstr>Fim do arquivo</vt:lpstr>
      <vt:lpstr>Fim do arquivo</vt:lpstr>
      <vt:lpstr>Fim do arquivo</vt:lpstr>
      <vt:lpstr>Fim do arquivo</vt:lpstr>
      <vt:lpstr>Fim do arquivo</vt:lpstr>
      <vt:lpstr>Fim do arquivo</vt:lpstr>
      <vt:lpstr>Arquivos pré-definidos</vt:lpstr>
      <vt:lpstr>Arquivos pré-definidos</vt:lpstr>
      <vt:lpstr>Escrita/Leitura de Strings</vt:lpstr>
      <vt:lpstr>Escrita/Leitura de Strings</vt:lpstr>
      <vt:lpstr>Escrita/Leitura de Strings</vt:lpstr>
      <vt:lpstr>Escrita/Leitura de Strings</vt:lpstr>
      <vt:lpstr>Escrita/Leitura de Strings</vt:lpstr>
      <vt:lpstr>Escrita/Leitura de Strings</vt:lpstr>
      <vt:lpstr>Escrita/Leitura de Strings</vt:lpstr>
      <vt:lpstr>Escrita/Leitura de Strings</vt:lpstr>
      <vt:lpstr>Escrita/Leitura de Strings</vt:lpstr>
      <vt:lpstr>Escrita/Leitura de Strings</vt:lpstr>
      <vt:lpstr>Escrita/Leitura de bloco de dados</vt:lpstr>
      <vt:lpstr>Escrita/Leitura de bloco de dados</vt:lpstr>
      <vt:lpstr>Escrita/Leitura de bloco de dados</vt:lpstr>
      <vt:lpstr>Escrita/Leitura de bloco de dados</vt:lpstr>
      <vt:lpstr>Escrita/Leitura de bloco de dados</vt:lpstr>
      <vt:lpstr>Escrita/Leitura de bloco de dados</vt:lpstr>
      <vt:lpstr>Escrita/Leitura de bloco de dados</vt:lpstr>
      <vt:lpstr>Escrita/Leitura de bloco de dados</vt:lpstr>
      <vt:lpstr>Escrita/Leitura de bloco de dados</vt:lpstr>
      <vt:lpstr>Escrita/Leitura por fluxo padrão</vt:lpstr>
      <vt:lpstr>Escrita/Leitura por fluxo padrão</vt:lpstr>
      <vt:lpstr>Escrita/Leitura por fluxo padrão</vt:lpstr>
      <vt:lpstr>Escrita/Leitura por fluxo padrão</vt:lpstr>
      <vt:lpstr>Escrita/Leitura por fluxo padrão</vt:lpstr>
      <vt:lpstr>Movendo-se pelo arquivo</vt:lpstr>
      <vt:lpstr>Movendo-se pelo arquivo</vt:lpstr>
      <vt:lpstr>Movendo-se pelo arquivo</vt:lpstr>
      <vt:lpstr>Movendo-se pelo arquivo</vt:lpstr>
      <vt:lpstr>Movendo-se pelo arquivo</vt:lpstr>
      <vt:lpstr>Apagando um arquivo</vt:lpstr>
      <vt:lpstr>Apagando um arquivo</vt:lpstr>
      <vt:lpstr>Material Complementar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Eduardo</cp:lastModifiedBy>
  <cp:revision>227</cp:revision>
  <cp:lastPrinted>1601-01-01T00:00:00Z</cp:lastPrinted>
  <dcterms:created xsi:type="dcterms:W3CDTF">2011-02-04T11:33:55Z</dcterms:created>
  <dcterms:modified xsi:type="dcterms:W3CDTF">2015-07-30T22:35:19Z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