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9" r:id="rId1"/>
    <p:sldMasterId id="2147483801" r:id="rId2"/>
  </p:sldMasterIdLst>
  <p:notesMasterIdLst>
    <p:notesMasterId r:id="rId48"/>
  </p:notesMasterIdLst>
  <p:sldIdLst>
    <p:sldId id="256" r:id="rId3"/>
    <p:sldId id="257" r:id="rId4"/>
    <p:sldId id="258" r:id="rId5"/>
    <p:sldId id="259" r:id="rId6"/>
    <p:sldId id="336" r:id="rId7"/>
    <p:sldId id="261" r:id="rId8"/>
    <p:sldId id="264" r:id="rId9"/>
    <p:sldId id="262" r:id="rId10"/>
    <p:sldId id="263" r:id="rId11"/>
    <p:sldId id="260" r:id="rId12"/>
    <p:sldId id="265" r:id="rId13"/>
    <p:sldId id="353" r:id="rId14"/>
    <p:sldId id="267" r:id="rId15"/>
    <p:sldId id="269" r:id="rId16"/>
    <p:sldId id="273" r:id="rId17"/>
    <p:sldId id="354" r:id="rId18"/>
    <p:sldId id="268" r:id="rId19"/>
    <p:sldId id="274" r:id="rId20"/>
    <p:sldId id="275" r:id="rId21"/>
    <p:sldId id="276" r:id="rId22"/>
    <p:sldId id="271" r:id="rId23"/>
    <p:sldId id="292" r:id="rId24"/>
    <p:sldId id="340" r:id="rId25"/>
    <p:sldId id="341" r:id="rId26"/>
    <p:sldId id="360" r:id="rId27"/>
    <p:sldId id="343" r:id="rId28"/>
    <p:sldId id="295" r:id="rId29"/>
    <p:sldId id="300" r:id="rId30"/>
    <p:sldId id="296" r:id="rId31"/>
    <p:sldId id="361" r:id="rId32"/>
    <p:sldId id="317" r:id="rId33"/>
    <p:sldId id="318" r:id="rId34"/>
    <p:sldId id="319" r:id="rId35"/>
    <p:sldId id="364" r:id="rId36"/>
    <p:sldId id="365" r:id="rId37"/>
    <p:sldId id="375" r:id="rId38"/>
    <p:sldId id="376" r:id="rId39"/>
    <p:sldId id="377" r:id="rId40"/>
    <p:sldId id="378" r:id="rId41"/>
    <p:sldId id="379" r:id="rId42"/>
    <p:sldId id="380" r:id="rId43"/>
    <p:sldId id="329" r:id="rId44"/>
    <p:sldId id="367" r:id="rId45"/>
    <p:sldId id="381" r:id="rId46"/>
    <p:sldId id="382" r:id="rId4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AAFCE-A667-46FD-B1EE-0EA40908C701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136E8-390E-4C14-A8DF-B4370701E5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528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218386-47ED-4E51-A3D8-D51AA6D6D53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C6B1A-8C0B-4B57-A8B2-6FBD4325A960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46F17916-A1D5-4CEF-9EF3-AD7CB024259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endParaRPr lang="pt-BR">
              <a:solidFill>
                <a:srgbClr val="575F6D"/>
              </a:solidFill>
            </a:endParaRPr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pt-BR">
              <a:solidFill>
                <a:srgbClr val="575F6D"/>
              </a:solidFill>
            </a:endParaRPr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20218386-47ED-4E51-A3D8-D51AA6D6D53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718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pt-BR">
              <a:solidFill>
                <a:srgbClr val="575F6D"/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01758026-C429-40E1-9400-5E0973620520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pt-BR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04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endParaRPr lang="pt-BR">
              <a:solidFill>
                <a:srgbClr val="FFF39D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pt-BR">
              <a:solidFill>
                <a:srgbClr val="FFF39D"/>
              </a:solidFill>
            </a:endParaRPr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860E976B-A41E-402A-A915-DC61F77A96CC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684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>
              <a:solidFill>
                <a:srgbClr val="575F6D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>
              <a:solidFill>
                <a:srgbClr val="575F6D"/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4A85F-D6BC-40E0-BBC3-FACCDCD78AA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96333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>
              <a:solidFill>
                <a:srgbClr val="575F6D"/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>
              <a:solidFill>
                <a:srgbClr val="575F6D"/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39DCC-B23C-4FB4-9C63-F2B06612443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072893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pt-BR">
              <a:solidFill>
                <a:srgbClr val="575F6D"/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6949824B-B408-448E-AC99-85400A84BD8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pt-BR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703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>
              <a:solidFill>
                <a:srgbClr val="575F6D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>
              <a:solidFill>
                <a:srgbClr val="575F6D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A74A1-4E1A-468A-8BD0-289F46175B6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3620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pt-BR">
              <a:solidFill>
                <a:srgbClr val="575F6D"/>
              </a:solidFill>
            </a:endParaRPr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C5F72816-7BC3-4451-B0BF-6F83D75CCAD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pt-BR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944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1758026-C429-40E1-9400-5E097362052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pt-BR">
              <a:solidFill>
                <a:srgbClr val="575F6D"/>
              </a:solidFill>
            </a:endParaRPr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32389A0F-A57D-4FB9-B2A8-FB3B57D904B9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pt-BR">
              <a:solidFill>
                <a:srgbClr val="575F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344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>
              <a:solidFill>
                <a:srgbClr val="575F6D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>
              <a:solidFill>
                <a:srgbClr val="575F6D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C6B1A-8C0B-4B57-A8B2-6FBD4325A960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4108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>
              <a:solidFill>
                <a:srgbClr val="575F6D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>
              <a:solidFill>
                <a:srgbClr val="575F6D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F17916-A1D5-4CEF-9EF3-AD7CB024259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2936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575F6D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575F6D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F9903-D651-445C-B54D-31DFF229A5F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8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0E976B-A41E-402A-A915-DC61F77A96CC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0424A85F-D6BC-40E0-BBC3-FACCDCD78AA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40739DCC-B23C-4FB4-9C63-F2B06612443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949824B-B408-448E-AC99-85400A84BD8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9CA74A1-4E1A-468A-8BD0-289F46175B6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5F72816-7BC3-4451-B0BF-6F83D75CCAD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32389A0F-A57D-4FB9-B2A8-FB3B57D904B9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35981CA-A238-4F15-8559-75A517E022F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pt-BR">
              <a:solidFill>
                <a:srgbClr val="575F6D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pt-BR">
              <a:solidFill>
                <a:srgbClr val="575F6D"/>
              </a:solidFill>
            </a:endParaRPr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35981CA-A238-4F15-8559-75A517E022F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2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youtu.be/xN61MLUgkSg" TargetMode="External"/><Relationship Id="rId3" Type="http://schemas.openxmlformats.org/officeDocument/2006/relationships/hyperlink" Target="http://youtu.be/ueg-IE8cZH4" TargetMode="External"/><Relationship Id="rId7" Type="http://schemas.openxmlformats.org/officeDocument/2006/relationships/hyperlink" Target="http://youtu.be/WdZv1gCpDjg" TargetMode="External"/><Relationship Id="rId2" Type="http://schemas.openxmlformats.org/officeDocument/2006/relationships/hyperlink" Target="http://youtu.be/LNu-0bzxpos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youtu.be/FwW2T3jGvdg" TargetMode="External"/><Relationship Id="rId5" Type="http://schemas.openxmlformats.org/officeDocument/2006/relationships/hyperlink" Target="http://youtu.be/X6BcBhRCR8M" TargetMode="External"/><Relationship Id="rId4" Type="http://schemas.openxmlformats.org/officeDocument/2006/relationships/hyperlink" Target="http://youtu.be/uYymG_oUPeY" TargetMode="External"/><Relationship Id="rId9" Type="http://schemas.openxmlformats.org/officeDocument/2006/relationships/hyperlink" Target="http://youtu.be/ODjgyg6WbPk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youtu.be/2pNlbC_VN94" TargetMode="External"/><Relationship Id="rId3" Type="http://schemas.openxmlformats.org/officeDocument/2006/relationships/hyperlink" Target="http://youtu.be/rBnZTxbWqZQ" TargetMode="External"/><Relationship Id="rId7" Type="http://schemas.openxmlformats.org/officeDocument/2006/relationships/hyperlink" Target="http://youtu.be/cdXGEy-6jMU" TargetMode="External"/><Relationship Id="rId2" Type="http://schemas.openxmlformats.org/officeDocument/2006/relationships/hyperlink" Target="http://youtu.be/GDVPYnD-T_w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youtu.be/jnotzdaKjOI" TargetMode="External"/><Relationship Id="rId5" Type="http://schemas.openxmlformats.org/officeDocument/2006/relationships/hyperlink" Target="http://youtu.be/4WlsKHHVda0" TargetMode="External"/><Relationship Id="rId4" Type="http://schemas.openxmlformats.org/officeDocument/2006/relationships/hyperlink" Target="http://youtu.be/ZxuacsaCda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Linguagem C:</a:t>
            </a:r>
            <a:br>
              <a:rPr lang="pt-BR" dirty="0" smtClean="0"/>
            </a:br>
            <a:r>
              <a:rPr lang="pt-BR" dirty="0" smtClean="0"/>
              <a:t>Arquivos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Prof. André Backes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Abrindo um arquivo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7748614" cy="4419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pt-BR" dirty="0" smtClean="0"/>
              <a:t>No parâmetro </a:t>
            </a:r>
            <a:r>
              <a:rPr lang="pt-BR" b="1" dirty="0" err="1" smtClean="0"/>
              <a:t>nome_arquivo</a:t>
            </a:r>
            <a:r>
              <a:rPr lang="pt-BR" dirty="0" smtClean="0"/>
              <a:t> pode-se trabalhar com caminhos absolutos ou relativos.</a:t>
            </a:r>
          </a:p>
          <a:p>
            <a:pPr lvl="1"/>
            <a:r>
              <a:rPr lang="pt-BR" b="1" dirty="0" smtClean="0"/>
              <a:t>Caminho absoluto</a:t>
            </a:r>
            <a:r>
              <a:rPr lang="pt-BR" dirty="0" smtClean="0"/>
              <a:t>: descrição de um caminho desde o diretório raiz.</a:t>
            </a:r>
          </a:p>
          <a:p>
            <a:pPr lvl="2"/>
            <a:r>
              <a:rPr lang="pt-BR" b="1" dirty="0" smtClean="0"/>
              <a:t>C:\\Projetos\\dados.txt</a:t>
            </a:r>
          </a:p>
          <a:p>
            <a:pPr lvl="1"/>
            <a:r>
              <a:rPr lang="pt-BR" b="1" dirty="0" smtClean="0"/>
              <a:t>Caminho relativo</a:t>
            </a:r>
            <a:r>
              <a:rPr lang="pt-BR" dirty="0" smtClean="0"/>
              <a:t>: descrição de um caminho desde o diretório corrente (onde o programa está salvo)</a:t>
            </a:r>
          </a:p>
          <a:p>
            <a:pPr lvl="2"/>
            <a:r>
              <a:rPr lang="pt-BR" b="1" dirty="0" smtClean="0"/>
              <a:t>arq.txt</a:t>
            </a:r>
          </a:p>
          <a:p>
            <a:pPr lvl="2"/>
            <a:r>
              <a:rPr lang="pt-BR" b="1" dirty="0" smtClean="0"/>
              <a:t>..\\dados.txt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6139011"/>
            <a:ext cx="57912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01758026-C429-40E1-9400-5E0973620520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Abrindo um arquivo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modo de abertura determina que tipo de uso será feito do arquivo. </a:t>
            </a:r>
          </a:p>
          <a:p>
            <a:pPr eaLnBrk="1" hangingPunct="1"/>
            <a:r>
              <a:rPr lang="pt-BR" dirty="0" smtClean="0"/>
              <a:t>A tabela a seguir mostra os modo válidos de abertura de um arquivo.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01758026-C429-40E1-9400-5E0973620520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Abrindo um arquivo</a:t>
            </a:r>
          </a:p>
        </p:txBody>
      </p:sp>
      <p:graphicFrame>
        <p:nvGraphicFramePr>
          <p:cNvPr id="5" name="Group 4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0603242"/>
              </p:ext>
            </p:extLst>
          </p:nvPr>
        </p:nvGraphicFramePr>
        <p:xfrm>
          <a:off x="414338" y="1738333"/>
          <a:ext cx="8478142" cy="4762501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785013"/>
                <a:gridCol w="1069563"/>
                <a:gridCol w="6623566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Modo</a:t>
                      </a: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Arquivo</a:t>
                      </a: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Função</a:t>
                      </a: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"r"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Texto</a:t>
                      </a: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Leitura. Arquivo deve existir.</a:t>
                      </a: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"w"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Texto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Escrita. Cria arquivo se não houver. Apaga o anterior se ele existir.</a:t>
                      </a: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"a"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Texto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Escrita. Os dados serão adicionados no fim do arquivo ("</a:t>
                      </a:r>
                      <a:r>
                        <a:rPr kumimoji="0" lang="pt-BR" sz="14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append</a:t>
                      </a:r>
                      <a:r>
                        <a:rPr kumimoji="0" lang="pt-BR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").</a:t>
                      </a: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"rb"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Binário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Leitura. Arquivo deve existir.</a:t>
                      </a: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"wb"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Binário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Escrita. Cria arquivo se não houver. Apaga o anterior se ele existir.</a:t>
                      </a: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"ab"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Binário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Escrita. Os dados serão adicionados no fim do arquivo ("</a:t>
                      </a:r>
                      <a:r>
                        <a:rPr kumimoji="0" lang="pt-BR" sz="14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append</a:t>
                      </a:r>
                      <a:r>
                        <a:rPr kumimoji="0" lang="pt-BR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").</a:t>
                      </a: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"r+"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Texto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Leitura/Escrita. O arquivo deve existir e pode ser modificado.</a:t>
                      </a: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"w+"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Texto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Leitura/Escrita. Cria arquivo se não houver. Apaga o anterior se ele existir.</a:t>
                      </a: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"a+"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Texto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Leitura/Escrita. Os dados serão adicionados no fim do arquivo ("</a:t>
                      </a:r>
                      <a:r>
                        <a:rPr kumimoji="0" lang="pt-BR" sz="14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append</a:t>
                      </a:r>
                      <a:r>
                        <a:rPr kumimoji="0" lang="pt-BR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").</a:t>
                      </a: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"r+b"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Binário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Leitura/Escrita. O arquivo deve existir e pode ser modificado.</a:t>
                      </a: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"w+b"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Binário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Leitura/Escrita. Cria arquivo se não houver. Apaga o anterior se ele existir.</a:t>
                      </a: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"a+b"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Binário</a:t>
                      </a:r>
                      <a:endParaRPr kumimoji="0" lang="pt-B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Leitura/Escrita. Os dados serão adicionados no fim do arquivo ("</a:t>
                      </a:r>
                      <a:r>
                        <a:rPr kumimoji="0" lang="pt-BR" sz="14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append</a:t>
                      </a:r>
                      <a:r>
                        <a:rPr kumimoji="0" lang="pt-BR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").</a:t>
                      </a:r>
                      <a:endParaRPr kumimoji="0" lang="pt-B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/>
                </a:tc>
              </a:tr>
            </a:tbl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01758026-C429-40E1-9400-5E0973620520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um arquivo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8077200" cy="4953000"/>
          </a:xfrm>
        </p:spPr>
        <p:txBody>
          <a:bodyPr/>
          <a:lstStyle/>
          <a:p>
            <a:pPr eaLnBrk="1" hangingPunct="1"/>
            <a:r>
              <a:rPr lang="pt-BR" dirty="0" smtClean="0"/>
              <a:t>Um arquivo binário pode ser aberto para escrita utilizando o seguinte conjunto de comandos:</a:t>
            </a:r>
          </a:p>
          <a:p>
            <a:pPr lvl="1"/>
            <a:r>
              <a:rPr lang="pt-BR" dirty="0" smtClean="0"/>
              <a:t>A condição </a:t>
            </a:r>
            <a:r>
              <a:rPr lang="pt-BR" b="1" dirty="0" err="1" smtClean="0"/>
              <a:t>fp</a:t>
            </a:r>
            <a:r>
              <a:rPr lang="pt-BR" b="1" dirty="0" smtClean="0"/>
              <a:t>==NULL</a:t>
            </a:r>
            <a:r>
              <a:rPr lang="pt-BR" dirty="0" smtClean="0"/>
              <a:t> testa se o arquivo foi aberto com sucesso. No caso de erro a função </a:t>
            </a:r>
            <a:r>
              <a:rPr lang="pt-BR" b="1" dirty="0" err="1" smtClean="0"/>
              <a:t>fopen</a:t>
            </a:r>
            <a:r>
              <a:rPr lang="pt-BR" b="1" dirty="0" smtClean="0"/>
              <a:t>()</a:t>
            </a:r>
            <a:r>
              <a:rPr lang="pt-BR" dirty="0" smtClean="0"/>
              <a:t> retorna um ponteiro nulo (</a:t>
            </a:r>
            <a:r>
              <a:rPr lang="pt-BR" b="1" dirty="0" smtClean="0"/>
              <a:t>NULL</a:t>
            </a:r>
            <a:r>
              <a:rPr lang="pt-BR" dirty="0" smtClean="0"/>
              <a:t>).</a:t>
            </a:r>
            <a:r>
              <a:rPr lang="pt-BR" sz="2500" dirty="0" smtClean="0"/>
              <a:t> 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3963" y="3886222"/>
            <a:ext cx="669607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01758026-C429-40E1-9400-5E0973620520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Erro ao abrir um arquivo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Caso o arquivo não tenha sido aberto com sucesso</a:t>
            </a:r>
          </a:p>
          <a:p>
            <a:pPr lvl="1" eaLnBrk="1" hangingPunct="1"/>
            <a:r>
              <a:rPr lang="pt-BR" dirty="0" smtClean="0"/>
              <a:t>Provavelmente o programa não poderá continuar a executar;</a:t>
            </a:r>
          </a:p>
          <a:p>
            <a:pPr lvl="1" eaLnBrk="1" hangingPunct="1"/>
            <a:r>
              <a:rPr lang="pt-BR" dirty="0" smtClean="0"/>
              <a:t>Nesse caso, utilizamos a função </a:t>
            </a:r>
            <a:r>
              <a:rPr lang="pt-BR" b="1" dirty="0" err="1" smtClean="0"/>
              <a:t>exit</a:t>
            </a:r>
            <a:r>
              <a:rPr lang="pt-BR" b="1" dirty="0" smtClean="0"/>
              <a:t>(), </a:t>
            </a:r>
            <a:r>
              <a:rPr lang="pt-BR" dirty="0" smtClean="0"/>
              <a:t>presente na biblioteca </a:t>
            </a:r>
            <a:r>
              <a:rPr lang="pt-BR" b="1" dirty="0" err="1" smtClean="0"/>
              <a:t>stdlib</a:t>
            </a:r>
            <a:r>
              <a:rPr lang="pt-BR" b="1" dirty="0" smtClean="0"/>
              <a:t>.h</a:t>
            </a:r>
            <a:r>
              <a:rPr lang="pt-BR" dirty="0" smtClean="0"/>
              <a:t>, para abortar o programa</a:t>
            </a:r>
          </a:p>
          <a:p>
            <a:pPr lvl="1" eaLnBrk="1" hangingPunct="1"/>
            <a:endParaRPr lang="pt-B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4575" y="4670276"/>
            <a:ext cx="45148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01758026-C429-40E1-9400-5E0973620520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Erro ao abrir um arquivo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 função </a:t>
            </a:r>
            <a:r>
              <a:rPr lang="pt-BR" b="1" dirty="0" err="1" smtClean="0"/>
              <a:t>exit</a:t>
            </a:r>
            <a:r>
              <a:rPr lang="pt-BR" b="1" dirty="0" smtClean="0"/>
              <a:t>()</a:t>
            </a:r>
            <a:r>
              <a:rPr lang="pt-BR" dirty="0" smtClean="0"/>
              <a:t> pode ser chamada de qualquer ponto no programa e faz com que o programa termine e retorne, para o sistema operacional, o </a:t>
            </a:r>
            <a:r>
              <a:rPr lang="pt-BR" b="1" dirty="0" err="1" smtClean="0"/>
              <a:t>código_de_retorno</a:t>
            </a:r>
            <a:r>
              <a:rPr lang="pt-BR" dirty="0" smtClean="0"/>
              <a:t>. </a:t>
            </a:r>
          </a:p>
          <a:p>
            <a:r>
              <a:rPr lang="pt-BR" dirty="0" smtClean="0"/>
              <a:t>A convenção mais usada é que um programa retorne </a:t>
            </a:r>
          </a:p>
          <a:p>
            <a:pPr lvl="1"/>
            <a:r>
              <a:rPr lang="pt-BR" b="1" dirty="0" smtClean="0"/>
              <a:t>zero</a:t>
            </a:r>
            <a:r>
              <a:rPr lang="pt-BR" dirty="0" smtClean="0"/>
              <a:t> no caso de um término normal </a:t>
            </a:r>
          </a:p>
          <a:p>
            <a:pPr lvl="1"/>
            <a:r>
              <a:rPr lang="pt-BR" dirty="0" smtClean="0"/>
              <a:t>um número </a:t>
            </a:r>
            <a:r>
              <a:rPr lang="pt-BR" b="1" dirty="0" smtClean="0"/>
              <a:t>diferente de zero</a:t>
            </a:r>
            <a:r>
              <a:rPr lang="pt-BR" dirty="0" smtClean="0"/>
              <a:t>, no caso de ter ocorrido um problema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01758026-C429-40E1-9400-5E0973620520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Erro ao abrir um arquivo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500" y="2285992"/>
            <a:ext cx="64770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01758026-C429-40E1-9400-5E0973620520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Posição do arquivo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Ao se trabalhar com arquivos, existe uma espécie de posição onde estamos dentro do arquivo. É nessa posição onde será lido ou escrito o próximo caractere.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Quando utilizando o acesso seqüencial, raramente é necessário modificar essa posição. 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Isso por que, quando lemos um caractere, a posição no arquivo é automaticamente atualizada.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Leitura e escrita em arquivos são parecidos com escrever em uma </a:t>
            </a:r>
            <a:r>
              <a:rPr lang="pt-BR" b="1" i="1" dirty="0" smtClean="0"/>
              <a:t>máquina de escrever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01758026-C429-40E1-9400-5E0973620520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Fechando um arquivo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Sempre que terminamos de usar um arquivo que abrimos, devemos fechá-lo. Para isso usa-se a função </a:t>
            </a:r>
            <a:r>
              <a:rPr lang="pt-BR" b="1" dirty="0" err="1" smtClean="0"/>
              <a:t>fclose</a:t>
            </a:r>
            <a:r>
              <a:rPr lang="pt-BR" b="1" dirty="0" smtClean="0"/>
              <a:t>()</a:t>
            </a:r>
            <a:r>
              <a:rPr lang="pt-BR" dirty="0" smtClean="0"/>
              <a:t> </a:t>
            </a:r>
          </a:p>
          <a:p>
            <a:r>
              <a:rPr lang="pt-BR" dirty="0" smtClean="0"/>
              <a:t>O ponteiro </a:t>
            </a:r>
            <a:r>
              <a:rPr lang="pt-BR" b="1" dirty="0" err="1" smtClean="0"/>
              <a:t>fp</a:t>
            </a:r>
            <a:r>
              <a:rPr lang="pt-BR" dirty="0" smtClean="0"/>
              <a:t> passado à função </a:t>
            </a:r>
            <a:r>
              <a:rPr lang="pt-BR" b="1" dirty="0" err="1" smtClean="0"/>
              <a:t>fclose</a:t>
            </a:r>
            <a:r>
              <a:rPr lang="pt-BR" b="1" dirty="0" smtClean="0"/>
              <a:t>()</a:t>
            </a:r>
            <a:r>
              <a:rPr lang="pt-BR" dirty="0" smtClean="0"/>
              <a:t> determina o arquivo a ser fechado. A função retorna zero no caso de sucesso.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8013" y="4632176"/>
            <a:ext cx="28479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01758026-C429-40E1-9400-5E0973620520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Fechando um arquivo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Por que devemos fechar o arquivo?</a:t>
            </a:r>
          </a:p>
          <a:p>
            <a:pPr lvl="1" eaLnBrk="1" hangingPunct="1"/>
            <a:r>
              <a:rPr lang="pt-BR" dirty="0" smtClean="0"/>
              <a:t>Ao fechar um arquivo, todo caractere que tenha permanecido no "buffer" é gravado.</a:t>
            </a:r>
          </a:p>
          <a:p>
            <a:pPr lvl="1" eaLnBrk="1" hangingPunct="1"/>
            <a:r>
              <a:rPr lang="pt-BR" dirty="0" smtClean="0"/>
              <a:t>O "buffer“ é uma região de memória que armazena temporariamente os caracteres a serem gravados em disco imediatamente. Apenas quando o "buffer" está cheio é que seu conteúdo é escrito no disco.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01758026-C429-40E1-9400-5E0973620520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Arquivos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Por que usar arquivos?</a:t>
            </a:r>
          </a:p>
          <a:p>
            <a:pPr lvl="1" eaLnBrk="1" hangingPunct="1"/>
            <a:r>
              <a:rPr lang="pt-BR" dirty="0" smtClean="0"/>
              <a:t>Permitem armazenar grande quantidade de informação;</a:t>
            </a:r>
          </a:p>
          <a:p>
            <a:pPr lvl="1" eaLnBrk="1" hangingPunct="1"/>
            <a:r>
              <a:rPr lang="pt-BR" dirty="0" smtClean="0"/>
              <a:t>Persistência dos dados (disco);</a:t>
            </a:r>
          </a:p>
          <a:p>
            <a:pPr lvl="1" eaLnBrk="1" hangingPunct="1"/>
            <a:r>
              <a:rPr lang="pt-BR" dirty="0" smtClean="0"/>
              <a:t>Acesso aos dados poder ser não seqüencial;</a:t>
            </a:r>
          </a:p>
          <a:p>
            <a:pPr lvl="1" eaLnBrk="1" hangingPunct="1"/>
            <a:r>
              <a:rPr lang="pt-BR" dirty="0" smtClean="0"/>
              <a:t>Acesso concorrente aos dados (mais de um programa pode usar os dados ao mesmo tempo).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01758026-C429-40E1-9400-5E0973620520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Fechando um arquivo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Por que utilizar um “buffer”?? Eficiência!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Para ler e escrever arquivos no disco temos que posicionar a cabeça de gravação em um ponto específico do disco. 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Se tivéssemos que fazer isso para cada caractere lido/escrito, a leitura/escrita de um arquivo seria uma operação muita lenta.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Assim a gravação só é realizada quando há um volume razoável de informações a serem gravadas ou quando o arquivo for fechado.</a:t>
            </a:r>
          </a:p>
          <a:p>
            <a:pPr eaLnBrk="1" hangingPunct="1">
              <a:lnSpc>
                <a:spcPct val="90000"/>
              </a:lnSpc>
            </a:pPr>
            <a:r>
              <a:rPr lang="pt-BR" dirty="0" smtClean="0"/>
              <a:t>A função </a:t>
            </a:r>
            <a:r>
              <a:rPr lang="pt-BR" b="1" dirty="0" err="1" smtClean="0"/>
              <a:t>exit</a:t>
            </a:r>
            <a:r>
              <a:rPr lang="pt-BR" b="1" dirty="0" smtClean="0"/>
              <a:t>()</a:t>
            </a:r>
            <a:r>
              <a:rPr lang="pt-BR" dirty="0" smtClean="0"/>
              <a:t> fecha todos os arquivos que um programa tiver aberto.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01758026-C429-40E1-9400-5E0973620520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Escrita/Leitura em Arquivos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Uma vez aberto um arquivo, podemos ler ou escrever nele.</a:t>
            </a:r>
          </a:p>
          <a:p>
            <a:pPr eaLnBrk="1" hangingPunct="1"/>
            <a:r>
              <a:rPr lang="pt-BR" dirty="0" smtClean="0"/>
              <a:t>Para tanto, a linguagem C conta com uma série de funções de leitura/escrita que variam de funcionalidade para atender as diversas aplicações.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01758026-C429-40E1-9400-5E0973620520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Escrita/Leitura de Strings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8001000" cy="4800600"/>
          </a:xfrm>
        </p:spPr>
        <p:txBody>
          <a:bodyPr/>
          <a:lstStyle/>
          <a:p>
            <a:pPr eaLnBrk="1" hangingPunct="1"/>
            <a:r>
              <a:rPr lang="pt-BR" dirty="0"/>
              <a:t>E</a:t>
            </a:r>
            <a:r>
              <a:rPr lang="pt-BR" dirty="0" smtClean="0"/>
              <a:t>xistem funções na linguagem C que permitem ler/escrever uma seqüência de caracteres, isto é, uma string.</a:t>
            </a:r>
          </a:p>
          <a:p>
            <a:pPr lvl="1" eaLnBrk="1" hangingPunct="1"/>
            <a:r>
              <a:rPr lang="pt-BR" b="1" dirty="0" err="1" smtClean="0"/>
              <a:t>fputs</a:t>
            </a:r>
            <a:r>
              <a:rPr lang="pt-BR" b="1" dirty="0" smtClean="0"/>
              <a:t>()</a:t>
            </a:r>
          </a:p>
          <a:p>
            <a:pPr lvl="1" eaLnBrk="1" hangingPunct="1"/>
            <a:r>
              <a:rPr lang="pt-BR" b="1" dirty="0" err="1" smtClean="0"/>
              <a:t>fgets</a:t>
            </a:r>
            <a:r>
              <a:rPr lang="pt-BR" b="1" dirty="0" smtClean="0"/>
              <a:t>()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01758026-C429-40E1-9400-5E0973620520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Escrita/Leitura de Strings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Basicamente, para se escrever uma string em um arquivo usamos a função </a:t>
            </a:r>
            <a:r>
              <a:rPr lang="pt-BR" b="1" dirty="0" err="1" smtClean="0"/>
              <a:t>fputs</a:t>
            </a:r>
            <a:r>
              <a:rPr lang="pt-BR" b="1" dirty="0" smtClean="0"/>
              <a:t>:</a:t>
            </a:r>
            <a:endParaRPr lang="pt-BR" dirty="0" smtClean="0"/>
          </a:p>
          <a:p>
            <a:pPr eaLnBrk="1" hangingPunct="1">
              <a:buFont typeface="Wingdings" pitchFamily="2" charset="2"/>
              <a:buNone/>
            </a:pPr>
            <a:r>
              <a:rPr lang="pt-BR" b="1" dirty="0" smtClean="0"/>
              <a:t>		</a:t>
            </a:r>
          </a:p>
          <a:p>
            <a:pPr eaLnBrk="1" hangingPunct="1"/>
            <a:endParaRPr lang="pt-BR" b="1" dirty="0" smtClean="0"/>
          </a:p>
          <a:p>
            <a:pPr eaLnBrk="1" hangingPunct="1"/>
            <a:r>
              <a:rPr lang="pt-BR" dirty="0" smtClean="0"/>
              <a:t>Esta função recebe como parâmetro um </a:t>
            </a:r>
            <a:r>
              <a:rPr lang="pt-BR" dirty="0" err="1" smtClean="0"/>
              <a:t>array</a:t>
            </a:r>
            <a:r>
              <a:rPr lang="pt-BR" dirty="0" smtClean="0"/>
              <a:t> de caracteres (string) e um ponteiro para o arquivo no qual queremos escrever.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6975" y="2903984"/>
            <a:ext cx="4210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01758026-C429-40E1-9400-5E0973620520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Escrita/Leitura de Strings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Retorno da função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Se o texto for escrito com sucesso um valor inteiro diferente de zero é retornado.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Se houver erro na escrita, o valor EOF é retornado. </a:t>
            </a:r>
          </a:p>
          <a:p>
            <a:pPr eaLnBrk="1" hangingPunct="1">
              <a:lnSpc>
                <a:spcPct val="90000"/>
              </a:lnSpc>
            </a:pPr>
            <a:endParaRPr lang="pt-BR" dirty="0" smtClean="0"/>
          </a:p>
          <a:p>
            <a:pPr eaLnBrk="1" hangingPunct="1">
              <a:lnSpc>
                <a:spcPct val="90000"/>
              </a:lnSpc>
            </a:pPr>
            <a:r>
              <a:rPr lang="pt-BR" dirty="0" smtClean="0"/>
              <a:t>A função </a:t>
            </a:r>
            <a:r>
              <a:rPr lang="pt-BR" b="1" dirty="0" err="1" smtClean="0"/>
              <a:t>fputs</a:t>
            </a:r>
            <a:r>
              <a:rPr lang="pt-BR" dirty="0" smtClean="0"/>
              <a:t> também pode ser utilizada para escrever uma string na tela: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2163" y="5084018"/>
            <a:ext cx="501967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01758026-C429-40E1-9400-5E0973620520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Escrita/Leitura de Strings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 da função </a:t>
            </a:r>
            <a:r>
              <a:rPr lang="pt-BR" b="1" dirty="0" err="1" smtClean="0"/>
              <a:t>fputs</a:t>
            </a:r>
            <a:r>
              <a:rPr lang="pt-BR" b="1" dirty="0" smtClean="0"/>
              <a:t>:</a:t>
            </a:r>
            <a:endParaRPr lang="pt-BR" dirty="0" smtClean="0"/>
          </a:p>
          <a:p>
            <a:pPr eaLnBrk="1" hangingPunct="1">
              <a:buFont typeface="Wingdings" pitchFamily="2" charset="2"/>
              <a:buNone/>
            </a:pPr>
            <a:r>
              <a:rPr lang="pt-BR" b="1" dirty="0" smtClean="0"/>
              <a:t>		</a:t>
            </a:r>
            <a:endParaRPr lang="pt-B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375" y="2100284"/>
            <a:ext cx="695325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01758026-C429-40E1-9400-5E0973620520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Escrita/Leitura de Strings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8077200" cy="4419600"/>
          </a:xfrm>
        </p:spPr>
        <p:txBody>
          <a:bodyPr/>
          <a:lstStyle/>
          <a:p>
            <a:pPr eaLnBrk="1" hangingPunct="1"/>
            <a:r>
              <a:rPr lang="pt-BR" dirty="0" smtClean="0"/>
              <a:t>Da mesma maneira que gravamos uma cadeia de caracteres no arquivo, a sua leitura também é possível.</a:t>
            </a:r>
          </a:p>
          <a:p>
            <a:pPr eaLnBrk="1" hangingPunct="1"/>
            <a:r>
              <a:rPr lang="pt-BR" dirty="0" smtClean="0"/>
              <a:t>Para se ler uma string de um arquivo podemos usar a função </a:t>
            </a:r>
            <a:r>
              <a:rPr lang="pt-BR" b="1" dirty="0" err="1" smtClean="0"/>
              <a:t>fgets</a:t>
            </a:r>
            <a:r>
              <a:rPr lang="pt-BR" b="1" dirty="0" smtClean="0"/>
              <a:t>()</a:t>
            </a:r>
            <a:r>
              <a:rPr lang="pt-BR" dirty="0" smtClean="0"/>
              <a:t> cujo protótipo é: </a:t>
            </a:r>
          </a:p>
          <a:p>
            <a:pPr eaLnBrk="1" hangingPunct="1">
              <a:buFont typeface="Wingdings" pitchFamily="2" charset="2"/>
              <a:buNone/>
            </a:pPr>
            <a:endParaRPr lang="pt-BR" sz="2800" b="1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4475" y="4660751"/>
            <a:ext cx="6115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01758026-C429-40E1-9400-5E0973620520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Escrita/Leitura de Strings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A função </a:t>
            </a:r>
            <a:r>
              <a:rPr lang="pt-BR" b="1" dirty="0" err="1" smtClean="0"/>
              <a:t>fgets</a:t>
            </a:r>
            <a:r>
              <a:rPr lang="pt-BR" dirty="0" smtClean="0"/>
              <a:t> recebe 3 parâmetros</a:t>
            </a:r>
          </a:p>
          <a:p>
            <a:pPr lvl="1" eaLnBrk="1" hangingPunct="1">
              <a:lnSpc>
                <a:spcPct val="90000"/>
              </a:lnSpc>
            </a:pPr>
            <a:r>
              <a:rPr lang="pt-BR" b="1" dirty="0" err="1" smtClean="0"/>
              <a:t>str</a:t>
            </a:r>
            <a:r>
              <a:rPr lang="pt-BR" dirty="0" smtClean="0"/>
              <a:t>: aonde a lida será armazenada, </a:t>
            </a:r>
            <a:r>
              <a:rPr lang="pt-BR" b="1" dirty="0" err="1" smtClean="0"/>
              <a:t>str</a:t>
            </a:r>
            <a:r>
              <a:rPr lang="pt-BR" dirty="0" smtClean="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pt-BR" b="1" dirty="0" smtClean="0"/>
              <a:t>tamanho </a:t>
            </a:r>
            <a:r>
              <a:rPr lang="pt-BR" dirty="0" smtClean="0"/>
              <a:t>:o número máximo de caracteres a serem lidos;</a:t>
            </a:r>
          </a:p>
          <a:p>
            <a:pPr lvl="1" eaLnBrk="1" hangingPunct="1">
              <a:lnSpc>
                <a:spcPct val="90000"/>
              </a:lnSpc>
            </a:pPr>
            <a:r>
              <a:rPr lang="pt-BR" b="1" dirty="0" err="1" smtClean="0"/>
              <a:t>fp</a:t>
            </a:r>
            <a:r>
              <a:rPr lang="pt-BR" dirty="0" smtClean="0"/>
              <a:t>: ponteiro que está associado ao arquivo de onde a string será lida.</a:t>
            </a:r>
          </a:p>
          <a:p>
            <a:pPr eaLnBrk="1" hangingPunct="1">
              <a:lnSpc>
                <a:spcPct val="90000"/>
              </a:lnSpc>
            </a:pPr>
            <a:r>
              <a:rPr lang="pt-BR" dirty="0" smtClean="0"/>
              <a:t>E retorna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NULL em caso de erro ou fim do arquivo;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O ponteiro para o primeiro caractere recuperado em </a:t>
            </a:r>
            <a:r>
              <a:rPr lang="pt-BR" b="1" dirty="0" err="1" smtClean="0"/>
              <a:t>str</a:t>
            </a:r>
            <a:r>
              <a:rPr lang="pt-BR" dirty="0" smtClean="0"/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4475" y="5956895"/>
            <a:ext cx="61150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01758026-C429-40E1-9400-5E0973620520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Escrita/Leitura de Strings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dirty="0" smtClean="0"/>
              <a:t>Funcionamento da função </a:t>
            </a:r>
            <a:r>
              <a:rPr lang="pt-BR" b="1" dirty="0" err="1" smtClean="0"/>
              <a:t>fgets</a:t>
            </a:r>
            <a:r>
              <a:rPr lang="pt-BR" dirty="0" smtClean="0"/>
              <a:t> </a:t>
            </a:r>
          </a:p>
          <a:p>
            <a:pPr lvl="1">
              <a:lnSpc>
                <a:spcPct val="80000"/>
              </a:lnSpc>
            </a:pPr>
            <a:r>
              <a:rPr lang="pt-BR" dirty="0" smtClean="0"/>
              <a:t>A função lê a string até que um caractere de nova linha seja lido ou </a:t>
            </a:r>
            <a:r>
              <a:rPr lang="pt-BR" i="1" dirty="0" smtClean="0"/>
              <a:t>tamanho-1</a:t>
            </a:r>
            <a:r>
              <a:rPr lang="pt-BR" dirty="0" smtClean="0"/>
              <a:t> caracteres tenham sido lidos. </a:t>
            </a:r>
          </a:p>
          <a:p>
            <a:pPr lvl="1">
              <a:lnSpc>
                <a:spcPct val="80000"/>
              </a:lnSpc>
            </a:pPr>
            <a:r>
              <a:rPr lang="pt-BR" dirty="0" smtClean="0"/>
              <a:t>Se o caractere de nova linha ('\n') for lido, ele fará parte da string, o que não acontecia com </a:t>
            </a:r>
            <a:r>
              <a:rPr lang="pt-BR" b="1" dirty="0" err="1" smtClean="0"/>
              <a:t>gets</a:t>
            </a:r>
            <a:r>
              <a:rPr lang="pt-BR" dirty="0" smtClean="0"/>
              <a:t>. </a:t>
            </a:r>
          </a:p>
          <a:p>
            <a:pPr lvl="1">
              <a:lnSpc>
                <a:spcPct val="80000"/>
              </a:lnSpc>
            </a:pPr>
            <a:r>
              <a:rPr lang="pt-BR" dirty="0" smtClean="0"/>
              <a:t>A string resultante sempre terminará com '\0' (por isto somente </a:t>
            </a:r>
            <a:r>
              <a:rPr lang="pt-BR" i="1" dirty="0" smtClean="0"/>
              <a:t>tamanho-1</a:t>
            </a:r>
            <a:r>
              <a:rPr lang="pt-BR" dirty="0" smtClean="0"/>
              <a:t> caracteres, no máximo, serão lidos).</a:t>
            </a:r>
          </a:p>
          <a:p>
            <a:pPr lvl="1">
              <a:lnSpc>
                <a:spcPct val="80000"/>
              </a:lnSpc>
            </a:pPr>
            <a:r>
              <a:rPr lang="pt-BR" dirty="0" smtClean="0"/>
              <a:t>Se ocorrer algum erro, a função devolverá um ponteiro nulo em </a:t>
            </a:r>
            <a:r>
              <a:rPr lang="pt-BR" b="1" dirty="0" err="1" smtClean="0"/>
              <a:t>str</a:t>
            </a:r>
            <a:r>
              <a:rPr lang="pt-BR" dirty="0" smtClean="0"/>
              <a:t>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01758026-C429-40E1-9400-5E0973620520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Escrita/Leitura de Strings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 função </a:t>
            </a:r>
            <a:r>
              <a:rPr lang="pt-BR" b="1" dirty="0" err="1" smtClean="0"/>
              <a:t>fgets</a:t>
            </a:r>
            <a:r>
              <a:rPr lang="pt-BR" dirty="0" smtClean="0"/>
              <a:t> é semelhante à função </a:t>
            </a:r>
            <a:r>
              <a:rPr lang="pt-BR" b="1" dirty="0" err="1" smtClean="0"/>
              <a:t>gets</a:t>
            </a:r>
            <a:r>
              <a:rPr lang="pt-BR" dirty="0" smtClean="0"/>
              <a:t>, porém, com as seguintes vantagens:</a:t>
            </a:r>
          </a:p>
          <a:p>
            <a:pPr lvl="1" eaLnBrk="1" hangingPunct="1"/>
            <a:r>
              <a:rPr lang="pt-BR" dirty="0" smtClean="0"/>
              <a:t>Pode fazer a leitura a partir de um arquivo de dados e incluir o caractere de nova linha </a:t>
            </a:r>
            <a:r>
              <a:rPr lang="pt-BR" b="1" dirty="0" smtClean="0"/>
              <a:t>“\n”</a:t>
            </a:r>
            <a:r>
              <a:rPr lang="pt-BR" dirty="0" smtClean="0"/>
              <a:t> na string;</a:t>
            </a:r>
          </a:p>
          <a:p>
            <a:pPr lvl="1" eaLnBrk="1" hangingPunct="1"/>
            <a:r>
              <a:rPr lang="pt-BR" dirty="0" smtClean="0"/>
              <a:t>Específica o tamanho máximo da string de entrada. Isso evita estouro no buffer;</a:t>
            </a:r>
          </a:p>
          <a:p>
            <a:pPr lvl="1" eaLnBrk="1" hangingPunct="1"/>
            <a:endParaRPr lang="pt-BR" dirty="0" smtClean="0"/>
          </a:p>
          <a:p>
            <a:pPr lvl="1" eaLnBrk="1" hangingPunct="1"/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01758026-C429-40E1-9400-5E0973620520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Tipos de Arquivos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7924800" cy="5029200"/>
          </a:xfrm>
        </p:spPr>
        <p:txBody>
          <a:bodyPr/>
          <a:lstStyle/>
          <a:p>
            <a:pPr eaLnBrk="1" hangingPunct="1"/>
            <a:r>
              <a:rPr lang="pt-BR" dirty="0" smtClean="0"/>
              <a:t>Basicamente, a linguagem C trabalha com dois tipos de arquivos: de texto e binários.</a:t>
            </a:r>
          </a:p>
          <a:p>
            <a:pPr eaLnBrk="1" hangingPunct="1"/>
            <a:r>
              <a:rPr lang="pt-BR" dirty="0" smtClean="0"/>
              <a:t>Arquivo texto</a:t>
            </a:r>
          </a:p>
          <a:p>
            <a:pPr lvl="1" eaLnBrk="1" hangingPunct="1"/>
            <a:r>
              <a:rPr lang="pt-BR" dirty="0" smtClean="0"/>
              <a:t>armazena caracteres que podem ser mostrados diretamente na tela ou modificados por um editor de textos simples como o Bloco de Notas.</a:t>
            </a:r>
          </a:p>
          <a:p>
            <a:pPr lvl="1" eaLnBrk="1" hangingPunct="1"/>
            <a:r>
              <a:rPr lang="pt-BR" dirty="0" smtClean="0"/>
              <a:t>Os dados são gravados como caracteres de 8 bits. Ex.: Um número inteiro de 32 bits com 8 dígitos ocupará 64 bits no arquivo (8 bits por dígito).	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01758026-C429-40E1-9400-5E0973620520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Escrita/Leitura de Strings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 da função </a:t>
            </a:r>
            <a:r>
              <a:rPr lang="pt-BR" b="1" dirty="0" err="1" smtClean="0"/>
              <a:t>fgets</a:t>
            </a:r>
            <a:endParaRPr lang="pt-B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4414" y="2046870"/>
            <a:ext cx="6915172" cy="4739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01758026-C429-40E1-9400-5E0973620520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Escrita/Leitura por fluxo padrão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As funções de fluxos padrão permitem ao programador ler e escrever em arquivos da maneira padrão com a qual o já líamos e escrevíamos na tela. </a:t>
            </a:r>
          </a:p>
          <a:p>
            <a:pPr eaLnBrk="1" hangingPunct="1"/>
            <a:r>
              <a:rPr lang="pt-BR" dirty="0" smtClean="0"/>
              <a:t>As funções </a:t>
            </a:r>
            <a:r>
              <a:rPr lang="pt-BR" b="1" dirty="0" err="1" smtClean="0"/>
              <a:t>fprintf</a:t>
            </a:r>
            <a:r>
              <a:rPr lang="pt-BR" dirty="0" smtClean="0"/>
              <a:t> e </a:t>
            </a:r>
            <a:r>
              <a:rPr lang="pt-BR" b="1" dirty="0" err="1" smtClean="0"/>
              <a:t>fscanf</a:t>
            </a:r>
            <a:r>
              <a:rPr lang="pt-BR" dirty="0" smtClean="0"/>
              <a:t> funcionam de maneiras semelhantes a </a:t>
            </a:r>
            <a:r>
              <a:rPr lang="pt-BR" b="1" dirty="0" err="1" smtClean="0"/>
              <a:t>printf</a:t>
            </a:r>
            <a:r>
              <a:rPr lang="pt-BR" b="1" dirty="0" smtClean="0"/>
              <a:t> </a:t>
            </a:r>
            <a:r>
              <a:rPr lang="pt-BR" dirty="0" smtClean="0"/>
              <a:t>e </a:t>
            </a:r>
            <a:r>
              <a:rPr lang="pt-BR" b="1" dirty="0" err="1" smtClean="0"/>
              <a:t>scanf</a:t>
            </a:r>
            <a:r>
              <a:rPr lang="pt-BR" dirty="0" smtClean="0"/>
              <a:t>, respectivamente</a:t>
            </a:r>
          </a:p>
          <a:p>
            <a:pPr eaLnBrk="1" hangingPunct="1"/>
            <a:r>
              <a:rPr lang="pt-BR" dirty="0" smtClean="0"/>
              <a:t>A diferença é que elas direcionam os dados para arquivos. 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01758026-C429-40E1-9400-5E0973620520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Escrita/Leitura por fluxo padrão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Ex: </a:t>
            </a:r>
            <a:r>
              <a:rPr lang="pt-BR" b="1" dirty="0" err="1" smtClean="0"/>
              <a:t>fprintf</a:t>
            </a:r>
            <a:endParaRPr lang="pt-BR" b="1" dirty="0" smtClean="0"/>
          </a:p>
          <a:p>
            <a:pPr eaLnBrk="1" hangingPunct="1">
              <a:buFont typeface="Wingdings" pitchFamily="2" charset="2"/>
              <a:buNone/>
            </a:pPr>
            <a:endParaRPr lang="pt-BR" b="1" dirty="0" smtClean="0"/>
          </a:p>
          <a:p>
            <a:pPr eaLnBrk="1" hangingPunct="1">
              <a:buFont typeface="Wingdings" pitchFamily="2" charset="2"/>
              <a:buNone/>
            </a:pPr>
            <a:endParaRPr lang="pt-BR" b="1" dirty="0" smtClean="0"/>
          </a:p>
          <a:p>
            <a:pPr eaLnBrk="1" hangingPunct="1">
              <a:buFont typeface="Wingdings" pitchFamily="2" charset="2"/>
              <a:buNone/>
            </a:pPr>
            <a:endParaRPr lang="pt-BR" b="1" dirty="0" smtClean="0"/>
          </a:p>
          <a:p>
            <a:pPr eaLnBrk="1" hangingPunct="1"/>
            <a:r>
              <a:rPr lang="pt-BR" dirty="0" smtClean="0"/>
              <a:t>Ex: </a:t>
            </a:r>
            <a:r>
              <a:rPr lang="pt-BR" b="1" dirty="0" err="1" smtClean="0"/>
              <a:t>fscanf</a:t>
            </a:r>
            <a:endParaRPr lang="pt-BR" b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0163" y="2357430"/>
            <a:ext cx="65436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3975" y="4538067"/>
            <a:ext cx="64960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01758026-C429-40E1-9400-5E0973620520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Escrita/Leitura por fluxo padrão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Atenção</a:t>
            </a:r>
          </a:p>
          <a:p>
            <a:pPr lvl="1" eaLnBrk="1" hangingPunct="1"/>
            <a:r>
              <a:rPr lang="pt-BR" dirty="0" smtClean="0"/>
              <a:t>Embora </a:t>
            </a:r>
            <a:r>
              <a:rPr lang="pt-BR" b="1" dirty="0" err="1" smtClean="0"/>
              <a:t>fprintf</a:t>
            </a:r>
            <a:r>
              <a:rPr lang="pt-BR" b="1" dirty="0" smtClean="0"/>
              <a:t> </a:t>
            </a:r>
            <a:r>
              <a:rPr lang="pt-BR" dirty="0" smtClean="0"/>
              <a:t>e </a:t>
            </a:r>
            <a:r>
              <a:rPr lang="pt-BR" b="1" dirty="0" err="1" smtClean="0"/>
              <a:t>fscanf</a:t>
            </a:r>
            <a:r>
              <a:rPr lang="pt-BR" b="1" dirty="0" smtClean="0"/>
              <a:t> </a:t>
            </a:r>
            <a:r>
              <a:rPr lang="pt-BR" dirty="0" smtClean="0"/>
              <a:t>sejam mais fáceis de ler/escrever dados em arquivos, nem sempre elas são as escolhas mais apropriadas. </a:t>
            </a:r>
          </a:p>
          <a:p>
            <a:pPr lvl="1" eaLnBrk="1" hangingPunct="1"/>
            <a:r>
              <a:rPr lang="pt-BR" dirty="0" smtClean="0"/>
              <a:t>Como os dados são escritos em ASCII e formatados como apareceriam em tela, um tempo extra é perdido.</a:t>
            </a:r>
          </a:p>
          <a:p>
            <a:pPr lvl="1" eaLnBrk="1" hangingPunct="1"/>
            <a:r>
              <a:rPr lang="pt-BR" dirty="0" smtClean="0"/>
              <a:t>Se a intenção é velocidade ou tamanho do arquivo, deve-se utilizar as funções </a:t>
            </a:r>
            <a:r>
              <a:rPr lang="pt-BR" b="1" dirty="0" err="1" smtClean="0"/>
              <a:t>fread</a:t>
            </a:r>
            <a:r>
              <a:rPr lang="pt-BR" dirty="0" smtClean="0"/>
              <a:t> e </a:t>
            </a:r>
            <a:r>
              <a:rPr lang="pt-BR" b="1" dirty="0" err="1" smtClean="0"/>
              <a:t>fwrite</a:t>
            </a:r>
            <a:r>
              <a:rPr lang="pt-BR" dirty="0" smtClean="0"/>
              <a:t>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01758026-C429-40E1-9400-5E0973620520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Escrita/Leitura por fluxo padrão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 da funções </a:t>
            </a:r>
            <a:r>
              <a:rPr lang="pt-BR" b="1" dirty="0" err="1" smtClean="0"/>
              <a:t>fprintf</a:t>
            </a:r>
            <a:endParaRPr lang="pt-BR" b="1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7289" y="2068422"/>
            <a:ext cx="6843735" cy="472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01758026-C429-40E1-9400-5E0973620520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Escrita/Leitura por fluxo padrão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 da funções </a:t>
            </a:r>
            <a:r>
              <a:rPr lang="pt-BR" b="1" dirty="0" err="1" smtClean="0"/>
              <a:t>fscanf</a:t>
            </a:r>
            <a:endParaRPr lang="pt-BR" b="1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8766" y="2035707"/>
            <a:ext cx="5972192" cy="47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01758026-C429-40E1-9400-5E0973620520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Fim do arquivo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00200"/>
            <a:ext cx="8153400" cy="4419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pt-BR" dirty="0" smtClean="0"/>
              <a:t>A constante </a:t>
            </a:r>
            <a:r>
              <a:rPr lang="pt-BR" b="1" dirty="0" smtClean="0"/>
              <a:t>EOF</a:t>
            </a:r>
            <a:r>
              <a:rPr lang="pt-BR" dirty="0" smtClean="0"/>
              <a:t> ("</a:t>
            </a:r>
            <a:r>
              <a:rPr lang="pt-BR" dirty="0" err="1" smtClean="0"/>
              <a:t>End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file") indica o fim de um arquivo. </a:t>
            </a:r>
          </a:p>
          <a:p>
            <a:pPr eaLnBrk="1" hangingPunct="1"/>
            <a:r>
              <a:rPr lang="pt-BR" dirty="0" smtClean="0"/>
              <a:t>No entanto, podemos também utilizar a função </a:t>
            </a:r>
            <a:r>
              <a:rPr lang="pt-BR" b="1" dirty="0" err="1" smtClean="0"/>
              <a:t>feof</a:t>
            </a:r>
            <a:r>
              <a:rPr lang="pt-BR" b="1" dirty="0" smtClean="0"/>
              <a:t> </a:t>
            </a:r>
            <a:r>
              <a:rPr lang="pt-BR" dirty="0" smtClean="0"/>
              <a:t>para verificar se um arquivo chegou ao fim, cujo protótipo é</a:t>
            </a:r>
          </a:p>
          <a:p>
            <a:pPr eaLnBrk="1" hangingPunct="1"/>
            <a:endParaRPr lang="pt-BR" dirty="0" smtClean="0"/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No entanto, é muito comum fazer mau uso dessa função!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62313" y="4041254"/>
            <a:ext cx="26193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01758026-C429-40E1-9400-5E0973620520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32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Fim do arquivo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00200"/>
            <a:ext cx="8153400" cy="4419600"/>
          </a:xfrm>
        </p:spPr>
        <p:txBody>
          <a:bodyPr>
            <a:normAutofit/>
          </a:bodyPr>
          <a:lstStyle/>
          <a:p>
            <a:r>
              <a:rPr lang="pt-BR" dirty="0" smtClean="0"/>
              <a:t>Um mau uso muito comum da função </a:t>
            </a:r>
            <a:r>
              <a:rPr lang="pt-BR" b="1" dirty="0" err="1" smtClean="0"/>
              <a:t>feof</a:t>
            </a:r>
            <a:r>
              <a:rPr lang="pt-BR" b="1" dirty="0" smtClean="0"/>
              <a:t>()</a:t>
            </a:r>
            <a:r>
              <a:rPr lang="pt-BR" dirty="0" smtClean="0"/>
              <a:t> é usá-la para terminar um loop</a:t>
            </a:r>
          </a:p>
          <a:p>
            <a:pPr lvl="1"/>
            <a:r>
              <a:rPr lang="pt-BR" dirty="0" smtClean="0"/>
              <a:t>Mas por que isso é um mau uso??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b="11098"/>
          <a:stretch>
            <a:fillRect/>
          </a:stretch>
        </p:blipFill>
        <p:spPr bwMode="auto">
          <a:xfrm>
            <a:off x="2428860" y="3093881"/>
            <a:ext cx="4571181" cy="3719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01758026-C429-40E1-9400-5E0973620520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27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Fim do arquivo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00200"/>
            <a:ext cx="8153400" cy="4419600"/>
          </a:xfrm>
        </p:spPr>
        <p:txBody>
          <a:bodyPr>
            <a:normAutofit/>
          </a:bodyPr>
          <a:lstStyle/>
          <a:p>
            <a:r>
              <a:rPr lang="pt-BR" dirty="0" smtClean="0"/>
              <a:t>Vamos ver a descrição da função </a:t>
            </a:r>
            <a:r>
              <a:rPr lang="pt-BR" b="1" dirty="0" err="1" smtClean="0"/>
              <a:t>feof</a:t>
            </a:r>
            <a:r>
              <a:rPr lang="pt-BR" b="1" dirty="0" smtClean="0"/>
              <a:t>()</a:t>
            </a:r>
          </a:p>
          <a:p>
            <a:pPr lvl="1"/>
            <a:r>
              <a:rPr lang="pt-BR" dirty="0" smtClean="0"/>
              <a:t>A função </a:t>
            </a:r>
            <a:r>
              <a:rPr lang="pt-BR" b="1" dirty="0" err="1" smtClean="0"/>
              <a:t>feof</a:t>
            </a:r>
            <a:r>
              <a:rPr lang="pt-BR" b="1" dirty="0" smtClean="0"/>
              <a:t>()</a:t>
            </a:r>
            <a:r>
              <a:rPr lang="pt-BR" dirty="0" smtClean="0"/>
              <a:t> testa o indicador de fim de arquivo para o fluxo apontado por </a:t>
            </a:r>
            <a:r>
              <a:rPr lang="pt-BR" b="1" dirty="0" err="1" smtClean="0"/>
              <a:t>fp</a:t>
            </a:r>
            <a:endParaRPr lang="pt-BR" b="1" dirty="0" smtClean="0"/>
          </a:p>
          <a:p>
            <a:pPr lvl="1"/>
            <a:r>
              <a:rPr lang="pt-BR" dirty="0" smtClean="0"/>
              <a:t>A função </a:t>
            </a:r>
            <a:r>
              <a:rPr lang="pt-BR" dirty="0" err="1" smtClean="0"/>
              <a:t>retona</a:t>
            </a:r>
            <a:r>
              <a:rPr lang="pt-BR" dirty="0" smtClean="0"/>
              <a:t> um valor inteiro </a:t>
            </a:r>
            <a:r>
              <a:rPr lang="pt-BR" b="1" dirty="0" smtClean="0"/>
              <a:t>diferente de zero</a:t>
            </a:r>
            <a:r>
              <a:rPr lang="pt-BR" dirty="0" smtClean="0"/>
              <a:t> se, e somente se, o </a:t>
            </a:r>
            <a:r>
              <a:rPr lang="pt-BR" b="1" dirty="0" smtClean="0"/>
              <a:t>indicador de fim de arquivo</a:t>
            </a:r>
            <a:r>
              <a:rPr lang="pt-BR" dirty="0" smtClean="0"/>
              <a:t> está marcado para </a:t>
            </a:r>
            <a:r>
              <a:rPr lang="pt-BR" b="1" dirty="0" err="1" smtClean="0"/>
              <a:t>fp</a:t>
            </a:r>
            <a:endParaRPr lang="pt-BR" b="1" dirty="0" smtClean="0"/>
          </a:p>
          <a:p>
            <a:pPr lvl="1"/>
            <a:endParaRPr lang="pt-BR" b="1" dirty="0" smtClean="0"/>
          </a:p>
          <a:p>
            <a:r>
              <a:rPr lang="pt-BR" dirty="0" smtClean="0"/>
              <a:t>Ou seja, a função testa o </a:t>
            </a:r>
            <a:r>
              <a:rPr lang="pt-BR" b="1" dirty="0" smtClean="0"/>
              <a:t>indicador de fim de arquivo</a:t>
            </a:r>
            <a:r>
              <a:rPr lang="pt-BR" dirty="0" smtClean="0"/>
              <a:t>, não o próprio </a:t>
            </a:r>
            <a:r>
              <a:rPr lang="pt-BR" b="1" dirty="0" smtClean="0"/>
              <a:t>arquivo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62313" y="6057478"/>
            <a:ext cx="26193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01758026-C429-40E1-9400-5E0973620520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9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 do arquivo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Isso significa que outra função é responsável por alterar o indicador para indicar que o EOF foi alcançado</a:t>
            </a:r>
          </a:p>
          <a:p>
            <a:pPr lvl="1"/>
            <a:r>
              <a:rPr lang="pt-BR" dirty="0" smtClean="0"/>
              <a:t>A maioria das funções de leitura irá alterar o indicador após ler todos os dados, e então realizar uma nova leitura resultando em nenhum dado, apenas o </a:t>
            </a:r>
            <a:r>
              <a:rPr lang="pt-BR" b="1" dirty="0" smtClean="0"/>
              <a:t>EOF</a:t>
            </a:r>
          </a:p>
          <a:p>
            <a:r>
              <a:rPr lang="pt-BR" dirty="0" smtClean="0"/>
              <a:t>Como resolver isso</a:t>
            </a:r>
          </a:p>
          <a:p>
            <a:pPr lvl="1"/>
            <a:r>
              <a:rPr lang="pt-BR" dirty="0" smtClean="0"/>
              <a:t>devemos evitar o uso da função </a:t>
            </a:r>
            <a:r>
              <a:rPr lang="pt-BR" b="1" dirty="0" err="1" smtClean="0"/>
              <a:t>feof</a:t>
            </a:r>
            <a:r>
              <a:rPr lang="pt-BR" b="1" dirty="0" smtClean="0"/>
              <a:t>() </a:t>
            </a:r>
            <a:r>
              <a:rPr lang="pt-BR" dirty="0" smtClean="0"/>
              <a:t>para testar um loop e usá-la para testar se uma leitura alterou o </a:t>
            </a:r>
            <a:r>
              <a:rPr lang="pt-BR" b="1" dirty="0" smtClean="0"/>
              <a:t>indicador de fim de arquivo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01758026-C429-40E1-9400-5E0973620520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78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Tipos de Arquivos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Arquivo binário</a:t>
            </a:r>
          </a:p>
          <a:p>
            <a:pPr lvl="1" eaLnBrk="1" hangingPunct="1"/>
            <a:r>
              <a:rPr lang="pt-BR" dirty="0" smtClean="0"/>
              <a:t>armazena uma seqüência de bits que está sujeita as convenções dos programas que o gerou. Ex: arquivos executáveis, arquivos compactados, arquivos de registros, etc.</a:t>
            </a:r>
          </a:p>
          <a:p>
            <a:pPr lvl="1" eaLnBrk="1" hangingPunct="1"/>
            <a:r>
              <a:rPr lang="pt-BR" dirty="0" smtClean="0"/>
              <a:t>os dados são gravados na forma binária (do mesmo modo que estão na memória). Ex.: um número inteiro de 32 bits com 8 dígitos ocupará 32 bits no arquivo.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01758026-C429-40E1-9400-5E0973620520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 do arquivo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entender esse problema do mau uso da funções </a:t>
            </a:r>
            <a:r>
              <a:rPr lang="pt-BR" b="1" dirty="0" err="1" smtClean="0"/>
              <a:t>feof</a:t>
            </a:r>
            <a:r>
              <a:rPr lang="pt-BR" b="1" dirty="0" smtClean="0"/>
              <a:t>()</a:t>
            </a:r>
            <a:r>
              <a:rPr lang="pt-BR" dirty="0" smtClean="0"/>
              <a:t>, considere que queiramos ler todos os números contidos em um arquivo texto como o mostrado abaixo</a:t>
            </a:r>
            <a:endParaRPr lang="pt-BR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3796226"/>
            <a:ext cx="1428760" cy="1721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01758026-C429-40E1-9400-5E0973620520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52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 do arquivo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24149"/>
            <a:ext cx="3657600" cy="3347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 bwMode="auto">
          <a:xfrm>
            <a:off x="5002834" y="2438400"/>
            <a:ext cx="3481732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Espaço Reservado para Texto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pt-BR" dirty="0" smtClean="0"/>
              <a:t>Mau uso da função </a:t>
            </a:r>
            <a:r>
              <a:rPr lang="pt-BR" dirty="0" err="1" smtClean="0"/>
              <a:t>feof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Bom uso da função </a:t>
            </a:r>
            <a:r>
              <a:rPr lang="pt-BR" dirty="0" err="1" smtClean="0"/>
              <a:t>feof</a:t>
            </a:r>
            <a:r>
              <a:rPr lang="pt-BR" dirty="0" smtClean="0"/>
              <a:t>()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0739DCC-B23C-4FB4-9C63-F2B06612443D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60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Apagando um arquivo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Além de permitir manipular arquivos, a linguagem C também permite apagá-lo do disco. Isso pode ser feito utilizando a função </a:t>
            </a:r>
            <a:r>
              <a:rPr lang="pt-BR" b="1" dirty="0" smtClean="0"/>
              <a:t>remove</a:t>
            </a:r>
            <a:r>
              <a:rPr lang="pt-BR" dirty="0" smtClean="0"/>
              <a:t>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dirty="0" smtClean="0"/>
              <a:t>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b="1" dirty="0" smtClean="0"/>
          </a:p>
          <a:p>
            <a:pPr eaLnBrk="1" hangingPunct="1">
              <a:lnSpc>
                <a:spcPct val="90000"/>
              </a:lnSpc>
            </a:pPr>
            <a:r>
              <a:rPr lang="pt-BR" dirty="0" smtClean="0"/>
              <a:t>Diferente das funções vistas até aqui, esta função recebe o </a:t>
            </a:r>
            <a:r>
              <a:rPr lang="pt-BR" b="1" dirty="0" smtClean="0"/>
              <a:t>caminho e nome </a:t>
            </a:r>
            <a:r>
              <a:rPr lang="pt-BR" dirty="0" smtClean="0"/>
              <a:t>do arquivo a ser excluído, e não um ponteiro para FILE. </a:t>
            </a:r>
          </a:p>
          <a:p>
            <a:pPr eaLnBrk="1" hangingPunct="1">
              <a:lnSpc>
                <a:spcPct val="90000"/>
              </a:lnSpc>
            </a:pPr>
            <a:r>
              <a:rPr lang="pt-BR" dirty="0" smtClean="0"/>
              <a:t>Como retorno temos um valor inteiro, o qual será igual a 0 se o arquivo for excluído com sucesso</a:t>
            </a:r>
            <a:r>
              <a:rPr lang="pt-BR" sz="2800" dirty="0" smtClean="0"/>
              <a:t>.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3138" y="2996952"/>
            <a:ext cx="46577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01758026-C429-40E1-9400-5E0973620520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Apagando um arquivo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Exemplo da função </a:t>
            </a:r>
            <a:r>
              <a:rPr lang="pt-BR" b="1" dirty="0" smtClean="0"/>
              <a:t>remove</a:t>
            </a:r>
            <a:endParaRPr lang="pt-BR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dirty="0" smtClean="0"/>
              <a:t>		</a:t>
            </a:r>
            <a:endParaRPr lang="pt-BR" sz="2800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4913" y="2114563"/>
            <a:ext cx="67341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01758026-C429-40E1-9400-5E0973620520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Material Complementar</a:t>
            </a:r>
            <a:endParaRPr lang="en-US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pt-BR" dirty="0" smtClean="0"/>
              <a:t>Vídeo Aulas</a:t>
            </a:r>
          </a:p>
          <a:p>
            <a:pPr lvl="1">
              <a:defRPr/>
            </a:pPr>
            <a:r>
              <a:rPr lang="en-US" dirty="0" smtClean="0"/>
              <a:t>Aula 66: </a:t>
            </a:r>
            <a:r>
              <a:rPr lang="en-US" dirty="0" err="1" smtClean="0"/>
              <a:t>Arquivos</a:t>
            </a:r>
            <a:r>
              <a:rPr lang="en-US" dirty="0" smtClean="0"/>
              <a:t> pt.1 – </a:t>
            </a:r>
            <a:r>
              <a:rPr lang="en-US" dirty="0" err="1" smtClean="0"/>
              <a:t>Introdução</a:t>
            </a:r>
            <a:r>
              <a:rPr lang="en-US" dirty="0"/>
              <a:t>: </a:t>
            </a:r>
            <a:endParaRPr lang="en-US" dirty="0" smtClean="0"/>
          </a:p>
          <a:p>
            <a:pPr lvl="1">
              <a:defRPr/>
            </a:pPr>
            <a:r>
              <a:rPr lang="en-US" dirty="0" smtClean="0">
                <a:hlinkClick r:id="rId2"/>
              </a:rPr>
              <a:t>youtu.be/LNu-0bzxpos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Aula 67: </a:t>
            </a:r>
            <a:r>
              <a:rPr lang="en-US" dirty="0" err="1" smtClean="0"/>
              <a:t>Arquivos</a:t>
            </a:r>
            <a:r>
              <a:rPr lang="en-US" dirty="0" smtClean="0"/>
              <a:t> pt.2 – </a:t>
            </a:r>
            <a:r>
              <a:rPr lang="en-US" dirty="0" err="1" smtClean="0"/>
              <a:t>Arquivos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 e </a:t>
            </a:r>
            <a:r>
              <a:rPr lang="en-US" dirty="0" err="1" smtClean="0"/>
              <a:t>Binário</a:t>
            </a:r>
            <a:r>
              <a:rPr lang="en-US" dirty="0"/>
              <a:t>: </a:t>
            </a:r>
            <a:endParaRPr lang="en-US" dirty="0" smtClean="0">
              <a:hlinkClick r:id="rId3"/>
            </a:endParaRPr>
          </a:p>
          <a:p>
            <a:pPr lvl="1">
              <a:defRPr/>
            </a:pPr>
            <a:r>
              <a:rPr lang="en-US" dirty="0" smtClean="0">
                <a:hlinkClick r:id="rId3"/>
              </a:rPr>
              <a:t>youtu.be/ueg-IE8cZH4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Aula 68: </a:t>
            </a:r>
            <a:r>
              <a:rPr lang="en-US" dirty="0" err="1" smtClean="0"/>
              <a:t>Arquivos</a:t>
            </a:r>
            <a:r>
              <a:rPr lang="en-US" dirty="0" smtClean="0"/>
              <a:t> pt.3 – </a:t>
            </a:r>
            <a:r>
              <a:rPr lang="en-US" dirty="0" err="1" smtClean="0"/>
              <a:t>Abrir</a:t>
            </a:r>
            <a:r>
              <a:rPr lang="en-US" dirty="0" smtClean="0"/>
              <a:t> e </a:t>
            </a:r>
            <a:r>
              <a:rPr lang="en-US" dirty="0" err="1" smtClean="0"/>
              <a:t>Fechar</a:t>
            </a:r>
            <a:r>
              <a:rPr lang="en-US" dirty="0"/>
              <a:t>: </a:t>
            </a:r>
            <a:endParaRPr lang="en-US" dirty="0" smtClean="0"/>
          </a:p>
          <a:p>
            <a:pPr lvl="1">
              <a:defRPr/>
            </a:pPr>
            <a:r>
              <a:rPr lang="en-US" dirty="0" smtClean="0">
                <a:hlinkClick r:id="rId4"/>
              </a:rPr>
              <a:t>youtu.be/</a:t>
            </a:r>
            <a:r>
              <a:rPr lang="en-US" dirty="0" err="1" smtClean="0">
                <a:hlinkClick r:id="rId4"/>
              </a:rPr>
              <a:t>uYymG_oUPeY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Aula 69: </a:t>
            </a:r>
            <a:r>
              <a:rPr lang="en-US" dirty="0" err="1" smtClean="0"/>
              <a:t>Arquivos</a:t>
            </a:r>
            <a:r>
              <a:rPr lang="en-US" dirty="0" smtClean="0"/>
              <a:t> pt.4 – </a:t>
            </a:r>
            <a:r>
              <a:rPr lang="en-US" dirty="0" err="1" smtClean="0"/>
              <a:t>fputc</a:t>
            </a:r>
            <a:r>
              <a:rPr lang="en-US" dirty="0"/>
              <a:t>: </a:t>
            </a:r>
            <a:endParaRPr lang="en-US" dirty="0" smtClean="0"/>
          </a:p>
          <a:p>
            <a:pPr lvl="1">
              <a:defRPr/>
            </a:pPr>
            <a:r>
              <a:rPr lang="en-US" dirty="0" smtClean="0">
                <a:hlinkClick r:id="rId5"/>
              </a:rPr>
              <a:t>youtu.be/X6BcBhRCR8M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Aula 70: </a:t>
            </a:r>
            <a:r>
              <a:rPr lang="en-US" dirty="0" err="1" smtClean="0"/>
              <a:t>Arquivos</a:t>
            </a:r>
            <a:r>
              <a:rPr lang="en-US" dirty="0" smtClean="0"/>
              <a:t> pt.5 – </a:t>
            </a:r>
            <a:r>
              <a:rPr lang="en-US" dirty="0" err="1" smtClean="0"/>
              <a:t>fgetc</a:t>
            </a:r>
            <a:r>
              <a:rPr lang="en-US" dirty="0"/>
              <a:t>: </a:t>
            </a:r>
            <a:endParaRPr lang="en-US" dirty="0" smtClean="0">
              <a:hlinkClick r:id="rId6"/>
            </a:endParaRPr>
          </a:p>
          <a:p>
            <a:pPr lvl="1">
              <a:defRPr/>
            </a:pPr>
            <a:r>
              <a:rPr lang="en-US" dirty="0" smtClean="0">
                <a:hlinkClick r:id="rId6"/>
              </a:rPr>
              <a:t>youtu.be/FwW2T3jGvdg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Aula 71: </a:t>
            </a:r>
            <a:r>
              <a:rPr lang="en-US" dirty="0" err="1" smtClean="0"/>
              <a:t>Arquivos</a:t>
            </a:r>
            <a:r>
              <a:rPr lang="en-US" dirty="0" smtClean="0"/>
              <a:t> pt.6 - </a:t>
            </a:r>
            <a:r>
              <a:rPr lang="en-US" dirty="0" err="1" smtClean="0"/>
              <a:t>Trabalhando</a:t>
            </a:r>
            <a:r>
              <a:rPr lang="en-US" dirty="0" smtClean="0"/>
              <a:t> com </a:t>
            </a:r>
            <a:r>
              <a:rPr lang="en-US" dirty="0" err="1" smtClean="0"/>
              <a:t>Arquivos</a:t>
            </a:r>
            <a:r>
              <a:rPr lang="en-US" dirty="0"/>
              <a:t>: </a:t>
            </a:r>
            <a:endParaRPr lang="en-US" dirty="0" smtClean="0"/>
          </a:p>
          <a:p>
            <a:pPr lvl="1">
              <a:defRPr/>
            </a:pPr>
            <a:r>
              <a:rPr lang="en-US" dirty="0" smtClean="0">
                <a:hlinkClick r:id="rId7"/>
              </a:rPr>
              <a:t>youtu.be/WdZv1gCpDjg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Aula 72: </a:t>
            </a:r>
            <a:r>
              <a:rPr lang="en-US" dirty="0" err="1" smtClean="0"/>
              <a:t>Arquivos</a:t>
            </a:r>
            <a:r>
              <a:rPr lang="en-US" dirty="0" smtClean="0"/>
              <a:t> pt.7 – EOF </a:t>
            </a:r>
            <a:r>
              <a:rPr lang="en-US" b="1" dirty="0" smtClean="0"/>
              <a:t>(</a:t>
            </a:r>
            <a:r>
              <a:rPr lang="en-US" b="1" dirty="0" err="1" smtClean="0"/>
              <a:t>contém</a:t>
            </a:r>
            <a:r>
              <a:rPr lang="en-US" b="1" dirty="0" smtClean="0"/>
              <a:t> </a:t>
            </a:r>
            <a:r>
              <a:rPr lang="en-US" b="1" dirty="0" err="1" smtClean="0"/>
              <a:t>erros</a:t>
            </a:r>
            <a:r>
              <a:rPr lang="en-US" b="1" dirty="0"/>
              <a:t>!): </a:t>
            </a:r>
            <a:endParaRPr lang="en-US" b="1" dirty="0" smtClean="0"/>
          </a:p>
          <a:p>
            <a:pPr lvl="1">
              <a:defRPr/>
            </a:pPr>
            <a:r>
              <a:rPr lang="en-US" dirty="0" smtClean="0">
                <a:hlinkClick r:id="rId8"/>
              </a:rPr>
              <a:t>youtu.be/xN61MLUgkSg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Aula 73: </a:t>
            </a:r>
            <a:r>
              <a:rPr lang="en-US" dirty="0" err="1" smtClean="0"/>
              <a:t>Arquivos</a:t>
            </a:r>
            <a:r>
              <a:rPr lang="en-US" dirty="0" smtClean="0"/>
              <a:t> pt.8 - </a:t>
            </a:r>
            <a:r>
              <a:rPr lang="en-US" dirty="0" err="1" smtClean="0"/>
              <a:t>fputs</a:t>
            </a:r>
            <a:r>
              <a:rPr lang="en-US" dirty="0"/>
              <a:t>: </a:t>
            </a:r>
            <a:endParaRPr lang="en-US" dirty="0" smtClean="0"/>
          </a:p>
          <a:p>
            <a:pPr lvl="1">
              <a:defRPr/>
            </a:pPr>
            <a:r>
              <a:rPr lang="en-US" dirty="0" smtClean="0">
                <a:hlinkClick r:id="rId9"/>
              </a:rPr>
              <a:t>youtu.be/ODjgyg6WbPk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06689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Material Complementar</a:t>
            </a:r>
            <a:endParaRPr lang="en-US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pt-BR" dirty="0" smtClean="0"/>
              <a:t>Vídeo Aulas</a:t>
            </a:r>
          </a:p>
          <a:p>
            <a:pPr lvl="1">
              <a:defRPr/>
            </a:pPr>
            <a:r>
              <a:rPr lang="en-US" dirty="0" smtClean="0"/>
              <a:t>Aula 74: </a:t>
            </a:r>
            <a:r>
              <a:rPr lang="en-US" dirty="0" err="1" smtClean="0"/>
              <a:t>Arquivos</a:t>
            </a:r>
            <a:r>
              <a:rPr lang="en-US" dirty="0" smtClean="0"/>
              <a:t> pt.9 – </a:t>
            </a:r>
            <a:r>
              <a:rPr lang="en-US" dirty="0" err="1" smtClean="0"/>
              <a:t>fgets</a:t>
            </a:r>
            <a:r>
              <a:rPr lang="en-US" dirty="0"/>
              <a:t>: </a:t>
            </a:r>
            <a:endParaRPr lang="en-US" dirty="0" smtClean="0">
              <a:hlinkClick r:id="rId2"/>
            </a:endParaRPr>
          </a:p>
          <a:p>
            <a:pPr lvl="1">
              <a:defRPr/>
            </a:pPr>
            <a:r>
              <a:rPr lang="en-US" dirty="0" smtClean="0">
                <a:hlinkClick r:id="rId2"/>
              </a:rPr>
              <a:t>youtu.be/</a:t>
            </a:r>
            <a:r>
              <a:rPr lang="en-US" dirty="0" err="1" smtClean="0">
                <a:hlinkClick r:id="rId2"/>
              </a:rPr>
              <a:t>GDVPYnD-T_w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Aula 75: </a:t>
            </a:r>
            <a:r>
              <a:rPr lang="en-US" dirty="0" err="1" smtClean="0"/>
              <a:t>Arquivos</a:t>
            </a:r>
            <a:r>
              <a:rPr lang="en-US" dirty="0" smtClean="0"/>
              <a:t> pt.10 – </a:t>
            </a:r>
            <a:r>
              <a:rPr lang="en-US" dirty="0" err="1" smtClean="0"/>
              <a:t>fwrite</a:t>
            </a:r>
            <a:r>
              <a:rPr lang="en-US" dirty="0"/>
              <a:t>: </a:t>
            </a:r>
            <a:endParaRPr lang="en-US" dirty="0" smtClean="0">
              <a:hlinkClick r:id="rId3"/>
            </a:endParaRPr>
          </a:p>
          <a:p>
            <a:pPr lvl="1">
              <a:defRPr/>
            </a:pPr>
            <a:r>
              <a:rPr lang="en-US" dirty="0" smtClean="0">
                <a:hlinkClick r:id="rId3"/>
              </a:rPr>
              <a:t>youtu.be/</a:t>
            </a:r>
            <a:r>
              <a:rPr lang="en-US" dirty="0" err="1" smtClean="0">
                <a:hlinkClick r:id="rId3"/>
              </a:rPr>
              <a:t>rBnZTxbWqZQ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Aula 76: </a:t>
            </a:r>
            <a:r>
              <a:rPr lang="en-US" dirty="0" err="1" smtClean="0"/>
              <a:t>Arquivos</a:t>
            </a:r>
            <a:r>
              <a:rPr lang="en-US" dirty="0" smtClean="0"/>
              <a:t> pt.11 – </a:t>
            </a:r>
            <a:r>
              <a:rPr lang="en-US" dirty="0" err="1" smtClean="0"/>
              <a:t>fread</a:t>
            </a:r>
            <a:r>
              <a:rPr lang="en-US" dirty="0"/>
              <a:t>: </a:t>
            </a:r>
            <a:endParaRPr lang="en-US" dirty="0" smtClean="0"/>
          </a:p>
          <a:p>
            <a:pPr lvl="1">
              <a:defRPr/>
            </a:pPr>
            <a:r>
              <a:rPr lang="en-US" dirty="0" smtClean="0">
                <a:hlinkClick r:id="rId4"/>
              </a:rPr>
              <a:t>youtu.be/</a:t>
            </a:r>
            <a:r>
              <a:rPr lang="en-US" dirty="0" err="1" smtClean="0">
                <a:hlinkClick r:id="rId4"/>
              </a:rPr>
              <a:t>ZxuacsaCdaI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Aula 77: </a:t>
            </a:r>
            <a:r>
              <a:rPr lang="en-US" dirty="0" err="1" smtClean="0"/>
              <a:t>Arquivos</a:t>
            </a:r>
            <a:r>
              <a:rPr lang="en-US" dirty="0" smtClean="0"/>
              <a:t> pt.12 – </a:t>
            </a:r>
            <a:r>
              <a:rPr lang="en-US" dirty="0" err="1" smtClean="0"/>
              <a:t>fprintf</a:t>
            </a:r>
            <a:r>
              <a:rPr lang="en-US" dirty="0"/>
              <a:t>: </a:t>
            </a:r>
            <a:endParaRPr lang="en-US" dirty="0" smtClean="0">
              <a:hlinkClick r:id="rId5"/>
            </a:endParaRPr>
          </a:p>
          <a:p>
            <a:pPr lvl="1">
              <a:defRPr/>
            </a:pPr>
            <a:r>
              <a:rPr lang="en-US" dirty="0" smtClean="0">
                <a:hlinkClick r:id="rId5"/>
              </a:rPr>
              <a:t>youtu.be/4WlsKHHVda0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Aula 78: </a:t>
            </a:r>
            <a:r>
              <a:rPr lang="en-US" dirty="0" err="1" smtClean="0"/>
              <a:t>Arquivos</a:t>
            </a:r>
            <a:r>
              <a:rPr lang="en-US" dirty="0" smtClean="0"/>
              <a:t> pt.13 – </a:t>
            </a:r>
            <a:r>
              <a:rPr lang="en-US" dirty="0" err="1" smtClean="0"/>
              <a:t>fscanf</a:t>
            </a:r>
            <a:r>
              <a:rPr lang="en-US" dirty="0"/>
              <a:t>: </a:t>
            </a:r>
            <a:endParaRPr lang="en-US" dirty="0" smtClean="0">
              <a:hlinkClick r:id="rId6"/>
            </a:endParaRPr>
          </a:p>
          <a:p>
            <a:pPr lvl="1">
              <a:defRPr/>
            </a:pPr>
            <a:r>
              <a:rPr lang="en-US" dirty="0" smtClean="0">
                <a:hlinkClick r:id="rId6"/>
              </a:rPr>
              <a:t>youtu.be/</a:t>
            </a:r>
            <a:r>
              <a:rPr lang="en-US" dirty="0" err="1" smtClean="0">
                <a:hlinkClick r:id="rId6"/>
              </a:rPr>
              <a:t>jnotzdaKjOI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Aula 79: </a:t>
            </a:r>
            <a:r>
              <a:rPr lang="en-US" dirty="0" err="1" smtClean="0"/>
              <a:t>Arquivos</a:t>
            </a:r>
            <a:r>
              <a:rPr lang="en-US" dirty="0" smtClean="0"/>
              <a:t> pt.14 - </a:t>
            </a:r>
            <a:r>
              <a:rPr lang="en-US" dirty="0" err="1" smtClean="0"/>
              <a:t>fseek</a:t>
            </a:r>
            <a:r>
              <a:rPr lang="en-US" dirty="0" smtClean="0"/>
              <a:t> e </a:t>
            </a:r>
            <a:r>
              <a:rPr lang="en-US" dirty="0"/>
              <a:t>rewind: </a:t>
            </a:r>
            <a:endParaRPr lang="en-US" dirty="0" smtClean="0">
              <a:hlinkClick r:id="rId7"/>
            </a:endParaRPr>
          </a:p>
          <a:p>
            <a:pPr lvl="1">
              <a:defRPr/>
            </a:pPr>
            <a:r>
              <a:rPr lang="en-US" dirty="0" smtClean="0">
                <a:hlinkClick r:id="rId7"/>
              </a:rPr>
              <a:t>youtu.be/cdXGEy-6jMU</a:t>
            </a:r>
            <a:endParaRPr lang="en-US" dirty="0" smtClean="0"/>
          </a:p>
          <a:p>
            <a:pPr lvl="1">
              <a:defRPr/>
            </a:pPr>
            <a:r>
              <a:rPr lang="pt-BR" dirty="0" smtClean="0"/>
              <a:t>Aula 90: Mau uso da função FEOF</a:t>
            </a:r>
            <a:r>
              <a:rPr lang="pt-BR" dirty="0"/>
              <a:t>(): </a:t>
            </a:r>
            <a:endParaRPr lang="pt-BR" dirty="0" smtClean="0">
              <a:hlinkClick r:id="rId8"/>
            </a:endParaRPr>
          </a:p>
          <a:p>
            <a:pPr lvl="1">
              <a:defRPr/>
            </a:pPr>
            <a:r>
              <a:rPr lang="pt-BR" dirty="0" smtClean="0">
                <a:hlinkClick r:id="rId8"/>
              </a:rPr>
              <a:t>youtu.be/2pNlbC_VN94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63169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Tipos de Arquivos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Ex: Os dois trechos de arquivo abaixo possuem os mesmo dados :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1447800" y="2981325"/>
            <a:ext cx="6200775" cy="3219450"/>
            <a:chOff x="1447800" y="2981325"/>
            <a:chExt cx="6200775" cy="3219450"/>
          </a:xfrm>
        </p:grpSpPr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191000"/>
              <a:ext cx="6200775" cy="2009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81300" y="2981325"/>
              <a:ext cx="3581400" cy="895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01758026-C429-40E1-9400-5E0973620520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Manipulando arquivos em C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 linguagem C possui uma série de funções para manipulação de arquivos, cujos protótipos estão reunidos na biblioteca padrão de estrada e saída, </a:t>
            </a:r>
            <a:r>
              <a:rPr lang="pt-BR" b="1" dirty="0" err="1" smtClean="0"/>
              <a:t>stdio</a:t>
            </a:r>
            <a:r>
              <a:rPr lang="pt-BR" b="1" dirty="0" smtClean="0"/>
              <a:t>.h</a:t>
            </a:r>
            <a:r>
              <a:rPr lang="pt-BR" dirty="0" smtClean="0"/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610347"/>
            <a:ext cx="27336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01758026-C429-40E1-9400-5E0973620520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Manipulando arquivos em C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 linguagem C não possui funções que automaticamente leiam todas as informações de um arquivo.</a:t>
            </a:r>
          </a:p>
          <a:p>
            <a:pPr lvl="1"/>
            <a:r>
              <a:rPr lang="pt-BR" dirty="0" smtClean="0"/>
              <a:t>Suas funções se limitam a abrir/fechar e ler caracteres/bytes</a:t>
            </a:r>
          </a:p>
          <a:p>
            <a:pPr lvl="1"/>
            <a:r>
              <a:rPr lang="pt-BR" dirty="0" smtClean="0"/>
              <a:t>É tarefa do programador criar a função que lerá um arquivo de uma maneira específica.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01758026-C429-40E1-9400-5E0973620520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Manipulando arquivos em C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Todas as funções de manipulação de arquivos trabalham com o conceito de "ponteiro de arquivo". Podemos declarar um ponteiro de arquivo da seguinte maneira: </a:t>
            </a:r>
          </a:p>
          <a:p>
            <a:pPr lvl="2"/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FILE *p;</a:t>
            </a:r>
          </a:p>
          <a:p>
            <a:pPr lvl="2"/>
            <a:endParaRPr lang="pt-BR" dirty="0" smtClean="0"/>
          </a:p>
          <a:p>
            <a:pPr eaLnBrk="1" hangingPunct="1"/>
            <a:r>
              <a:rPr lang="pt-BR" b="1" dirty="0" smtClean="0"/>
              <a:t>p</a:t>
            </a:r>
            <a:r>
              <a:rPr lang="pt-BR" dirty="0" smtClean="0"/>
              <a:t> é o ponteiro para arquivos que nos permitirá manipular arquivos no C.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01758026-C429-40E1-9400-5E0973620520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Abrindo um arquivo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8001000" cy="4419600"/>
          </a:xfrm>
        </p:spPr>
        <p:txBody>
          <a:bodyPr/>
          <a:lstStyle/>
          <a:p>
            <a:pPr eaLnBrk="1" hangingPunct="1"/>
            <a:r>
              <a:rPr lang="pt-BR" dirty="0" smtClean="0"/>
              <a:t>Para a abertura de um arquivo, usa-se a função </a:t>
            </a:r>
            <a:r>
              <a:rPr lang="pt-BR" b="1" dirty="0" err="1" smtClean="0"/>
              <a:t>fopen</a:t>
            </a:r>
            <a:endParaRPr lang="pt-BR" b="1" dirty="0" smtClean="0"/>
          </a:p>
          <a:p>
            <a:pPr eaLnBrk="1" hangingPunct="1"/>
            <a:endParaRPr lang="pt-BR" b="1" dirty="0" smtClean="0"/>
          </a:p>
          <a:p>
            <a:pPr eaLnBrk="1" hangingPunct="1">
              <a:buFont typeface="Wingdings" pitchFamily="2" charset="2"/>
              <a:buNone/>
            </a:pPr>
            <a:endParaRPr lang="pt-BR" sz="2800" b="1" dirty="0" smtClean="0"/>
          </a:p>
          <a:p>
            <a:pPr eaLnBrk="1" hangingPunct="1"/>
            <a:r>
              <a:rPr lang="pt-BR" dirty="0" smtClean="0"/>
              <a:t>O parâmetro </a:t>
            </a:r>
            <a:r>
              <a:rPr lang="pt-BR" b="1" dirty="0" err="1" smtClean="0"/>
              <a:t>nome_arquivo</a:t>
            </a:r>
            <a:r>
              <a:rPr lang="pt-BR" dirty="0" smtClean="0"/>
              <a:t> determina qual arquivo deverá ser aberto, sendo que o mesmo deve ser válido no sistema operacional que estiver sendo utilizado.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826643"/>
            <a:ext cx="57912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01758026-C429-40E1-9400-5E0973620520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4255</TotalTime>
  <Words>2080</Words>
  <Application>Microsoft Office PowerPoint</Application>
  <PresentationFormat>Apresentação na tela (4:3)</PresentationFormat>
  <Paragraphs>291</Paragraphs>
  <Slides>45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45</vt:i4>
      </vt:variant>
    </vt:vector>
  </HeadingPairs>
  <TitlesOfParts>
    <vt:vector size="47" baseType="lpstr">
      <vt:lpstr>Mediano</vt:lpstr>
      <vt:lpstr>Balcão Envidraçado</vt:lpstr>
      <vt:lpstr>Linguagem C: Arquivos</vt:lpstr>
      <vt:lpstr>Arquivos</vt:lpstr>
      <vt:lpstr>Tipos de Arquivos</vt:lpstr>
      <vt:lpstr>Tipos de Arquivos</vt:lpstr>
      <vt:lpstr>Tipos de Arquivos</vt:lpstr>
      <vt:lpstr>Manipulando arquivos em C</vt:lpstr>
      <vt:lpstr>Manipulando arquivos em C</vt:lpstr>
      <vt:lpstr>Manipulando arquivos em C</vt:lpstr>
      <vt:lpstr>Abrindo um arquivo</vt:lpstr>
      <vt:lpstr>Abrindo um arquivo</vt:lpstr>
      <vt:lpstr>Abrindo um arquivo</vt:lpstr>
      <vt:lpstr>Abrindo um arquivo</vt:lpstr>
      <vt:lpstr>Abrindo um arquivo</vt:lpstr>
      <vt:lpstr>Erro ao abrir um arquivo</vt:lpstr>
      <vt:lpstr>Erro ao abrir um arquivo</vt:lpstr>
      <vt:lpstr>Erro ao abrir um arquivo</vt:lpstr>
      <vt:lpstr>Posição do arquivo</vt:lpstr>
      <vt:lpstr>Fechando um arquivo</vt:lpstr>
      <vt:lpstr>Fechando um arquivo</vt:lpstr>
      <vt:lpstr>Fechando um arquivo</vt:lpstr>
      <vt:lpstr>Escrita/Leitura em Arquivos</vt:lpstr>
      <vt:lpstr>Escrita/Leitura de Strings</vt:lpstr>
      <vt:lpstr>Escrita/Leitura de Strings</vt:lpstr>
      <vt:lpstr>Escrita/Leitura de Strings</vt:lpstr>
      <vt:lpstr>Escrita/Leitura de Strings</vt:lpstr>
      <vt:lpstr>Escrita/Leitura de Strings</vt:lpstr>
      <vt:lpstr>Escrita/Leitura de Strings</vt:lpstr>
      <vt:lpstr>Escrita/Leitura de Strings</vt:lpstr>
      <vt:lpstr>Escrita/Leitura de Strings</vt:lpstr>
      <vt:lpstr>Escrita/Leitura de Strings</vt:lpstr>
      <vt:lpstr>Escrita/Leitura por fluxo padrão</vt:lpstr>
      <vt:lpstr>Escrita/Leitura por fluxo padrão</vt:lpstr>
      <vt:lpstr>Escrita/Leitura por fluxo padrão</vt:lpstr>
      <vt:lpstr>Escrita/Leitura por fluxo padrão</vt:lpstr>
      <vt:lpstr>Escrita/Leitura por fluxo padrão</vt:lpstr>
      <vt:lpstr>Fim do arquivo</vt:lpstr>
      <vt:lpstr>Fim do arquivo</vt:lpstr>
      <vt:lpstr>Fim do arquivo</vt:lpstr>
      <vt:lpstr>Fim do arquivo</vt:lpstr>
      <vt:lpstr>Fim do arquivo</vt:lpstr>
      <vt:lpstr>Fim do arquivo</vt:lpstr>
      <vt:lpstr>Apagando um arquivo</vt:lpstr>
      <vt:lpstr>Apagando um arquivo</vt:lpstr>
      <vt:lpstr>Material Complementar</vt:lpstr>
      <vt:lpstr>Material Complementar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Backes</dc:creator>
  <cp:lastModifiedBy>Usuário do Windows</cp:lastModifiedBy>
  <cp:revision>230</cp:revision>
  <cp:lastPrinted>1601-01-01T00:00:00Z</cp:lastPrinted>
  <dcterms:created xsi:type="dcterms:W3CDTF">2011-02-04T11:33:55Z</dcterms:created>
  <dcterms:modified xsi:type="dcterms:W3CDTF">2019-04-22T16:53:16Z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