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44" r:id="rId1"/>
  </p:sldMasterIdLst>
  <p:notesMasterIdLst>
    <p:notesMasterId r:id="rId32"/>
  </p:notes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385" r:id="rId12"/>
    <p:sldId id="268" r:id="rId13"/>
    <p:sldId id="269" r:id="rId14"/>
    <p:sldId id="275" r:id="rId15"/>
    <p:sldId id="270" r:id="rId16"/>
    <p:sldId id="288" r:id="rId17"/>
    <p:sldId id="271" r:id="rId18"/>
    <p:sldId id="279" r:id="rId19"/>
    <p:sldId id="277" r:id="rId20"/>
    <p:sldId id="280" r:id="rId21"/>
    <p:sldId id="281" r:id="rId22"/>
    <p:sldId id="282" r:id="rId23"/>
    <p:sldId id="278" r:id="rId24"/>
    <p:sldId id="330" r:id="rId25"/>
    <p:sldId id="283" r:id="rId26"/>
    <p:sldId id="284" r:id="rId27"/>
    <p:sldId id="287" r:id="rId28"/>
    <p:sldId id="285" r:id="rId29"/>
    <p:sldId id="286" r:id="rId30"/>
    <p:sldId id="386" r:id="rId3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569B30-11EC-4385-9006-B5B57B444AFF}" type="datetimeFigureOut">
              <a:rPr lang="en-US" smtClean="0"/>
              <a:pPr/>
              <a:t>4/22/2019</a:t>
            </a:fld>
            <a:endParaRPr lang="en-US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29A2AB-49EB-4E27-9B9D-B220B1C9FC18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304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Retângulo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465D292F-1202-46A0-8915-96D74CE3A474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0E1FE-7D18-41D1-89D1-2EE0629EFEB2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009EF806-1C09-4F5F-B46B-D52D905E11F8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4E0A8C-D66C-4A42-BE7E-6EBB5D638B52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B33BA-AE91-4606-B4B2-7D416F154859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07E7CA8-9B19-41A1-B171-5E3C797AD83C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2" name="Espaço Reservado para Rodapé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FCBC33D4-0AF2-4363-ACA7-F1443C17A20E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2" name="Espaço Reservado para Número de Slide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pt-BR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F64FB-678D-4B0D-96C5-AABA6714F545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DA0FF-301F-4C6F-9B70-FDCFD06AADF6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54563-1905-4121-91B7-97215C01B55D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8" name="Retângulo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1" name="Retângulo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8FF9B99D-36B6-4585-95C4-1B9F04F4B21B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4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9380FAB-A11D-4461-BD73-A6573C007330}" type="datetime1">
              <a:rPr lang="pt-BR" smtClean="0"/>
              <a:pPr/>
              <a:t>22/04/2019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Retângulo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tângulo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wflNJurvTTQ" TargetMode="External"/><Relationship Id="rId7" Type="http://schemas.openxmlformats.org/officeDocument/2006/relationships/hyperlink" Target="https://youtu.be/8RYvWMOMnXw" TargetMode="External"/><Relationship Id="rId2" Type="http://schemas.openxmlformats.org/officeDocument/2006/relationships/hyperlink" Target="https://youtu.be/iZK5WwJFIP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9RgC2dxi4W8" TargetMode="External"/><Relationship Id="rId5" Type="http://schemas.openxmlformats.org/officeDocument/2006/relationships/hyperlink" Target="https://youtu.be/Q7nwypDgTS8" TargetMode="External"/><Relationship Id="rId4" Type="http://schemas.openxmlformats.org/officeDocument/2006/relationships/hyperlink" Target="https://youtu.be/SClFMUpBiaw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Análise </a:t>
            </a:r>
            <a:r>
              <a:rPr lang="pt-BR"/>
              <a:t>de </a:t>
            </a:r>
            <a:r>
              <a:rPr lang="pt-BR" smtClean="0"/>
              <a:t>Algoritmos: 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dirty="0" smtClean="0"/>
              <a:t>Parte 1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Prof. André </a:t>
            </a:r>
            <a:r>
              <a:rPr lang="pt-BR" dirty="0" err="1" smtClean="0"/>
              <a:t>Backes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empírica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Definição</a:t>
            </a:r>
          </a:p>
          <a:p>
            <a:pPr lvl="1"/>
            <a:r>
              <a:rPr lang="pt-BR" dirty="0" smtClean="0"/>
              <a:t>Avalia </a:t>
            </a:r>
            <a:r>
              <a:rPr lang="pt-BR" dirty="0"/>
              <a:t>o custo (ou complexidade) de um algoritmo a partir da avaliação da execução do mesmo quando </a:t>
            </a:r>
            <a:r>
              <a:rPr lang="pt-BR" dirty="0" smtClean="0"/>
              <a:t>implementado</a:t>
            </a:r>
          </a:p>
          <a:p>
            <a:pPr lvl="1"/>
            <a:r>
              <a:rPr lang="pt-BR" dirty="0" smtClean="0"/>
              <a:t>Análise </a:t>
            </a:r>
            <a:r>
              <a:rPr lang="pt-BR" dirty="0"/>
              <a:t>pela execução de seu programa </a:t>
            </a:r>
            <a:r>
              <a:rPr lang="pt-BR" dirty="0" smtClean="0"/>
              <a:t>correspondente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27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empírica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Exemplo: calcular o tempo de execução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396309"/>
            <a:ext cx="5760640" cy="3865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333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empírica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Vantagens</a:t>
            </a:r>
            <a:endParaRPr lang="pt-BR" dirty="0"/>
          </a:p>
          <a:p>
            <a:pPr lvl="1"/>
            <a:r>
              <a:rPr lang="pt-BR" dirty="0"/>
              <a:t>Permite avaliar o desempenho em uma determinada configuração de </a:t>
            </a:r>
            <a:r>
              <a:rPr lang="pt-BR" dirty="0" smtClean="0"/>
              <a:t>computador/linguagem</a:t>
            </a:r>
            <a:endParaRPr lang="pt-BR" dirty="0"/>
          </a:p>
          <a:p>
            <a:pPr lvl="1"/>
            <a:r>
              <a:rPr lang="pt-BR" dirty="0"/>
              <a:t>Considera custos não aparentes </a:t>
            </a:r>
            <a:endParaRPr lang="pt-BR" dirty="0" smtClean="0"/>
          </a:p>
          <a:p>
            <a:pPr lvl="2"/>
            <a:r>
              <a:rPr lang="pt-BR" dirty="0" smtClean="0"/>
              <a:t>Por </a:t>
            </a:r>
            <a:r>
              <a:rPr lang="pt-BR" dirty="0"/>
              <a:t>exemplo, o custo da alocação de </a:t>
            </a:r>
            <a:r>
              <a:rPr lang="pt-BR" dirty="0" smtClean="0"/>
              <a:t>memória</a:t>
            </a:r>
            <a:endParaRPr lang="pt-BR" dirty="0"/>
          </a:p>
          <a:p>
            <a:pPr lvl="1"/>
            <a:r>
              <a:rPr lang="pt-BR" dirty="0"/>
              <a:t>Permite comparar </a:t>
            </a:r>
            <a:r>
              <a:rPr lang="pt-BR" dirty="0" smtClean="0"/>
              <a:t>computadores</a:t>
            </a:r>
            <a:endParaRPr lang="pt-BR" dirty="0"/>
          </a:p>
          <a:p>
            <a:pPr lvl="1"/>
            <a:r>
              <a:rPr lang="pt-BR" dirty="0"/>
              <a:t>Permite comparar </a:t>
            </a:r>
            <a:r>
              <a:rPr lang="pt-BR" dirty="0" smtClean="0"/>
              <a:t>linguagens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074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empírica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Desvantagens</a:t>
            </a:r>
          </a:p>
          <a:p>
            <a:pPr lvl="1"/>
            <a:r>
              <a:rPr lang="pt-BR" dirty="0"/>
              <a:t>Necessidade de implementar o </a:t>
            </a:r>
            <a:r>
              <a:rPr lang="pt-BR" dirty="0" smtClean="0"/>
              <a:t>algoritmo </a:t>
            </a:r>
          </a:p>
          <a:p>
            <a:pPr lvl="2"/>
            <a:r>
              <a:rPr lang="pt-BR" dirty="0" smtClean="0"/>
              <a:t>Depende </a:t>
            </a:r>
            <a:r>
              <a:rPr lang="pt-BR" dirty="0"/>
              <a:t>da habilidade do </a:t>
            </a:r>
            <a:r>
              <a:rPr lang="pt-BR" dirty="0" smtClean="0"/>
              <a:t>programador</a:t>
            </a:r>
            <a:endParaRPr lang="pt-BR" dirty="0"/>
          </a:p>
          <a:p>
            <a:pPr lvl="1"/>
            <a:r>
              <a:rPr lang="pt-BR" dirty="0" smtClean="0"/>
              <a:t>Resultado </a:t>
            </a:r>
            <a:r>
              <a:rPr lang="pt-BR" dirty="0"/>
              <a:t>pode ser </a:t>
            </a:r>
            <a:r>
              <a:rPr lang="pt-BR" dirty="0" smtClean="0"/>
              <a:t>mascarado</a:t>
            </a:r>
          </a:p>
          <a:p>
            <a:pPr lvl="2"/>
            <a:r>
              <a:rPr lang="pt-BR" dirty="0" smtClean="0"/>
              <a:t>Hardware: computador utilizado </a:t>
            </a:r>
          </a:p>
          <a:p>
            <a:pPr lvl="2"/>
            <a:r>
              <a:rPr lang="pt-BR" dirty="0" smtClean="0"/>
              <a:t>Software: eventos ocorridos no momento de avaliação</a:t>
            </a:r>
            <a:endParaRPr lang="pt-BR" dirty="0"/>
          </a:p>
          <a:p>
            <a:pPr lvl="1"/>
            <a:r>
              <a:rPr lang="pt-BR" dirty="0" smtClean="0"/>
              <a:t>Depende da </a:t>
            </a:r>
            <a:r>
              <a:rPr lang="pt-BR" dirty="0"/>
              <a:t>natureza dos </a:t>
            </a:r>
            <a:r>
              <a:rPr lang="pt-BR" dirty="0" smtClean="0"/>
              <a:t>dados</a:t>
            </a:r>
          </a:p>
          <a:p>
            <a:pPr lvl="2"/>
            <a:r>
              <a:rPr lang="pt-BR" b="1" dirty="0" smtClean="0"/>
              <a:t>Dados reais</a:t>
            </a:r>
          </a:p>
          <a:p>
            <a:pPr lvl="2"/>
            <a:r>
              <a:rPr lang="pt-BR" b="1" dirty="0" smtClean="0"/>
              <a:t>Dados aleatórios</a:t>
            </a:r>
            <a:r>
              <a:rPr lang="pt-BR" dirty="0" smtClean="0"/>
              <a:t>: desempenho médio</a:t>
            </a:r>
          </a:p>
          <a:p>
            <a:pPr lvl="2"/>
            <a:r>
              <a:rPr lang="pt-BR" b="1" dirty="0" smtClean="0"/>
              <a:t>Dados perversos</a:t>
            </a:r>
            <a:r>
              <a:rPr lang="pt-BR" dirty="0" smtClean="0"/>
              <a:t>: desempenho </a:t>
            </a:r>
            <a:r>
              <a:rPr lang="pt-BR" dirty="0"/>
              <a:t>no pior caso</a:t>
            </a:r>
          </a:p>
        </p:txBody>
      </p:sp>
    </p:spTree>
    <p:extLst>
      <p:ext uri="{BB962C8B-B14F-4D97-AF65-F5344CB8AC3E}">
        <p14:creationId xmlns:p14="http://schemas.microsoft.com/office/powerpoint/2010/main" val="198074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matemática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Muitas vezes, é preferível que a medição do tempo gasto por um algoritmo seja feita de maneira independente </a:t>
            </a:r>
            <a:endParaRPr lang="pt-BR" dirty="0" smtClean="0"/>
          </a:p>
          <a:p>
            <a:pPr lvl="1"/>
            <a:r>
              <a:rPr lang="pt-BR" dirty="0" smtClean="0"/>
              <a:t>Neste caso, devemos desconsiderar o hardware </a:t>
            </a:r>
            <a:r>
              <a:rPr lang="pt-BR" dirty="0"/>
              <a:t>ou </a:t>
            </a:r>
            <a:r>
              <a:rPr lang="pt-BR" dirty="0" smtClean="0"/>
              <a:t>a </a:t>
            </a:r>
            <a:r>
              <a:rPr lang="pt-BR" dirty="0"/>
              <a:t>linguagem </a:t>
            </a:r>
            <a:r>
              <a:rPr lang="pt-BR" dirty="0" smtClean="0"/>
              <a:t>de programação usada</a:t>
            </a:r>
          </a:p>
          <a:p>
            <a:endParaRPr lang="pt-BR" dirty="0" smtClean="0"/>
          </a:p>
          <a:p>
            <a:r>
              <a:rPr lang="pt-BR" dirty="0" smtClean="0"/>
              <a:t>Nesse </a:t>
            </a:r>
            <a:r>
              <a:rPr lang="pt-BR" dirty="0"/>
              <a:t>tipo de situação, convém utilizar a </a:t>
            </a:r>
            <a:r>
              <a:rPr lang="pt-BR" b="1" dirty="0"/>
              <a:t>análise matemática </a:t>
            </a:r>
            <a:r>
              <a:rPr lang="pt-BR" dirty="0"/>
              <a:t>do </a:t>
            </a:r>
            <a:r>
              <a:rPr lang="pt-BR" dirty="0" smtClean="0"/>
              <a:t>algoritmo</a:t>
            </a:r>
          </a:p>
        </p:txBody>
      </p:sp>
    </p:spTree>
    <p:extLst>
      <p:ext uri="{BB962C8B-B14F-4D97-AF65-F5344CB8AC3E}">
        <p14:creationId xmlns:p14="http://schemas.microsoft.com/office/powerpoint/2010/main" val="36914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matemática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pt-BR" sz="2900" dirty="0" smtClean="0"/>
              <a:t>Permite um </a:t>
            </a:r>
            <a:r>
              <a:rPr lang="pt-BR" sz="2900" dirty="0"/>
              <a:t>estudo formal de um algoritmo ao nível </a:t>
            </a:r>
            <a:r>
              <a:rPr lang="pt-BR" sz="2900" dirty="0" smtClean="0"/>
              <a:t>da sua </a:t>
            </a:r>
            <a:r>
              <a:rPr lang="pt-BR" sz="2900" dirty="0" err="1" smtClean="0"/>
              <a:t>idéia</a:t>
            </a:r>
            <a:endParaRPr lang="pt-BR" sz="2900" dirty="0"/>
          </a:p>
          <a:p>
            <a:pPr lvl="1"/>
            <a:r>
              <a:rPr lang="pt-BR" dirty="0"/>
              <a:t>Faz uso de </a:t>
            </a:r>
            <a:r>
              <a:rPr lang="pt-BR" dirty="0" smtClean="0"/>
              <a:t>um </a:t>
            </a:r>
            <a:r>
              <a:rPr lang="pt-BR" dirty="0"/>
              <a:t>computador idealizado e simplificações que buscam considerar somente os custos dominantes do algoritmo</a:t>
            </a:r>
          </a:p>
          <a:p>
            <a:pPr lvl="1"/>
            <a:r>
              <a:rPr lang="pt-BR" dirty="0" smtClean="0"/>
              <a:t>Detalhes de baixo </a:t>
            </a:r>
            <a:r>
              <a:rPr lang="pt-BR" dirty="0"/>
              <a:t>nível são </a:t>
            </a:r>
            <a:r>
              <a:rPr lang="pt-BR" dirty="0" smtClean="0"/>
              <a:t>ignorados</a:t>
            </a:r>
          </a:p>
          <a:p>
            <a:pPr lvl="2"/>
            <a:r>
              <a:rPr lang="pt-BR" dirty="0" smtClean="0"/>
              <a:t>Linguagem de programação utilizada</a:t>
            </a:r>
          </a:p>
          <a:p>
            <a:pPr lvl="2"/>
            <a:r>
              <a:rPr lang="pt-BR" dirty="0" smtClean="0"/>
              <a:t>Hardware no qual o algoritmo é executado</a:t>
            </a:r>
          </a:p>
          <a:p>
            <a:pPr lvl="2"/>
            <a:r>
              <a:rPr lang="pt-BR" dirty="0" smtClean="0"/>
              <a:t>Conjunto de instruções da CPU</a:t>
            </a:r>
          </a:p>
          <a:p>
            <a:pPr lvl="2"/>
            <a:r>
              <a:rPr lang="pt-BR" dirty="0" err="1" smtClean="0"/>
              <a:t>Etc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3009100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matemática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pt-BR" sz="2900" dirty="0" smtClean="0"/>
              <a:t>Permite </a:t>
            </a:r>
            <a:r>
              <a:rPr lang="pt-BR" sz="2900" dirty="0"/>
              <a:t>entender como um algoritmo se comporta à medida que o conjunto de dados de entrada </a:t>
            </a:r>
            <a:r>
              <a:rPr lang="pt-BR" sz="2900" dirty="0" smtClean="0"/>
              <a:t>cresce </a:t>
            </a:r>
            <a:endParaRPr lang="pt-BR" sz="2900" dirty="0"/>
          </a:p>
          <a:p>
            <a:pPr lvl="1"/>
            <a:r>
              <a:rPr lang="pt-BR" dirty="0" smtClean="0"/>
              <a:t>Exemplo: número </a:t>
            </a:r>
            <a:r>
              <a:rPr lang="pt-BR" dirty="0"/>
              <a:t>de elementos em um </a:t>
            </a:r>
            <a:r>
              <a:rPr lang="pt-BR" dirty="0" err="1" smtClean="0"/>
              <a:t>array</a:t>
            </a:r>
            <a:r>
              <a:rPr lang="pt-BR" dirty="0" smtClean="0"/>
              <a:t>, </a:t>
            </a:r>
            <a:r>
              <a:rPr lang="pt-BR" dirty="0"/>
              <a:t>lista, árvore, </a:t>
            </a:r>
            <a:r>
              <a:rPr lang="pt-BR" dirty="0" err="1"/>
              <a:t>etc</a:t>
            </a:r>
            <a:endParaRPr lang="pt-BR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pt-BR" sz="2900" dirty="0" smtClean="0"/>
              <a:t>Expressa </a:t>
            </a:r>
            <a:r>
              <a:rPr lang="pt-BR" sz="2900" dirty="0"/>
              <a:t>a relação entre o conjunto de dados de entrada e a quantidade de tempo necessária para processar esses dados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87008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Contando </a:t>
            </a:r>
            <a:r>
              <a:rPr lang="pt-BR" dirty="0" smtClean="0"/>
              <a:t>instruções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Considere o </a:t>
            </a:r>
            <a:r>
              <a:rPr lang="pt-BR" dirty="0" smtClean="0"/>
              <a:t>pequeno </a:t>
            </a:r>
            <a:r>
              <a:rPr lang="pt-BR" dirty="0"/>
              <a:t>trecho de </a:t>
            </a:r>
            <a:r>
              <a:rPr lang="pt-BR" dirty="0" smtClean="0"/>
              <a:t>código</a:t>
            </a:r>
          </a:p>
          <a:p>
            <a:pPr lvl="1"/>
            <a:r>
              <a:rPr lang="pt-BR" dirty="0"/>
              <a:t>Este algoritmo procura o maior valor presente em um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b="1" dirty="0"/>
              <a:t>A</a:t>
            </a:r>
            <a:r>
              <a:rPr lang="pt-BR" dirty="0"/>
              <a:t> contendo </a:t>
            </a:r>
            <a:r>
              <a:rPr lang="pt-BR" b="1" dirty="0"/>
              <a:t>n</a:t>
            </a:r>
            <a:r>
              <a:rPr lang="pt-BR" dirty="0"/>
              <a:t> elementos e o armazena na </a:t>
            </a:r>
            <a:r>
              <a:rPr lang="pt-BR" dirty="0" smtClean="0"/>
              <a:t>variável </a:t>
            </a:r>
            <a:r>
              <a:rPr lang="pt-BR" b="1" dirty="0" smtClean="0"/>
              <a:t>M</a:t>
            </a:r>
            <a:endParaRPr lang="pt-BR" dirty="0" smtClean="0"/>
          </a:p>
          <a:p>
            <a:pPr lvl="1"/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7" y="3501008"/>
            <a:ext cx="32099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1466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Contando </a:t>
            </a:r>
            <a:r>
              <a:rPr lang="pt-BR" dirty="0" smtClean="0"/>
              <a:t>instruções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pt-BR" dirty="0" smtClean="0"/>
              <a:t>Quantas </a:t>
            </a:r>
            <a:r>
              <a:rPr lang="pt-BR" b="1" dirty="0" smtClean="0"/>
              <a:t>instruções simples</a:t>
            </a:r>
            <a:r>
              <a:rPr lang="pt-BR" dirty="0" smtClean="0"/>
              <a:t> </a:t>
            </a:r>
            <a:r>
              <a:rPr lang="pt-BR" dirty="0"/>
              <a:t>ele </a:t>
            </a:r>
            <a:r>
              <a:rPr lang="pt-BR" dirty="0" smtClean="0"/>
              <a:t>executa?</a:t>
            </a:r>
          </a:p>
          <a:p>
            <a:pPr lvl="1"/>
            <a:r>
              <a:rPr lang="pt-BR" b="1" dirty="0" smtClean="0"/>
              <a:t>Instruções simples</a:t>
            </a:r>
            <a:r>
              <a:rPr lang="pt-BR" dirty="0" smtClean="0"/>
              <a:t>: instruções que podem </a:t>
            </a:r>
            <a:r>
              <a:rPr lang="pt-BR" dirty="0"/>
              <a:t>ser </a:t>
            </a:r>
            <a:r>
              <a:rPr lang="pt-BR" dirty="0" smtClean="0"/>
              <a:t>executadas </a:t>
            </a:r>
            <a:r>
              <a:rPr lang="pt-BR" dirty="0"/>
              <a:t>diretamente pelo </a:t>
            </a:r>
            <a:r>
              <a:rPr lang="pt-BR" dirty="0" smtClean="0"/>
              <a:t>CPU (ou </a:t>
            </a:r>
            <a:r>
              <a:rPr lang="pt-BR" dirty="0"/>
              <a:t>algo muito perto </a:t>
            </a:r>
            <a:r>
              <a:rPr lang="pt-BR" dirty="0" smtClean="0"/>
              <a:t>disso)</a:t>
            </a:r>
          </a:p>
          <a:p>
            <a:pPr lvl="2"/>
            <a:r>
              <a:rPr lang="pt-BR" dirty="0"/>
              <a:t>atribuição de um valor a uma variável</a:t>
            </a:r>
          </a:p>
          <a:p>
            <a:pPr lvl="2"/>
            <a:r>
              <a:rPr lang="pt-BR" dirty="0" smtClean="0"/>
              <a:t>acesso </a:t>
            </a:r>
            <a:r>
              <a:rPr lang="pt-BR" dirty="0"/>
              <a:t>ao valor de um determinado elemento do </a:t>
            </a:r>
            <a:r>
              <a:rPr lang="pt-BR" dirty="0" err="1"/>
              <a:t>array</a:t>
            </a:r>
            <a:endParaRPr lang="pt-BR" dirty="0"/>
          </a:p>
          <a:p>
            <a:pPr lvl="2"/>
            <a:r>
              <a:rPr lang="pt-BR" dirty="0" smtClean="0"/>
              <a:t>comparação </a:t>
            </a:r>
            <a:r>
              <a:rPr lang="pt-BR" dirty="0"/>
              <a:t>de dois valores</a:t>
            </a:r>
          </a:p>
          <a:p>
            <a:pPr lvl="2"/>
            <a:r>
              <a:rPr lang="pt-BR" dirty="0" smtClean="0"/>
              <a:t>incremento </a:t>
            </a:r>
            <a:r>
              <a:rPr lang="pt-BR" dirty="0"/>
              <a:t>de um valor</a:t>
            </a:r>
          </a:p>
          <a:p>
            <a:pPr lvl="2"/>
            <a:r>
              <a:rPr lang="pt-BR" dirty="0" smtClean="0"/>
              <a:t>operações </a:t>
            </a:r>
            <a:r>
              <a:rPr lang="pt-BR" dirty="0"/>
              <a:t>aritméticas básicas, como adição e multiplicação</a:t>
            </a:r>
          </a:p>
        </p:txBody>
      </p:sp>
    </p:spTree>
    <p:extLst>
      <p:ext uri="{BB962C8B-B14F-4D97-AF65-F5344CB8AC3E}">
        <p14:creationId xmlns:p14="http://schemas.microsoft.com/office/powerpoint/2010/main" val="1192064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Contando </a:t>
            </a:r>
            <a:r>
              <a:rPr lang="pt-BR" dirty="0" smtClean="0"/>
              <a:t>instruções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19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Instruções simples</a:t>
            </a:r>
          </a:p>
          <a:p>
            <a:pPr lvl="1"/>
            <a:r>
              <a:rPr lang="pt-BR" dirty="0" smtClean="0"/>
              <a:t>Todas possuem o </a:t>
            </a:r>
            <a:r>
              <a:rPr lang="pt-BR" dirty="0"/>
              <a:t>mesmo </a:t>
            </a:r>
            <a:r>
              <a:rPr lang="pt-BR" dirty="0" smtClean="0"/>
              <a:t>custo</a:t>
            </a:r>
          </a:p>
          <a:p>
            <a:pPr lvl="1"/>
            <a:r>
              <a:rPr lang="pt-BR" dirty="0" smtClean="0"/>
              <a:t>Comandos </a:t>
            </a:r>
            <a:r>
              <a:rPr lang="pt-BR" dirty="0"/>
              <a:t>de seleção (como o comando </a:t>
            </a:r>
            <a:r>
              <a:rPr lang="pt-BR" b="1" dirty="0" err="1" smtClean="0"/>
              <a:t>if</a:t>
            </a:r>
            <a:r>
              <a:rPr lang="pt-BR" dirty="0" smtClean="0"/>
              <a:t>) </a:t>
            </a:r>
            <a:r>
              <a:rPr lang="pt-BR" dirty="0"/>
              <a:t>possuem custo </a:t>
            </a:r>
            <a:r>
              <a:rPr lang="pt-BR" dirty="0" smtClean="0"/>
              <a:t>zero </a:t>
            </a:r>
          </a:p>
          <a:p>
            <a:pPr lvl="2"/>
            <a:r>
              <a:rPr lang="pt-BR" dirty="0" smtClean="0"/>
              <a:t>Não </a:t>
            </a:r>
            <a:r>
              <a:rPr lang="pt-BR" dirty="0"/>
              <a:t>contam como </a:t>
            </a:r>
            <a:r>
              <a:rPr lang="pt-BR" dirty="0" smtClean="0"/>
              <a:t>instruções</a:t>
            </a:r>
            <a:endParaRPr lang="pt-BR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037" y="3947889"/>
            <a:ext cx="3209925" cy="185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7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Algoritmos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Como resolver </a:t>
            </a:r>
            <a:r>
              <a:rPr lang="pt-BR" dirty="0"/>
              <a:t>um problema no </a:t>
            </a:r>
            <a:r>
              <a:rPr lang="pt-BR" dirty="0" smtClean="0"/>
              <a:t>computador?</a:t>
            </a:r>
          </a:p>
          <a:p>
            <a:pPr lvl="1"/>
            <a:r>
              <a:rPr lang="pt-BR" dirty="0" smtClean="0"/>
              <a:t>Precisamos descrevê-lo </a:t>
            </a:r>
            <a:r>
              <a:rPr lang="pt-BR" dirty="0"/>
              <a:t>de uma forma clara e </a:t>
            </a:r>
            <a:r>
              <a:rPr lang="pt-BR" dirty="0" smtClean="0"/>
              <a:t>precisa</a:t>
            </a:r>
          </a:p>
          <a:p>
            <a:endParaRPr lang="pt-BR" dirty="0" smtClean="0"/>
          </a:p>
          <a:p>
            <a:r>
              <a:rPr lang="pt-BR" dirty="0" smtClean="0"/>
              <a:t>Precisamos </a:t>
            </a:r>
            <a:r>
              <a:rPr lang="pt-BR" dirty="0"/>
              <a:t>escrever o seu </a:t>
            </a:r>
            <a:r>
              <a:rPr lang="pt-BR" b="1" dirty="0" smtClean="0"/>
              <a:t>algoritmo</a:t>
            </a:r>
          </a:p>
          <a:p>
            <a:pPr lvl="1"/>
            <a:r>
              <a:rPr lang="pt-BR" dirty="0"/>
              <a:t>Um </a:t>
            </a:r>
            <a:r>
              <a:rPr lang="pt-BR" b="1" dirty="0" smtClean="0"/>
              <a:t>algoritmo</a:t>
            </a:r>
            <a:r>
              <a:rPr lang="pt-BR" dirty="0" smtClean="0"/>
              <a:t> é uma </a:t>
            </a:r>
            <a:r>
              <a:rPr lang="pt-BR" dirty="0"/>
              <a:t>sequência simples e objetiva de </a:t>
            </a:r>
            <a:r>
              <a:rPr lang="pt-BR" b="1" dirty="0" smtClean="0"/>
              <a:t>instruções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Cada </a:t>
            </a:r>
            <a:r>
              <a:rPr lang="pt-BR" b="1" dirty="0" smtClean="0"/>
              <a:t>instrução</a:t>
            </a:r>
            <a:r>
              <a:rPr lang="pt-BR" dirty="0" smtClean="0"/>
              <a:t> </a:t>
            </a:r>
            <a:r>
              <a:rPr lang="pt-BR" dirty="0"/>
              <a:t>é uma informação que indica ao computador uma ação básica a ser executada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Contando </a:t>
            </a:r>
            <a:r>
              <a:rPr lang="pt-BR" dirty="0" smtClean="0"/>
              <a:t>instruções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Custo da inicialização de </a:t>
            </a:r>
            <a:r>
              <a:rPr lang="pt-BR" b="1" dirty="0" smtClean="0"/>
              <a:t>M</a:t>
            </a:r>
            <a:r>
              <a:rPr lang="pt-BR" dirty="0" smtClean="0"/>
              <a:t>: </a:t>
            </a:r>
            <a:r>
              <a:rPr lang="pt-BR" dirty="0"/>
              <a:t>1 </a:t>
            </a:r>
            <a:r>
              <a:rPr lang="pt-BR" dirty="0" smtClean="0"/>
              <a:t>instrução</a:t>
            </a:r>
          </a:p>
          <a:p>
            <a:pPr lvl="1"/>
            <a:r>
              <a:rPr lang="pt-BR" dirty="0" smtClean="0"/>
              <a:t>Apenas uma operação de atribuição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2967037" y="3140968"/>
            <a:ext cx="3209925" cy="1857375"/>
            <a:chOff x="2967037" y="3140968"/>
            <a:chExt cx="3209925" cy="185737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037" y="3140968"/>
              <a:ext cx="3209925" cy="185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3491880" y="3140968"/>
              <a:ext cx="1152128" cy="28803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80887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Contando </a:t>
            </a:r>
            <a:r>
              <a:rPr lang="pt-BR" dirty="0" smtClean="0"/>
              <a:t>instruções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21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Custo de inicialização do laço </a:t>
            </a:r>
            <a:r>
              <a:rPr lang="pt-BR" b="1" dirty="0" smtClean="0"/>
              <a:t>for</a:t>
            </a:r>
            <a:r>
              <a:rPr lang="pt-BR" dirty="0" smtClean="0"/>
              <a:t>: 2 instruções</a:t>
            </a:r>
          </a:p>
          <a:p>
            <a:pPr lvl="1"/>
            <a:r>
              <a:rPr lang="pt-BR" dirty="0" smtClean="0"/>
              <a:t>Uma operação de atribuição e uma comparação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2967037" y="3140968"/>
            <a:ext cx="3209925" cy="1857375"/>
            <a:chOff x="2967037" y="3140968"/>
            <a:chExt cx="3209925" cy="185737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037" y="3140968"/>
              <a:ext cx="3209925" cy="185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3563888" y="3645024"/>
              <a:ext cx="1800200" cy="28803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19091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Contando </a:t>
            </a:r>
            <a:r>
              <a:rPr lang="pt-BR" dirty="0" smtClean="0"/>
              <a:t>instruções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22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Custo de execução do laço </a:t>
            </a:r>
            <a:r>
              <a:rPr lang="pt-BR" b="1" dirty="0" smtClean="0"/>
              <a:t>for</a:t>
            </a:r>
            <a:r>
              <a:rPr lang="pt-BR" dirty="0" smtClean="0"/>
              <a:t>: 2n instruções</a:t>
            </a:r>
          </a:p>
          <a:p>
            <a:pPr lvl="1"/>
            <a:r>
              <a:rPr lang="pt-BR" dirty="0" smtClean="0"/>
              <a:t>Uma operação de incremento e uma comparação executadas </a:t>
            </a:r>
            <a:r>
              <a:rPr lang="pt-BR" b="1" dirty="0" smtClean="0"/>
              <a:t>n</a:t>
            </a:r>
            <a:r>
              <a:rPr lang="pt-BR" dirty="0" smtClean="0"/>
              <a:t> vezes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2967037" y="3140968"/>
            <a:ext cx="3209925" cy="1857375"/>
            <a:chOff x="2967037" y="3140968"/>
            <a:chExt cx="3209925" cy="1857375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037" y="3140968"/>
              <a:ext cx="3209925" cy="185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Retângulo 5"/>
            <p:cNvSpPr/>
            <p:nvPr/>
          </p:nvSpPr>
          <p:spPr>
            <a:xfrm>
              <a:off x="4427984" y="3645024"/>
              <a:ext cx="1512168" cy="288032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291436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Contando </a:t>
            </a:r>
            <a:r>
              <a:rPr lang="pt-BR" dirty="0" smtClean="0"/>
              <a:t>instruções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Ignorando </a:t>
            </a:r>
            <a:r>
              <a:rPr lang="pt-BR" dirty="0"/>
              <a:t>os comandos contidos </a:t>
            </a:r>
            <a:r>
              <a:rPr lang="pt-BR" dirty="0" smtClean="0"/>
              <a:t>dentro do </a:t>
            </a:r>
            <a:r>
              <a:rPr lang="pt-BR" dirty="0"/>
              <a:t>laço </a:t>
            </a:r>
            <a:r>
              <a:rPr lang="pt-BR" b="1" dirty="0" smtClean="0"/>
              <a:t>for</a:t>
            </a:r>
            <a:r>
              <a:rPr lang="pt-BR" dirty="0" smtClean="0"/>
              <a:t>, temos </a:t>
            </a:r>
            <a:r>
              <a:rPr lang="pt-BR" dirty="0"/>
              <a:t>que o algoritmo </a:t>
            </a:r>
            <a:r>
              <a:rPr lang="pt-BR" dirty="0" smtClean="0"/>
              <a:t>irá executar </a:t>
            </a:r>
            <a:r>
              <a:rPr lang="pt-BR" b="1" dirty="0" smtClean="0"/>
              <a:t>3+2n</a:t>
            </a:r>
            <a:r>
              <a:rPr lang="pt-BR" dirty="0" smtClean="0"/>
              <a:t> instruções</a:t>
            </a:r>
          </a:p>
          <a:p>
            <a:pPr lvl="1"/>
            <a:r>
              <a:rPr lang="pt-BR" dirty="0"/>
              <a:t>3 instruções antes de iniciar o laço </a:t>
            </a:r>
            <a:r>
              <a:rPr lang="pt-BR" b="1" dirty="0" smtClean="0"/>
              <a:t>for</a:t>
            </a:r>
            <a:endParaRPr lang="pt-BR" b="1" dirty="0"/>
          </a:p>
          <a:p>
            <a:pPr lvl="1"/>
            <a:r>
              <a:rPr lang="pt-BR" dirty="0" smtClean="0"/>
              <a:t>2 </a:t>
            </a:r>
            <a:r>
              <a:rPr lang="pt-BR" dirty="0"/>
              <a:t>instruções ao final de cada laço </a:t>
            </a:r>
            <a:r>
              <a:rPr lang="pt-BR" b="1" dirty="0" smtClean="0"/>
              <a:t>for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967037" y="4523953"/>
            <a:ext cx="3209925" cy="1857375"/>
            <a:chOff x="2967037" y="3140968"/>
            <a:chExt cx="3209925" cy="185737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037" y="3140968"/>
              <a:ext cx="3209925" cy="185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tângulo 6"/>
            <p:cNvSpPr/>
            <p:nvPr/>
          </p:nvSpPr>
          <p:spPr>
            <a:xfrm>
              <a:off x="2967037" y="3140968"/>
              <a:ext cx="2973115" cy="79208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5007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Contando </a:t>
            </a:r>
            <a:r>
              <a:rPr lang="pt-BR" dirty="0" smtClean="0"/>
              <a:t>instruções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Assim, considerando um </a:t>
            </a:r>
            <a:r>
              <a:rPr lang="pt-BR" b="1" dirty="0" smtClean="0"/>
              <a:t>laço vazio</a:t>
            </a:r>
            <a:r>
              <a:rPr lang="pt-BR" dirty="0" smtClean="0"/>
              <a:t>, </a:t>
            </a:r>
            <a:r>
              <a:rPr lang="pt-BR" dirty="0"/>
              <a:t>podemos </a:t>
            </a:r>
            <a:r>
              <a:rPr lang="pt-BR" dirty="0" smtClean="0"/>
              <a:t>definir </a:t>
            </a:r>
            <a:r>
              <a:rPr lang="pt-BR" dirty="0"/>
              <a:t>uma função matemática que representa o </a:t>
            </a:r>
            <a:r>
              <a:rPr lang="pt-BR" dirty="0" smtClean="0"/>
              <a:t>custo </a:t>
            </a:r>
            <a:r>
              <a:rPr lang="pt-BR" dirty="0"/>
              <a:t>do algoritmo em relação ao tamanho do </a:t>
            </a:r>
            <a:r>
              <a:rPr lang="pt-BR" dirty="0" err="1" smtClean="0"/>
              <a:t>array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entrada</a:t>
            </a:r>
          </a:p>
          <a:p>
            <a:pPr lvl="1"/>
            <a:r>
              <a:rPr lang="pt-BR" b="1" dirty="0" smtClean="0"/>
              <a:t>f(n</a:t>
            </a:r>
            <a:r>
              <a:rPr lang="pt-BR" b="1" dirty="0"/>
              <a:t>) = 2n + </a:t>
            </a:r>
            <a:r>
              <a:rPr lang="pt-BR" b="1" dirty="0" smtClean="0"/>
              <a:t>3</a:t>
            </a:r>
            <a:endParaRPr lang="pt-BR" b="1" dirty="0"/>
          </a:p>
        </p:txBody>
      </p:sp>
      <p:grpSp>
        <p:nvGrpSpPr>
          <p:cNvPr id="5" name="Grupo 4"/>
          <p:cNvGrpSpPr/>
          <p:nvPr/>
        </p:nvGrpSpPr>
        <p:grpSpPr>
          <a:xfrm>
            <a:off x="2967037" y="4523953"/>
            <a:ext cx="3209925" cy="1857375"/>
            <a:chOff x="2967037" y="3140968"/>
            <a:chExt cx="3209925" cy="185737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037" y="3140968"/>
              <a:ext cx="3209925" cy="185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tângulo 6"/>
            <p:cNvSpPr/>
            <p:nvPr/>
          </p:nvSpPr>
          <p:spPr>
            <a:xfrm>
              <a:off x="2967037" y="3140968"/>
              <a:ext cx="2973115" cy="792088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14808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Contando instruções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As </a:t>
            </a:r>
            <a:r>
              <a:rPr lang="pt-BR" dirty="0"/>
              <a:t>instruções vistas </a:t>
            </a:r>
            <a:r>
              <a:rPr lang="pt-BR" dirty="0" smtClean="0"/>
              <a:t>anteriormente eram sempre executadas. Porém, as </a:t>
            </a:r>
            <a:r>
              <a:rPr lang="pt-BR" dirty="0"/>
              <a:t>instruções dentro do </a:t>
            </a:r>
            <a:r>
              <a:rPr lang="pt-BR" b="1" dirty="0" smtClean="0"/>
              <a:t>for</a:t>
            </a:r>
            <a:r>
              <a:rPr lang="pt-BR" dirty="0" smtClean="0"/>
              <a:t> </a:t>
            </a:r>
            <a:r>
              <a:rPr lang="pt-BR" dirty="0"/>
              <a:t>podem ou não ser </a:t>
            </a:r>
            <a:r>
              <a:rPr lang="pt-BR" dirty="0" smtClean="0"/>
              <a:t>executadas</a:t>
            </a:r>
          </a:p>
          <a:p>
            <a:pPr lvl="1"/>
            <a:r>
              <a:rPr lang="pt-BR" dirty="0" smtClean="0"/>
              <a:t>Comando de seleção: 1 instrução</a:t>
            </a:r>
          </a:p>
          <a:p>
            <a:pPr lvl="2"/>
            <a:r>
              <a:rPr lang="pt-BR" dirty="0" smtClean="0"/>
              <a:t>Sempre executada</a:t>
            </a:r>
          </a:p>
          <a:p>
            <a:pPr lvl="1"/>
            <a:r>
              <a:rPr lang="pt-BR" dirty="0" smtClean="0"/>
              <a:t>Atribuição: </a:t>
            </a:r>
            <a:r>
              <a:rPr lang="pt-BR" dirty="0"/>
              <a:t>1 instrução</a:t>
            </a:r>
          </a:p>
          <a:p>
            <a:pPr lvl="2"/>
            <a:r>
              <a:rPr lang="pt-BR" dirty="0" smtClean="0"/>
              <a:t>Depende do resultado do comando de seleção</a:t>
            </a:r>
            <a:endParaRPr lang="pt-BR" dirty="0"/>
          </a:p>
        </p:txBody>
      </p:sp>
      <p:grpSp>
        <p:nvGrpSpPr>
          <p:cNvPr id="5" name="Grupo 4"/>
          <p:cNvGrpSpPr/>
          <p:nvPr/>
        </p:nvGrpSpPr>
        <p:grpSpPr>
          <a:xfrm>
            <a:off x="2967037" y="4811985"/>
            <a:ext cx="3209925" cy="1857375"/>
            <a:chOff x="2967037" y="3140968"/>
            <a:chExt cx="3209925" cy="185737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037" y="3140968"/>
              <a:ext cx="3209925" cy="185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tângulo 6"/>
            <p:cNvSpPr/>
            <p:nvPr/>
          </p:nvSpPr>
          <p:spPr>
            <a:xfrm>
              <a:off x="3546636" y="3924430"/>
              <a:ext cx="2033476" cy="80071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455097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Contando instruções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Antes, bastava saber o tamanho do </a:t>
            </a:r>
            <a:r>
              <a:rPr lang="pt-BR" dirty="0" err="1"/>
              <a:t>array</a:t>
            </a:r>
            <a:r>
              <a:rPr lang="pt-BR" dirty="0"/>
              <a:t>, </a:t>
            </a:r>
            <a:r>
              <a:rPr lang="pt-BR" b="1" dirty="0" smtClean="0"/>
              <a:t>n</a:t>
            </a:r>
            <a:r>
              <a:rPr lang="pt-BR" dirty="0" smtClean="0"/>
              <a:t>, </a:t>
            </a:r>
            <a:r>
              <a:rPr lang="pt-BR" dirty="0"/>
              <a:t>para definir a função de custo </a:t>
            </a:r>
            <a:r>
              <a:rPr lang="pt-BR" b="1" dirty="0" smtClean="0"/>
              <a:t>f(n)</a:t>
            </a:r>
            <a:r>
              <a:rPr lang="pt-BR" dirty="0" smtClean="0"/>
              <a:t> </a:t>
            </a:r>
          </a:p>
          <a:p>
            <a:r>
              <a:rPr lang="pt-BR" dirty="0" smtClean="0"/>
              <a:t>Agora, </a:t>
            </a:r>
            <a:r>
              <a:rPr lang="pt-BR" dirty="0"/>
              <a:t>temos que considerar também o conteúdo do </a:t>
            </a:r>
            <a:r>
              <a:rPr lang="pt-BR" dirty="0" err="1" smtClean="0"/>
              <a:t>array</a:t>
            </a:r>
            <a:endParaRPr lang="pt-BR" dirty="0" smtClean="0"/>
          </a:p>
          <a:p>
            <a:r>
              <a:rPr lang="pt-BR" dirty="0" smtClean="0"/>
              <a:t>Tome como exemplo os dois </a:t>
            </a:r>
            <a:r>
              <a:rPr lang="pt-BR" dirty="0" err="1" smtClean="0"/>
              <a:t>arrays</a:t>
            </a:r>
            <a:r>
              <a:rPr lang="pt-BR" dirty="0" smtClean="0"/>
              <a:t> abaixo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5080223"/>
            <a:ext cx="3419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46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Contando instruções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dirty="0" err="1"/>
              <a:t>array</a:t>
            </a:r>
            <a:r>
              <a:rPr lang="pt-BR" dirty="0"/>
              <a:t> </a:t>
            </a:r>
            <a:r>
              <a:rPr lang="pt-BR" b="1" dirty="0"/>
              <a:t>A1</a:t>
            </a:r>
            <a:r>
              <a:rPr lang="pt-BR" dirty="0"/>
              <a:t> irá </a:t>
            </a:r>
            <a:r>
              <a:rPr lang="pt-BR" dirty="0" smtClean="0"/>
              <a:t>executar mais </a:t>
            </a:r>
            <a:r>
              <a:rPr lang="pt-BR" dirty="0"/>
              <a:t>instruções </a:t>
            </a:r>
            <a:r>
              <a:rPr lang="pt-BR" dirty="0" smtClean="0"/>
              <a:t>do que o </a:t>
            </a:r>
            <a:r>
              <a:rPr lang="pt-BR" dirty="0" err="1" smtClean="0"/>
              <a:t>array</a:t>
            </a:r>
            <a:r>
              <a:rPr lang="pt-BR" dirty="0" smtClean="0"/>
              <a:t> </a:t>
            </a:r>
            <a:r>
              <a:rPr lang="pt-BR" b="1" dirty="0" smtClean="0"/>
              <a:t>A2</a:t>
            </a:r>
          </a:p>
          <a:p>
            <a:pPr lvl="1"/>
            <a:r>
              <a:rPr lang="pt-BR" dirty="0" err="1" smtClean="0"/>
              <a:t>Array</a:t>
            </a:r>
            <a:r>
              <a:rPr lang="pt-BR" dirty="0" smtClean="0"/>
              <a:t> </a:t>
            </a:r>
            <a:r>
              <a:rPr lang="pt-BR" b="1" dirty="0" smtClean="0"/>
              <a:t>A1</a:t>
            </a:r>
            <a:r>
              <a:rPr lang="pt-BR" dirty="0" smtClean="0"/>
              <a:t>: o comando </a:t>
            </a:r>
            <a:r>
              <a:rPr lang="pt-BR" b="1" dirty="0" err="1" smtClean="0"/>
              <a:t>if</a:t>
            </a:r>
            <a:r>
              <a:rPr lang="pt-BR" dirty="0" smtClean="0"/>
              <a:t> é sempre </a:t>
            </a:r>
            <a:r>
              <a:rPr lang="pt-BR" b="1" dirty="0" smtClean="0"/>
              <a:t>verdadeiro</a:t>
            </a:r>
            <a:r>
              <a:rPr lang="pt-BR" dirty="0" smtClean="0"/>
              <a:t> </a:t>
            </a:r>
          </a:p>
          <a:p>
            <a:pPr lvl="1"/>
            <a:r>
              <a:rPr lang="pt-BR" dirty="0" err="1" smtClean="0"/>
              <a:t>Array</a:t>
            </a:r>
            <a:r>
              <a:rPr lang="pt-BR" dirty="0" smtClean="0"/>
              <a:t> </a:t>
            </a:r>
            <a:r>
              <a:rPr lang="pt-BR" b="1" dirty="0" smtClean="0"/>
              <a:t>A2</a:t>
            </a:r>
            <a:r>
              <a:rPr lang="pt-BR" dirty="0" smtClean="0"/>
              <a:t>: o </a:t>
            </a:r>
            <a:r>
              <a:rPr lang="pt-BR" dirty="0"/>
              <a:t>comando </a:t>
            </a:r>
            <a:r>
              <a:rPr lang="pt-BR" b="1" dirty="0" err="1"/>
              <a:t>if</a:t>
            </a:r>
            <a:r>
              <a:rPr lang="pt-BR" dirty="0"/>
              <a:t> </a:t>
            </a:r>
            <a:r>
              <a:rPr lang="pt-BR" dirty="0" smtClean="0"/>
              <a:t>é </a:t>
            </a:r>
            <a:r>
              <a:rPr lang="pt-BR" dirty="0"/>
              <a:t>sempre </a:t>
            </a:r>
            <a:r>
              <a:rPr lang="pt-BR" b="1" dirty="0" smtClean="0"/>
              <a:t>falso</a:t>
            </a:r>
          </a:p>
          <a:p>
            <a:pPr lvl="1"/>
            <a:endParaRPr lang="pt-BR" dirty="0" smtClean="0"/>
          </a:p>
          <a:p>
            <a:r>
              <a:rPr lang="pt-BR" dirty="0" smtClean="0"/>
              <a:t>Devemos considerar o pior </a:t>
            </a:r>
            <a:r>
              <a:rPr lang="pt-BR" dirty="0"/>
              <a:t>caso </a:t>
            </a:r>
            <a:r>
              <a:rPr lang="pt-BR" dirty="0" smtClean="0"/>
              <a:t>possível</a:t>
            </a:r>
          </a:p>
          <a:p>
            <a:pPr lvl="1"/>
            <a:r>
              <a:rPr lang="pt-BR" dirty="0" smtClean="0"/>
              <a:t>Maior </a:t>
            </a:r>
            <a:r>
              <a:rPr lang="pt-BR" dirty="0"/>
              <a:t>número de instruções é </a:t>
            </a:r>
            <a:r>
              <a:rPr lang="pt-BR" dirty="0" smtClean="0"/>
              <a:t>executado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263" y="5080223"/>
            <a:ext cx="3419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385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Contando instruções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Neste exemplo, o </a:t>
            </a:r>
            <a:r>
              <a:rPr lang="pt-BR" b="1" dirty="0" smtClean="0"/>
              <a:t>pior caso</a:t>
            </a:r>
            <a:r>
              <a:rPr lang="pt-BR" dirty="0" smtClean="0"/>
              <a:t> </a:t>
            </a:r>
            <a:r>
              <a:rPr lang="pt-BR" dirty="0"/>
              <a:t>ocorre quando o </a:t>
            </a:r>
            <a:r>
              <a:rPr lang="pt-BR" dirty="0" err="1"/>
              <a:t>array</a:t>
            </a:r>
            <a:r>
              <a:rPr lang="pt-BR" dirty="0"/>
              <a:t> possui valores em ordem </a:t>
            </a:r>
            <a:r>
              <a:rPr lang="pt-BR" dirty="0" smtClean="0"/>
              <a:t>crescente</a:t>
            </a:r>
          </a:p>
          <a:p>
            <a:pPr lvl="1"/>
            <a:r>
              <a:rPr lang="pt-BR" dirty="0" smtClean="0"/>
              <a:t>Valor </a:t>
            </a:r>
            <a:r>
              <a:rPr lang="pt-BR" dirty="0"/>
              <a:t>de </a:t>
            </a:r>
            <a:r>
              <a:rPr lang="pt-BR" b="1" dirty="0" smtClean="0"/>
              <a:t>M</a:t>
            </a:r>
            <a:r>
              <a:rPr lang="pt-BR" dirty="0" smtClean="0"/>
              <a:t> </a:t>
            </a:r>
            <a:r>
              <a:rPr lang="pt-BR" dirty="0"/>
              <a:t>é sempre </a:t>
            </a:r>
            <a:r>
              <a:rPr lang="pt-BR" dirty="0" smtClean="0"/>
              <a:t>substituído: 2n instruções</a:t>
            </a:r>
          </a:p>
          <a:p>
            <a:pPr lvl="2"/>
            <a:r>
              <a:rPr lang="pt-BR" dirty="0" smtClean="0"/>
              <a:t>Maior </a:t>
            </a:r>
            <a:r>
              <a:rPr lang="pt-BR" dirty="0"/>
              <a:t>número de </a:t>
            </a:r>
            <a:r>
              <a:rPr lang="pt-BR" dirty="0" smtClean="0"/>
              <a:t>instruções</a:t>
            </a:r>
          </a:p>
          <a:p>
            <a:pPr lvl="1"/>
            <a:r>
              <a:rPr lang="pt-BR" dirty="0" smtClean="0"/>
              <a:t>A função </a:t>
            </a:r>
            <a:r>
              <a:rPr lang="pt-BR" dirty="0"/>
              <a:t>custo </a:t>
            </a:r>
            <a:r>
              <a:rPr lang="pt-BR" dirty="0" smtClean="0"/>
              <a:t>será, no </a:t>
            </a:r>
            <a:r>
              <a:rPr lang="pt-BR" b="1" dirty="0" smtClean="0"/>
              <a:t>pior caso</a:t>
            </a:r>
            <a:r>
              <a:rPr lang="pt-BR" dirty="0" smtClean="0"/>
              <a:t>,  </a:t>
            </a:r>
          </a:p>
          <a:p>
            <a:pPr lvl="2"/>
            <a:r>
              <a:rPr lang="pt-BR" b="1" dirty="0" smtClean="0"/>
              <a:t>f(n</a:t>
            </a:r>
            <a:r>
              <a:rPr lang="pt-BR" b="1" dirty="0"/>
              <a:t>) = 3 + 2n + </a:t>
            </a:r>
            <a:r>
              <a:rPr lang="pt-BR" b="1" dirty="0" smtClean="0"/>
              <a:t>2n</a:t>
            </a:r>
            <a:r>
              <a:rPr lang="pt-BR" dirty="0" smtClean="0"/>
              <a:t> </a:t>
            </a:r>
            <a:r>
              <a:rPr lang="pt-BR" dirty="0"/>
              <a:t>ou </a:t>
            </a:r>
            <a:endParaRPr lang="pt-BR" dirty="0" smtClean="0"/>
          </a:p>
          <a:p>
            <a:pPr lvl="2"/>
            <a:r>
              <a:rPr lang="pt-BR" b="1" dirty="0" smtClean="0"/>
              <a:t>f(n</a:t>
            </a:r>
            <a:r>
              <a:rPr lang="pt-BR" b="1" dirty="0"/>
              <a:t>) = 4n  + </a:t>
            </a:r>
            <a:r>
              <a:rPr lang="pt-BR" b="1" dirty="0" smtClean="0"/>
              <a:t>3</a:t>
            </a:r>
            <a:r>
              <a:rPr lang="pt-BR" dirty="0" smtClean="0"/>
              <a:t> </a:t>
            </a:r>
          </a:p>
        </p:txBody>
      </p:sp>
      <p:grpSp>
        <p:nvGrpSpPr>
          <p:cNvPr id="5" name="Grupo 4"/>
          <p:cNvGrpSpPr/>
          <p:nvPr/>
        </p:nvGrpSpPr>
        <p:grpSpPr>
          <a:xfrm>
            <a:off x="2967037" y="4883993"/>
            <a:ext cx="3209925" cy="1857375"/>
            <a:chOff x="2967037" y="3140968"/>
            <a:chExt cx="3209925" cy="1857375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037" y="3140968"/>
              <a:ext cx="3209925" cy="18573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Retângulo 6"/>
            <p:cNvSpPr/>
            <p:nvPr/>
          </p:nvSpPr>
          <p:spPr>
            <a:xfrm>
              <a:off x="3546636" y="3924430"/>
              <a:ext cx="2033476" cy="800714"/>
            </a:xfrm>
            <a:prstGeom prst="rect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884658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Contando instruções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29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Exemplo: maior </a:t>
            </a:r>
            <a:r>
              <a:rPr lang="pt-BR" dirty="0"/>
              <a:t>valor presente em </a:t>
            </a:r>
            <a:r>
              <a:rPr lang="pt-BR" dirty="0" smtClean="0"/>
              <a:t>uma matriz </a:t>
            </a:r>
            <a:r>
              <a:rPr lang="pt-BR" b="1" dirty="0" smtClean="0"/>
              <a:t>A</a:t>
            </a:r>
            <a:r>
              <a:rPr lang="pt-BR" dirty="0" smtClean="0"/>
              <a:t> contendo </a:t>
            </a:r>
            <a:r>
              <a:rPr lang="pt-BR" b="1" dirty="0" smtClean="0"/>
              <a:t>n x n</a:t>
            </a:r>
            <a:r>
              <a:rPr lang="pt-BR" dirty="0" smtClean="0"/>
              <a:t> elementos</a:t>
            </a:r>
            <a:endParaRPr lang="pt-BR" dirty="0"/>
          </a:p>
          <a:p>
            <a:pPr lvl="1"/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41157"/>
            <a:ext cx="3423958" cy="1711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/>
          <p:cNvSpPr txBox="1"/>
          <p:nvPr/>
        </p:nvSpPr>
        <p:spPr>
          <a:xfrm>
            <a:off x="1043608" y="4950167"/>
            <a:ext cx="7272808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900" b="1" dirty="0" smtClean="0"/>
              <a:t>f(n) = 1 + 2 + 2n + n(2 + 2n + 2n)</a:t>
            </a:r>
          </a:p>
          <a:p>
            <a:pPr algn="ctr"/>
            <a:r>
              <a:rPr lang="pt-BR" sz="2900" b="1" dirty="0" smtClean="0"/>
              <a:t>f(n) = 3 + 2n + 2n + 2n</a:t>
            </a:r>
            <a:r>
              <a:rPr lang="pt-BR" sz="2900" b="1" baseline="30000" dirty="0" smtClean="0"/>
              <a:t>2</a:t>
            </a:r>
            <a:r>
              <a:rPr lang="pt-BR" sz="2900" b="1" dirty="0" smtClean="0"/>
              <a:t> + 2n</a:t>
            </a:r>
            <a:r>
              <a:rPr lang="pt-BR" sz="2900" b="1" baseline="30000" dirty="0" smtClean="0"/>
              <a:t>2</a:t>
            </a:r>
          </a:p>
          <a:p>
            <a:pPr algn="ctr"/>
            <a:r>
              <a:rPr lang="pt-BR" sz="2900" b="1" dirty="0">
                <a:solidFill>
                  <a:srgbClr val="FF0000"/>
                </a:solidFill>
              </a:rPr>
              <a:t>f(n) = 3 + </a:t>
            </a:r>
            <a:r>
              <a:rPr lang="pt-BR" sz="2900" b="1" dirty="0" smtClean="0">
                <a:solidFill>
                  <a:srgbClr val="FF0000"/>
                </a:solidFill>
              </a:rPr>
              <a:t>4n + 4n</a:t>
            </a:r>
            <a:r>
              <a:rPr lang="pt-BR" sz="2900" b="1" baseline="30000" dirty="0" smtClean="0">
                <a:solidFill>
                  <a:srgbClr val="FF0000"/>
                </a:solidFill>
              </a:rPr>
              <a:t>2</a:t>
            </a:r>
            <a:endParaRPr lang="pt-BR" sz="2900" b="1" baseline="30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4658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Algoritmo: Bolo de Chocolate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pt-BR" dirty="0"/>
              <a:t>Aqueça o forno a 180 C </a:t>
            </a:r>
          </a:p>
          <a:p>
            <a:pPr>
              <a:defRPr/>
            </a:pPr>
            <a:r>
              <a:rPr lang="pt-BR" dirty="0"/>
              <a:t>Unte uma forma redonda </a:t>
            </a:r>
          </a:p>
          <a:p>
            <a:pPr>
              <a:defRPr/>
            </a:pPr>
            <a:r>
              <a:rPr lang="pt-BR" dirty="0"/>
              <a:t>Numa taça </a:t>
            </a:r>
          </a:p>
          <a:p>
            <a:pPr lvl="1">
              <a:defRPr/>
            </a:pPr>
            <a:r>
              <a:rPr lang="pt-BR" dirty="0"/>
              <a:t>Bata </a:t>
            </a:r>
          </a:p>
          <a:p>
            <a:pPr lvl="2">
              <a:defRPr/>
            </a:pPr>
            <a:r>
              <a:rPr lang="pt-BR" dirty="0"/>
              <a:t>75g de manteiga </a:t>
            </a:r>
          </a:p>
          <a:p>
            <a:pPr lvl="2">
              <a:defRPr/>
            </a:pPr>
            <a:r>
              <a:rPr lang="pt-BR" dirty="0"/>
              <a:t>250g de açúcar </a:t>
            </a:r>
          </a:p>
          <a:p>
            <a:pPr lvl="1">
              <a:defRPr/>
            </a:pPr>
            <a:r>
              <a:rPr lang="pt-BR" dirty="0"/>
              <a:t>até ficar cremoso </a:t>
            </a:r>
          </a:p>
          <a:p>
            <a:pPr lvl="1">
              <a:defRPr/>
            </a:pPr>
            <a:r>
              <a:rPr lang="pt-BR" dirty="0"/>
              <a:t>Junte </a:t>
            </a:r>
          </a:p>
          <a:p>
            <a:pPr lvl="2">
              <a:defRPr/>
            </a:pPr>
            <a:r>
              <a:rPr lang="pt-BR" dirty="0"/>
              <a:t>4 ovos, um a um </a:t>
            </a:r>
          </a:p>
          <a:p>
            <a:pPr lvl="2">
              <a:defRPr/>
            </a:pPr>
            <a:r>
              <a:rPr lang="pt-BR" dirty="0"/>
              <a:t>100g de chocolate derretido </a:t>
            </a:r>
          </a:p>
          <a:p>
            <a:pPr lvl="1">
              <a:defRPr/>
            </a:pPr>
            <a:r>
              <a:rPr lang="pt-BR" dirty="0"/>
              <a:t>Adicione aos poucos 250g de farinha peneirada </a:t>
            </a:r>
          </a:p>
          <a:p>
            <a:pPr>
              <a:defRPr/>
            </a:pPr>
            <a:r>
              <a:rPr lang="pt-BR" dirty="0"/>
              <a:t>Deite a massa na forma </a:t>
            </a:r>
          </a:p>
          <a:p>
            <a:pPr>
              <a:defRPr/>
            </a:pPr>
            <a:r>
              <a:rPr lang="pt-BR" dirty="0"/>
              <a:t>Leve ao forno durante 40 minutos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8408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Material Complementar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30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Vídeo Aulas</a:t>
            </a:r>
          </a:p>
          <a:p>
            <a:pPr lvl="1"/>
            <a:r>
              <a:rPr lang="pt-BR" dirty="0"/>
              <a:t>Aula 99: Análise de </a:t>
            </a:r>
            <a:r>
              <a:rPr lang="pt-BR" dirty="0"/>
              <a:t>Algoritmos: </a:t>
            </a:r>
            <a:endParaRPr lang="pt-BR" dirty="0" smtClean="0"/>
          </a:p>
          <a:p>
            <a:pPr lvl="1"/>
            <a:r>
              <a:rPr lang="pt-BR" dirty="0" smtClean="0">
                <a:hlinkClick r:id="rId2"/>
              </a:rPr>
              <a:t>youtu.be/iZK5WwJFIPE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100: Análise de Algoritmos – Contando </a:t>
            </a:r>
            <a:r>
              <a:rPr lang="pt-BR" dirty="0" smtClean="0"/>
              <a:t>Instruções:</a:t>
            </a:r>
          </a:p>
          <a:p>
            <a:pPr lvl="1"/>
            <a:r>
              <a:rPr lang="pt-BR" dirty="0" smtClean="0">
                <a:hlinkClick r:id="rId3"/>
              </a:rPr>
              <a:t>youtu.be/</a:t>
            </a:r>
            <a:r>
              <a:rPr lang="pt-BR" dirty="0" err="1" smtClean="0">
                <a:hlinkClick r:id="rId3"/>
              </a:rPr>
              <a:t>wflNJurvTTQ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101: Análise de Algoritmos – Comportamento </a:t>
            </a:r>
            <a:r>
              <a:rPr lang="pt-BR" dirty="0"/>
              <a:t>Assintótico: </a:t>
            </a:r>
            <a:endParaRPr lang="pt-BR" dirty="0" smtClean="0"/>
          </a:p>
          <a:p>
            <a:pPr lvl="1"/>
            <a:r>
              <a:rPr lang="pt-BR" dirty="0" smtClean="0">
                <a:hlinkClick r:id="rId4"/>
              </a:rPr>
              <a:t>youtu.be/</a:t>
            </a:r>
            <a:r>
              <a:rPr lang="pt-BR" dirty="0" err="1" smtClean="0">
                <a:hlinkClick r:id="rId4"/>
              </a:rPr>
              <a:t>SClFMUpBiaw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102: Análise de Algoritmos – Notação </a:t>
            </a:r>
            <a:r>
              <a:rPr lang="pt-BR" dirty="0" err="1" smtClean="0"/>
              <a:t>Grande-O</a:t>
            </a:r>
            <a:r>
              <a:rPr lang="pt-BR" dirty="0"/>
              <a:t>: </a:t>
            </a:r>
            <a:endParaRPr lang="pt-BR" dirty="0" smtClean="0"/>
          </a:p>
          <a:p>
            <a:pPr lvl="1"/>
            <a:r>
              <a:rPr lang="pt-BR" dirty="0" smtClean="0">
                <a:hlinkClick r:id="rId5"/>
              </a:rPr>
              <a:t>youtu.be/Q7nwypDgTS8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103: Análise de Algoritmos – Tipos de Análise </a:t>
            </a:r>
            <a:r>
              <a:rPr lang="pt-BR" dirty="0"/>
              <a:t>Assintótica: </a:t>
            </a:r>
            <a:endParaRPr lang="pt-BR" dirty="0" smtClean="0"/>
          </a:p>
          <a:p>
            <a:pPr lvl="1"/>
            <a:r>
              <a:rPr lang="pt-BR" dirty="0" smtClean="0">
                <a:hlinkClick r:id="rId6"/>
              </a:rPr>
              <a:t>youtu.be/9RgC2dxi4W8</a:t>
            </a:r>
            <a:endParaRPr lang="pt-BR" dirty="0" smtClean="0"/>
          </a:p>
          <a:p>
            <a:pPr lvl="1"/>
            <a:r>
              <a:rPr lang="pt-BR" dirty="0" smtClean="0"/>
              <a:t>Aula </a:t>
            </a:r>
            <a:r>
              <a:rPr lang="pt-BR" dirty="0"/>
              <a:t>104: Análise de Algoritmos – Classes de </a:t>
            </a:r>
            <a:r>
              <a:rPr lang="pt-BR" dirty="0"/>
              <a:t>Problemas: </a:t>
            </a:r>
            <a:endParaRPr lang="pt-BR" dirty="0" smtClean="0"/>
          </a:p>
          <a:p>
            <a:pPr lvl="1"/>
            <a:r>
              <a:rPr lang="pt-BR" dirty="0" smtClean="0">
                <a:hlinkClick r:id="rId7"/>
              </a:rPr>
              <a:t>youtu.be/8RYvWMOMnXw</a:t>
            </a:r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628674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Vários algoritmos para um mesmo problema</a:t>
            </a:r>
          </a:p>
          <a:p>
            <a:pPr lvl="1"/>
            <a:r>
              <a:rPr lang="pt-BR" dirty="0" smtClean="0"/>
              <a:t>Os </a:t>
            </a:r>
            <a:r>
              <a:rPr lang="pt-BR" dirty="0"/>
              <a:t>algoritmos se diferenciam uns dos outros pela maneira como eles utilizam os recursos do </a:t>
            </a:r>
            <a:r>
              <a:rPr lang="pt-BR" dirty="0" smtClean="0"/>
              <a:t>computador</a:t>
            </a:r>
          </a:p>
          <a:p>
            <a:r>
              <a:rPr lang="pt-BR" dirty="0" smtClean="0"/>
              <a:t>Os algoritmos dependem </a:t>
            </a:r>
          </a:p>
          <a:p>
            <a:pPr lvl="1"/>
            <a:r>
              <a:rPr lang="pt-BR" dirty="0" smtClean="0"/>
              <a:t>Principalmente </a:t>
            </a:r>
            <a:r>
              <a:rPr lang="pt-BR" dirty="0"/>
              <a:t>do tempo que </a:t>
            </a:r>
            <a:r>
              <a:rPr lang="pt-BR" dirty="0" smtClean="0"/>
              <a:t>demora </a:t>
            </a:r>
            <a:r>
              <a:rPr lang="pt-BR" dirty="0"/>
              <a:t>pra ser </a:t>
            </a:r>
            <a:r>
              <a:rPr lang="pt-BR" dirty="0" smtClean="0"/>
              <a:t>executado</a:t>
            </a:r>
          </a:p>
          <a:p>
            <a:pPr lvl="1"/>
            <a:r>
              <a:rPr lang="pt-BR" dirty="0" smtClean="0"/>
              <a:t>Da </a:t>
            </a:r>
            <a:r>
              <a:rPr lang="pt-BR" dirty="0"/>
              <a:t>quantidade de memória do </a:t>
            </a:r>
            <a:r>
              <a:rPr lang="pt-BR" dirty="0" smtClean="0"/>
              <a:t>computador</a:t>
            </a:r>
          </a:p>
        </p:txBody>
      </p:sp>
    </p:spTree>
    <p:extLst>
      <p:ext uri="{BB962C8B-B14F-4D97-AF65-F5344CB8AC3E}">
        <p14:creationId xmlns:p14="http://schemas.microsoft.com/office/powerpoint/2010/main" val="3695082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algoritmos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5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 smtClean="0"/>
              <a:t>Área de </a:t>
            </a:r>
            <a:r>
              <a:rPr lang="pt-BR" dirty="0"/>
              <a:t>pesquisa cujo foco são os </a:t>
            </a:r>
            <a:r>
              <a:rPr lang="pt-BR" dirty="0" smtClean="0"/>
              <a:t>algoritmos</a:t>
            </a:r>
          </a:p>
          <a:p>
            <a:pPr lvl="1"/>
            <a:r>
              <a:rPr lang="pt-BR" dirty="0"/>
              <a:t>Busca responder a seguinte pergunta: </a:t>
            </a:r>
            <a:r>
              <a:rPr lang="pt-BR" b="1" dirty="0"/>
              <a:t>podemos fazer um algoritmo mais eficiente</a:t>
            </a:r>
            <a:r>
              <a:rPr lang="pt-BR" b="1" dirty="0" smtClean="0"/>
              <a:t>?</a:t>
            </a:r>
          </a:p>
          <a:p>
            <a:pPr lvl="1"/>
            <a:r>
              <a:rPr lang="pt-BR" dirty="0"/>
              <a:t>Algoritmos diferentes mas capazes de resolver o mesmo problema não necessariamente o fazem como a mesma </a:t>
            </a:r>
            <a:r>
              <a:rPr lang="pt-BR" dirty="0" smtClean="0"/>
              <a:t>eficiência</a:t>
            </a:r>
          </a:p>
          <a:p>
            <a:pPr lvl="2"/>
            <a:r>
              <a:rPr lang="pt-BR" dirty="0"/>
              <a:t>Exemplo: ordenação de números</a:t>
            </a:r>
          </a:p>
          <a:p>
            <a:pPr lvl="2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65464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algoritmos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6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As </a:t>
            </a:r>
            <a:r>
              <a:rPr lang="pt-BR" dirty="0"/>
              <a:t>diferenças de eficiência podem ser </a:t>
            </a:r>
          </a:p>
          <a:p>
            <a:pPr lvl="1"/>
            <a:r>
              <a:rPr lang="pt-BR" b="1" dirty="0" smtClean="0"/>
              <a:t>Irrelevantes</a:t>
            </a:r>
            <a:r>
              <a:rPr lang="pt-BR" dirty="0" smtClean="0"/>
              <a:t> </a:t>
            </a:r>
            <a:r>
              <a:rPr lang="pt-BR" dirty="0"/>
              <a:t>para um pequeno número de elementos </a:t>
            </a:r>
            <a:r>
              <a:rPr lang="pt-BR" dirty="0" smtClean="0"/>
              <a:t>processados</a:t>
            </a:r>
            <a:endParaRPr lang="pt-BR" dirty="0"/>
          </a:p>
          <a:p>
            <a:pPr lvl="1"/>
            <a:r>
              <a:rPr lang="pt-BR" b="1" dirty="0" smtClean="0"/>
              <a:t>Crescer proporcionalmente</a:t>
            </a:r>
            <a:r>
              <a:rPr lang="pt-BR" dirty="0" smtClean="0"/>
              <a:t> </a:t>
            </a:r>
            <a:r>
              <a:rPr lang="pt-BR" dirty="0"/>
              <a:t>com o número de elementos </a:t>
            </a:r>
            <a:r>
              <a:rPr lang="pt-BR" dirty="0" smtClean="0"/>
              <a:t>processados</a:t>
            </a:r>
          </a:p>
          <a:p>
            <a:r>
              <a:rPr lang="pt-BR" dirty="0" smtClean="0"/>
              <a:t>Dependendo do tamanho dos dados e da eficiência, um programa poderia executar </a:t>
            </a:r>
          </a:p>
          <a:p>
            <a:pPr lvl="1"/>
            <a:r>
              <a:rPr lang="pt-BR" dirty="0" smtClean="0"/>
              <a:t>Instantaneamente</a:t>
            </a:r>
          </a:p>
          <a:p>
            <a:pPr lvl="1"/>
            <a:r>
              <a:rPr lang="pt-BR" dirty="0"/>
              <a:t>D</a:t>
            </a:r>
            <a:r>
              <a:rPr lang="pt-BR" dirty="0" smtClean="0"/>
              <a:t>e </a:t>
            </a:r>
            <a:r>
              <a:rPr lang="pt-BR" dirty="0"/>
              <a:t>um dia para o </a:t>
            </a:r>
            <a:r>
              <a:rPr lang="pt-BR" dirty="0" smtClean="0"/>
              <a:t>outro</a:t>
            </a:r>
          </a:p>
          <a:p>
            <a:pPr lvl="1"/>
            <a:r>
              <a:rPr lang="pt-BR" dirty="0" smtClean="0"/>
              <a:t>Por séculos</a:t>
            </a:r>
            <a:endParaRPr lang="pt-BR" dirty="0"/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27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algoritmos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7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b="1" dirty="0" smtClean="0"/>
              <a:t>Complexidade </a:t>
            </a:r>
            <a:r>
              <a:rPr lang="pt-BR" b="1" dirty="0"/>
              <a:t>computacional </a:t>
            </a:r>
            <a:endParaRPr lang="pt-BR" b="1" dirty="0" smtClean="0"/>
          </a:p>
          <a:p>
            <a:pPr lvl="1"/>
            <a:r>
              <a:rPr lang="pt-BR" dirty="0" smtClean="0"/>
              <a:t>Medida criada para </a:t>
            </a:r>
            <a:r>
              <a:rPr lang="pt-BR" dirty="0"/>
              <a:t>comparar a eficiência dos </a:t>
            </a:r>
            <a:r>
              <a:rPr lang="pt-BR" dirty="0" smtClean="0"/>
              <a:t>algoritmos</a:t>
            </a:r>
            <a:endParaRPr lang="pt-BR" b="1" dirty="0" smtClean="0"/>
          </a:p>
          <a:p>
            <a:pPr lvl="1"/>
            <a:r>
              <a:rPr lang="pt-BR" dirty="0" smtClean="0"/>
              <a:t>Indica </a:t>
            </a:r>
            <a:r>
              <a:rPr lang="pt-BR" dirty="0"/>
              <a:t>o </a:t>
            </a:r>
            <a:r>
              <a:rPr lang="pt-BR" b="1" dirty="0" smtClean="0"/>
              <a:t>custo</a:t>
            </a:r>
            <a:r>
              <a:rPr lang="pt-BR" dirty="0" smtClean="0"/>
              <a:t> </a:t>
            </a:r>
            <a:r>
              <a:rPr lang="pt-BR" dirty="0"/>
              <a:t>ao se aplicar um </a:t>
            </a:r>
            <a:r>
              <a:rPr lang="pt-BR" dirty="0" smtClean="0"/>
              <a:t>algoritmo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	</a:t>
            </a:r>
            <a:r>
              <a:rPr lang="pt-BR" b="1" dirty="0"/>
              <a:t>custo = memória + tempo</a:t>
            </a:r>
          </a:p>
          <a:p>
            <a:pPr lvl="2"/>
            <a:r>
              <a:rPr lang="pt-BR" b="1" dirty="0" smtClean="0"/>
              <a:t>memória</a:t>
            </a:r>
            <a:r>
              <a:rPr lang="pt-BR" dirty="0" smtClean="0"/>
              <a:t>: quanto </a:t>
            </a:r>
            <a:r>
              <a:rPr lang="pt-BR" dirty="0"/>
              <a:t>de espaço o algoritmo vai </a:t>
            </a:r>
            <a:r>
              <a:rPr lang="pt-BR" dirty="0" smtClean="0"/>
              <a:t>consumir</a:t>
            </a:r>
          </a:p>
          <a:p>
            <a:pPr lvl="2"/>
            <a:r>
              <a:rPr lang="pt-BR" b="1" dirty="0"/>
              <a:t>t</a:t>
            </a:r>
            <a:r>
              <a:rPr lang="pt-BR" b="1" dirty="0" smtClean="0"/>
              <a:t>empo</a:t>
            </a:r>
            <a:r>
              <a:rPr lang="pt-BR" dirty="0" smtClean="0"/>
              <a:t>: a </a:t>
            </a:r>
            <a:r>
              <a:rPr lang="pt-BR" dirty="0"/>
              <a:t>duração de sua </a:t>
            </a:r>
            <a:r>
              <a:rPr lang="pt-BR" dirty="0" smtClean="0"/>
              <a:t>execução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27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algoritmos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8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Importante</a:t>
            </a:r>
          </a:p>
          <a:p>
            <a:pPr lvl="1"/>
            <a:r>
              <a:rPr lang="pt-BR" dirty="0" smtClean="0"/>
              <a:t>O custo pode estar associado a outros </a:t>
            </a:r>
            <a:r>
              <a:rPr lang="pt-BR" dirty="0"/>
              <a:t>recursos </a:t>
            </a:r>
            <a:r>
              <a:rPr lang="pt-BR" dirty="0" smtClean="0"/>
              <a:t>computacionais, além da memória </a:t>
            </a:r>
          </a:p>
          <a:p>
            <a:pPr lvl="2"/>
            <a:r>
              <a:rPr lang="pt-BR" dirty="0" smtClean="0"/>
              <a:t>Exemplo: tráfego de rede</a:t>
            </a:r>
          </a:p>
          <a:p>
            <a:pPr lvl="1"/>
            <a:r>
              <a:rPr lang="pt-BR" dirty="0" smtClean="0"/>
              <a:t>No entanto, </a:t>
            </a:r>
            <a:r>
              <a:rPr lang="pt-BR" dirty="0"/>
              <a:t>para a maior parte dos problemas </a:t>
            </a:r>
            <a:r>
              <a:rPr lang="pt-BR" dirty="0" smtClean="0"/>
              <a:t>o custo está relacionado </a:t>
            </a:r>
            <a:r>
              <a:rPr lang="pt-BR" dirty="0"/>
              <a:t>ao tempo de execução em função do </a:t>
            </a:r>
            <a:r>
              <a:rPr lang="pt-BR" b="1" dirty="0"/>
              <a:t>tamanho da entrada</a:t>
            </a:r>
            <a:r>
              <a:rPr lang="pt-BR" dirty="0"/>
              <a:t> a ser </a:t>
            </a:r>
            <a:r>
              <a:rPr lang="pt-BR" dirty="0" smtClean="0"/>
              <a:t>processada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2775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Análise de algoritmos</a:t>
            </a:r>
            <a:endParaRPr lang="pt-BR" dirty="0"/>
          </a:p>
        </p:txBody>
      </p:sp>
      <p:sp>
        <p:nvSpPr>
          <p:cNvPr id="3" name="Espaço Reservado para Número de Slide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2119D8CF-8DEC-4D9F-84EE-ADF04DFF3391}" type="slidenum">
              <a:rPr lang="pt-BR" smtClean="0"/>
              <a:pPr/>
              <a:t>9</a:t>
            </a:fld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Para determinar se um algoritmo é o mais </a:t>
            </a:r>
            <a:r>
              <a:rPr lang="pt-BR" dirty="0" smtClean="0"/>
              <a:t>eficiente</a:t>
            </a:r>
            <a:r>
              <a:rPr lang="pt-BR" dirty="0"/>
              <a:t>, podemos utilizar duas abordagens </a:t>
            </a:r>
            <a:endParaRPr lang="pt-BR" dirty="0" smtClean="0"/>
          </a:p>
          <a:p>
            <a:pPr lvl="1"/>
            <a:r>
              <a:rPr lang="pt-BR" b="1" dirty="0" smtClean="0"/>
              <a:t>Análise empírica</a:t>
            </a:r>
            <a:endParaRPr lang="pt-BR" dirty="0" smtClean="0"/>
          </a:p>
          <a:p>
            <a:pPr lvl="2"/>
            <a:r>
              <a:rPr lang="pt-BR" dirty="0" smtClean="0"/>
              <a:t>Comparação </a:t>
            </a:r>
            <a:r>
              <a:rPr lang="pt-BR" dirty="0"/>
              <a:t>entre os programas</a:t>
            </a:r>
          </a:p>
          <a:p>
            <a:pPr lvl="1"/>
            <a:r>
              <a:rPr lang="pt-BR" b="1" dirty="0" smtClean="0"/>
              <a:t>Análise matemática</a:t>
            </a:r>
          </a:p>
          <a:p>
            <a:pPr lvl="2"/>
            <a:r>
              <a:rPr lang="pt-BR" dirty="0"/>
              <a:t>E</a:t>
            </a:r>
            <a:r>
              <a:rPr lang="pt-BR" dirty="0" smtClean="0"/>
              <a:t>studo </a:t>
            </a:r>
            <a:r>
              <a:rPr lang="pt-BR" dirty="0"/>
              <a:t>das propriedades do algoritmo</a:t>
            </a:r>
          </a:p>
        </p:txBody>
      </p:sp>
    </p:spTree>
    <p:extLst>
      <p:ext uri="{BB962C8B-B14F-4D97-AF65-F5344CB8AC3E}">
        <p14:creationId xmlns:p14="http://schemas.microsoft.com/office/powerpoint/2010/main" val="1224450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Mediano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2576</TotalTime>
  <Words>1175</Words>
  <Application>Microsoft Office PowerPoint</Application>
  <PresentationFormat>Apresentação na tela (4:3)</PresentationFormat>
  <Paragraphs>205</Paragraphs>
  <Slides>30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Mediano</vt:lpstr>
      <vt:lpstr>Análise de Algoritmos:  Parte 1</vt:lpstr>
      <vt:lpstr>Algoritmos</vt:lpstr>
      <vt:lpstr>Algoritmo: Bolo de Chocolate</vt:lpstr>
      <vt:lpstr>Algoritmos</vt:lpstr>
      <vt:lpstr>Análise de algoritmos</vt:lpstr>
      <vt:lpstr>Análise de algoritmos</vt:lpstr>
      <vt:lpstr>Análise de algoritmos</vt:lpstr>
      <vt:lpstr>Análise de algoritmos</vt:lpstr>
      <vt:lpstr>Análise de algoritmos</vt:lpstr>
      <vt:lpstr>Análise empírica</vt:lpstr>
      <vt:lpstr>Análise empírica</vt:lpstr>
      <vt:lpstr>Análise empírica</vt:lpstr>
      <vt:lpstr>Análise empírica</vt:lpstr>
      <vt:lpstr>Análise matemática</vt:lpstr>
      <vt:lpstr>Análise matemática</vt:lpstr>
      <vt:lpstr>Análise matemática</vt:lpstr>
      <vt:lpstr>Contando instruções</vt:lpstr>
      <vt:lpstr>Contando instruções</vt:lpstr>
      <vt:lpstr>Contando instruções</vt:lpstr>
      <vt:lpstr>Contando instruções</vt:lpstr>
      <vt:lpstr>Contando instruções</vt:lpstr>
      <vt:lpstr>Contando instruções</vt:lpstr>
      <vt:lpstr>Contando instruções</vt:lpstr>
      <vt:lpstr>Contando instruções</vt:lpstr>
      <vt:lpstr>Contando instruções</vt:lpstr>
      <vt:lpstr>Contando instruções</vt:lpstr>
      <vt:lpstr>Contando instruções</vt:lpstr>
      <vt:lpstr>Contando instruções</vt:lpstr>
      <vt:lpstr>Contando instruções</vt:lpstr>
      <vt:lpstr>Material Complementar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Reconhecimento de Padrões</dc:title>
  <dc:creator>Eduardo</dc:creator>
  <cp:lastModifiedBy>Usuário do Windows</cp:lastModifiedBy>
  <cp:revision>233</cp:revision>
  <dcterms:created xsi:type="dcterms:W3CDTF">2013-02-10T18:49:59Z</dcterms:created>
  <dcterms:modified xsi:type="dcterms:W3CDTF">2019-04-22T16:56:38Z</dcterms:modified>
</cp:coreProperties>
</file>