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sldIdLst>
    <p:sldId id="256" r:id="rId2"/>
    <p:sldId id="289" r:id="rId3"/>
    <p:sldId id="332" r:id="rId4"/>
    <p:sldId id="290" r:id="rId5"/>
    <p:sldId id="291" r:id="rId6"/>
    <p:sldId id="292" r:id="rId7"/>
    <p:sldId id="293" r:id="rId8"/>
    <p:sldId id="333" r:id="rId9"/>
    <p:sldId id="294" r:id="rId10"/>
    <p:sldId id="336" r:id="rId11"/>
    <p:sldId id="337" r:id="rId12"/>
    <p:sldId id="296" r:id="rId13"/>
    <p:sldId id="297" r:id="rId14"/>
    <p:sldId id="298" r:id="rId15"/>
    <p:sldId id="341" r:id="rId16"/>
    <p:sldId id="299" r:id="rId17"/>
    <p:sldId id="339" r:id="rId18"/>
    <p:sldId id="300" r:id="rId19"/>
    <p:sldId id="301" r:id="rId20"/>
    <p:sldId id="309" r:id="rId21"/>
    <p:sldId id="302" r:id="rId22"/>
    <p:sldId id="342" r:id="rId23"/>
    <p:sldId id="310" r:id="rId24"/>
    <p:sldId id="311" r:id="rId25"/>
    <p:sldId id="312" r:id="rId26"/>
    <p:sldId id="34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flNJurvTTQ" TargetMode="External"/><Relationship Id="rId7" Type="http://schemas.openxmlformats.org/officeDocument/2006/relationships/hyperlink" Target="https://youtu.be/8RYvWMOMnXw" TargetMode="External"/><Relationship Id="rId2" Type="http://schemas.openxmlformats.org/officeDocument/2006/relationships/hyperlink" Target="https://youtu.be/iZK5WwJFI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9RgC2dxi4W8" TargetMode="External"/><Relationship Id="rId5" Type="http://schemas.openxmlformats.org/officeDocument/2006/relationships/hyperlink" Target="https://youtu.be/Q7nwypDgTS8" TargetMode="External"/><Relationship Id="rId4" Type="http://schemas.openxmlformats.org/officeDocument/2006/relationships/hyperlink" Target="https://youtu.be/SClFMUpBia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 </a:t>
            </a:r>
            <a:r>
              <a:rPr lang="pt-BR" dirty="0" smtClean="0"/>
              <a:t>Algoritmos:</a:t>
            </a:r>
            <a:br>
              <a:rPr lang="pt-BR" dirty="0" smtClean="0"/>
            </a:br>
            <a:r>
              <a:rPr lang="pt-BR" dirty="0" smtClean="0"/>
              <a:t>Parte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</a:t>
            </a:r>
            <a:r>
              <a:rPr lang="pt-BR" dirty="0" err="1" smtClean="0"/>
              <a:t>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b="1" dirty="0" smtClean="0"/>
              <a:t>g(n</a:t>
            </a:r>
            <a:r>
              <a:rPr lang="pt-BR" b="1" dirty="0"/>
              <a:t>) = </a:t>
            </a:r>
            <a:r>
              <a:rPr lang="pt-BR" b="1" dirty="0" smtClean="0"/>
              <a:t>1000n+500 </a:t>
            </a:r>
            <a:r>
              <a:rPr lang="pt-BR" dirty="0" smtClean="0"/>
              <a:t>e </a:t>
            </a:r>
            <a:r>
              <a:rPr lang="pt-BR" b="1" dirty="0" smtClean="0"/>
              <a:t>h(n</a:t>
            </a:r>
            <a:r>
              <a:rPr lang="pt-BR" b="1" dirty="0"/>
              <a:t>) = n</a:t>
            </a:r>
            <a:r>
              <a:rPr lang="pt-BR" b="1" baseline="30000" dirty="0"/>
              <a:t>2</a:t>
            </a:r>
            <a:r>
              <a:rPr lang="pt-BR" b="1" dirty="0"/>
              <a:t>+n+1</a:t>
            </a:r>
          </a:p>
          <a:p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179512" y="2166009"/>
            <a:ext cx="8964488" cy="4575359"/>
            <a:chOff x="179512" y="2166009"/>
            <a:chExt cx="8964488" cy="4575359"/>
          </a:xfrm>
        </p:grpSpPr>
        <p:pic>
          <p:nvPicPr>
            <p:cNvPr id="5" name="Picture 2" descr="C:\Backes\Pesquisa\Publicações\Livros\Livro Estutura de Dados em C\VersaoLatex\Figuras\analise_alg_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2" r="19724"/>
            <a:stretch/>
          </p:blipFill>
          <p:spPr bwMode="auto">
            <a:xfrm>
              <a:off x="179512" y="2166009"/>
              <a:ext cx="5904656" cy="4575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1115616" y="3140968"/>
              <a:ext cx="3384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dirty="0" smtClean="0"/>
                <a:t>possui </a:t>
              </a:r>
              <a:r>
                <a:rPr lang="pt-BR" sz="2000" dirty="0"/>
                <a:t>constantes maiores multiplicando seus termos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149080"/>
              <a:ext cx="3347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 dirty="0"/>
                <a:t>existe um valor de </a:t>
              </a:r>
              <a:r>
                <a:rPr lang="pt-BR" sz="2000" b="1" dirty="0"/>
                <a:t>n</a:t>
              </a:r>
              <a:r>
                <a:rPr lang="pt-BR" sz="2000" dirty="0"/>
                <a:t> a partir do qual o resultado de </a:t>
              </a:r>
              <a:r>
                <a:rPr lang="pt-BR" sz="2000" b="1" dirty="0"/>
                <a:t>h(n)</a:t>
              </a:r>
              <a:r>
                <a:rPr lang="pt-BR" sz="2000" dirty="0"/>
                <a:t> é sempre maior do que </a:t>
              </a:r>
              <a:r>
                <a:rPr lang="pt-BR" sz="2000" b="1" dirty="0"/>
                <a:t>g(n)</a:t>
              </a:r>
              <a:r>
                <a:rPr lang="pt-BR" sz="2000" dirty="0"/>
                <a:t>, tornando os demais termos e constantes pouco importantes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2483768" y="2708920"/>
              <a:ext cx="324036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>
              <a:stCxn id="7" idx="1"/>
            </p:cNvCxnSpPr>
            <p:nvPr/>
          </p:nvCxnSpPr>
          <p:spPr>
            <a:xfrm flipH="1" flipV="1">
              <a:off x="4355976" y="4725144"/>
              <a:ext cx="1440160" cy="393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0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Assim, podemos </a:t>
            </a:r>
          </a:p>
          <a:p>
            <a:pPr lvl="1"/>
            <a:r>
              <a:rPr lang="pt-BR" dirty="0" smtClean="0"/>
              <a:t>Suprimir </a:t>
            </a:r>
            <a:r>
              <a:rPr lang="pt-BR" dirty="0"/>
              <a:t>os termos menos importantes da função e considerar apenas o termo de </a:t>
            </a:r>
            <a:r>
              <a:rPr lang="pt-BR" b="1" dirty="0"/>
              <a:t>maior grau</a:t>
            </a:r>
          </a:p>
          <a:p>
            <a:pPr lvl="1"/>
            <a:r>
              <a:rPr lang="pt-BR" dirty="0" smtClean="0"/>
              <a:t>Descrever </a:t>
            </a:r>
            <a:r>
              <a:rPr lang="pt-BR" dirty="0"/>
              <a:t>a complexidade usando somente o seu custo </a:t>
            </a:r>
            <a:r>
              <a:rPr lang="pt-BR" dirty="0" smtClean="0"/>
              <a:t>dominante</a:t>
            </a:r>
          </a:p>
          <a:p>
            <a:pPr lvl="2"/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para a função </a:t>
            </a:r>
            <a:r>
              <a:rPr lang="pt-BR" b="1" dirty="0"/>
              <a:t>g(n) </a:t>
            </a:r>
            <a:endParaRPr lang="pt-BR" b="1" dirty="0" smtClean="0"/>
          </a:p>
          <a:p>
            <a:pPr lvl="2"/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dirty="0"/>
              <a:t>h(n)</a:t>
            </a:r>
          </a:p>
        </p:txBody>
      </p:sp>
    </p:spTree>
    <p:extLst>
      <p:ext uri="{BB962C8B-B14F-4D97-AF65-F5344CB8AC3E}">
        <p14:creationId xmlns:p14="http://schemas.microsoft.com/office/powerpoint/2010/main" val="23209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função de custo juntamente com o seu comportamento </a:t>
            </a:r>
            <a:r>
              <a:rPr lang="pt-BR" dirty="0" smtClean="0"/>
              <a:t>assintótico</a:t>
            </a:r>
          </a:p>
          <a:p>
            <a:pPr lvl="1"/>
            <a:r>
              <a:rPr lang="pt-BR" b="1" dirty="0" err="1" smtClean="0"/>
              <a:t>Obs</a:t>
            </a:r>
            <a:r>
              <a:rPr lang="pt-BR" dirty="0"/>
              <a:t>: Se a função não possui nenhum termo </a:t>
            </a:r>
            <a:r>
              <a:rPr lang="pt-BR" dirty="0" smtClean="0"/>
              <a:t>multiplicado por </a:t>
            </a:r>
            <a:r>
              <a:rPr lang="pt-BR" b="1" dirty="0" smtClean="0"/>
              <a:t>n</a:t>
            </a:r>
            <a:r>
              <a:rPr lang="pt-BR" dirty="0" smtClean="0"/>
              <a:t>, </a:t>
            </a:r>
            <a:r>
              <a:rPr lang="pt-BR" dirty="0"/>
              <a:t>seu comportamento assintótico é </a:t>
            </a:r>
            <a:r>
              <a:rPr lang="pt-BR" dirty="0" smtClean="0"/>
              <a:t>constante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38134"/>
              </p:ext>
            </p:extLst>
          </p:nvPr>
        </p:nvGraphicFramePr>
        <p:xfrm>
          <a:off x="1475656" y="438311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3431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Função custo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Comportamento assintótico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f(n) = 105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f(n) = 1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f(n) = 15n + 2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f(n) = n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f(n) = n</a:t>
                      </a:r>
                      <a:r>
                        <a:rPr lang="pt-BR" b="1" baseline="30000" dirty="0" smtClean="0"/>
                        <a:t>2</a:t>
                      </a:r>
                      <a:r>
                        <a:rPr lang="pt-BR" b="1" dirty="0" smtClean="0"/>
                        <a:t> + 5n + 2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f(n) = n</a:t>
                      </a:r>
                      <a:r>
                        <a:rPr lang="pt-BR" b="1" baseline="30000" dirty="0" smtClean="0"/>
                        <a:t>2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f(n) = 5n</a:t>
                      </a:r>
                      <a:r>
                        <a:rPr lang="pt-BR" b="1" baseline="30000" dirty="0" smtClean="0"/>
                        <a:t>3</a:t>
                      </a:r>
                      <a:r>
                        <a:rPr lang="pt-BR" b="1" dirty="0" smtClean="0"/>
                        <a:t> + 200n</a:t>
                      </a:r>
                      <a:r>
                        <a:rPr lang="pt-BR" b="1" baseline="30000" dirty="0" smtClean="0"/>
                        <a:t>2</a:t>
                      </a:r>
                      <a:r>
                        <a:rPr lang="pt-BR" b="1" baseline="0" dirty="0" smtClean="0"/>
                        <a:t> + 112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f(n) = n</a:t>
                      </a:r>
                      <a:r>
                        <a:rPr lang="pt-BR" b="1" baseline="30000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 modo geral, podemos obter a função de custo de um programa simples apenas contando os comandos de laços </a:t>
            </a:r>
            <a:r>
              <a:rPr lang="pt-BR" dirty="0" smtClean="0"/>
              <a:t>aninhados</a:t>
            </a:r>
          </a:p>
          <a:p>
            <a:pPr lvl="1"/>
            <a:r>
              <a:rPr lang="pt-BR" dirty="0" smtClean="0"/>
              <a:t>Não possui laço (</a:t>
            </a:r>
            <a:r>
              <a:rPr lang="pt-BR" dirty="0"/>
              <a:t>exceto se houver recursão</a:t>
            </a:r>
            <a:r>
              <a:rPr lang="pt-BR" dirty="0" smtClean="0"/>
              <a:t>)</a:t>
            </a:r>
          </a:p>
          <a:p>
            <a:pPr lvl="2"/>
            <a:r>
              <a:rPr lang="pt-BR" b="1" dirty="0" smtClean="0"/>
              <a:t>f(n</a:t>
            </a:r>
            <a:r>
              <a:rPr lang="pt-BR" b="1" dirty="0"/>
              <a:t>) = </a:t>
            </a:r>
            <a:r>
              <a:rPr lang="pt-BR" b="1" dirty="0" smtClean="0"/>
              <a:t>1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Um comando de laço </a:t>
            </a:r>
            <a:r>
              <a:rPr lang="pt-BR" dirty="0"/>
              <a:t>indo de 1 a </a:t>
            </a:r>
            <a:r>
              <a:rPr lang="pt-BR" b="1" dirty="0" smtClean="0"/>
              <a:t>n</a:t>
            </a:r>
          </a:p>
          <a:p>
            <a:pPr lvl="2"/>
            <a:r>
              <a:rPr lang="pt-BR" b="1" dirty="0" smtClean="0"/>
              <a:t>f(n</a:t>
            </a:r>
            <a:r>
              <a:rPr lang="pt-BR" b="1" dirty="0"/>
              <a:t>) =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Dois </a:t>
            </a:r>
            <a:r>
              <a:rPr lang="pt-BR" dirty="0"/>
              <a:t>comandos de laço aninhados </a:t>
            </a:r>
            <a:endParaRPr lang="pt-BR" dirty="0" smtClean="0"/>
          </a:p>
          <a:p>
            <a:pPr lvl="2"/>
            <a:r>
              <a:rPr lang="pt-BR" b="1" dirty="0" smtClean="0"/>
              <a:t>f(n</a:t>
            </a:r>
            <a:r>
              <a:rPr lang="pt-BR" b="1" dirty="0"/>
              <a:t>) =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</a:p>
          <a:p>
            <a:pPr lvl="1"/>
            <a:r>
              <a:rPr lang="pt-BR" dirty="0" smtClean="0"/>
              <a:t>e </a:t>
            </a:r>
            <a:r>
              <a:rPr lang="pt-BR" dirty="0"/>
              <a:t>assim por </a:t>
            </a:r>
            <a:r>
              <a:rPr lang="pt-BR" dirty="0" smtClean="0"/>
              <a:t>diante</a:t>
            </a:r>
          </a:p>
        </p:txBody>
      </p:sp>
    </p:spTree>
    <p:extLst>
      <p:ext uri="{BB962C8B-B14F-4D97-AF65-F5344CB8AC3E}">
        <p14:creationId xmlns:p14="http://schemas.microsoft.com/office/powerpoint/2010/main" val="41871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várias formas de análise </a:t>
            </a:r>
            <a:r>
              <a:rPr lang="pt-BR" dirty="0" smtClean="0"/>
              <a:t>assintótica</a:t>
            </a:r>
          </a:p>
          <a:p>
            <a:r>
              <a:rPr lang="pt-BR" dirty="0"/>
              <a:t>A mais conhecida e utilizada é a </a:t>
            </a:r>
            <a:r>
              <a:rPr lang="pt-BR" dirty="0" smtClean="0"/>
              <a:t>notação </a:t>
            </a:r>
            <a:r>
              <a:rPr lang="pt-BR" b="1" dirty="0" err="1" smtClean="0"/>
              <a:t>grande-O</a:t>
            </a:r>
            <a:r>
              <a:rPr lang="pt-BR" dirty="0" smtClean="0"/>
              <a:t> (</a:t>
            </a:r>
            <a:r>
              <a:rPr lang="pt-BR" b="1" i="1" dirty="0" smtClean="0"/>
              <a:t>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Custo do </a:t>
            </a:r>
            <a:r>
              <a:rPr lang="pt-BR" dirty="0"/>
              <a:t>algoritmo no </a:t>
            </a:r>
            <a:r>
              <a:rPr lang="pt-BR" b="1" dirty="0"/>
              <a:t>pior caso </a:t>
            </a:r>
            <a:r>
              <a:rPr lang="pt-BR" dirty="0"/>
              <a:t>possível para todas as entradas de tamanho </a:t>
            </a:r>
            <a:r>
              <a:rPr lang="pt-BR" b="1" dirty="0" smtClean="0"/>
              <a:t>n</a:t>
            </a:r>
          </a:p>
          <a:p>
            <a:pPr lvl="1"/>
            <a:r>
              <a:rPr lang="pt-BR" dirty="0" smtClean="0"/>
              <a:t>Analisa o limite </a:t>
            </a:r>
            <a:r>
              <a:rPr lang="pt-BR" dirty="0"/>
              <a:t>superior de </a:t>
            </a:r>
            <a:r>
              <a:rPr lang="pt-BR" dirty="0" smtClean="0"/>
              <a:t>entrada </a:t>
            </a:r>
          </a:p>
          <a:p>
            <a:pPr lvl="1"/>
            <a:r>
              <a:rPr lang="pt-BR" dirty="0" smtClean="0"/>
              <a:t>Permite dizer que o comportamento </a:t>
            </a:r>
            <a:r>
              <a:rPr lang="pt-BR" dirty="0"/>
              <a:t>do nosso algoritmo não pode nunca ultrapassar um certo limite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1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entender essa notação, considere o algoritmo de ordenação </a:t>
            </a:r>
            <a:r>
              <a:rPr lang="pt-BR" b="1" dirty="0" err="1"/>
              <a:t>selection</a:t>
            </a:r>
            <a:r>
              <a:rPr lang="pt-BR" b="1" dirty="0"/>
              <a:t> </a:t>
            </a:r>
            <a:r>
              <a:rPr lang="pt-BR" b="1" dirty="0" err="1"/>
              <a:t>sort</a:t>
            </a:r>
            <a:endParaRPr lang="pt-BR" b="1" dirty="0"/>
          </a:p>
          <a:p>
            <a:pPr lvl="1"/>
            <a:r>
              <a:rPr lang="pt-BR" dirty="0" smtClean="0"/>
              <a:t>Dado um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b="1" dirty="0" smtClean="0"/>
              <a:t>V</a:t>
            </a:r>
            <a:r>
              <a:rPr lang="pt-BR" dirty="0" smtClean="0"/>
              <a:t> de tamanho </a:t>
            </a:r>
            <a:r>
              <a:rPr lang="pt-BR" b="1" dirty="0" smtClean="0"/>
              <a:t>n</a:t>
            </a:r>
            <a:r>
              <a:rPr lang="pt-BR" dirty="0" smtClean="0"/>
              <a:t>, procure  o menor valor (posição </a:t>
            </a:r>
            <a:r>
              <a:rPr lang="pt-BR" b="1" dirty="0" smtClean="0"/>
              <a:t>me</a:t>
            </a:r>
            <a:r>
              <a:rPr lang="pt-BR" dirty="0" smtClean="0"/>
              <a:t>) e coloque na primeira posição</a:t>
            </a:r>
          </a:p>
          <a:p>
            <a:pPr lvl="1"/>
            <a:r>
              <a:rPr lang="pt-BR" dirty="0" smtClean="0"/>
              <a:t>Repetir </a:t>
            </a:r>
            <a:r>
              <a:rPr lang="pt-BR" dirty="0"/>
              <a:t>processo para a segunda posição, </a:t>
            </a:r>
            <a:r>
              <a:rPr lang="pt-BR" dirty="0" smtClean="0"/>
              <a:t>depois </a:t>
            </a:r>
            <a:r>
              <a:rPr lang="pt-BR" dirty="0"/>
              <a:t>para a terceira etc. </a:t>
            </a:r>
          </a:p>
          <a:p>
            <a:pPr lvl="1"/>
            <a:r>
              <a:rPr lang="pt-BR" dirty="0" smtClean="0"/>
              <a:t>Pare </a:t>
            </a:r>
            <a:r>
              <a:rPr lang="pt-BR" dirty="0"/>
              <a:t>quando o </a:t>
            </a:r>
            <a:r>
              <a:rPr lang="pt-BR" dirty="0" err="1"/>
              <a:t>array</a:t>
            </a:r>
            <a:r>
              <a:rPr lang="pt-BR" dirty="0"/>
              <a:t> estiver ordenado</a:t>
            </a:r>
          </a:p>
        </p:txBody>
      </p:sp>
    </p:spTree>
    <p:extLst>
      <p:ext uri="{BB962C8B-B14F-4D97-AF65-F5344CB8AC3E}">
        <p14:creationId xmlns:p14="http://schemas.microsoft.com/office/powerpoint/2010/main" val="128213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Implementação do </a:t>
            </a:r>
            <a:r>
              <a:rPr lang="pt-BR" b="1" dirty="0" err="1" smtClean="0"/>
              <a:t>selection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endParaRPr lang="pt-BR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40" y="2636912"/>
            <a:ext cx="3470636" cy="28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17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Dois </a:t>
            </a:r>
            <a:r>
              <a:rPr lang="pt-BR" dirty="0"/>
              <a:t>comandos de </a:t>
            </a:r>
            <a:r>
              <a:rPr lang="pt-BR" dirty="0" smtClean="0"/>
              <a:t>laço no </a:t>
            </a:r>
            <a:r>
              <a:rPr lang="pt-BR" b="1" dirty="0" err="1" smtClean="0"/>
              <a:t>selection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endParaRPr lang="pt-BR" b="1" dirty="0" smtClean="0"/>
          </a:p>
          <a:p>
            <a:pPr lvl="1"/>
            <a:r>
              <a:rPr lang="pt-BR" dirty="0"/>
              <a:t>Laço externo: executado </a:t>
            </a:r>
            <a:r>
              <a:rPr lang="pt-BR" b="1" dirty="0" smtClean="0"/>
              <a:t>n-1 </a:t>
            </a:r>
            <a:r>
              <a:rPr lang="pt-BR" b="1" dirty="0"/>
              <a:t>vezes</a:t>
            </a:r>
          </a:p>
          <a:p>
            <a:pPr lvl="1"/>
            <a:r>
              <a:rPr lang="pt-BR" dirty="0" smtClean="0"/>
              <a:t>Laço </a:t>
            </a:r>
            <a:r>
              <a:rPr lang="pt-BR" dirty="0"/>
              <a:t>interno: número de execuções </a:t>
            </a:r>
            <a:r>
              <a:rPr lang="pt-BR" dirty="0" smtClean="0"/>
              <a:t>depende </a:t>
            </a:r>
            <a:r>
              <a:rPr lang="pt-BR" dirty="0"/>
              <a:t>do valor do índice do laço </a:t>
            </a:r>
            <a:r>
              <a:rPr lang="pt-BR" dirty="0" smtClean="0"/>
              <a:t>externo (</a:t>
            </a:r>
            <a:r>
              <a:rPr lang="pt-BR" dirty="0"/>
              <a:t>n-1,n-2,n-3,..., 2,1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23528" y="3861048"/>
            <a:ext cx="8208912" cy="2878088"/>
            <a:chOff x="323528" y="3861048"/>
            <a:chExt cx="8208912" cy="287808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540" y="3861048"/>
              <a:ext cx="3470636" cy="2878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have esquerda 4"/>
            <p:cNvSpPr/>
            <p:nvPr/>
          </p:nvSpPr>
          <p:spPr>
            <a:xfrm flipH="1">
              <a:off x="5940152" y="4293096"/>
              <a:ext cx="216024" cy="216024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have esquerda 6"/>
            <p:cNvSpPr/>
            <p:nvPr/>
          </p:nvSpPr>
          <p:spPr>
            <a:xfrm>
              <a:off x="3203848" y="4725144"/>
              <a:ext cx="216024" cy="568859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156176" y="4774829"/>
              <a:ext cx="2376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smtClean="0"/>
                <a:t>Repete o processo para cada posição do </a:t>
              </a:r>
              <a:r>
                <a:rPr lang="pt-BR" dirty="0" err="1" smtClean="0"/>
                <a:t>array</a:t>
              </a:r>
              <a:endParaRPr lang="pt-BR" dirty="0" smtClean="0"/>
            </a:p>
            <a:p>
              <a:pPr algn="just"/>
              <a:r>
                <a:rPr lang="pt-BR" dirty="0" smtClean="0"/>
                <a:t>Executado </a:t>
              </a:r>
              <a:r>
                <a:rPr lang="pt-BR" b="1" dirty="0" smtClean="0"/>
                <a:t>n-1</a:t>
              </a:r>
              <a:r>
                <a:rPr lang="pt-BR" dirty="0" smtClean="0"/>
                <a:t> vezes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23528" y="4414789"/>
              <a:ext cx="27363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smtClean="0"/>
                <a:t>Procura o menor valor.</a:t>
              </a:r>
            </a:p>
            <a:p>
              <a:pPr algn="just"/>
              <a:r>
                <a:rPr lang="pt-BR" dirty="0" smtClean="0"/>
                <a:t>Número de execuções depende do laço externo</a:t>
              </a:r>
            </a:p>
            <a:p>
              <a:pPr algn="just"/>
              <a:r>
                <a:rPr lang="pt-BR" b="1" dirty="0" smtClean="0"/>
                <a:t>n-1</a:t>
              </a:r>
              <a:r>
                <a:rPr lang="pt-BR" dirty="0" smtClean="0"/>
                <a:t> vezes na 1º iteração</a:t>
              </a:r>
            </a:p>
            <a:p>
              <a:pPr algn="just"/>
              <a:r>
                <a:rPr lang="pt-BR" b="1" dirty="0" smtClean="0"/>
                <a:t>n-2</a:t>
              </a:r>
              <a:r>
                <a:rPr lang="pt-BR" dirty="0" smtClean="0"/>
                <a:t> </a:t>
              </a:r>
              <a:r>
                <a:rPr lang="pt-BR" dirty="0"/>
                <a:t>vezes </a:t>
              </a:r>
              <a:r>
                <a:rPr lang="pt-BR" dirty="0" smtClean="0"/>
                <a:t>na 2º iteração</a:t>
              </a:r>
            </a:p>
            <a:p>
              <a:pPr algn="just"/>
              <a:r>
                <a:rPr lang="pt-BR" dirty="0" err="1" smtClean="0"/>
                <a:t>etc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63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calcular </a:t>
            </a:r>
            <a:r>
              <a:rPr lang="pt-BR" dirty="0"/>
              <a:t>o custo do </a:t>
            </a:r>
            <a:r>
              <a:rPr lang="pt-BR" b="1" dirty="0" err="1" smtClean="0"/>
              <a:t>selection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r>
              <a:rPr lang="pt-BR" dirty="0" smtClean="0"/>
              <a:t>? </a:t>
            </a:r>
          </a:p>
          <a:p>
            <a:pPr lvl="1"/>
            <a:r>
              <a:rPr lang="pt-BR" dirty="0" smtClean="0"/>
              <a:t>Temos </a:t>
            </a:r>
            <a:r>
              <a:rPr lang="pt-BR" dirty="0"/>
              <a:t>que calcular o resultado da </a:t>
            </a:r>
            <a:r>
              <a:rPr lang="pt-BR" dirty="0" smtClean="0"/>
              <a:t>soma</a:t>
            </a:r>
          </a:p>
          <a:p>
            <a:pPr lvl="2"/>
            <a:r>
              <a:rPr lang="pt-BR" b="1" dirty="0" smtClean="0"/>
              <a:t>1 </a:t>
            </a:r>
            <a:r>
              <a:rPr lang="pt-BR" b="1" dirty="0"/>
              <a:t>+ 2 + </a:t>
            </a:r>
            <a:r>
              <a:rPr lang="pt-BR" b="1" dirty="0" smtClean="0"/>
              <a:t>... </a:t>
            </a:r>
            <a:r>
              <a:rPr lang="pt-BR" b="1" dirty="0"/>
              <a:t>+ (n - 1) + </a:t>
            </a:r>
            <a:r>
              <a:rPr lang="pt-BR" b="1" dirty="0" smtClean="0"/>
              <a:t>n</a:t>
            </a:r>
          </a:p>
          <a:p>
            <a:pPr lvl="1"/>
            <a:r>
              <a:rPr lang="pt-BR" dirty="0" smtClean="0"/>
              <a:t>Essa soma representa </a:t>
            </a:r>
            <a:r>
              <a:rPr lang="pt-BR" dirty="0"/>
              <a:t>o número de execuções do laço interno </a:t>
            </a:r>
            <a:endParaRPr lang="pt-BR" dirty="0" smtClean="0"/>
          </a:p>
          <a:p>
            <a:pPr lvl="1"/>
            <a:r>
              <a:rPr lang="pt-BR" dirty="0" smtClean="0"/>
              <a:t>Dependendo </a:t>
            </a:r>
            <a:r>
              <a:rPr lang="pt-BR" dirty="0"/>
              <a:t>do </a:t>
            </a:r>
            <a:r>
              <a:rPr lang="pt-BR" dirty="0" smtClean="0"/>
              <a:t>algoritmo, isso </a:t>
            </a:r>
            <a:r>
              <a:rPr lang="pt-BR" dirty="0"/>
              <a:t>pode ser uma tarefa muito complicada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1864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caso, temos uma ajuda da matemática</a:t>
            </a:r>
          </a:p>
          <a:p>
            <a:pPr lvl="1"/>
            <a:r>
              <a:rPr lang="pt-BR" dirty="0" smtClean="0"/>
              <a:t>A soma </a:t>
            </a:r>
          </a:p>
          <a:p>
            <a:pPr lvl="2"/>
            <a:r>
              <a:rPr lang="pt-BR" b="1" dirty="0"/>
              <a:t>1 + 2 + ... + (n - 1) + n</a:t>
            </a:r>
          </a:p>
          <a:p>
            <a:pPr lvl="1"/>
            <a:r>
              <a:rPr lang="pt-BR" dirty="0" smtClean="0"/>
              <a:t>equivale a soma dos </a:t>
            </a:r>
            <a:r>
              <a:rPr lang="pt-BR" b="1" dirty="0" smtClean="0"/>
              <a:t>n</a:t>
            </a:r>
            <a:r>
              <a:rPr lang="pt-BR" dirty="0" smtClean="0"/>
              <a:t> termos de uma progressão aritmética, </a:t>
            </a:r>
            <a:r>
              <a:rPr lang="pt-BR" b="1" dirty="0" smtClean="0"/>
              <a:t>S</a:t>
            </a:r>
            <a:r>
              <a:rPr lang="pt-BR" b="1" baseline="-25000" dirty="0" smtClean="0"/>
              <a:t>n</a:t>
            </a:r>
            <a:r>
              <a:rPr lang="pt-BR" dirty="0" smtClean="0"/>
              <a:t>, de razão 1 </a:t>
            </a:r>
          </a:p>
          <a:p>
            <a:pPr lvl="1"/>
            <a:r>
              <a:rPr lang="pt-BR" dirty="0" smtClean="0"/>
              <a:t>Assim</a:t>
            </a:r>
          </a:p>
          <a:p>
            <a:pPr lvl="2"/>
            <a:r>
              <a:rPr lang="pt-BR" b="1" dirty="0" smtClean="0"/>
              <a:t>S</a:t>
            </a:r>
            <a:r>
              <a:rPr lang="pt-BR" b="1" baseline="-25000" dirty="0" smtClean="0"/>
              <a:t>n</a:t>
            </a:r>
            <a:r>
              <a:rPr lang="pt-BR" b="1" dirty="0" smtClean="0"/>
              <a:t> = 1 + 2 + ... + (n - 1) + n</a:t>
            </a:r>
          </a:p>
          <a:p>
            <a:pPr lvl="2"/>
            <a:r>
              <a:rPr lang="pt-BR" b="1" dirty="0" smtClean="0"/>
              <a:t>S</a:t>
            </a:r>
            <a:r>
              <a:rPr lang="pt-BR" b="1" baseline="-25000" dirty="0" smtClean="0"/>
              <a:t>n</a:t>
            </a:r>
            <a:r>
              <a:rPr lang="pt-BR" b="1" dirty="0" smtClean="0"/>
              <a:t> = n + (n - 1) + ... + 1 + 1</a:t>
            </a:r>
          </a:p>
          <a:p>
            <a:pPr lvl="2"/>
            <a:r>
              <a:rPr lang="pt-BR" b="1" dirty="0" smtClean="0"/>
              <a:t>2S</a:t>
            </a:r>
            <a:r>
              <a:rPr lang="pt-BR" b="1" baseline="-25000" dirty="0" smtClean="0"/>
              <a:t>n</a:t>
            </a:r>
            <a:r>
              <a:rPr lang="pt-BR" b="1" dirty="0" smtClean="0"/>
              <a:t> = (1 + n) + (2+(n-1) )+ ... + ((n - 1)+2) + (n+1)</a:t>
            </a:r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última </a:t>
            </a:r>
            <a:r>
              <a:rPr lang="pt-BR" dirty="0" smtClean="0"/>
              <a:t>aula, vimos </a:t>
            </a:r>
            <a:r>
              <a:rPr lang="pt-BR" dirty="0"/>
              <a:t>que o custo para o </a:t>
            </a:r>
            <a:r>
              <a:rPr lang="pt-BR" dirty="0" smtClean="0"/>
              <a:t>algoritmo </a:t>
            </a:r>
            <a:r>
              <a:rPr lang="pt-BR" dirty="0"/>
              <a:t>abaixo é </a:t>
            </a:r>
            <a:r>
              <a:rPr lang="pt-BR"/>
              <a:t>dado </a:t>
            </a:r>
            <a:r>
              <a:rPr lang="pt-BR" smtClean="0"/>
              <a:t>pela </a:t>
            </a:r>
            <a:r>
              <a:rPr lang="pt-BR" dirty="0"/>
              <a:t>função </a:t>
            </a:r>
            <a:endParaRPr lang="pt-BR" dirty="0" smtClean="0"/>
          </a:p>
          <a:p>
            <a:r>
              <a:rPr lang="pt-BR" b="1" dirty="0" smtClean="0"/>
              <a:t>f(n) = 4n + 3</a:t>
            </a:r>
            <a:endParaRPr lang="pt-BR" b="1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4883993"/>
            <a:ext cx="32099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6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analisar os termos equidistantes dos extremos</a:t>
            </a:r>
          </a:p>
          <a:p>
            <a:pPr lvl="1"/>
            <a:r>
              <a:rPr lang="pt-BR" dirty="0" smtClean="0"/>
              <a:t>Como </a:t>
            </a:r>
            <a:r>
              <a:rPr lang="pt-BR" b="1" dirty="0" smtClean="0"/>
              <a:t>1</a:t>
            </a:r>
            <a:r>
              <a:rPr lang="pt-BR" dirty="0" smtClean="0"/>
              <a:t> e </a:t>
            </a:r>
            <a:r>
              <a:rPr lang="pt-BR" b="1" dirty="0" smtClean="0"/>
              <a:t>n</a:t>
            </a:r>
            <a:r>
              <a:rPr lang="pt-BR" dirty="0" smtClean="0"/>
              <a:t>, </a:t>
            </a:r>
            <a:r>
              <a:rPr lang="pt-BR" b="1" dirty="0" smtClean="0"/>
              <a:t>2</a:t>
            </a:r>
            <a:r>
              <a:rPr lang="pt-BR" dirty="0" smtClean="0"/>
              <a:t> e </a:t>
            </a:r>
            <a:r>
              <a:rPr lang="pt-BR" b="1" dirty="0" smtClean="0"/>
              <a:t>(n-1)</a:t>
            </a:r>
            <a:r>
              <a:rPr lang="pt-BR" dirty="0" smtClean="0"/>
              <a:t>,..., </a:t>
            </a:r>
          </a:p>
          <a:p>
            <a:pPr lvl="1"/>
            <a:r>
              <a:rPr lang="pt-BR" dirty="0" smtClean="0"/>
              <a:t>Suas somas são sempre iguais a </a:t>
            </a:r>
            <a:r>
              <a:rPr lang="pt-BR" b="1" dirty="0" smtClean="0"/>
              <a:t>(1 + n)</a:t>
            </a:r>
          </a:p>
          <a:p>
            <a:pPr lvl="1"/>
            <a:r>
              <a:rPr lang="pt-BR" dirty="0" smtClean="0"/>
              <a:t>Logo</a:t>
            </a:r>
          </a:p>
          <a:p>
            <a:pPr lvl="2"/>
            <a:r>
              <a:rPr lang="pt-BR" b="1" dirty="0" smtClean="0"/>
              <a:t>2S</a:t>
            </a:r>
            <a:r>
              <a:rPr lang="pt-BR" b="1" baseline="-25000" dirty="0" smtClean="0"/>
              <a:t>n</a:t>
            </a:r>
            <a:r>
              <a:rPr lang="pt-BR" b="1" dirty="0" smtClean="0"/>
              <a:t> = (1 + n) + (2+(n-1)) + ... + ((n - 1)+2) + (n+1)</a:t>
            </a:r>
          </a:p>
          <a:p>
            <a:pPr lvl="2"/>
            <a:r>
              <a:rPr lang="pt-BR" b="1" dirty="0" smtClean="0"/>
              <a:t>2S</a:t>
            </a:r>
            <a:r>
              <a:rPr lang="pt-BR" b="1" baseline="-25000" dirty="0" smtClean="0"/>
              <a:t>n</a:t>
            </a:r>
            <a:r>
              <a:rPr lang="pt-BR" b="1" dirty="0" smtClean="0"/>
              <a:t> = n(1 + n)</a:t>
            </a:r>
          </a:p>
          <a:p>
            <a:pPr lvl="2"/>
            <a:r>
              <a:rPr lang="pt-BR" b="1" dirty="0" smtClean="0"/>
              <a:t>S</a:t>
            </a:r>
            <a:r>
              <a:rPr lang="pt-BR" b="1" baseline="-25000" dirty="0" smtClean="0"/>
              <a:t>n</a:t>
            </a:r>
            <a:r>
              <a:rPr lang="pt-BR" b="1" dirty="0" smtClean="0"/>
              <a:t> = n(1 + n)/2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resultado, o número de execuções do laço interno é </a:t>
            </a:r>
            <a:r>
              <a:rPr lang="pt-BR" b="1" dirty="0" smtClean="0"/>
              <a:t>S</a:t>
            </a:r>
            <a:r>
              <a:rPr lang="pt-BR" b="1" baseline="-25000" dirty="0" smtClean="0"/>
              <a:t>n</a:t>
            </a:r>
            <a:r>
              <a:rPr lang="pt-BR" b="1" dirty="0" smtClean="0"/>
              <a:t> = n(1 + n)/2</a:t>
            </a:r>
          </a:p>
          <a:p>
            <a:pPr lvl="1"/>
            <a:r>
              <a:rPr lang="pt-BR" dirty="0"/>
              <a:t>Sabemos agora </a:t>
            </a:r>
            <a:r>
              <a:rPr lang="pt-BR" dirty="0" smtClean="0"/>
              <a:t>o </a:t>
            </a:r>
            <a:r>
              <a:rPr lang="pt-BR" dirty="0"/>
              <a:t>número de execuções do </a:t>
            </a:r>
            <a:r>
              <a:rPr lang="pt-BR" dirty="0" smtClean="0"/>
              <a:t>laço </a:t>
            </a:r>
            <a:r>
              <a:rPr lang="pt-BR" dirty="0"/>
              <a:t>interno</a:t>
            </a:r>
          </a:p>
          <a:p>
            <a:pPr lvl="1"/>
            <a:r>
              <a:rPr lang="pt-BR" dirty="0" smtClean="0"/>
              <a:t>Porém, essa é uma tarefa trabalhosa!</a:t>
            </a:r>
          </a:p>
        </p:txBody>
      </p:sp>
    </p:spTree>
    <p:extLst>
      <p:ext uri="{BB962C8B-B14F-4D97-AF65-F5344CB8AC3E}">
        <p14:creationId xmlns:p14="http://schemas.microsoft.com/office/powerpoint/2010/main" val="3018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alternativa mais simples: </a:t>
            </a:r>
            <a:r>
              <a:rPr lang="pt-BR" b="1" dirty="0" smtClean="0"/>
              <a:t>estimar um limite superior</a:t>
            </a:r>
            <a:endParaRPr lang="pt-BR" dirty="0" smtClean="0"/>
          </a:p>
          <a:p>
            <a:pPr lvl="1"/>
            <a:r>
              <a:rPr lang="pt-BR" dirty="0" smtClean="0"/>
              <a:t>Podemos alterar mentalmente o algoritmo e, em seguida, calcular o custo desse novo algoritmo </a:t>
            </a:r>
          </a:p>
          <a:p>
            <a:pPr lvl="1"/>
            <a:r>
              <a:rPr lang="pt-BR" dirty="0" smtClean="0"/>
              <a:t>Desse modo, vamos torná-lo </a:t>
            </a:r>
            <a:r>
              <a:rPr lang="pt-BR" b="1" dirty="0" smtClean="0"/>
              <a:t>menos eficiente</a:t>
            </a:r>
          </a:p>
          <a:p>
            <a:pPr lvl="2"/>
            <a:r>
              <a:rPr lang="pt-BR" dirty="0" smtClean="0"/>
              <a:t>Assim, saberemos que o algoritmo original é no máximo tão ruim, ou talvez melhor, que o novo algoritmo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2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861" cy="5069160"/>
          </a:xfrm>
        </p:spPr>
        <p:txBody>
          <a:bodyPr/>
          <a:lstStyle/>
          <a:p>
            <a:r>
              <a:rPr lang="pt-BR" dirty="0" smtClean="0"/>
              <a:t>Como diminuir a eficiência do </a:t>
            </a:r>
            <a:r>
              <a:rPr lang="pt-BR" b="1" dirty="0" err="1" smtClean="0"/>
              <a:t>selection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Podemos trocar o laço interno por um laço que seja executado sempre </a:t>
            </a:r>
            <a:r>
              <a:rPr lang="pt-BR" b="1" dirty="0" smtClean="0"/>
              <a:t>n</a:t>
            </a:r>
            <a:r>
              <a:rPr lang="pt-BR" dirty="0" smtClean="0"/>
              <a:t> vezes</a:t>
            </a:r>
          </a:p>
          <a:p>
            <a:pPr lvl="2"/>
            <a:r>
              <a:rPr lang="pt-BR" dirty="0" smtClean="0"/>
              <a:t>Fica mais fácil descobrir o custo do algoritmo</a:t>
            </a:r>
          </a:p>
          <a:p>
            <a:pPr lvl="2"/>
            <a:r>
              <a:rPr lang="pt-BR" dirty="0" smtClean="0"/>
              <a:t>Piora o desempenho: algumas execuções do laço interno serão inúteis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5659509" y="2564904"/>
            <a:ext cx="3470636" cy="2878088"/>
            <a:chOff x="5659509" y="2564904"/>
            <a:chExt cx="3470636" cy="287808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509" y="2564904"/>
              <a:ext cx="3470636" cy="2878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6458062" y="3337968"/>
              <a:ext cx="2578433" cy="72792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Temos agora dois comandos de laço aninhados sendo executados </a:t>
            </a:r>
            <a:r>
              <a:rPr lang="pt-BR" b="1" dirty="0" smtClean="0"/>
              <a:t>n</a:t>
            </a:r>
            <a:r>
              <a:rPr lang="pt-BR" dirty="0" smtClean="0"/>
              <a:t> vezes cada</a:t>
            </a:r>
          </a:p>
          <a:p>
            <a:pPr lvl="1"/>
            <a:r>
              <a:rPr lang="pt-BR" dirty="0" smtClean="0"/>
              <a:t>Função de custo passa a ser </a:t>
            </a:r>
            <a:r>
              <a:rPr lang="pt-BR" b="1" dirty="0" smtClean="0"/>
              <a:t>f(n) = n</a:t>
            </a:r>
            <a:r>
              <a:rPr lang="pt-BR" b="1" baseline="30000" dirty="0" smtClean="0"/>
              <a:t>2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Utilizando a notação </a:t>
            </a:r>
            <a:r>
              <a:rPr lang="pt-BR" b="1" dirty="0" err="1" smtClean="0"/>
              <a:t>grande-O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i="1" dirty="0" smtClean="0"/>
              <a:t>O</a:t>
            </a:r>
            <a:r>
              <a:rPr lang="pt-BR" dirty="0" smtClean="0"/>
              <a:t>, podemos dizer que o custo do algoritmo no </a:t>
            </a:r>
            <a:r>
              <a:rPr lang="pt-BR" b="1" dirty="0" smtClean="0"/>
              <a:t>pior caso</a:t>
            </a:r>
            <a:r>
              <a:rPr lang="pt-BR" dirty="0" smtClean="0"/>
              <a:t> é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O que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  <a:r>
              <a:rPr lang="pt-BR" dirty="0" smtClean="0"/>
              <a:t> significa para um algoritmo?</a:t>
            </a:r>
          </a:p>
          <a:p>
            <a:pPr lvl="1"/>
            <a:r>
              <a:rPr lang="pt-BR" dirty="0" smtClean="0"/>
              <a:t>A notação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  <a:r>
              <a:rPr lang="pt-BR" dirty="0" smtClean="0"/>
              <a:t> nos diz que o custo do algoritmo não é, assintoticamente, pior do que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</a:p>
          <a:p>
            <a:pPr lvl="2"/>
            <a:r>
              <a:rPr lang="pt-BR" dirty="0" smtClean="0"/>
              <a:t>Nosso algoritmo nunca vai ser mais lento do que um determinado limite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Ou seja, o custo do algoritmo original é no máximo tão ruim quanto </a:t>
            </a:r>
            <a:r>
              <a:rPr lang="pt-BR" b="1" dirty="0" smtClean="0"/>
              <a:t>n</a:t>
            </a:r>
            <a:r>
              <a:rPr lang="pt-BR" b="1" baseline="30000" dirty="0" smtClean="0"/>
              <a:t>2 </a:t>
            </a:r>
          </a:p>
          <a:p>
            <a:pPr lvl="2"/>
            <a:r>
              <a:rPr lang="pt-BR" dirty="0" smtClean="0"/>
              <a:t>Pode ser melhor, mas nunca pior</a:t>
            </a:r>
          </a:p>
          <a:p>
            <a:pPr lvl="2"/>
            <a:r>
              <a:rPr lang="pt-BR" b="1" dirty="0" smtClean="0"/>
              <a:t>Limite superior </a:t>
            </a:r>
            <a:r>
              <a:rPr lang="pt-BR" dirty="0"/>
              <a:t>para a </a:t>
            </a:r>
            <a:r>
              <a:rPr lang="pt-BR" dirty="0" smtClean="0"/>
              <a:t>complexidade </a:t>
            </a:r>
            <a:r>
              <a:rPr lang="pt-BR" dirty="0"/>
              <a:t>real </a:t>
            </a:r>
            <a:r>
              <a:rPr lang="pt-BR" dirty="0" smtClean="0"/>
              <a:t>do </a:t>
            </a:r>
            <a:r>
              <a:rPr lang="pt-BR" dirty="0"/>
              <a:t>algoritmo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99: Análise de Algoritmos: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youtu.be/iZK5WwJFIPE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100: Análise de Algoritmos – Contando </a:t>
            </a:r>
            <a:r>
              <a:rPr lang="pt-BR" dirty="0" smtClean="0"/>
              <a:t>Instruções:</a:t>
            </a: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wflNJurvTTQ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101: Análise de Algoritmos – Comportamento Assintótico: 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youtu.be/</a:t>
            </a:r>
            <a:r>
              <a:rPr lang="pt-BR" dirty="0" err="1" smtClean="0">
                <a:hlinkClick r:id="rId4"/>
              </a:rPr>
              <a:t>SClFMUpBiaw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102: Análise de Algoritmos – Notação </a:t>
            </a:r>
            <a:r>
              <a:rPr lang="pt-BR" dirty="0" err="1" smtClean="0"/>
              <a:t>Grande-O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youtu.be/Q7nwypDgTS8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103: Análise de Algoritmos – Tipos de Análise Assintótica: </a:t>
            </a:r>
            <a:endParaRPr lang="pt-BR" dirty="0" smtClean="0"/>
          </a:p>
          <a:p>
            <a:pPr lvl="1"/>
            <a:r>
              <a:rPr lang="pt-BR" dirty="0" smtClean="0">
                <a:hlinkClick r:id="rId6"/>
              </a:rPr>
              <a:t>youtu.be/9RgC2dxi4W8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104: Análise de Algoritmos – Classes de Problemas: </a:t>
            </a:r>
            <a:endParaRPr lang="pt-BR" dirty="0" smtClean="0"/>
          </a:p>
          <a:p>
            <a:pPr lvl="1"/>
            <a:r>
              <a:rPr lang="pt-BR" dirty="0" smtClean="0">
                <a:hlinkClick r:id="rId7"/>
              </a:rPr>
              <a:t>youtu.be/8RYvWMOMnXw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11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é a função de complexidade de </a:t>
            </a:r>
            <a:r>
              <a:rPr lang="pt-BR" dirty="0" smtClean="0"/>
              <a:t>tempo</a:t>
            </a:r>
            <a:endParaRPr lang="pt-BR" b="1" dirty="0"/>
          </a:p>
          <a:p>
            <a:pPr lvl="1"/>
            <a:r>
              <a:rPr lang="pt-BR" dirty="0" smtClean="0"/>
              <a:t>Nos </a:t>
            </a:r>
            <a:r>
              <a:rPr lang="pt-BR" dirty="0"/>
              <a:t>dá uma ideia do custo de execução </a:t>
            </a:r>
            <a:r>
              <a:rPr lang="pt-BR" dirty="0" smtClean="0"/>
              <a:t>do </a:t>
            </a:r>
            <a:r>
              <a:rPr lang="pt-BR" dirty="0"/>
              <a:t>algoritmo para um problema de </a:t>
            </a:r>
            <a:r>
              <a:rPr lang="pt-BR" dirty="0" smtClean="0"/>
              <a:t>tamanho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Exemplo: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b="1" dirty="0" smtClean="0"/>
              <a:t>n</a:t>
            </a:r>
            <a:r>
              <a:rPr lang="pt-BR" dirty="0" smtClean="0"/>
              <a:t> elementos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possível criar o mesmo tipo de função para a análise do espaço </a:t>
            </a:r>
            <a:r>
              <a:rPr lang="pt-BR" dirty="0" smtClean="0"/>
              <a:t>gasto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4883993"/>
            <a:ext cx="32099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Dúvida</a:t>
            </a:r>
          </a:p>
          <a:p>
            <a:pPr lvl="1"/>
            <a:r>
              <a:rPr lang="pt-BR" dirty="0" smtClean="0"/>
              <a:t>Será </a:t>
            </a:r>
            <a:r>
              <a:rPr lang="pt-BR" dirty="0"/>
              <a:t>que todos os termos da função </a:t>
            </a:r>
            <a:r>
              <a:rPr lang="pt-BR" b="1" dirty="0" smtClean="0"/>
              <a:t>f(n)</a:t>
            </a:r>
            <a:r>
              <a:rPr lang="pt-BR" dirty="0" smtClean="0"/>
              <a:t> </a:t>
            </a:r>
            <a:r>
              <a:rPr lang="pt-BR" dirty="0"/>
              <a:t>são necessários para termos uma noção do </a:t>
            </a:r>
            <a:r>
              <a:rPr lang="pt-BR" dirty="0" smtClean="0"/>
              <a:t>custo?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fato, nem todos os termos são necessários</a:t>
            </a:r>
            <a:endParaRPr lang="pt-BR" dirty="0" smtClean="0"/>
          </a:p>
          <a:p>
            <a:pPr lvl="1"/>
            <a:r>
              <a:rPr lang="pt-BR" dirty="0" smtClean="0"/>
              <a:t>Podemos </a:t>
            </a:r>
            <a:r>
              <a:rPr lang="pt-BR" dirty="0"/>
              <a:t>descartar certos termos na </a:t>
            </a:r>
            <a:r>
              <a:rPr lang="pt-BR" dirty="0" smtClean="0"/>
              <a:t>função</a:t>
            </a:r>
          </a:p>
          <a:p>
            <a:pPr lvl="1"/>
            <a:r>
              <a:rPr lang="pt-BR" dirty="0" smtClean="0"/>
              <a:t>Devemos manter </a:t>
            </a:r>
            <a:r>
              <a:rPr lang="pt-BR" dirty="0"/>
              <a:t>apenas os que nos dizem o que acontece </a:t>
            </a:r>
            <a:r>
              <a:rPr lang="pt-BR" dirty="0" smtClean="0"/>
              <a:t>quando </a:t>
            </a:r>
            <a:r>
              <a:rPr lang="pt-BR" dirty="0"/>
              <a:t>o tamanho dos dados de entrada </a:t>
            </a:r>
            <a:r>
              <a:rPr lang="pt-BR" dirty="0" smtClean="0"/>
              <a:t>(</a:t>
            </a:r>
            <a:r>
              <a:rPr lang="pt-BR" b="1" dirty="0" smtClean="0"/>
              <a:t>n</a:t>
            </a:r>
            <a:r>
              <a:rPr lang="pt-BR" dirty="0" smtClean="0"/>
              <a:t>) </a:t>
            </a:r>
            <a:r>
              <a:rPr lang="pt-BR" dirty="0"/>
              <a:t>cresce muito</a:t>
            </a:r>
          </a:p>
        </p:txBody>
      </p:sp>
    </p:spTree>
    <p:extLst>
      <p:ext uri="{BB962C8B-B14F-4D97-AF65-F5344CB8AC3E}">
        <p14:creationId xmlns:p14="http://schemas.microsoft.com/office/powerpoint/2010/main" val="34386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Idéia geral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um algoritmo é mais rápido do que outro para um grande conjunto de dados de entrada, é muito provável que ele continue sendo também mais rápido em um conjunto de dados </a:t>
            </a:r>
            <a:r>
              <a:rPr lang="pt-BR" dirty="0" smtClean="0"/>
              <a:t>menor</a:t>
            </a:r>
          </a:p>
          <a:p>
            <a:pPr lvl="1"/>
            <a:r>
              <a:rPr lang="pt-BR" dirty="0" smtClean="0"/>
              <a:t>Assim, podemos</a:t>
            </a:r>
          </a:p>
          <a:p>
            <a:pPr lvl="2"/>
            <a:r>
              <a:rPr lang="pt-BR" dirty="0" smtClean="0"/>
              <a:t>Descartar </a:t>
            </a:r>
            <a:r>
              <a:rPr lang="pt-BR" dirty="0"/>
              <a:t>todos os termos que crescem </a:t>
            </a:r>
            <a:r>
              <a:rPr lang="pt-BR" dirty="0" smtClean="0"/>
              <a:t>lentamente</a:t>
            </a:r>
          </a:p>
          <a:p>
            <a:pPr lvl="2"/>
            <a:r>
              <a:rPr lang="pt-BR" dirty="0" smtClean="0"/>
              <a:t>Manter </a:t>
            </a:r>
            <a:r>
              <a:rPr lang="pt-BR" dirty="0"/>
              <a:t>apenas os que crescem mais rápido à medida que o valor de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se torna </a:t>
            </a:r>
            <a:r>
              <a:rPr lang="pt-BR" dirty="0" smtClean="0"/>
              <a:t>maior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6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função </a:t>
            </a:r>
            <a:r>
              <a:rPr lang="pt-BR" b="1" dirty="0" smtClean="0"/>
              <a:t>f(n</a:t>
            </a:r>
            <a:r>
              <a:rPr lang="pt-BR" b="1" dirty="0"/>
              <a:t>) = 4n + </a:t>
            </a:r>
            <a:r>
              <a:rPr lang="pt-BR" b="1" dirty="0" smtClean="0"/>
              <a:t>3</a:t>
            </a:r>
            <a:r>
              <a:rPr lang="pt-BR" dirty="0" smtClean="0"/>
              <a:t> </a:t>
            </a:r>
            <a:r>
              <a:rPr lang="pt-BR" dirty="0"/>
              <a:t>possui dois </a:t>
            </a:r>
            <a:r>
              <a:rPr lang="pt-BR" dirty="0" smtClean="0"/>
              <a:t>termos</a:t>
            </a:r>
          </a:p>
          <a:p>
            <a:pPr lvl="1"/>
            <a:r>
              <a:rPr lang="pt-BR" b="1" dirty="0" smtClean="0"/>
              <a:t>4n</a:t>
            </a:r>
            <a:r>
              <a:rPr lang="pt-BR" dirty="0" smtClean="0"/>
              <a:t> e </a:t>
            </a:r>
            <a:r>
              <a:rPr lang="pt-BR" b="1" dirty="0" smtClean="0"/>
              <a:t>3</a:t>
            </a:r>
          </a:p>
          <a:p>
            <a:pPr lvl="1"/>
            <a:endParaRPr lang="pt-BR" b="1" dirty="0" smtClean="0"/>
          </a:p>
          <a:p>
            <a:r>
              <a:rPr lang="pt-BR" dirty="0" smtClean="0"/>
              <a:t>O termo </a:t>
            </a:r>
            <a:r>
              <a:rPr lang="pt-BR" b="1" dirty="0" smtClean="0"/>
              <a:t>3 </a:t>
            </a:r>
            <a:r>
              <a:rPr lang="pt-BR" dirty="0" smtClean="0"/>
              <a:t>é uma </a:t>
            </a:r>
            <a:r>
              <a:rPr lang="pt-BR" b="1" dirty="0" smtClean="0"/>
              <a:t>constante </a:t>
            </a:r>
            <a:r>
              <a:rPr lang="pt-BR" b="1" dirty="0"/>
              <a:t>de </a:t>
            </a:r>
            <a:r>
              <a:rPr lang="pt-BR" b="1" dirty="0" smtClean="0"/>
              <a:t>inicialização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se altera à medida que </a:t>
            </a:r>
            <a:r>
              <a:rPr lang="pt-BR" dirty="0" smtClean="0"/>
              <a:t>o valor </a:t>
            </a:r>
            <a:r>
              <a:rPr lang="pt-BR" dirty="0"/>
              <a:t>de </a:t>
            </a:r>
            <a:r>
              <a:rPr lang="pt-BR" b="1" dirty="0" smtClean="0"/>
              <a:t>n</a:t>
            </a:r>
            <a:r>
              <a:rPr lang="pt-BR" dirty="0" smtClean="0"/>
              <a:t> cresce</a:t>
            </a:r>
          </a:p>
          <a:p>
            <a:pPr lvl="2"/>
            <a:r>
              <a:rPr lang="pt-BR" dirty="0" smtClean="0"/>
              <a:t>Exemplo: atribuições antes de um laço</a:t>
            </a:r>
          </a:p>
          <a:p>
            <a:pPr lvl="1"/>
            <a:r>
              <a:rPr lang="pt-BR" dirty="0" smtClean="0"/>
              <a:t>Pode</a:t>
            </a:r>
            <a:r>
              <a:rPr lang="pt-BR" dirty="0"/>
              <a:t>, portanto, ser </a:t>
            </a:r>
            <a:r>
              <a:rPr lang="pt-BR" dirty="0" smtClean="0"/>
              <a:t>descartado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Assim, a função é reduzida para </a:t>
            </a:r>
            <a:r>
              <a:rPr lang="pt-BR" b="1" dirty="0" smtClean="0"/>
              <a:t>f(n) = 4n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58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que multiplicam o termo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da função também devem ser descartadas</a:t>
            </a:r>
            <a:endParaRPr lang="pt-BR" dirty="0" smtClean="0"/>
          </a:p>
          <a:p>
            <a:pPr lvl="1"/>
            <a:r>
              <a:rPr lang="pt-BR" dirty="0" smtClean="0"/>
              <a:t>Representam </a:t>
            </a:r>
            <a:r>
              <a:rPr lang="pt-BR" dirty="0"/>
              <a:t>particularidades de cada linguagem e </a:t>
            </a:r>
            <a:r>
              <a:rPr lang="pt-BR" dirty="0" smtClean="0"/>
              <a:t>compilador</a:t>
            </a:r>
          </a:p>
          <a:p>
            <a:pPr lvl="1"/>
            <a:r>
              <a:rPr lang="pt-BR" dirty="0" smtClean="0"/>
              <a:t>Queremos analisar apenas a ideia por trás do algoritmo, sem influências da linguagem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Exemplo</a:t>
            </a:r>
            <a:r>
              <a:rPr lang="pt-BR" dirty="0"/>
              <a:t>: atribuição em </a:t>
            </a:r>
            <a:r>
              <a:rPr lang="pt-BR" dirty="0" err="1"/>
              <a:t>array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Na linguagem Pascal, essa operação equivale a um teste lógico e uma atribuição na linguagem C </a:t>
            </a:r>
          </a:p>
          <a:p>
            <a:pPr lvl="2"/>
            <a:r>
              <a:rPr lang="pt-BR" dirty="0" smtClean="0"/>
              <a:t>Pascal</a:t>
            </a:r>
            <a:r>
              <a:rPr lang="pt-BR" dirty="0"/>
              <a:t>: 3 instruções (etapa de verificação)</a:t>
            </a:r>
          </a:p>
          <a:p>
            <a:pPr lvl="2"/>
            <a:r>
              <a:rPr lang="pt-BR" dirty="0" smtClean="0"/>
              <a:t>C</a:t>
            </a:r>
            <a:r>
              <a:rPr lang="pt-BR" dirty="0"/>
              <a:t>: 1 instrução (sem etapa de verificação)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Assim</a:t>
            </a:r>
            <a:r>
              <a:rPr lang="pt-BR" dirty="0"/>
              <a:t>, a função </a:t>
            </a:r>
            <a:r>
              <a:rPr lang="pt-BR" b="1" dirty="0"/>
              <a:t>f(n) = 4n + 3</a:t>
            </a:r>
            <a:r>
              <a:rPr lang="pt-BR" dirty="0"/>
              <a:t> é reduzida para </a:t>
            </a:r>
            <a:r>
              <a:rPr lang="pt-BR" b="1" dirty="0"/>
              <a:t>f(n) = </a:t>
            </a:r>
            <a:r>
              <a:rPr lang="pt-BR" b="1" dirty="0" smtClean="0"/>
              <a:t>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933056"/>
            <a:ext cx="25717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assintótico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Descartando todos </a:t>
            </a:r>
            <a:r>
              <a:rPr lang="pt-BR" dirty="0"/>
              <a:t>os termos constantes e </a:t>
            </a:r>
            <a:r>
              <a:rPr lang="pt-BR" dirty="0" smtClean="0"/>
              <a:t>mantendo </a:t>
            </a:r>
            <a:r>
              <a:rPr lang="pt-BR" dirty="0"/>
              <a:t>apenas o de maior </a:t>
            </a:r>
            <a:r>
              <a:rPr lang="pt-BR" dirty="0" smtClean="0"/>
              <a:t>crescimento </a:t>
            </a:r>
            <a:r>
              <a:rPr lang="pt-BR" dirty="0"/>
              <a:t>obtemos o </a:t>
            </a:r>
            <a:r>
              <a:rPr lang="pt-BR" b="1" dirty="0" smtClean="0"/>
              <a:t>comportamento assintótico</a:t>
            </a:r>
            <a:endParaRPr lang="pt-BR" dirty="0" smtClean="0"/>
          </a:p>
          <a:p>
            <a:pPr lvl="1"/>
            <a:r>
              <a:rPr lang="pt-BR" dirty="0" smtClean="0"/>
              <a:t>Comportamento </a:t>
            </a:r>
            <a:r>
              <a:rPr lang="pt-BR" dirty="0"/>
              <a:t>de uma função </a:t>
            </a:r>
            <a:r>
              <a:rPr lang="pt-BR" b="1" dirty="0" smtClean="0"/>
              <a:t>f(n)</a:t>
            </a:r>
            <a:r>
              <a:rPr lang="pt-BR" dirty="0" smtClean="0"/>
              <a:t> </a:t>
            </a:r>
            <a:r>
              <a:rPr lang="pt-BR" dirty="0"/>
              <a:t>quando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tende ao </a:t>
            </a:r>
            <a:r>
              <a:rPr lang="pt-BR" dirty="0" smtClean="0"/>
              <a:t>infinito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termo </a:t>
            </a:r>
            <a:r>
              <a:rPr lang="pt-BR" dirty="0" smtClean="0"/>
              <a:t>de </a:t>
            </a:r>
            <a:r>
              <a:rPr lang="pt-BR" dirty="0"/>
              <a:t>maior expoente domina o comportamento da </a:t>
            </a:r>
            <a:r>
              <a:rPr lang="pt-BR" dirty="0" smtClean="0"/>
              <a:t>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2572</TotalTime>
  <Words>1371</Words>
  <Application>Microsoft Office PowerPoint</Application>
  <PresentationFormat>Apresentação na tela (4:3)</PresentationFormat>
  <Paragraphs>195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Mediano</vt:lpstr>
      <vt:lpstr>Análise de Algoritmos: Parte 2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Comportamento assintótico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Notação Grande-O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233</cp:revision>
  <dcterms:created xsi:type="dcterms:W3CDTF">2013-02-10T18:49:59Z</dcterms:created>
  <dcterms:modified xsi:type="dcterms:W3CDTF">2019-04-22T16:57:25Z</dcterms:modified>
</cp:coreProperties>
</file>