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7"/>
  </p:notesMasterIdLst>
  <p:sldIdLst>
    <p:sldId id="256" r:id="rId2"/>
    <p:sldId id="313" r:id="rId3"/>
    <p:sldId id="318" r:id="rId4"/>
    <p:sldId id="317" r:id="rId5"/>
    <p:sldId id="320" r:id="rId6"/>
    <p:sldId id="321" r:id="rId7"/>
    <p:sldId id="319" r:id="rId8"/>
    <p:sldId id="326" r:id="rId9"/>
    <p:sldId id="322" r:id="rId10"/>
    <p:sldId id="323" r:id="rId11"/>
    <p:sldId id="324" r:id="rId12"/>
    <p:sldId id="328" r:id="rId13"/>
    <p:sldId id="327" r:id="rId14"/>
    <p:sldId id="392" r:id="rId15"/>
    <p:sldId id="393" r:id="rId16"/>
    <p:sldId id="394" r:id="rId17"/>
    <p:sldId id="315" r:id="rId18"/>
    <p:sldId id="329" r:id="rId19"/>
    <p:sldId id="343" r:id="rId20"/>
    <p:sldId id="344" r:id="rId21"/>
    <p:sldId id="345" r:id="rId22"/>
    <p:sldId id="346" r:id="rId23"/>
    <p:sldId id="347" r:id="rId24"/>
    <p:sldId id="386" r:id="rId25"/>
    <p:sldId id="389" r:id="rId26"/>
    <p:sldId id="390" r:id="rId27"/>
    <p:sldId id="314" r:id="rId28"/>
    <p:sldId id="350" r:id="rId29"/>
    <p:sldId id="351" r:id="rId30"/>
    <p:sldId id="353" r:id="rId31"/>
    <p:sldId id="354" r:id="rId32"/>
    <p:sldId id="307" r:id="rId33"/>
    <p:sldId id="352" r:id="rId34"/>
    <p:sldId id="358" r:id="rId35"/>
    <p:sldId id="396" r:id="rId3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4/22/2019</a:t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.be/QeLYRyW5T94" TargetMode="External"/><Relationship Id="rId3" Type="http://schemas.openxmlformats.org/officeDocument/2006/relationships/hyperlink" Target="https://youtu.be/wflNJurvTTQ" TargetMode="External"/><Relationship Id="rId7" Type="http://schemas.openxmlformats.org/officeDocument/2006/relationships/hyperlink" Target="https://youtu.be/8RYvWMOMnXw" TargetMode="External"/><Relationship Id="rId2" Type="http://schemas.openxmlformats.org/officeDocument/2006/relationships/hyperlink" Target="https://youtu.be/iZK5WwJFI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9RgC2dxi4W8" TargetMode="External"/><Relationship Id="rId5" Type="http://schemas.openxmlformats.org/officeDocument/2006/relationships/hyperlink" Target="https://youtu.be/Q7nwypDgTS8" TargetMode="External"/><Relationship Id="rId4" Type="http://schemas.openxmlformats.org/officeDocument/2006/relationships/hyperlink" Target="https://youtu.be/SClFMUpBia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de </a:t>
            </a:r>
            <a:r>
              <a:rPr lang="pt-BR" dirty="0" smtClean="0"/>
              <a:t>Algoritmos:</a:t>
            </a:r>
            <a:br>
              <a:rPr lang="pt-BR" dirty="0" smtClean="0"/>
            </a:br>
            <a:r>
              <a:rPr lang="pt-BR" dirty="0" smtClean="0"/>
              <a:t>Parte 3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André </a:t>
            </a:r>
            <a:r>
              <a:rPr lang="pt-BR" dirty="0" err="1" smtClean="0"/>
              <a:t>Backes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</a:t>
            </a:r>
            <a:r>
              <a:rPr lang="pt-BR" dirty="0" smtClean="0"/>
              <a:t>, </a:t>
            </a:r>
            <a:r>
              <a:rPr lang="pt-BR" b="1" i="1" dirty="0" smtClean="0"/>
              <a:t>O</a:t>
            </a:r>
            <a:endParaRPr lang="pt-BR" dirty="0" smtClean="0"/>
          </a:p>
          <a:p>
            <a:pPr lvl="1"/>
            <a:r>
              <a:rPr lang="pt-BR" dirty="0" smtClean="0"/>
              <a:t>Matematicamente, a notação </a:t>
            </a:r>
            <a:r>
              <a:rPr lang="pt-BR" b="1" i="1" dirty="0" smtClean="0"/>
              <a:t>O</a:t>
            </a:r>
            <a:r>
              <a:rPr lang="pt-BR" dirty="0" smtClean="0"/>
              <a:t> é assim definida</a:t>
            </a:r>
          </a:p>
          <a:p>
            <a:pPr lvl="2"/>
            <a:r>
              <a:rPr lang="pt-BR" dirty="0" smtClean="0"/>
              <a:t>Uma função custo </a:t>
            </a:r>
            <a:r>
              <a:rPr lang="pt-BR" b="1" dirty="0" smtClean="0"/>
              <a:t>f(n) </a:t>
            </a:r>
            <a:r>
              <a:rPr lang="pt-BR" dirty="0" smtClean="0"/>
              <a:t>é </a:t>
            </a:r>
            <a:r>
              <a:rPr lang="pt-BR" b="1" i="1" dirty="0" smtClean="0"/>
              <a:t>O(g(n)) </a:t>
            </a:r>
            <a:r>
              <a:rPr lang="pt-BR" dirty="0" smtClean="0"/>
              <a:t>se existem duas constantes positivas </a:t>
            </a:r>
            <a:r>
              <a:rPr lang="pt-BR" b="1" dirty="0" smtClean="0"/>
              <a:t>c</a:t>
            </a:r>
            <a:r>
              <a:rPr lang="pt-BR" dirty="0" smtClean="0"/>
              <a:t> e </a:t>
            </a:r>
            <a:r>
              <a:rPr lang="pt-BR" b="1" dirty="0" smtClean="0"/>
              <a:t>m</a:t>
            </a:r>
            <a:r>
              <a:rPr lang="pt-BR" dirty="0" smtClean="0"/>
              <a:t> tais que</a:t>
            </a:r>
          </a:p>
          <a:p>
            <a:pPr lvl="2"/>
            <a:r>
              <a:rPr lang="pt-BR" dirty="0" smtClean="0"/>
              <a:t>Para </a:t>
            </a:r>
            <a:r>
              <a:rPr lang="pt-BR" b="1" dirty="0" smtClean="0"/>
              <a:t>n ≥ m</a:t>
            </a:r>
            <a:r>
              <a:rPr lang="pt-BR" dirty="0" smtClean="0"/>
              <a:t>, temos </a:t>
            </a:r>
            <a:r>
              <a:rPr lang="pt-BR" b="1" dirty="0" smtClean="0"/>
              <a:t>f(n) ≤ c.g(n)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Confuso?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</a:t>
            </a:r>
            <a:r>
              <a:rPr lang="pt-BR" dirty="0" smtClean="0"/>
              <a:t>, </a:t>
            </a:r>
            <a:r>
              <a:rPr lang="pt-BR" b="1" i="1" dirty="0" smtClean="0"/>
              <a:t>O</a:t>
            </a:r>
            <a:endParaRPr lang="pt-BR" dirty="0" smtClean="0"/>
          </a:p>
          <a:p>
            <a:pPr lvl="1"/>
            <a:r>
              <a:rPr lang="pt-BR" dirty="0" smtClean="0"/>
              <a:t>Em outras palavras, para todos os valores de </a:t>
            </a:r>
            <a:r>
              <a:rPr lang="pt-BR" b="1" dirty="0" smtClean="0"/>
              <a:t>n</a:t>
            </a:r>
            <a:r>
              <a:rPr lang="pt-BR" dirty="0" smtClean="0"/>
              <a:t> à direita de </a:t>
            </a:r>
            <a:r>
              <a:rPr lang="pt-BR" b="1" dirty="0" smtClean="0"/>
              <a:t>m</a:t>
            </a:r>
            <a:r>
              <a:rPr lang="pt-BR" dirty="0" smtClean="0"/>
              <a:t>, o resultado da função custo </a:t>
            </a:r>
            <a:r>
              <a:rPr lang="pt-BR" b="1" dirty="0" smtClean="0"/>
              <a:t>f(n)</a:t>
            </a:r>
            <a:r>
              <a:rPr lang="pt-BR" dirty="0" smtClean="0"/>
              <a:t> é sempre </a:t>
            </a:r>
            <a:r>
              <a:rPr lang="pt-BR" b="1" dirty="0" smtClean="0"/>
              <a:t>menor ou igual </a:t>
            </a:r>
            <a:r>
              <a:rPr lang="pt-BR" dirty="0" smtClean="0"/>
              <a:t>ao valor da função usada na notação </a:t>
            </a:r>
            <a:r>
              <a:rPr lang="pt-BR" b="1" i="1" dirty="0" smtClean="0"/>
              <a:t>O</a:t>
            </a:r>
            <a:r>
              <a:rPr lang="pt-BR" dirty="0" smtClean="0"/>
              <a:t>, </a:t>
            </a:r>
            <a:r>
              <a:rPr lang="pt-BR" b="1" dirty="0" smtClean="0"/>
              <a:t>g(n)</a:t>
            </a:r>
            <a:r>
              <a:rPr lang="pt-BR" dirty="0" smtClean="0"/>
              <a:t>, multiplicada por uma constante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  <a:endParaRPr lang="pt-BR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</a:t>
            </a:r>
            <a:r>
              <a:rPr lang="pt-BR" dirty="0" smtClean="0"/>
              <a:t>, </a:t>
            </a:r>
            <a:r>
              <a:rPr lang="pt-BR" b="1" i="1" dirty="0" smtClean="0"/>
              <a:t>O</a:t>
            </a:r>
          </a:p>
          <a:p>
            <a:endParaRPr lang="pt-BR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536719" y="6110607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f(n) =</a:t>
            </a:r>
            <a:r>
              <a:rPr lang="pt-BR" sz="2400" dirty="0" smtClean="0"/>
              <a:t> </a:t>
            </a:r>
            <a:r>
              <a:rPr lang="pt-BR" sz="2400" b="1" i="1" dirty="0" smtClean="0"/>
              <a:t>O(g(n)) </a:t>
            </a:r>
            <a:endParaRPr lang="pt-BR" sz="2400" dirty="0"/>
          </a:p>
        </p:txBody>
      </p:sp>
      <p:grpSp>
        <p:nvGrpSpPr>
          <p:cNvPr id="36" name="Grupo 35"/>
          <p:cNvGrpSpPr/>
          <p:nvPr/>
        </p:nvGrpSpPr>
        <p:grpSpPr>
          <a:xfrm>
            <a:off x="1979712" y="1700808"/>
            <a:ext cx="5328592" cy="4461284"/>
            <a:chOff x="1979712" y="1700808"/>
            <a:chExt cx="5328592" cy="4461284"/>
          </a:xfrm>
        </p:grpSpPr>
        <p:grpSp>
          <p:nvGrpSpPr>
            <p:cNvPr id="25" name="Grupo 24"/>
            <p:cNvGrpSpPr/>
            <p:nvPr/>
          </p:nvGrpSpPr>
          <p:grpSpPr>
            <a:xfrm>
              <a:off x="1979712" y="2204864"/>
              <a:ext cx="5112568" cy="3804828"/>
              <a:chOff x="1259632" y="2224869"/>
              <a:chExt cx="5112568" cy="3804828"/>
            </a:xfrm>
          </p:grpSpPr>
          <p:cxnSp>
            <p:nvCxnSpPr>
              <p:cNvPr id="26" name="Conector reto 25"/>
              <p:cNvCxnSpPr/>
              <p:nvPr/>
            </p:nvCxnSpPr>
            <p:spPr>
              <a:xfrm>
                <a:off x="1259632" y="5805264"/>
                <a:ext cx="46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Conector reto 27"/>
              <p:cNvCxnSpPr/>
              <p:nvPr/>
            </p:nvCxnSpPr>
            <p:spPr>
              <a:xfrm rot="16200000">
                <a:off x="-540368" y="4024869"/>
                <a:ext cx="360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CaixaDeTexto 28"/>
              <p:cNvSpPr txBox="1"/>
              <p:nvPr/>
            </p:nvSpPr>
            <p:spPr>
              <a:xfrm>
                <a:off x="5940152" y="5568032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endParaRPr lang="pt-BR" sz="2400" b="1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30" name="Forma livre 29"/>
            <p:cNvSpPr/>
            <p:nvPr/>
          </p:nvSpPr>
          <p:spPr>
            <a:xfrm>
              <a:off x="1981200" y="2857500"/>
              <a:ext cx="4660900" cy="2394307"/>
            </a:xfrm>
            <a:custGeom>
              <a:avLst/>
              <a:gdLst>
                <a:gd name="connsiteX0" fmla="*/ 0 w 4660900"/>
                <a:gd name="connsiteY0" fmla="*/ 2184400 h 2394307"/>
                <a:gd name="connsiteX1" fmla="*/ 419100 w 4660900"/>
                <a:gd name="connsiteY1" fmla="*/ 1765300 h 2394307"/>
                <a:gd name="connsiteX2" fmla="*/ 749300 w 4660900"/>
                <a:gd name="connsiteY2" fmla="*/ 2387600 h 2394307"/>
                <a:gd name="connsiteX3" fmla="*/ 1206500 w 4660900"/>
                <a:gd name="connsiteY3" fmla="*/ 1282700 h 2394307"/>
                <a:gd name="connsiteX4" fmla="*/ 1993900 w 4660900"/>
                <a:gd name="connsiteY4" fmla="*/ 1511300 h 2394307"/>
                <a:gd name="connsiteX5" fmla="*/ 3708400 w 4660900"/>
                <a:gd name="connsiteY5" fmla="*/ 266700 h 2394307"/>
                <a:gd name="connsiteX6" fmla="*/ 4660900 w 4660900"/>
                <a:gd name="connsiteY6" fmla="*/ 0 h 2394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60900" h="2394307">
                  <a:moveTo>
                    <a:pt x="0" y="2184400"/>
                  </a:moveTo>
                  <a:cubicBezTo>
                    <a:pt x="147108" y="1957916"/>
                    <a:pt x="294217" y="1731433"/>
                    <a:pt x="419100" y="1765300"/>
                  </a:cubicBezTo>
                  <a:cubicBezTo>
                    <a:pt x="543983" y="1799167"/>
                    <a:pt x="618067" y="2468033"/>
                    <a:pt x="749300" y="2387600"/>
                  </a:cubicBezTo>
                  <a:cubicBezTo>
                    <a:pt x="880533" y="2307167"/>
                    <a:pt x="999067" y="1428750"/>
                    <a:pt x="1206500" y="1282700"/>
                  </a:cubicBezTo>
                  <a:cubicBezTo>
                    <a:pt x="1413933" y="1136650"/>
                    <a:pt x="1576917" y="1680633"/>
                    <a:pt x="1993900" y="1511300"/>
                  </a:cubicBezTo>
                  <a:cubicBezTo>
                    <a:pt x="2410883" y="1341967"/>
                    <a:pt x="3263900" y="518583"/>
                    <a:pt x="3708400" y="266700"/>
                  </a:cubicBezTo>
                  <a:cubicBezTo>
                    <a:pt x="4152900" y="14817"/>
                    <a:pt x="4497917" y="4233"/>
                    <a:pt x="4660900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Forma livre 30"/>
            <p:cNvSpPr/>
            <p:nvPr/>
          </p:nvSpPr>
          <p:spPr>
            <a:xfrm>
              <a:off x="1993900" y="2132856"/>
              <a:ext cx="4635500" cy="3098800"/>
            </a:xfrm>
            <a:custGeom>
              <a:avLst/>
              <a:gdLst>
                <a:gd name="connsiteX0" fmla="*/ 0 w 4635500"/>
                <a:gd name="connsiteY0" fmla="*/ 3098800 h 3098800"/>
                <a:gd name="connsiteX1" fmla="*/ 660400 w 4635500"/>
                <a:gd name="connsiteY1" fmla="*/ 2273300 h 3098800"/>
                <a:gd name="connsiteX2" fmla="*/ 1778000 w 4635500"/>
                <a:gd name="connsiteY2" fmla="*/ 2247900 h 3098800"/>
                <a:gd name="connsiteX3" fmla="*/ 3594100 w 4635500"/>
                <a:gd name="connsiteY3" fmla="*/ 698500 h 3098800"/>
                <a:gd name="connsiteX4" fmla="*/ 4635500 w 4635500"/>
                <a:gd name="connsiteY4" fmla="*/ 0 h 309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35500" h="3098800">
                  <a:moveTo>
                    <a:pt x="0" y="3098800"/>
                  </a:moveTo>
                  <a:cubicBezTo>
                    <a:pt x="182033" y="2756958"/>
                    <a:pt x="364067" y="2415117"/>
                    <a:pt x="660400" y="2273300"/>
                  </a:cubicBezTo>
                  <a:cubicBezTo>
                    <a:pt x="956733" y="2131483"/>
                    <a:pt x="1289050" y="2510367"/>
                    <a:pt x="1778000" y="2247900"/>
                  </a:cubicBezTo>
                  <a:cubicBezTo>
                    <a:pt x="2266950" y="1985433"/>
                    <a:pt x="3117850" y="1073150"/>
                    <a:pt x="3594100" y="698500"/>
                  </a:cubicBezTo>
                  <a:cubicBezTo>
                    <a:pt x="4070350" y="323850"/>
                    <a:pt x="4430183" y="116417"/>
                    <a:pt x="4635500" y="0"/>
                  </a:cubicBezTo>
                </a:path>
              </a:pathLst>
            </a:cu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Conector reto 31"/>
            <p:cNvCxnSpPr/>
            <p:nvPr/>
          </p:nvCxnSpPr>
          <p:spPr>
            <a:xfrm>
              <a:off x="3779912" y="4437112"/>
              <a:ext cx="0" cy="1341747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CaixaDeTexto 32"/>
            <p:cNvSpPr txBox="1"/>
            <p:nvPr/>
          </p:nvSpPr>
          <p:spPr>
            <a:xfrm>
              <a:off x="3585096" y="5700427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i="1" dirty="0" smtClean="0">
                  <a:latin typeface="Arial" pitchFamily="34" charset="0"/>
                  <a:cs typeface="Arial" pitchFamily="34" charset="0"/>
                </a:rPr>
                <a:t>m</a:t>
              </a:r>
              <a:endParaRPr lang="pt-BR" sz="24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4" name="CaixaDeTexto 33"/>
            <p:cNvSpPr txBox="1"/>
            <p:nvPr/>
          </p:nvSpPr>
          <p:spPr>
            <a:xfrm>
              <a:off x="6084168" y="1700808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i="1" dirty="0" err="1" smtClean="0">
                  <a:latin typeface="Arial" pitchFamily="34" charset="0"/>
                  <a:cs typeface="Arial" pitchFamily="34" charset="0"/>
                </a:rPr>
                <a:t>c.g</a:t>
              </a:r>
              <a:r>
                <a:rPr lang="pt-BR" sz="2400" b="1" i="1" dirty="0" smtClean="0">
                  <a:latin typeface="Arial" pitchFamily="34" charset="0"/>
                  <a:cs typeface="Arial" pitchFamily="34" charset="0"/>
                </a:rPr>
                <a:t>(n)</a:t>
              </a:r>
              <a:endParaRPr lang="pt-BR" sz="24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5" name="CaixaDeTexto 34"/>
            <p:cNvSpPr txBox="1"/>
            <p:nvPr/>
          </p:nvSpPr>
          <p:spPr>
            <a:xfrm>
              <a:off x="6197352" y="2924944"/>
              <a:ext cx="966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i="1" dirty="0" smtClean="0">
                  <a:latin typeface="Arial" pitchFamily="34" charset="0"/>
                  <a:cs typeface="Arial" pitchFamily="34" charset="0"/>
                </a:rPr>
                <a:t>f(n)</a:t>
              </a:r>
              <a:endParaRPr lang="pt-BR" sz="2400" b="1" i="1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Exemplo: mostrar que a função custo é </a:t>
                </a:r>
                <a:r>
                  <a:rPr lang="pt-BR" b="1" dirty="0" smtClean="0"/>
                  <a:t>f(n)=2n</a:t>
                </a:r>
                <a:r>
                  <a:rPr lang="pt-BR" b="1" baseline="30000" dirty="0" smtClean="0"/>
                  <a:t>2 </a:t>
                </a:r>
                <a:r>
                  <a:rPr lang="pt-BR" b="1" dirty="0" smtClean="0"/>
                  <a:t>+ 10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O(n</a:t>
                </a:r>
                <a:r>
                  <a:rPr lang="pt-BR" b="1" i="1" baseline="30000" dirty="0" smtClean="0"/>
                  <a:t>3</a:t>
                </a:r>
                <a:r>
                  <a:rPr lang="pt-BR" b="1" i="1" dirty="0" smtClean="0"/>
                  <a:t>)</a:t>
                </a:r>
                <a:r>
                  <a:rPr lang="pt-BR" dirty="0" smtClean="0"/>
                  <a:t> </a:t>
                </a:r>
              </a:p>
              <a:p>
                <a:pPr lvl="1"/>
                <a:r>
                  <a:rPr lang="pt-BR" dirty="0"/>
                  <a:t>Temos que encontrar constantes </a:t>
                </a:r>
                <a:r>
                  <a:rPr lang="pt-BR" b="1" dirty="0" smtClean="0"/>
                  <a:t>c</a:t>
                </a:r>
                <a:r>
                  <a:rPr lang="pt-BR" b="1" baseline="-25000" dirty="0" smtClean="0"/>
                  <a:t> </a:t>
                </a:r>
                <a:r>
                  <a:rPr lang="pt-BR" dirty="0"/>
                  <a:t>e</a:t>
                </a:r>
                <a:r>
                  <a:rPr lang="pt-BR" b="1" dirty="0"/>
                  <a:t> m </a:t>
                </a:r>
                <a:r>
                  <a:rPr lang="pt-BR" dirty="0"/>
                  <a:t>tais que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+10 </m:t>
                    </m:r>
                    <m:r>
                      <a:rPr lang="pt-BR" i="1">
                        <a:latin typeface="Cambria Math"/>
                      </a:rPr>
                      <m:t>≤</m:t>
                    </m:r>
                    <m:r>
                      <a:rPr lang="pt-BR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pt-BR" i="1" dirty="0"/>
              </a:p>
              <a:p>
                <a:pPr lvl="1"/>
                <a:r>
                  <a:rPr lang="pt-BR" dirty="0"/>
                  <a:t>Dividindo por </a:t>
                </a:r>
                <a:r>
                  <a:rPr lang="pt-BR" b="1" dirty="0"/>
                  <a:t>n</a:t>
                </a:r>
                <a:r>
                  <a:rPr lang="pt-BR" b="1" baseline="30000" dirty="0"/>
                  <a:t>2</a:t>
                </a:r>
                <a:r>
                  <a:rPr lang="pt-BR" dirty="0"/>
                  <a:t>, temos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2+10/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≤</m:t>
                    </m:r>
                    <m:r>
                      <a:rPr lang="pt-BR" b="0" i="1" smtClean="0">
                        <a:latin typeface="Cambria Math"/>
                      </a:rPr>
                      <m:t>𝑐</m:t>
                    </m:r>
                    <m:r>
                      <a:rPr lang="pt-BR" i="1">
                        <a:latin typeface="Cambria Math"/>
                      </a:rPr>
                      <m:t>𝑛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 smtClean="0"/>
                  <a:t>Considerando </a:t>
                </a:r>
                <a:r>
                  <a:rPr lang="pt-BR" b="1" dirty="0" smtClean="0"/>
                  <a:t>c = 1</a:t>
                </a:r>
                <a:r>
                  <a:rPr lang="pt-BR" b="1" baseline="-25000" dirty="0" smtClean="0"/>
                  <a:t> </a:t>
                </a:r>
                <a:r>
                  <a:rPr lang="pt-BR" dirty="0"/>
                  <a:t>e</a:t>
                </a:r>
                <a:r>
                  <a:rPr lang="pt-BR" b="1" dirty="0"/>
                  <a:t> </a:t>
                </a:r>
                <a:r>
                  <a:rPr lang="pt-BR" b="1" dirty="0" smtClean="0"/>
                  <a:t>n &gt; 3</a:t>
                </a:r>
                <a:r>
                  <a:rPr lang="pt-BR" dirty="0" smtClean="0"/>
                  <a:t>, temos que </a:t>
                </a:r>
                <a:r>
                  <a:rPr lang="pt-BR" b="1" dirty="0"/>
                  <a:t>f(n)=</a:t>
                </a:r>
                <a:r>
                  <a:rPr lang="pt-BR" b="1" dirty="0" smtClean="0"/>
                  <a:t>2n</a:t>
                </a:r>
                <a:r>
                  <a:rPr lang="pt-BR" b="1" baseline="30000" dirty="0" smtClean="0"/>
                  <a:t>2</a:t>
                </a:r>
                <a:r>
                  <a:rPr lang="pt-BR" b="1" dirty="0" smtClean="0"/>
                  <a:t>+10 </a:t>
                </a:r>
                <a:r>
                  <a:rPr lang="pt-BR" dirty="0"/>
                  <a:t>é </a:t>
                </a:r>
                <a:r>
                  <a:rPr lang="pt-BR" b="1" i="1" dirty="0"/>
                  <a:t>O(n</a:t>
                </a:r>
                <a:r>
                  <a:rPr lang="pt-BR" b="1" i="1" baseline="30000" dirty="0"/>
                  <a:t>3</a:t>
                </a:r>
                <a:r>
                  <a:rPr lang="pt-BR" b="1" i="1" dirty="0" smtClean="0"/>
                  <a:t>)</a:t>
                </a:r>
                <a:endParaRPr lang="pt-BR" dirty="0" smtClean="0"/>
              </a:p>
              <a:p>
                <a:pPr lvl="2"/>
                <a:r>
                  <a:rPr lang="pt-BR" dirty="0" smtClean="0"/>
                  <a:t>Dá para melhorar essa análise!</a:t>
                </a:r>
                <a:endParaRPr lang="pt-BR" dirty="0"/>
              </a:p>
              <a:p>
                <a:pPr lvl="1"/>
                <a:endParaRPr lang="pt-BR" b="1" dirty="0" smtClean="0">
                  <a:solidFill>
                    <a:srgbClr val="FF0000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Exemplo: mostrar que a função custo é </a:t>
                </a:r>
                <a:r>
                  <a:rPr lang="pt-BR" b="1" dirty="0" smtClean="0"/>
                  <a:t>f(n)=2n</a:t>
                </a:r>
                <a:r>
                  <a:rPr lang="pt-BR" b="1" baseline="30000" dirty="0" smtClean="0"/>
                  <a:t>2</a:t>
                </a:r>
                <a:r>
                  <a:rPr lang="pt-BR" b="1" dirty="0" smtClean="0"/>
                  <a:t> + 10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O(n</a:t>
                </a:r>
                <a:r>
                  <a:rPr lang="pt-BR" b="1" i="1" baseline="30000" dirty="0" smtClean="0"/>
                  <a:t>2</a:t>
                </a:r>
                <a:r>
                  <a:rPr lang="pt-BR" b="1" i="1" dirty="0" smtClean="0"/>
                  <a:t>)</a:t>
                </a:r>
                <a:r>
                  <a:rPr lang="pt-BR" dirty="0" smtClean="0"/>
                  <a:t> </a:t>
                </a:r>
              </a:p>
              <a:p>
                <a:pPr lvl="1"/>
                <a:r>
                  <a:rPr lang="pt-BR" dirty="0"/>
                  <a:t>Temos que encontrar constantes </a:t>
                </a:r>
                <a:r>
                  <a:rPr lang="pt-BR" b="1" dirty="0" smtClean="0"/>
                  <a:t>c</a:t>
                </a:r>
                <a:r>
                  <a:rPr lang="pt-BR" b="1" baseline="-25000" dirty="0" smtClean="0"/>
                  <a:t> </a:t>
                </a:r>
                <a:r>
                  <a:rPr lang="pt-BR" dirty="0"/>
                  <a:t>e</a:t>
                </a:r>
                <a:r>
                  <a:rPr lang="pt-BR" b="1" dirty="0"/>
                  <a:t> m </a:t>
                </a:r>
                <a:r>
                  <a:rPr lang="pt-BR" dirty="0"/>
                  <a:t>tais que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2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+10 </m:t>
                    </m:r>
                    <m:r>
                      <a:rPr lang="pt-BR" i="1">
                        <a:latin typeface="Cambria Math"/>
                      </a:rPr>
                      <m:t>≤</m:t>
                    </m:r>
                    <m:r>
                      <a:rPr lang="pt-BR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/>
              </a:p>
              <a:p>
                <a:pPr lvl="1"/>
                <a:r>
                  <a:rPr lang="pt-BR" dirty="0"/>
                  <a:t>Dividindo por </a:t>
                </a:r>
                <a:r>
                  <a:rPr lang="pt-BR" b="1" dirty="0"/>
                  <a:t>n</a:t>
                </a:r>
                <a:r>
                  <a:rPr lang="pt-BR" b="1" baseline="30000" dirty="0"/>
                  <a:t>2</a:t>
                </a:r>
                <a:r>
                  <a:rPr lang="pt-BR" dirty="0"/>
                  <a:t>, temos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2+10/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≤</m:t>
                    </m:r>
                    <m:r>
                      <a:rPr lang="pt-BR" b="0" i="1" smtClean="0">
                        <a:latin typeface="Cambria Math"/>
                      </a:rPr>
                      <m:t>𝑐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 smtClean="0"/>
                  <a:t>Considerando </a:t>
                </a:r>
                <a:r>
                  <a:rPr lang="pt-BR" b="1" dirty="0" smtClean="0"/>
                  <a:t>c = 12</a:t>
                </a:r>
                <a:r>
                  <a:rPr lang="pt-BR" b="1" baseline="-25000" dirty="0" smtClean="0"/>
                  <a:t> </a:t>
                </a:r>
                <a:r>
                  <a:rPr lang="pt-BR" dirty="0"/>
                  <a:t>e</a:t>
                </a:r>
                <a:r>
                  <a:rPr lang="pt-BR" b="1" dirty="0"/>
                  <a:t> </a:t>
                </a:r>
                <a:r>
                  <a:rPr lang="pt-BR" b="1" dirty="0" smtClean="0"/>
                  <a:t>n &gt; 0</a:t>
                </a:r>
                <a:r>
                  <a:rPr lang="pt-BR" dirty="0" smtClean="0"/>
                  <a:t>, temos que </a:t>
                </a:r>
                <a:r>
                  <a:rPr lang="pt-BR" b="1" dirty="0"/>
                  <a:t>f(n)=</a:t>
                </a:r>
                <a:r>
                  <a:rPr lang="pt-BR" b="1" dirty="0" smtClean="0"/>
                  <a:t>2n</a:t>
                </a:r>
                <a:r>
                  <a:rPr lang="pt-BR" b="1" baseline="30000" dirty="0" smtClean="0"/>
                  <a:t>2</a:t>
                </a:r>
                <a:r>
                  <a:rPr lang="pt-BR" b="1" dirty="0" smtClean="0"/>
                  <a:t>+10 </a:t>
                </a:r>
                <a:r>
                  <a:rPr lang="pt-BR" dirty="0"/>
                  <a:t>é </a:t>
                </a:r>
                <a:r>
                  <a:rPr lang="pt-BR" b="1" i="1" dirty="0" smtClean="0"/>
                  <a:t>O(n</a:t>
                </a:r>
                <a:r>
                  <a:rPr lang="pt-BR" b="1" i="1" baseline="30000" dirty="0" smtClean="0"/>
                  <a:t>2</a:t>
                </a:r>
                <a:r>
                  <a:rPr lang="pt-BR" b="1" i="1" dirty="0" smtClean="0"/>
                  <a:t>)</a:t>
                </a:r>
                <a:endParaRPr lang="pt-BR" dirty="0" smtClean="0"/>
              </a:p>
              <a:p>
                <a:pPr lvl="1"/>
                <a:endParaRPr lang="pt-BR" b="1" dirty="0" smtClean="0">
                  <a:solidFill>
                    <a:srgbClr val="FF0000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8634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Exemplo: mostrar que a função custo é </a:t>
                </a:r>
                <a:r>
                  <a:rPr lang="pt-BR" b="1" dirty="0" smtClean="0"/>
                  <a:t>f(n)=4n + 7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O(n)</a:t>
                </a:r>
                <a:r>
                  <a:rPr lang="pt-BR" dirty="0" smtClean="0"/>
                  <a:t> </a:t>
                </a:r>
              </a:p>
              <a:p>
                <a:pPr lvl="1"/>
                <a:r>
                  <a:rPr lang="pt-BR" dirty="0"/>
                  <a:t>Temos que encontrar constantes </a:t>
                </a:r>
                <a:r>
                  <a:rPr lang="pt-BR" b="1" dirty="0" smtClean="0"/>
                  <a:t>c</a:t>
                </a:r>
                <a:r>
                  <a:rPr lang="pt-BR" b="1" baseline="-25000" dirty="0" smtClean="0"/>
                  <a:t> </a:t>
                </a:r>
                <a:r>
                  <a:rPr lang="pt-BR" dirty="0"/>
                  <a:t>e</a:t>
                </a:r>
                <a:r>
                  <a:rPr lang="pt-BR" b="1" dirty="0"/>
                  <a:t> m </a:t>
                </a:r>
                <a:r>
                  <a:rPr lang="pt-BR" dirty="0"/>
                  <a:t>tais que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4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+7 ≤</m:t>
                    </m:r>
                    <m:r>
                      <a:rPr lang="pt-BR" b="0" i="1" smtClean="0">
                        <a:latin typeface="Cambria Math"/>
                      </a:rPr>
                      <m:t>𝑐𝑛</m:t>
                    </m:r>
                  </m:oMath>
                </a14:m>
                <a:endParaRPr lang="pt-BR" i="1" dirty="0"/>
              </a:p>
              <a:p>
                <a:pPr lvl="1"/>
                <a:r>
                  <a:rPr lang="pt-BR" dirty="0"/>
                  <a:t>Dividindo por </a:t>
                </a:r>
                <a:r>
                  <a:rPr lang="pt-BR" b="1" dirty="0" smtClean="0"/>
                  <a:t>n</a:t>
                </a:r>
                <a:r>
                  <a:rPr lang="pt-BR" dirty="0" smtClean="0"/>
                  <a:t>, </a:t>
                </a:r>
                <a:r>
                  <a:rPr lang="pt-BR" dirty="0"/>
                  <a:t>temos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4+7/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i="1">
                        <a:latin typeface="Cambria Math"/>
                      </a:rPr>
                      <m:t>≤</m:t>
                    </m:r>
                    <m:r>
                      <a:rPr lang="pt-BR" b="0" i="1" smtClean="0">
                        <a:latin typeface="Cambria Math"/>
                      </a:rPr>
                      <m:t>𝑐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 smtClean="0"/>
                  <a:t>Considerando </a:t>
                </a:r>
                <a:r>
                  <a:rPr lang="pt-BR" b="1" dirty="0" smtClean="0"/>
                  <a:t>c = 8</a:t>
                </a:r>
                <a:r>
                  <a:rPr lang="pt-BR" b="1" baseline="-25000" dirty="0" smtClean="0"/>
                  <a:t> </a:t>
                </a:r>
                <a:r>
                  <a:rPr lang="pt-BR" dirty="0"/>
                  <a:t>e</a:t>
                </a:r>
                <a:r>
                  <a:rPr lang="pt-BR" b="1" dirty="0"/>
                  <a:t> </a:t>
                </a:r>
                <a:r>
                  <a:rPr lang="pt-BR" b="1" dirty="0" smtClean="0"/>
                  <a:t>n &gt; 1</a:t>
                </a:r>
                <a:r>
                  <a:rPr lang="pt-BR" dirty="0" smtClean="0"/>
                  <a:t>, temos que </a:t>
                </a:r>
                <a:r>
                  <a:rPr lang="pt-BR" b="1" dirty="0"/>
                  <a:t>f(n</a:t>
                </a:r>
                <a:r>
                  <a:rPr lang="pt-BR" b="1" dirty="0" smtClean="0"/>
                  <a:t>)=4n+7 </a:t>
                </a:r>
                <a:r>
                  <a:rPr lang="pt-BR" dirty="0"/>
                  <a:t>é </a:t>
                </a:r>
                <a:r>
                  <a:rPr lang="pt-BR" b="1" i="1" dirty="0" smtClean="0"/>
                  <a:t>O(n)</a:t>
                </a:r>
                <a:endParaRPr lang="pt-BR" dirty="0" smtClean="0"/>
              </a:p>
              <a:p>
                <a:pPr lvl="1"/>
                <a:endParaRPr lang="pt-BR" b="1" dirty="0" smtClean="0">
                  <a:solidFill>
                    <a:srgbClr val="FF0000"/>
                  </a:solidFill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21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67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pt-BR" dirty="0" smtClean="0"/>
                  <a:t>Exemplo: mostrar que a função custo é </a:t>
                </a:r>
                <a:r>
                  <a:rPr lang="pt-BR" b="1" dirty="0" smtClean="0"/>
                  <a:t>f(n)=n</a:t>
                </a:r>
                <a:r>
                  <a:rPr lang="pt-BR" b="1" baseline="30000" dirty="0" smtClean="0"/>
                  <a:t>2</a:t>
                </a:r>
                <a:r>
                  <a:rPr lang="pt-BR" b="1" dirty="0" smtClean="0"/>
                  <a:t> não </a:t>
                </a:r>
                <a:r>
                  <a:rPr lang="pt-BR" dirty="0" smtClean="0"/>
                  <a:t>é </a:t>
                </a:r>
                <a:r>
                  <a:rPr lang="pt-BR" b="1" i="1" dirty="0" smtClean="0"/>
                  <a:t>O(n)</a:t>
                </a:r>
                <a:r>
                  <a:rPr lang="pt-BR" dirty="0" smtClean="0"/>
                  <a:t> </a:t>
                </a:r>
              </a:p>
              <a:p>
                <a:pPr lvl="1"/>
                <a:r>
                  <a:rPr lang="pt-BR" dirty="0"/>
                  <a:t>Temos que encontrar constantes </a:t>
                </a:r>
                <a:r>
                  <a:rPr lang="pt-BR" b="1" dirty="0" smtClean="0"/>
                  <a:t>c</a:t>
                </a:r>
                <a:r>
                  <a:rPr lang="pt-BR" b="1" baseline="-25000" dirty="0" smtClean="0"/>
                  <a:t> </a:t>
                </a:r>
                <a:r>
                  <a:rPr lang="pt-BR" dirty="0"/>
                  <a:t>e</a:t>
                </a:r>
                <a:r>
                  <a:rPr lang="pt-BR" b="1" dirty="0"/>
                  <a:t> m </a:t>
                </a:r>
                <a:r>
                  <a:rPr lang="pt-BR" dirty="0"/>
                  <a:t>tais que 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≤</m:t>
                    </m:r>
                    <m:r>
                      <a:rPr lang="pt-BR" b="0" i="1" smtClean="0">
                        <a:latin typeface="Cambria Math"/>
                      </a:rPr>
                      <m:t>𝑐𝑛</m:t>
                    </m:r>
                  </m:oMath>
                </a14:m>
                <a:endParaRPr lang="pt-BR" i="1" dirty="0"/>
              </a:p>
              <a:p>
                <a:pPr lvl="1"/>
                <a:r>
                  <a:rPr lang="pt-BR" dirty="0"/>
                  <a:t>Dividindo por </a:t>
                </a:r>
                <a:r>
                  <a:rPr lang="pt-BR" b="1" dirty="0" smtClean="0"/>
                  <a:t>n</a:t>
                </a:r>
                <a:r>
                  <a:rPr lang="pt-BR" dirty="0" smtClean="0"/>
                  <a:t>, </a:t>
                </a:r>
                <a:r>
                  <a:rPr lang="pt-BR" dirty="0"/>
                  <a:t>temos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i="1">
                        <a:latin typeface="Cambria Math"/>
                      </a:rPr>
                      <m:t>≤</m:t>
                    </m:r>
                    <m:r>
                      <a:rPr lang="pt-BR" b="0" i="1" smtClean="0">
                        <a:latin typeface="Cambria Math"/>
                      </a:rPr>
                      <m:t>𝑐</m:t>
                    </m:r>
                  </m:oMath>
                </a14:m>
                <a:endParaRPr lang="pt-BR" dirty="0"/>
              </a:p>
              <a:p>
                <a:r>
                  <a:rPr lang="pt-BR" dirty="0" smtClean="0"/>
                  <a:t>A </a:t>
                </a:r>
                <a:r>
                  <a:rPr lang="pt-BR" dirty="0"/>
                  <a:t>desigualdade </a:t>
                </a:r>
                <a:r>
                  <a:rPr lang="pt-BR" dirty="0" smtClean="0"/>
                  <a:t>é </a:t>
                </a:r>
                <a:r>
                  <a:rPr lang="pt-BR" dirty="0"/>
                  <a:t>inválida!</a:t>
                </a:r>
              </a:p>
              <a:p>
                <a:pPr lvl="1"/>
                <a:r>
                  <a:rPr lang="pt-BR" dirty="0" smtClean="0"/>
                  <a:t>O </a:t>
                </a:r>
                <a:r>
                  <a:rPr lang="pt-BR" dirty="0"/>
                  <a:t>valor de </a:t>
                </a:r>
                <a:r>
                  <a:rPr lang="pt-BR" b="1" dirty="0"/>
                  <a:t>n</a:t>
                </a:r>
                <a:r>
                  <a:rPr lang="pt-BR" dirty="0"/>
                  <a:t> está limitado pela constante </a:t>
                </a:r>
                <a:r>
                  <a:rPr lang="pt-BR" b="1" dirty="0" smtClean="0"/>
                  <a:t>c</a:t>
                </a:r>
                <a:endParaRPr lang="pt-BR" b="1" baseline="-25000" dirty="0"/>
              </a:p>
              <a:p>
                <a:pPr lvl="1"/>
                <a:r>
                  <a:rPr lang="pt-BR" dirty="0"/>
                  <a:t>A análise assintótica não é possível (entrada tendendo ao infinito</a:t>
                </a:r>
                <a:r>
                  <a:rPr lang="pt-BR" dirty="0" smtClean="0"/>
                  <a:t>)</a:t>
                </a:r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b="-882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60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</a:t>
            </a:r>
            <a:r>
              <a:rPr lang="pt-BR" dirty="0" smtClean="0"/>
              <a:t>, </a:t>
            </a:r>
            <a:r>
              <a:rPr lang="pt-BR" b="1" i="1" dirty="0" smtClean="0"/>
              <a:t>O</a:t>
            </a:r>
            <a:endParaRPr lang="pt-BR" dirty="0" smtClean="0"/>
          </a:p>
          <a:p>
            <a:pPr lvl="1"/>
            <a:r>
              <a:rPr lang="pt-BR" dirty="0" smtClean="0"/>
              <a:t>Essa notação possui algumas operações</a:t>
            </a:r>
          </a:p>
          <a:p>
            <a:pPr lvl="1"/>
            <a:r>
              <a:rPr lang="pt-BR" dirty="0" smtClean="0"/>
              <a:t>A mais importante é a </a:t>
            </a:r>
            <a:r>
              <a:rPr lang="pt-BR" b="1" dirty="0" smtClean="0"/>
              <a:t>regra da soma</a:t>
            </a:r>
          </a:p>
          <a:p>
            <a:pPr lvl="2"/>
            <a:r>
              <a:rPr lang="pt-BR" dirty="0" smtClean="0"/>
              <a:t>Permite a análise da complexidade de diferentes algoritmos em sequência </a:t>
            </a:r>
          </a:p>
          <a:p>
            <a:pPr lvl="1"/>
            <a:r>
              <a:rPr lang="pt-BR" dirty="0" smtClean="0"/>
              <a:t>Definição </a:t>
            </a:r>
          </a:p>
          <a:p>
            <a:pPr lvl="2"/>
            <a:r>
              <a:rPr lang="pt-BR" dirty="0" smtClean="0"/>
              <a:t>Se dois algoritmos são executados em </a:t>
            </a:r>
            <a:r>
              <a:rPr lang="pt-BR" dirty="0" err="1" smtClean="0"/>
              <a:t>sequência</a:t>
            </a:r>
            <a:r>
              <a:rPr lang="pt-BR" dirty="0" smtClean="0"/>
              <a:t>, a complexidade será dada pela complexidade do maior deles</a:t>
            </a:r>
          </a:p>
          <a:p>
            <a:pPr lvl="2"/>
            <a:r>
              <a:rPr lang="pt-BR" b="1" i="1" dirty="0" smtClean="0"/>
              <a:t>O(f(n)) + O(g(n)) = O(</a:t>
            </a:r>
            <a:r>
              <a:rPr lang="pt-BR" b="1" i="1" dirty="0" err="1" smtClean="0"/>
              <a:t>max</a:t>
            </a:r>
            <a:r>
              <a:rPr lang="pt-BR" b="1" i="1" dirty="0" smtClean="0"/>
              <a:t>(f(n),g(n)))</a:t>
            </a:r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</a:t>
            </a:r>
            <a:r>
              <a:rPr lang="pt-BR" dirty="0" smtClean="0"/>
              <a:t>, </a:t>
            </a:r>
            <a:r>
              <a:rPr lang="pt-BR" b="1" i="1" dirty="0" smtClean="0"/>
              <a:t>O</a:t>
            </a:r>
            <a:endParaRPr lang="pt-BR" dirty="0" smtClean="0"/>
          </a:p>
          <a:p>
            <a:pPr lvl="1"/>
            <a:r>
              <a:rPr lang="pt-BR" dirty="0" smtClean="0"/>
              <a:t>Exemplo da </a:t>
            </a:r>
            <a:r>
              <a:rPr lang="pt-BR" b="1" i="1" dirty="0" smtClean="0"/>
              <a:t>regra da soma</a:t>
            </a:r>
            <a:r>
              <a:rPr lang="pt-BR" dirty="0" smtClean="0"/>
              <a:t>. Se temos</a:t>
            </a:r>
          </a:p>
          <a:p>
            <a:pPr lvl="2"/>
            <a:r>
              <a:rPr lang="pt-BR" dirty="0" smtClean="0"/>
              <a:t>Dois algoritmos cujos tempos de execução são </a:t>
            </a:r>
            <a:r>
              <a:rPr lang="pt-BR" b="1" i="1" dirty="0" smtClean="0"/>
              <a:t>O(n) </a:t>
            </a:r>
            <a:r>
              <a:rPr lang="pt-BR" dirty="0" smtClean="0"/>
              <a:t>e </a:t>
            </a:r>
            <a:r>
              <a:rPr lang="pt-BR" b="1" i="1" dirty="0" smtClean="0"/>
              <a:t>O(n</a:t>
            </a:r>
            <a:r>
              <a:rPr lang="pt-BR" b="1" i="1" baseline="30000" dirty="0" smtClean="0"/>
              <a:t>2</a:t>
            </a:r>
            <a:r>
              <a:rPr lang="pt-BR" b="1" i="1" dirty="0" smtClean="0"/>
              <a:t>)</a:t>
            </a:r>
            <a:r>
              <a:rPr lang="pt-BR" dirty="0" smtClean="0"/>
              <a:t>, a execução deles em </a:t>
            </a:r>
            <a:r>
              <a:rPr lang="pt-BR" dirty="0" err="1" smtClean="0"/>
              <a:t>sequência</a:t>
            </a:r>
            <a:r>
              <a:rPr lang="pt-BR" dirty="0" smtClean="0"/>
              <a:t> será </a:t>
            </a:r>
            <a:r>
              <a:rPr lang="pt-BR" b="1" i="1" dirty="0" smtClean="0"/>
              <a:t>O(</a:t>
            </a:r>
            <a:r>
              <a:rPr lang="pt-BR" b="1" i="1" dirty="0" err="1" smtClean="0"/>
              <a:t>max</a:t>
            </a:r>
            <a:r>
              <a:rPr lang="pt-BR" b="1" i="1" dirty="0" smtClean="0"/>
              <a:t>(n,n</a:t>
            </a:r>
            <a:r>
              <a:rPr lang="pt-BR" b="1" i="1" baseline="30000" dirty="0" smtClean="0"/>
              <a:t>2</a:t>
            </a:r>
            <a:r>
              <a:rPr lang="pt-BR" b="1" i="1" dirty="0" smtClean="0"/>
              <a:t>))</a:t>
            </a:r>
            <a:r>
              <a:rPr lang="pt-BR" i="1" dirty="0" smtClean="0"/>
              <a:t> </a:t>
            </a:r>
            <a:r>
              <a:rPr lang="pt-BR" dirty="0" smtClean="0"/>
              <a:t>que é </a:t>
            </a:r>
            <a:r>
              <a:rPr lang="pt-BR" b="1" i="1" dirty="0" smtClean="0"/>
              <a:t>O(n</a:t>
            </a:r>
            <a:r>
              <a:rPr lang="pt-BR" b="1" i="1" baseline="30000" dirty="0" smtClean="0"/>
              <a:t>2</a:t>
            </a:r>
            <a:r>
              <a:rPr lang="pt-BR" b="1" i="1" dirty="0" smtClean="0"/>
              <a:t>)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Dois algoritmos cujos tempos de execução são </a:t>
            </a:r>
            <a:r>
              <a:rPr lang="pt-BR" b="1" i="1" dirty="0" smtClean="0"/>
              <a:t>O(n)</a:t>
            </a:r>
            <a:r>
              <a:rPr lang="pt-BR" dirty="0" smtClean="0"/>
              <a:t> e </a:t>
            </a:r>
            <a:r>
              <a:rPr lang="pt-BR" b="1" i="1" dirty="0" smtClean="0"/>
              <a:t>O(n </a:t>
            </a:r>
            <a:r>
              <a:rPr lang="pt-BR" b="1" i="1" dirty="0" err="1" smtClean="0"/>
              <a:t>log</a:t>
            </a:r>
            <a:r>
              <a:rPr lang="pt-BR" b="1" i="1" dirty="0" smtClean="0"/>
              <a:t> n)</a:t>
            </a:r>
            <a:r>
              <a:rPr lang="pt-BR" dirty="0" smtClean="0"/>
              <a:t>, a execução deles em </a:t>
            </a:r>
            <a:r>
              <a:rPr lang="pt-BR" dirty="0" err="1" smtClean="0"/>
              <a:t>sequência</a:t>
            </a:r>
            <a:r>
              <a:rPr lang="pt-BR" dirty="0" smtClean="0"/>
              <a:t> será </a:t>
            </a:r>
            <a:r>
              <a:rPr lang="pt-BR" b="1" i="1" dirty="0" smtClean="0"/>
              <a:t>O(</a:t>
            </a:r>
            <a:r>
              <a:rPr lang="pt-BR" b="1" i="1" dirty="0" err="1" smtClean="0"/>
              <a:t>max</a:t>
            </a:r>
            <a:r>
              <a:rPr lang="pt-BR" b="1" i="1" dirty="0" smtClean="0"/>
              <a:t>(n,n </a:t>
            </a:r>
            <a:r>
              <a:rPr lang="pt-BR" b="1" i="1" dirty="0" err="1" smtClean="0"/>
              <a:t>log</a:t>
            </a:r>
            <a:r>
              <a:rPr lang="pt-BR" b="1" i="1" dirty="0" smtClean="0"/>
              <a:t> n))</a:t>
            </a:r>
            <a:r>
              <a:rPr lang="pt-BR" dirty="0" smtClean="0"/>
              <a:t> que é </a:t>
            </a:r>
            <a:r>
              <a:rPr lang="pt-BR" b="1" i="1" dirty="0" smtClean="0"/>
              <a:t>O(n </a:t>
            </a:r>
            <a:r>
              <a:rPr lang="pt-BR" b="1" i="1" dirty="0" err="1" smtClean="0"/>
              <a:t>log</a:t>
            </a:r>
            <a:r>
              <a:rPr lang="pt-BR" b="1" i="1" dirty="0" smtClean="0"/>
              <a:t> n)</a:t>
            </a:r>
            <a:endParaRPr lang="pt-BR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Notação grande-</a:t>
            </a:r>
            <a:r>
              <a:rPr lang="pt-BR" dirty="0" err="1" smtClean="0"/>
              <a:t>Theta</a:t>
            </a:r>
            <a:r>
              <a:rPr lang="pt-BR" dirty="0"/>
              <a:t>, </a:t>
            </a:r>
            <a:r>
              <a:rPr lang="el-GR" b="1" i="1" dirty="0"/>
              <a:t>Θ</a:t>
            </a:r>
          </a:p>
          <a:p>
            <a:pPr lvl="1"/>
            <a:r>
              <a:rPr lang="pt-BR" dirty="0" smtClean="0"/>
              <a:t>Descreve o </a:t>
            </a:r>
            <a:r>
              <a:rPr lang="pt-BR" b="1" dirty="0" smtClean="0"/>
              <a:t>limite assintótico </a:t>
            </a:r>
            <a:r>
              <a:rPr lang="pt-BR" b="1" dirty="0"/>
              <a:t>firme</a:t>
            </a:r>
            <a:endParaRPr lang="pt-BR" dirty="0" smtClean="0"/>
          </a:p>
          <a:p>
            <a:pPr lvl="1"/>
            <a:r>
              <a:rPr lang="pt-BR" dirty="0" smtClean="0"/>
              <a:t>É utilizada para analisar o </a:t>
            </a:r>
            <a:r>
              <a:rPr lang="pt-BR" b="1" dirty="0" smtClean="0"/>
              <a:t>limite inferior </a:t>
            </a:r>
            <a:r>
              <a:rPr lang="pt-BR" dirty="0" smtClean="0"/>
              <a:t>e </a:t>
            </a:r>
            <a:r>
              <a:rPr lang="pt-BR" b="1" dirty="0" smtClean="0"/>
              <a:t>superior</a:t>
            </a:r>
            <a:r>
              <a:rPr lang="pt-BR" dirty="0" smtClean="0"/>
              <a:t> do algoritmo</a:t>
            </a:r>
          </a:p>
          <a:p>
            <a:pPr lvl="1"/>
            <a:r>
              <a:rPr lang="pt-BR" dirty="0" smtClean="0"/>
              <a:t>A notação </a:t>
            </a:r>
            <a:r>
              <a:rPr lang="el-GR" b="1" i="1" dirty="0" smtClean="0"/>
              <a:t>Θ</a:t>
            </a:r>
            <a:r>
              <a:rPr lang="pt-BR" b="1" i="1" dirty="0" smtClean="0"/>
              <a:t>(n</a:t>
            </a:r>
            <a:r>
              <a:rPr lang="pt-BR" b="1" i="1" baseline="30000" dirty="0" smtClean="0"/>
              <a:t>2</a:t>
            </a:r>
            <a:r>
              <a:rPr lang="pt-BR" b="1" i="1" dirty="0" smtClean="0"/>
              <a:t>) </a:t>
            </a:r>
            <a:r>
              <a:rPr lang="pt-BR" dirty="0" smtClean="0"/>
              <a:t>nos diz que o custo do algoritmo é, assintoticamente, igual a 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</a:p>
          <a:p>
            <a:pPr lvl="2"/>
            <a:r>
              <a:rPr lang="pt-BR" dirty="0" smtClean="0"/>
              <a:t>Ou seja, o custo do algoritmo original é 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  <a:r>
              <a:rPr lang="pt-BR" dirty="0" smtClean="0"/>
              <a:t> dentro de um fator constante </a:t>
            </a:r>
            <a:r>
              <a:rPr lang="pt-BR" b="1" dirty="0" smtClean="0"/>
              <a:t>acima</a:t>
            </a:r>
            <a:r>
              <a:rPr lang="pt-BR" dirty="0" smtClean="0"/>
              <a:t> e </a:t>
            </a:r>
            <a:r>
              <a:rPr lang="pt-BR" b="1" dirty="0" smtClean="0"/>
              <a:t>abaixo</a:t>
            </a:r>
            <a:endParaRPr lang="pt-BR" b="1" i="1" dirty="0" smtClean="0"/>
          </a:p>
        </p:txBody>
      </p:sp>
    </p:spTree>
    <p:extLst>
      <p:ext uri="{BB962C8B-B14F-4D97-AF65-F5344CB8AC3E}">
        <p14:creationId xmlns:p14="http://schemas.microsoft.com/office/powerpoint/2010/main" val="260456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 notação </a:t>
            </a:r>
            <a:r>
              <a:rPr lang="pt-BR" dirty="0" err="1" smtClean="0"/>
              <a:t>grande-O</a:t>
            </a:r>
            <a:r>
              <a:rPr lang="pt-BR" dirty="0" smtClean="0"/>
              <a:t> é a forma mais conhecida e utilizada de análise assintótica </a:t>
            </a:r>
          </a:p>
          <a:p>
            <a:pPr lvl="1"/>
            <a:r>
              <a:rPr lang="pt-BR" dirty="0" smtClean="0"/>
              <a:t>Complexidade do nosso algoritmo no pior caso</a:t>
            </a:r>
          </a:p>
          <a:p>
            <a:pPr lvl="2"/>
            <a:r>
              <a:rPr lang="pt-BR" dirty="0" smtClean="0"/>
              <a:t>Seja </a:t>
            </a:r>
            <a:r>
              <a:rPr lang="pt-BR" dirty="0"/>
              <a:t>de tempo ou de espaço</a:t>
            </a:r>
            <a:endParaRPr lang="pt-BR" dirty="0" smtClean="0"/>
          </a:p>
          <a:p>
            <a:pPr lvl="1"/>
            <a:r>
              <a:rPr lang="pt-BR" dirty="0" smtClean="0"/>
              <a:t>É o caso mais fácil de se identificar </a:t>
            </a:r>
          </a:p>
          <a:p>
            <a:pPr lvl="2"/>
            <a:r>
              <a:rPr lang="pt-BR" dirty="0" smtClean="0"/>
              <a:t>Limite superior sobre o tempo de execução do algoritmo </a:t>
            </a:r>
          </a:p>
          <a:p>
            <a:pPr lvl="2"/>
            <a:r>
              <a:rPr lang="pt-BR" dirty="0" smtClean="0"/>
              <a:t>Para diversos algoritmos o pior caso ocorre com frequência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Notação grande-</a:t>
            </a:r>
            <a:r>
              <a:rPr lang="pt-BR" dirty="0" err="1" smtClean="0"/>
              <a:t>Theta</a:t>
            </a:r>
            <a:r>
              <a:rPr lang="pt-BR" dirty="0" smtClean="0"/>
              <a:t>, </a:t>
            </a:r>
            <a:r>
              <a:rPr lang="el-GR" b="1" i="1" dirty="0"/>
              <a:t>Θ</a:t>
            </a:r>
            <a:r>
              <a:rPr lang="el-GR" b="1" dirty="0"/>
              <a:t> </a:t>
            </a:r>
            <a:r>
              <a:rPr lang="el-GR" dirty="0" smtClean="0"/>
              <a:t> </a:t>
            </a:r>
            <a:endParaRPr lang="pt-BR" dirty="0"/>
          </a:p>
          <a:p>
            <a:pPr lvl="1"/>
            <a:r>
              <a:rPr lang="pt-BR" dirty="0" smtClean="0"/>
              <a:t>Matematicamente, a notação </a:t>
            </a:r>
            <a:r>
              <a:rPr lang="el-GR" b="1" i="1" dirty="0" smtClean="0"/>
              <a:t>Θ</a:t>
            </a:r>
            <a:r>
              <a:rPr lang="pt-BR" dirty="0" smtClean="0"/>
              <a:t> é assim definida</a:t>
            </a:r>
          </a:p>
          <a:p>
            <a:pPr lvl="2"/>
            <a:r>
              <a:rPr lang="pt-BR" dirty="0" smtClean="0"/>
              <a:t>Uma função custo </a:t>
            </a:r>
            <a:r>
              <a:rPr lang="pt-BR" b="1" dirty="0" smtClean="0"/>
              <a:t>f(n) </a:t>
            </a:r>
            <a:r>
              <a:rPr lang="pt-BR" dirty="0" smtClean="0"/>
              <a:t>é </a:t>
            </a:r>
            <a:r>
              <a:rPr lang="el-GR" b="1" i="1" dirty="0"/>
              <a:t>Θ</a:t>
            </a:r>
            <a:r>
              <a:rPr lang="pt-BR" b="1" i="1" dirty="0" smtClean="0"/>
              <a:t>(g(n)) </a:t>
            </a:r>
            <a:r>
              <a:rPr lang="pt-BR" dirty="0" smtClean="0"/>
              <a:t>se existem três constantes positivas </a:t>
            </a:r>
            <a:r>
              <a:rPr lang="pt-BR" b="1" dirty="0" smtClean="0"/>
              <a:t>c</a:t>
            </a:r>
            <a:r>
              <a:rPr lang="pt-BR" b="1" baseline="-25000" dirty="0" smtClean="0"/>
              <a:t>1</a:t>
            </a:r>
            <a:r>
              <a:rPr lang="pt-BR" dirty="0" smtClean="0"/>
              <a:t>, </a:t>
            </a:r>
            <a:r>
              <a:rPr lang="pt-BR" b="1" dirty="0" smtClean="0"/>
              <a:t>c</a:t>
            </a:r>
            <a:r>
              <a:rPr lang="pt-BR" b="1" baseline="-25000" dirty="0" smtClean="0"/>
              <a:t>2 </a:t>
            </a:r>
            <a:r>
              <a:rPr lang="pt-BR" dirty="0" smtClean="0"/>
              <a:t>e </a:t>
            </a:r>
            <a:r>
              <a:rPr lang="pt-BR" b="1" dirty="0" smtClean="0"/>
              <a:t>m</a:t>
            </a:r>
            <a:r>
              <a:rPr lang="pt-BR" dirty="0" smtClean="0"/>
              <a:t> tais que</a:t>
            </a:r>
          </a:p>
          <a:p>
            <a:pPr lvl="2"/>
            <a:r>
              <a:rPr lang="pt-BR" dirty="0" smtClean="0"/>
              <a:t>Para </a:t>
            </a:r>
            <a:r>
              <a:rPr lang="pt-BR" b="1" dirty="0" smtClean="0"/>
              <a:t>n ≥ m</a:t>
            </a:r>
            <a:r>
              <a:rPr lang="pt-BR" dirty="0" smtClean="0"/>
              <a:t>, temos </a:t>
            </a:r>
            <a:r>
              <a:rPr lang="pt-BR" b="1" dirty="0" smtClean="0"/>
              <a:t>c</a:t>
            </a:r>
            <a:r>
              <a:rPr lang="pt-BR" b="1" baseline="-25000" dirty="0" smtClean="0"/>
              <a:t>1</a:t>
            </a:r>
            <a:r>
              <a:rPr lang="pt-BR" b="1" dirty="0" smtClean="0"/>
              <a:t>.g(n</a:t>
            </a:r>
            <a:r>
              <a:rPr lang="pt-BR" b="1" dirty="0"/>
              <a:t>) ≤ </a:t>
            </a:r>
            <a:r>
              <a:rPr lang="pt-BR" b="1" dirty="0" smtClean="0"/>
              <a:t>f(n) ≤ c</a:t>
            </a:r>
            <a:r>
              <a:rPr lang="pt-BR" b="1" baseline="-25000" dirty="0" smtClean="0"/>
              <a:t>2</a:t>
            </a:r>
            <a:r>
              <a:rPr lang="pt-BR" b="1" dirty="0" smtClean="0"/>
              <a:t>.g(n)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Confuso?</a:t>
            </a:r>
          </a:p>
        </p:txBody>
      </p:sp>
    </p:spTree>
    <p:extLst>
      <p:ext uri="{BB962C8B-B14F-4D97-AF65-F5344CB8AC3E}">
        <p14:creationId xmlns:p14="http://schemas.microsoft.com/office/powerpoint/2010/main" val="4234025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Notação grande-</a:t>
            </a:r>
            <a:r>
              <a:rPr lang="pt-BR" dirty="0" err="1"/>
              <a:t>Theta</a:t>
            </a:r>
            <a:r>
              <a:rPr lang="pt-BR" dirty="0"/>
              <a:t>, </a:t>
            </a:r>
            <a:r>
              <a:rPr lang="el-GR" b="1" i="1" dirty="0"/>
              <a:t>Θ</a:t>
            </a:r>
            <a:r>
              <a:rPr lang="el-GR" b="1" dirty="0"/>
              <a:t> </a:t>
            </a:r>
            <a:r>
              <a:rPr lang="el-GR" dirty="0"/>
              <a:t> </a:t>
            </a:r>
            <a:endParaRPr lang="pt-BR" dirty="0"/>
          </a:p>
          <a:p>
            <a:pPr lvl="1"/>
            <a:r>
              <a:rPr lang="pt-BR" dirty="0" smtClean="0"/>
              <a:t>Em outras palavras, para todos os valores de </a:t>
            </a:r>
            <a:r>
              <a:rPr lang="pt-BR" b="1" dirty="0" smtClean="0"/>
              <a:t>n</a:t>
            </a:r>
            <a:r>
              <a:rPr lang="pt-BR" dirty="0" smtClean="0"/>
              <a:t> à direita de </a:t>
            </a:r>
            <a:r>
              <a:rPr lang="pt-BR" b="1" dirty="0" smtClean="0"/>
              <a:t>m</a:t>
            </a:r>
            <a:r>
              <a:rPr lang="pt-BR" dirty="0" smtClean="0"/>
              <a:t>, o resultado da função custo </a:t>
            </a:r>
            <a:r>
              <a:rPr lang="pt-BR" b="1" dirty="0" smtClean="0"/>
              <a:t>f(n)</a:t>
            </a:r>
            <a:r>
              <a:rPr lang="pt-BR" dirty="0" smtClean="0"/>
              <a:t> é sempre </a:t>
            </a:r>
            <a:r>
              <a:rPr lang="pt-BR" b="1" dirty="0" smtClean="0"/>
              <a:t>igual </a:t>
            </a:r>
            <a:r>
              <a:rPr lang="pt-BR" dirty="0" smtClean="0"/>
              <a:t>ao valor da função usada na notação </a:t>
            </a:r>
            <a:r>
              <a:rPr lang="el-GR" b="1" i="1" dirty="0" smtClean="0"/>
              <a:t>Θ</a:t>
            </a:r>
            <a:r>
              <a:rPr lang="pt-BR" dirty="0" smtClean="0"/>
              <a:t>, </a:t>
            </a:r>
            <a:r>
              <a:rPr lang="pt-BR" b="1" dirty="0" smtClean="0"/>
              <a:t>g(n)</a:t>
            </a:r>
            <a:r>
              <a:rPr lang="pt-BR" dirty="0" smtClean="0"/>
              <a:t>, quando está é multiplicada por constantes </a:t>
            </a:r>
            <a:r>
              <a:rPr lang="pt-BR" b="1" dirty="0" smtClean="0"/>
              <a:t>c</a:t>
            </a:r>
            <a:r>
              <a:rPr lang="pt-BR" b="1" baseline="-25000" dirty="0" smtClean="0"/>
              <a:t>1</a:t>
            </a:r>
            <a:r>
              <a:rPr lang="pt-BR" b="1" dirty="0" smtClean="0"/>
              <a:t> </a:t>
            </a:r>
            <a:r>
              <a:rPr lang="pt-BR" dirty="0" smtClean="0"/>
              <a:t>e</a:t>
            </a:r>
            <a:r>
              <a:rPr lang="pt-BR" b="1" dirty="0" smtClean="0"/>
              <a:t> c</a:t>
            </a:r>
            <a:r>
              <a:rPr lang="pt-BR" b="1" baseline="-25000" dirty="0" smtClean="0"/>
              <a:t>2</a:t>
            </a:r>
            <a:endParaRPr lang="pt-BR" b="1" i="1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331649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Notação grande-</a:t>
            </a:r>
            <a:r>
              <a:rPr lang="pt-BR" dirty="0" err="1"/>
              <a:t>Theta</a:t>
            </a:r>
            <a:r>
              <a:rPr lang="pt-BR" dirty="0"/>
              <a:t>, </a:t>
            </a:r>
            <a:r>
              <a:rPr lang="el-GR" b="1" i="1" dirty="0"/>
              <a:t>Θ</a:t>
            </a:r>
            <a:r>
              <a:rPr lang="el-GR" b="1" dirty="0"/>
              <a:t> </a:t>
            </a:r>
            <a:r>
              <a:rPr lang="el-GR" dirty="0"/>
              <a:t> 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1979712" y="2280084"/>
            <a:ext cx="5112568" cy="3804828"/>
            <a:chOff x="1259632" y="2224869"/>
            <a:chExt cx="5112568" cy="3804828"/>
          </a:xfrm>
        </p:grpSpPr>
        <p:cxnSp>
          <p:nvCxnSpPr>
            <p:cNvPr id="6" name="Conector reto 5"/>
            <p:cNvCxnSpPr/>
            <p:nvPr/>
          </p:nvCxnSpPr>
          <p:spPr>
            <a:xfrm>
              <a:off x="1259632" y="5805264"/>
              <a:ext cx="468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/>
            <p:cNvCxnSpPr/>
            <p:nvPr/>
          </p:nvCxnSpPr>
          <p:spPr>
            <a:xfrm rot="16200000">
              <a:off x="-540368" y="4024869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CaixaDeTexto 7"/>
            <p:cNvSpPr txBox="1"/>
            <p:nvPr/>
          </p:nvSpPr>
          <p:spPr>
            <a:xfrm>
              <a:off x="5940152" y="5568032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i="1" dirty="0" smtClean="0">
                  <a:latin typeface="Arial" pitchFamily="34" charset="0"/>
                  <a:cs typeface="Arial" pitchFamily="34" charset="0"/>
                </a:rPr>
                <a:t>n</a:t>
              </a:r>
              <a:endParaRPr lang="pt-BR" sz="2400" b="1" i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9" name="Forma livre 8"/>
          <p:cNvSpPr/>
          <p:nvPr/>
        </p:nvSpPr>
        <p:spPr>
          <a:xfrm>
            <a:off x="1981200" y="2563693"/>
            <a:ext cx="4572000" cy="2667000"/>
          </a:xfrm>
          <a:custGeom>
            <a:avLst/>
            <a:gdLst>
              <a:gd name="connsiteX0" fmla="*/ 0 w 4660900"/>
              <a:gd name="connsiteY0" fmla="*/ 2184400 h 2394307"/>
              <a:gd name="connsiteX1" fmla="*/ 419100 w 4660900"/>
              <a:gd name="connsiteY1" fmla="*/ 1765300 h 2394307"/>
              <a:gd name="connsiteX2" fmla="*/ 749300 w 4660900"/>
              <a:gd name="connsiteY2" fmla="*/ 2387600 h 2394307"/>
              <a:gd name="connsiteX3" fmla="*/ 1206500 w 4660900"/>
              <a:gd name="connsiteY3" fmla="*/ 1282700 h 2394307"/>
              <a:gd name="connsiteX4" fmla="*/ 1993900 w 4660900"/>
              <a:gd name="connsiteY4" fmla="*/ 1511300 h 2394307"/>
              <a:gd name="connsiteX5" fmla="*/ 3708400 w 4660900"/>
              <a:gd name="connsiteY5" fmla="*/ 266700 h 2394307"/>
              <a:gd name="connsiteX6" fmla="*/ 4660900 w 4660900"/>
              <a:gd name="connsiteY6" fmla="*/ 0 h 2394307"/>
              <a:gd name="connsiteX0" fmla="*/ 0 w 4660900"/>
              <a:gd name="connsiteY0" fmla="*/ 2324550 h 2534457"/>
              <a:gd name="connsiteX1" fmla="*/ 419100 w 4660900"/>
              <a:gd name="connsiteY1" fmla="*/ 1905450 h 2534457"/>
              <a:gd name="connsiteX2" fmla="*/ 749300 w 4660900"/>
              <a:gd name="connsiteY2" fmla="*/ 2527750 h 2534457"/>
              <a:gd name="connsiteX3" fmla="*/ 1206500 w 4660900"/>
              <a:gd name="connsiteY3" fmla="*/ 1422850 h 2534457"/>
              <a:gd name="connsiteX4" fmla="*/ 1993900 w 4660900"/>
              <a:gd name="connsiteY4" fmla="*/ 1651450 h 2534457"/>
              <a:gd name="connsiteX5" fmla="*/ 3556000 w 4660900"/>
              <a:gd name="connsiteY5" fmla="*/ 102050 h 2534457"/>
              <a:gd name="connsiteX6" fmla="*/ 4660900 w 4660900"/>
              <a:gd name="connsiteY6" fmla="*/ 140150 h 2534457"/>
              <a:gd name="connsiteX0" fmla="*/ 0 w 4572000"/>
              <a:gd name="connsiteY0" fmla="*/ 2667000 h 2876907"/>
              <a:gd name="connsiteX1" fmla="*/ 419100 w 4572000"/>
              <a:gd name="connsiteY1" fmla="*/ 2247900 h 2876907"/>
              <a:gd name="connsiteX2" fmla="*/ 749300 w 4572000"/>
              <a:gd name="connsiteY2" fmla="*/ 2870200 h 2876907"/>
              <a:gd name="connsiteX3" fmla="*/ 1206500 w 4572000"/>
              <a:gd name="connsiteY3" fmla="*/ 1765300 h 2876907"/>
              <a:gd name="connsiteX4" fmla="*/ 1993900 w 4572000"/>
              <a:gd name="connsiteY4" fmla="*/ 1993900 h 2876907"/>
              <a:gd name="connsiteX5" fmla="*/ 3556000 w 4572000"/>
              <a:gd name="connsiteY5" fmla="*/ 444500 h 2876907"/>
              <a:gd name="connsiteX6" fmla="*/ 4572000 w 4572000"/>
              <a:gd name="connsiteY6" fmla="*/ 0 h 2876907"/>
              <a:gd name="connsiteX0" fmla="*/ 0 w 4572000"/>
              <a:gd name="connsiteY0" fmla="*/ 2667000 h 2876907"/>
              <a:gd name="connsiteX1" fmla="*/ 419100 w 4572000"/>
              <a:gd name="connsiteY1" fmla="*/ 2247900 h 2876907"/>
              <a:gd name="connsiteX2" fmla="*/ 749300 w 4572000"/>
              <a:gd name="connsiteY2" fmla="*/ 2870200 h 2876907"/>
              <a:gd name="connsiteX3" fmla="*/ 1206500 w 4572000"/>
              <a:gd name="connsiteY3" fmla="*/ 1765300 h 2876907"/>
              <a:gd name="connsiteX4" fmla="*/ 2184400 w 4572000"/>
              <a:gd name="connsiteY4" fmla="*/ 1955800 h 2876907"/>
              <a:gd name="connsiteX5" fmla="*/ 3556000 w 4572000"/>
              <a:gd name="connsiteY5" fmla="*/ 444500 h 2876907"/>
              <a:gd name="connsiteX6" fmla="*/ 4572000 w 4572000"/>
              <a:gd name="connsiteY6" fmla="*/ 0 h 2876907"/>
              <a:gd name="connsiteX0" fmla="*/ 0 w 4572000"/>
              <a:gd name="connsiteY0" fmla="*/ 2667000 h 2667000"/>
              <a:gd name="connsiteX1" fmla="*/ 419100 w 4572000"/>
              <a:gd name="connsiteY1" fmla="*/ 2247900 h 2667000"/>
              <a:gd name="connsiteX2" fmla="*/ 800100 w 4572000"/>
              <a:gd name="connsiteY2" fmla="*/ 2374900 h 2667000"/>
              <a:gd name="connsiteX3" fmla="*/ 1206500 w 4572000"/>
              <a:gd name="connsiteY3" fmla="*/ 1765300 h 2667000"/>
              <a:gd name="connsiteX4" fmla="*/ 2184400 w 4572000"/>
              <a:gd name="connsiteY4" fmla="*/ 1955800 h 2667000"/>
              <a:gd name="connsiteX5" fmla="*/ 3556000 w 4572000"/>
              <a:gd name="connsiteY5" fmla="*/ 444500 h 2667000"/>
              <a:gd name="connsiteX6" fmla="*/ 4572000 w 4572000"/>
              <a:gd name="connsiteY6" fmla="*/ 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000" h="2667000">
                <a:moveTo>
                  <a:pt x="0" y="2667000"/>
                </a:moveTo>
                <a:cubicBezTo>
                  <a:pt x="147108" y="2440516"/>
                  <a:pt x="285750" y="2296583"/>
                  <a:pt x="419100" y="2247900"/>
                </a:cubicBezTo>
                <a:cubicBezTo>
                  <a:pt x="552450" y="2199217"/>
                  <a:pt x="668867" y="2455333"/>
                  <a:pt x="800100" y="2374900"/>
                </a:cubicBezTo>
                <a:cubicBezTo>
                  <a:pt x="931333" y="2294467"/>
                  <a:pt x="975783" y="1835150"/>
                  <a:pt x="1206500" y="1765300"/>
                </a:cubicBezTo>
                <a:cubicBezTo>
                  <a:pt x="1437217" y="1695450"/>
                  <a:pt x="1792817" y="2175933"/>
                  <a:pt x="2184400" y="1955800"/>
                </a:cubicBezTo>
                <a:cubicBezTo>
                  <a:pt x="2575983" y="1735667"/>
                  <a:pt x="3158067" y="770467"/>
                  <a:pt x="3556000" y="444500"/>
                </a:cubicBezTo>
                <a:cubicBezTo>
                  <a:pt x="3953933" y="118533"/>
                  <a:pt x="4409017" y="4233"/>
                  <a:pt x="4572000" y="0"/>
                </a:cubicBezTo>
              </a:path>
            </a:pathLst>
          </a:cu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Forma livre 9"/>
          <p:cNvSpPr/>
          <p:nvPr/>
        </p:nvSpPr>
        <p:spPr>
          <a:xfrm>
            <a:off x="1993900" y="3030641"/>
            <a:ext cx="4622800" cy="2819400"/>
          </a:xfrm>
          <a:custGeom>
            <a:avLst/>
            <a:gdLst>
              <a:gd name="connsiteX0" fmla="*/ 0 w 4635500"/>
              <a:gd name="connsiteY0" fmla="*/ 3098800 h 3098800"/>
              <a:gd name="connsiteX1" fmla="*/ 660400 w 4635500"/>
              <a:gd name="connsiteY1" fmla="*/ 2273300 h 3098800"/>
              <a:gd name="connsiteX2" fmla="*/ 1778000 w 4635500"/>
              <a:gd name="connsiteY2" fmla="*/ 2247900 h 3098800"/>
              <a:gd name="connsiteX3" fmla="*/ 3594100 w 4635500"/>
              <a:gd name="connsiteY3" fmla="*/ 698500 h 3098800"/>
              <a:gd name="connsiteX4" fmla="*/ 4635500 w 4635500"/>
              <a:gd name="connsiteY4" fmla="*/ 0 h 3098800"/>
              <a:gd name="connsiteX0" fmla="*/ 0 w 4635500"/>
              <a:gd name="connsiteY0" fmla="*/ 3098800 h 3098800"/>
              <a:gd name="connsiteX1" fmla="*/ 660400 w 4635500"/>
              <a:gd name="connsiteY1" fmla="*/ 2273300 h 3098800"/>
              <a:gd name="connsiteX2" fmla="*/ 1778000 w 4635500"/>
              <a:gd name="connsiteY2" fmla="*/ 2247900 h 3098800"/>
              <a:gd name="connsiteX3" fmla="*/ 3505200 w 4635500"/>
              <a:gd name="connsiteY3" fmla="*/ 546100 h 3098800"/>
              <a:gd name="connsiteX4" fmla="*/ 4635500 w 4635500"/>
              <a:gd name="connsiteY4" fmla="*/ 0 h 3098800"/>
              <a:gd name="connsiteX0" fmla="*/ 0 w 4622800"/>
              <a:gd name="connsiteY0" fmla="*/ 2819400 h 2819400"/>
              <a:gd name="connsiteX1" fmla="*/ 660400 w 4622800"/>
              <a:gd name="connsiteY1" fmla="*/ 1993900 h 2819400"/>
              <a:gd name="connsiteX2" fmla="*/ 1778000 w 4622800"/>
              <a:gd name="connsiteY2" fmla="*/ 1968500 h 2819400"/>
              <a:gd name="connsiteX3" fmla="*/ 3505200 w 4622800"/>
              <a:gd name="connsiteY3" fmla="*/ 266700 h 2819400"/>
              <a:gd name="connsiteX4" fmla="*/ 4622800 w 4622800"/>
              <a:gd name="connsiteY4" fmla="*/ 0 h 2819400"/>
              <a:gd name="connsiteX0" fmla="*/ 0 w 4622800"/>
              <a:gd name="connsiteY0" fmla="*/ 2819400 h 2819400"/>
              <a:gd name="connsiteX1" fmla="*/ 660400 w 4622800"/>
              <a:gd name="connsiteY1" fmla="*/ 1993900 h 2819400"/>
              <a:gd name="connsiteX2" fmla="*/ 1778000 w 4622800"/>
              <a:gd name="connsiteY2" fmla="*/ 1968500 h 2819400"/>
              <a:gd name="connsiteX3" fmla="*/ 3492500 w 4622800"/>
              <a:gd name="connsiteY3" fmla="*/ 647700 h 2819400"/>
              <a:gd name="connsiteX4" fmla="*/ 4622800 w 4622800"/>
              <a:gd name="connsiteY4" fmla="*/ 0 h 2819400"/>
              <a:gd name="connsiteX0" fmla="*/ 0 w 4622800"/>
              <a:gd name="connsiteY0" fmla="*/ 2819400 h 2819400"/>
              <a:gd name="connsiteX1" fmla="*/ 660400 w 4622800"/>
              <a:gd name="connsiteY1" fmla="*/ 1993900 h 2819400"/>
              <a:gd name="connsiteX2" fmla="*/ 1778000 w 4622800"/>
              <a:gd name="connsiteY2" fmla="*/ 1968500 h 2819400"/>
              <a:gd name="connsiteX3" fmla="*/ 3492500 w 4622800"/>
              <a:gd name="connsiteY3" fmla="*/ 647700 h 2819400"/>
              <a:gd name="connsiteX4" fmla="*/ 4622800 w 4622800"/>
              <a:gd name="connsiteY4" fmla="*/ 0 h 2819400"/>
              <a:gd name="connsiteX0" fmla="*/ 0 w 4622800"/>
              <a:gd name="connsiteY0" fmla="*/ 2819400 h 2819400"/>
              <a:gd name="connsiteX1" fmla="*/ 660400 w 4622800"/>
              <a:gd name="connsiteY1" fmla="*/ 1993900 h 2819400"/>
              <a:gd name="connsiteX2" fmla="*/ 1803400 w 4622800"/>
              <a:gd name="connsiteY2" fmla="*/ 2235200 h 2819400"/>
              <a:gd name="connsiteX3" fmla="*/ 3492500 w 4622800"/>
              <a:gd name="connsiteY3" fmla="*/ 647700 h 2819400"/>
              <a:gd name="connsiteX4" fmla="*/ 4622800 w 4622800"/>
              <a:gd name="connsiteY4" fmla="*/ 0 h 2819400"/>
              <a:gd name="connsiteX0" fmla="*/ 0 w 4622800"/>
              <a:gd name="connsiteY0" fmla="*/ 2819400 h 2819400"/>
              <a:gd name="connsiteX1" fmla="*/ 698500 w 4622800"/>
              <a:gd name="connsiteY1" fmla="*/ 2159000 h 2819400"/>
              <a:gd name="connsiteX2" fmla="*/ 1803400 w 4622800"/>
              <a:gd name="connsiteY2" fmla="*/ 2235200 h 2819400"/>
              <a:gd name="connsiteX3" fmla="*/ 3492500 w 4622800"/>
              <a:gd name="connsiteY3" fmla="*/ 647700 h 2819400"/>
              <a:gd name="connsiteX4" fmla="*/ 4622800 w 4622800"/>
              <a:gd name="connsiteY4" fmla="*/ 0 h 2819400"/>
              <a:gd name="connsiteX0" fmla="*/ 0 w 4622800"/>
              <a:gd name="connsiteY0" fmla="*/ 2819400 h 2819400"/>
              <a:gd name="connsiteX1" fmla="*/ 584200 w 4622800"/>
              <a:gd name="connsiteY1" fmla="*/ 977900 h 2819400"/>
              <a:gd name="connsiteX2" fmla="*/ 1803400 w 4622800"/>
              <a:gd name="connsiteY2" fmla="*/ 2235200 h 2819400"/>
              <a:gd name="connsiteX3" fmla="*/ 3492500 w 4622800"/>
              <a:gd name="connsiteY3" fmla="*/ 647700 h 2819400"/>
              <a:gd name="connsiteX4" fmla="*/ 4622800 w 4622800"/>
              <a:gd name="connsiteY4" fmla="*/ 0 h 2819400"/>
              <a:gd name="connsiteX0" fmla="*/ 0 w 4622800"/>
              <a:gd name="connsiteY0" fmla="*/ 2819400 h 2819400"/>
              <a:gd name="connsiteX1" fmla="*/ 584200 w 4622800"/>
              <a:gd name="connsiteY1" fmla="*/ 1518227 h 2819400"/>
              <a:gd name="connsiteX2" fmla="*/ 1803400 w 4622800"/>
              <a:gd name="connsiteY2" fmla="*/ 2235200 h 2819400"/>
              <a:gd name="connsiteX3" fmla="*/ 3492500 w 4622800"/>
              <a:gd name="connsiteY3" fmla="*/ 647700 h 2819400"/>
              <a:gd name="connsiteX4" fmla="*/ 4622800 w 4622800"/>
              <a:gd name="connsiteY4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22800" h="2819400">
                <a:moveTo>
                  <a:pt x="0" y="2819400"/>
                </a:moveTo>
                <a:cubicBezTo>
                  <a:pt x="182033" y="2477558"/>
                  <a:pt x="283633" y="1615594"/>
                  <a:pt x="584200" y="1518227"/>
                </a:cubicBezTo>
                <a:cubicBezTo>
                  <a:pt x="884767" y="1420860"/>
                  <a:pt x="1318683" y="2380288"/>
                  <a:pt x="1803400" y="2235200"/>
                </a:cubicBezTo>
                <a:cubicBezTo>
                  <a:pt x="2288117" y="2090112"/>
                  <a:pt x="3022600" y="1020233"/>
                  <a:pt x="3492500" y="647700"/>
                </a:cubicBezTo>
                <a:cubicBezTo>
                  <a:pt x="3962400" y="275167"/>
                  <a:pt x="4341283" y="40217"/>
                  <a:pt x="4622800" y="0"/>
                </a:cubicBezTo>
              </a:path>
            </a:pathLst>
          </a:cu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reto 10"/>
          <p:cNvCxnSpPr/>
          <p:nvPr/>
        </p:nvCxnSpPr>
        <p:spPr>
          <a:xfrm>
            <a:off x="3847300" y="4526186"/>
            <a:ext cx="0" cy="133200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3652484" y="5775647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latin typeface="Arial" pitchFamily="34" charset="0"/>
                <a:cs typeface="Arial" pitchFamily="34" charset="0"/>
              </a:rPr>
              <a:t>m</a:t>
            </a:r>
            <a:endParaRPr lang="pt-BR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6444208" y="3114563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pt-BR" sz="2400" b="1" i="1" baseline="-25000" dirty="0" smtClean="0">
                <a:latin typeface="Arial" pitchFamily="34" charset="0"/>
                <a:cs typeface="Arial" pitchFamily="34" charset="0"/>
              </a:rPr>
              <a:t>1</a:t>
            </a:r>
            <a:r>
              <a:rPr lang="pt-BR" sz="2400" b="1" i="1" dirty="0" smtClean="0">
                <a:latin typeface="Arial" pitchFamily="34" charset="0"/>
                <a:cs typeface="Arial" pitchFamily="34" charset="0"/>
              </a:rPr>
              <a:t>.g(n)</a:t>
            </a:r>
            <a:endParaRPr lang="pt-BR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6618278" y="2336330"/>
            <a:ext cx="966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latin typeface="Arial" pitchFamily="34" charset="0"/>
                <a:cs typeface="Arial" pitchFamily="34" charset="0"/>
              </a:rPr>
              <a:t>f(n)</a:t>
            </a:r>
            <a:endParaRPr lang="pt-BR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Forma livre 14"/>
          <p:cNvSpPr/>
          <p:nvPr/>
        </p:nvSpPr>
        <p:spPr>
          <a:xfrm>
            <a:off x="2008909" y="1922648"/>
            <a:ext cx="4724400" cy="3021732"/>
          </a:xfrm>
          <a:custGeom>
            <a:avLst/>
            <a:gdLst>
              <a:gd name="connsiteX0" fmla="*/ 0 w 4724400"/>
              <a:gd name="connsiteY0" fmla="*/ 2646219 h 2910896"/>
              <a:gd name="connsiteX1" fmla="*/ 651164 w 4724400"/>
              <a:gd name="connsiteY1" fmla="*/ 2036619 h 2910896"/>
              <a:gd name="connsiteX2" fmla="*/ 1510146 w 4724400"/>
              <a:gd name="connsiteY2" fmla="*/ 2909455 h 2910896"/>
              <a:gd name="connsiteX3" fmla="*/ 2286000 w 4724400"/>
              <a:gd name="connsiteY3" fmla="*/ 1787237 h 2910896"/>
              <a:gd name="connsiteX4" fmla="*/ 4059382 w 4724400"/>
              <a:gd name="connsiteY4" fmla="*/ 263237 h 2910896"/>
              <a:gd name="connsiteX5" fmla="*/ 4724400 w 4724400"/>
              <a:gd name="connsiteY5" fmla="*/ 0 h 2910896"/>
              <a:gd name="connsiteX0" fmla="*/ 0 w 4724400"/>
              <a:gd name="connsiteY0" fmla="*/ 2646219 h 2910896"/>
              <a:gd name="connsiteX1" fmla="*/ 651164 w 4724400"/>
              <a:gd name="connsiteY1" fmla="*/ 2036619 h 2910896"/>
              <a:gd name="connsiteX2" fmla="*/ 1510146 w 4724400"/>
              <a:gd name="connsiteY2" fmla="*/ 2909455 h 2910896"/>
              <a:gd name="connsiteX3" fmla="*/ 2286000 w 4724400"/>
              <a:gd name="connsiteY3" fmla="*/ 1787237 h 2910896"/>
              <a:gd name="connsiteX4" fmla="*/ 3602182 w 4724400"/>
              <a:gd name="connsiteY4" fmla="*/ 660245 h 2910896"/>
              <a:gd name="connsiteX5" fmla="*/ 4059382 w 4724400"/>
              <a:gd name="connsiteY5" fmla="*/ 263237 h 2910896"/>
              <a:gd name="connsiteX6" fmla="*/ 4724400 w 4724400"/>
              <a:gd name="connsiteY6" fmla="*/ 0 h 2910896"/>
              <a:gd name="connsiteX0" fmla="*/ 0 w 4724400"/>
              <a:gd name="connsiteY0" fmla="*/ 2646219 h 2910896"/>
              <a:gd name="connsiteX1" fmla="*/ 651164 w 4724400"/>
              <a:gd name="connsiteY1" fmla="*/ 2036619 h 2910896"/>
              <a:gd name="connsiteX2" fmla="*/ 1510146 w 4724400"/>
              <a:gd name="connsiteY2" fmla="*/ 2909455 h 2910896"/>
              <a:gd name="connsiteX3" fmla="*/ 2286000 w 4724400"/>
              <a:gd name="connsiteY3" fmla="*/ 1787237 h 2910896"/>
              <a:gd name="connsiteX4" fmla="*/ 3491346 w 4724400"/>
              <a:gd name="connsiteY4" fmla="*/ 604826 h 2910896"/>
              <a:gd name="connsiteX5" fmla="*/ 4059382 w 4724400"/>
              <a:gd name="connsiteY5" fmla="*/ 263237 h 2910896"/>
              <a:gd name="connsiteX6" fmla="*/ 4724400 w 4724400"/>
              <a:gd name="connsiteY6" fmla="*/ 0 h 2910896"/>
              <a:gd name="connsiteX0" fmla="*/ 0 w 4724400"/>
              <a:gd name="connsiteY0" fmla="*/ 2757055 h 3021732"/>
              <a:gd name="connsiteX1" fmla="*/ 651164 w 4724400"/>
              <a:gd name="connsiteY1" fmla="*/ 2147455 h 3021732"/>
              <a:gd name="connsiteX2" fmla="*/ 1510146 w 4724400"/>
              <a:gd name="connsiteY2" fmla="*/ 3020291 h 3021732"/>
              <a:gd name="connsiteX3" fmla="*/ 2286000 w 4724400"/>
              <a:gd name="connsiteY3" fmla="*/ 1898073 h 3021732"/>
              <a:gd name="connsiteX4" fmla="*/ 3491346 w 4724400"/>
              <a:gd name="connsiteY4" fmla="*/ 715662 h 3021732"/>
              <a:gd name="connsiteX5" fmla="*/ 4059382 w 4724400"/>
              <a:gd name="connsiteY5" fmla="*/ 374073 h 3021732"/>
              <a:gd name="connsiteX6" fmla="*/ 4724400 w 4724400"/>
              <a:gd name="connsiteY6" fmla="*/ 0 h 3021732"/>
              <a:gd name="connsiteX0" fmla="*/ 0 w 4724400"/>
              <a:gd name="connsiteY0" fmla="*/ 2757055 h 3021732"/>
              <a:gd name="connsiteX1" fmla="*/ 651164 w 4724400"/>
              <a:gd name="connsiteY1" fmla="*/ 2147455 h 3021732"/>
              <a:gd name="connsiteX2" fmla="*/ 1510146 w 4724400"/>
              <a:gd name="connsiteY2" fmla="*/ 3020291 h 3021732"/>
              <a:gd name="connsiteX3" fmla="*/ 2286000 w 4724400"/>
              <a:gd name="connsiteY3" fmla="*/ 1898073 h 3021732"/>
              <a:gd name="connsiteX4" fmla="*/ 3491346 w 4724400"/>
              <a:gd name="connsiteY4" fmla="*/ 715662 h 3021732"/>
              <a:gd name="connsiteX5" fmla="*/ 4003964 w 4724400"/>
              <a:gd name="connsiteY5" fmla="*/ 290946 h 3021732"/>
              <a:gd name="connsiteX6" fmla="*/ 4724400 w 4724400"/>
              <a:gd name="connsiteY6" fmla="*/ 0 h 3021732"/>
              <a:gd name="connsiteX0" fmla="*/ 0 w 4724400"/>
              <a:gd name="connsiteY0" fmla="*/ 2757055 h 3021732"/>
              <a:gd name="connsiteX1" fmla="*/ 651164 w 4724400"/>
              <a:gd name="connsiteY1" fmla="*/ 2147455 h 3021732"/>
              <a:gd name="connsiteX2" fmla="*/ 1510146 w 4724400"/>
              <a:gd name="connsiteY2" fmla="*/ 3020291 h 3021732"/>
              <a:gd name="connsiteX3" fmla="*/ 2286000 w 4724400"/>
              <a:gd name="connsiteY3" fmla="*/ 1898073 h 3021732"/>
              <a:gd name="connsiteX4" fmla="*/ 3408219 w 4724400"/>
              <a:gd name="connsiteY4" fmla="*/ 660244 h 3021732"/>
              <a:gd name="connsiteX5" fmla="*/ 4003964 w 4724400"/>
              <a:gd name="connsiteY5" fmla="*/ 290946 h 3021732"/>
              <a:gd name="connsiteX6" fmla="*/ 4724400 w 4724400"/>
              <a:gd name="connsiteY6" fmla="*/ 0 h 3021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24400" h="3021732">
                <a:moveTo>
                  <a:pt x="0" y="2757055"/>
                </a:moveTo>
                <a:cubicBezTo>
                  <a:pt x="199736" y="2430318"/>
                  <a:pt x="399473" y="2103582"/>
                  <a:pt x="651164" y="2147455"/>
                </a:cubicBezTo>
                <a:cubicBezTo>
                  <a:pt x="902855" y="2191328"/>
                  <a:pt x="1237673" y="3061855"/>
                  <a:pt x="1510146" y="3020291"/>
                </a:cubicBezTo>
                <a:cubicBezTo>
                  <a:pt x="1782619" y="2978727"/>
                  <a:pt x="1969655" y="2291414"/>
                  <a:pt x="2286000" y="1898073"/>
                </a:cubicBezTo>
                <a:cubicBezTo>
                  <a:pt x="2602346" y="1504732"/>
                  <a:pt x="3112655" y="914244"/>
                  <a:pt x="3408219" y="660244"/>
                </a:cubicBezTo>
                <a:cubicBezTo>
                  <a:pt x="3703783" y="406244"/>
                  <a:pt x="3784601" y="400987"/>
                  <a:pt x="4003964" y="290946"/>
                </a:cubicBezTo>
                <a:cubicBezTo>
                  <a:pt x="4223327" y="180905"/>
                  <a:pt x="4530436" y="32327"/>
                  <a:pt x="4724400" y="0"/>
                </a:cubicBezTo>
              </a:path>
            </a:pathLst>
          </a:cu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CaixaDeTexto 15"/>
          <p:cNvSpPr txBox="1"/>
          <p:nvPr/>
        </p:nvSpPr>
        <p:spPr>
          <a:xfrm>
            <a:off x="6444208" y="1415988"/>
            <a:ext cx="1224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i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pt-BR" sz="2400" b="1" i="1" baseline="-250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pt-BR" sz="2400" b="1" i="1" dirty="0" smtClean="0">
                <a:latin typeface="Arial" pitchFamily="34" charset="0"/>
                <a:cs typeface="Arial" pitchFamily="34" charset="0"/>
              </a:rPr>
              <a:t>.g(n)</a:t>
            </a:r>
            <a:endParaRPr lang="pt-BR" sz="24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3536719" y="6110607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f(n) =</a:t>
            </a:r>
            <a:r>
              <a:rPr lang="pt-BR" sz="2400" dirty="0" smtClean="0"/>
              <a:t> </a:t>
            </a:r>
            <a:r>
              <a:rPr lang="el-GR" sz="2400" b="1" i="1" dirty="0" smtClean="0"/>
              <a:t>Θ</a:t>
            </a:r>
            <a:r>
              <a:rPr lang="pt-BR" sz="2400" b="1" i="1" dirty="0" smtClean="0"/>
              <a:t>(g(n)) 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604255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Exemplo: mostrar que a função custo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−3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 smtClean="0"/>
                  <a:t> é </a:t>
                </a:r>
                <a:r>
                  <a:rPr lang="el-GR" b="1" i="1" dirty="0" smtClean="0"/>
                  <a:t>Θ</a:t>
                </a:r>
                <a:r>
                  <a:rPr lang="pt-BR" b="1" i="1" dirty="0" smtClean="0"/>
                  <a:t>(n</a:t>
                </a:r>
                <a:r>
                  <a:rPr lang="pt-BR" b="1" i="1" baseline="30000" dirty="0" smtClean="0"/>
                  <a:t>2</a:t>
                </a:r>
                <a:r>
                  <a:rPr lang="pt-BR" b="1" i="1" dirty="0" smtClean="0"/>
                  <a:t>)</a:t>
                </a:r>
                <a:r>
                  <a:rPr lang="pt-BR" dirty="0" smtClean="0"/>
                  <a:t> </a:t>
                </a:r>
              </a:p>
              <a:p>
                <a:pPr lvl="1"/>
                <a:r>
                  <a:rPr lang="pt-BR" dirty="0" smtClean="0"/>
                  <a:t>Temos que encontrar constantes </a:t>
                </a:r>
                <a:r>
                  <a:rPr lang="pt-BR" b="1" dirty="0"/>
                  <a:t>c</a:t>
                </a:r>
                <a:r>
                  <a:rPr lang="pt-BR" b="1" baseline="-25000" dirty="0"/>
                  <a:t>1</a:t>
                </a:r>
                <a:r>
                  <a:rPr lang="pt-BR" b="1" dirty="0"/>
                  <a:t> </a:t>
                </a:r>
                <a:r>
                  <a:rPr lang="pt-BR" dirty="0"/>
                  <a:t>e</a:t>
                </a:r>
                <a:r>
                  <a:rPr lang="pt-BR" b="1" dirty="0"/>
                  <a:t> </a:t>
                </a:r>
                <a:r>
                  <a:rPr lang="pt-BR" b="1" dirty="0" smtClean="0"/>
                  <a:t>c</a:t>
                </a:r>
                <a:r>
                  <a:rPr lang="pt-BR" b="1" baseline="-25000" dirty="0" smtClean="0"/>
                  <a:t>2 </a:t>
                </a:r>
                <a:r>
                  <a:rPr lang="pt-BR" dirty="0" smtClean="0"/>
                  <a:t>e</a:t>
                </a:r>
                <a:r>
                  <a:rPr lang="pt-BR" b="1" dirty="0" smtClean="0"/>
                  <a:t> m </a:t>
                </a:r>
                <a:r>
                  <a:rPr lang="pt-BR" dirty="0" smtClean="0"/>
                  <a:t>tais que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−3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/>
              </a:p>
              <a:p>
                <a:pPr lvl="1"/>
                <a:r>
                  <a:rPr lang="pt-BR" dirty="0" smtClean="0"/>
                  <a:t>Dividindo por </a:t>
                </a:r>
                <a:r>
                  <a:rPr lang="pt-BR" b="1" dirty="0" smtClean="0"/>
                  <a:t>n</a:t>
                </a:r>
                <a:r>
                  <a:rPr lang="pt-BR" b="1" baseline="30000" dirty="0" smtClean="0"/>
                  <a:t>2</a:t>
                </a:r>
                <a:r>
                  <a:rPr lang="pt-BR" dirty="0" smtClean="0"/>
                  <a:t>, temos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9761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pt-BR" dirty="0" smtClean="0"/>
                  <a:t>Exemplo: mostrar que a função custo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−3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 smtClean="0"/>
                  <a:t> é </a:t>
                </a:r>
                <a:r>
                  <a:rPr lang="el-GR" b="1" i="1" dirty="0" smtClean="0"/>
                  <a:t>Θ</a:t>
                </a:r>
                <a:r>
                  <a:rPr lang="pt-BR" b="1" i="1" dirty="0" smtClean="0"/>
                  <a:t>(n</a:t>
                </a:r>
                <a:r>
                  <a:rPr lang="pt-BR" b="1" i="1" baseline="30000" dirty="0" smtClean="0"/>
                  <a:t>2</a:t>
                </a:r>
                <a:r>
                  <a:rPr lang="pt-BR" b="1" i="1" dirty="0" smtClean="0"/>
                  <a:t>)</a:t>
                </a:r>
                <a:r>
                  <a:rPr lang="pt-BR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r>
                      <a:rPr lang="pt-B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pPr lvl="1"/>
                <a:r>
                  <a:rPr lang="pt-BR" dirty="0"/>
                  <a:t>A desigualdade do lado direito </a:t>
                </a:r>
                <a:r>
                  <a:rPr lang="pt-BR" dirty="0" smtClean="0"/>
                  <a:t>é válida </a:t>
                </a:r>
                <a:r>
                  <a:rPr lang="pt-BR" dirty="0"/>
                  <a:t>para </a:t>
                </a:r>
                <a:r>
                  <a:rPr lang="pt-BR" b="1" dirty="0" smtClean="0"/>
                  <a:t>n ≥ 1</a:t>
                </a:r>
                <a:r>
                  <a:rPr lang="pt-BR" dirty="0" smtClean="0"/>
                  <a:t> </a:t>
                </a:r>
                <a:r>
                  <a:rPr lang="pt-BR" dirty="0"/>
                  <a:t>escolhendo </a:t>
                </a:r>
                <a:r>
                  <a:rPr lang="pt-BR" b="1" dirty="0" smtClean="0"/>
                  <a:t>c</a:t>
                </a:r>
                <a:r>
                  <a:rPr lang="pt-BR" b="1" baseline="-25000" dirty="0" smtClean="0"/>
                  <a:t>2</a:t>
                </a:r>
                <a:r>
                  <a:rPr lang="pt-BR" b="1" dirty="0" smtClean="0"/>
                  <a:t> ≥ 1/2</a:t>
                </a:r>
              </a:p>
              <a:p>
                <a:pPr lvl="1"/>
                <a:r>
                  <a:rPr lang="pt-BR" dirty="0" smtClean="0"/>
                  <a:t>A desigualdade do lado </a:t>
                </a:r>
                <a:r>
                  <a:rPr lang="pt-BR" dirty="0"/>
                  <a:t>esquerdo </a:t>
                </a:r>
                <a:r>
                  <a:rPr lang="pt-BR" dirty="0" smtClean="0"/>
                  <a:t>é válida </a:t>
                </a:r>
                <a:r>
                  <a:rPr lang="pt-BR" dirty="0"/>
                  <a:t>para </a:t>
                </a:r>
                <a:r>
                  <a:rPr lang="pt-BR" dirty="0" smtClean="0"/>
                  <a:t>  </a:t>
                </a:r>
                <a:r>
                  <a:rPr lang="pt-BR" b="1" dirty="0" smtClean="0"/>
                  <a:t>n ≥ 7</a:t>
                </a:r>
                <a:r>
                  <a:rPr lang="pt-BR" dirty="0" smtClean="0"/>
                  <a:t> </a:t>
                </a:r>
                <a:r>
                  <a:rPr lang="pt-BR" dirty="0"/>
                  <a:t>escolhendo </a:t>
                </a:r>
                <a:r>
                  <a:rPr lang="pt-BR" b="1" dirty="0" smtClean="0"/>
                  <a:t>c</a:t>
                </a:r>
                <a:r>
                  <a:rPr lang="pt-BR" b="1" baseline="-25000" dirty="0" smtClean="0"/>
                  <a:t>1</a:t>
                </a:r>
                <a:r>
                  <a:rPr lang="pt-BR" b="1" dirty="0" smtClean="0"/>
                  <a:t> ≥ 1/14</a:t>
                </a:r>
              </a:p>
              <a:p>
                <a:pPr lvl="1"/>
                <a:r>
                  <a:rPr lang="pt-BR" dirty="0" smtClean="0"/>
                  <a:t>Assim, para </a:t>
                </a:r>
                <a:r>
                  <a:rPr lang="pt-BR" b="1" dirty="0"/>
                  <a:t>c</a:t>
                </a:r>
                <a:r>
                  <a:rPr lang="pt-BR" b="1" baseline="-25000" dirty="0"/>
                  <a:t>1</a:t>
                </a:r>
                <a:r>
                  <a:rPr lang="pt-BR" b="1" dirty="0"/>
                  <a:t> ≥ </a:t>
                </a:r>
                <a:r>
                  <a:rPr lang="pt-BR" b="1" dirty="0" smtClean="0"/>
                  <a:t>1/14, </a:t>
                </a:r>
                <a:r>
                  <a:rPr lang="pt-BR" b="1" dirty="0"/>
                  <a:t>c</a:t>
                </a:r>
                <a:r>
                  <a:rPr lang="pt-BR" b="1" baseline="-25000" dirty="0"/>
                  <a:t>2</a:t>
                </a:r>
                <a:r>
                  <a:rPr lang="pt-BR" b="1" dirty="0"/>
                  <a:t> ≥ </a:t>
                </a:r>
                <a:r>
                  <a:rPr lang="pt-BR" b="1" dirty="0" smtClean="0"/>
                  <a:t>1/2 </a:t>
                </a:r>
                <a:r>
                  <a:rPr lang="pt-BR" dirty="0" smtClean="0"/>
                  <a:t>e</a:t>
                </a:r>
                <a:r>
                  <a:rPr lang="pt-BR" b="1" dirty="0" smtClean="0"/>
                  <a:t> </a:t>
                </a:r>
                <a:r>
                  <a:rPr lang="pt-BR" b="1" dirty="0"/>
                  <a:t>n ≥ </a:t>
                </a:r>
                <a:r>
                  <a:rPr lang="pt-BR" b="1" dirty="0" smtClean="0"/>
                  <a:t>7,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/>
                          </a:rPr>
                        </m:ctrlPr>
                      </m:dPr>
                      <m:e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/>
                          </a:rPr>
                        </m:ctrlPr>
                      </m:fPr>
                      <m:num>
                        <m:r>
                          <a:rPr lang="pt-B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−3</m:t>
                    </m:r>
                    <m:r>
                      <a:rPr lang="pt-BR" i="1">
                        <a:latin typeface="Cambria Math"/>
                      </a:rPr>
                      <m:t>𝑛</m:t>
                    </m:r>
                  </m:oMath>
                </a14:m>
                <a:r>
                  <a:rPr lang="pt-BR" dirty="0"/>
                  <a:t> é </a:t>
                </a:r>
                <a:r>
                  <a:rPr lang="el-GR" b="1" i="1" dirty="0"/>
                  <a:t>Θ</a:t>
                </a:r>
                <a:r>
                  <a:rPr lang="pt-BR" b="1" i="1" dirty="0"/>
                  <a:t>(n</a:t>
                </a:r>
                <a:r>
                  <a:rPr lang="pt-BR" b="1" i="1" baseline="30000" dirty="0"/>
                  <a:t>2</a:t>
                </a:r>
                <a:r>
                  <a:rPr lang="pt-BR" b="1" i="1" dirty="0"/>
                  <a:t>)</a:t>
                </a:r>
                <a:r>
                  <a:rPr lang="pt-BR" dirty="0"/>
                  <a:t> </a:t>
                </a:r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 r="-524" b="-32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43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Exemplo: mostrar que a função custo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=6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dirty="0" smtClean="0"/>
                  <a:t> </a:t>
                </a:r>
                <a:r>
                  <a:rPr lang="pt-BR" b="1" dirty="0" smtClean="0"/>
                  <a:t>não </a:t>
                </a:r>
                <a:r>
                  <a:rPr lang="pt-BR" dirty="0" smtClean="0"/>
                  <a:t>é </a:t>
                </a:r>
                <a:r>
                  <a:rPr lang="el-GR" b="1" i="1" dirty="0" smtClean="0"/>
                  <a:t>Θ</a:t>
                </a:r>
                <a:r>
                  <a:rPr lang="pt-BR" b="1" i="1" dirty="0" smtClean="0"/>
                  <a:t>(n</a:t>
                </a:r>
                <a:r>
                  <a:rPr lang="pt-BR" b="1" i="1" baseline="30000" dirty="0" smtClean="0"/>
                  <a:t>2</a:t>
                </a:r>
                <a:r>
                  <a:rPr lang="pt-BR" b="1" i="1" dirty="0" smtClean="0"/>
                  <a:t>)</a:t>
                </a:r>
                <a:r>
                  <a:rPr lang="pt-BR" dirty="0" smtClean="0"/>
                  <a:t> </a:t>
                </a:r>
              </a:p>
              <a:p>
                <a:pPr lvl="1"/>
                <a:r>
                  <a:rPr lang="pt-BR" dirty="0" smtClean="0"/>
                  <a:t>Temos que encontrar constantes </a:t>
                </a:r>
                <a:r>
                  <a:rPr lang="pt-BR" b="1" dirty="0"/>
                  <a:t>c</a:t>
                </a:r>
                <a:r>
                  <a:rPr lang="pt-BR" b="1" baseline="-25000" dirty="0"/>
                  <a:t>1</a:t>
                </a:r>
                <a:r>
                  <a:rPr lang="pt-BR" b="1" dirty="0"/>
                  <a:t> </a:t>
                </a:r>
                <a:r>
                  <a:rPr lang="pt-BR" dirty="0"/>
                  <a:t>e</a:t>
                </a:r>
                <a:r>
                  <a:rPr lang="pt-BR" b="1" dirty="0"/>
                  <a:t> </a:t>
                </a:r>
                <a:r>
                  <a:rPr lang="pt-BR" b="1" dirty="0" smtClean="0"/>
                  <a:t>c</a:t>
                </a:r>
                <a:r>
                  <a:rPr lang="pt-BR" b="1" baseline="-25000" dirty="0" smtClean="0"/>
                  <a:t>2 </a:t>
                </a:r>
                <a:r>
                  <a:rPr lang="pt-BR" dirty="0" smtClean="0"/>
                  <a:t>e</a:t>
                </a:r>
                <a:r>
                  <a:rPr lang="pt-BR" b="1" dirty="0" smtClean="0"/>
                  <a:t> m </a:t>
                </a:r>
                <a:r>
                  <a:rPr lang="pt-BR" dirty="0" smtClean="0"/>
                  <a:t>tais que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≤6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pt-B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/>
              </a:p>
              <a:p>
                <a:pPr lvl="1"/>
                <a:r>
                  <a:rPr lang="pt-BR" dirty="0" smtClean="0"/>
                  <a:t>Dividindo por </a:t>
                </a:r>
                <a:r>
                  <a:rPr lang="pt-BR" b="1" dirty="0" smtClean="0"/>
                  <a:t>n</a:t>
                </a:r>
                <a:r>
                  <a:rPr lang="pt-BR" b="1" baseline="30000" dirty="0" smtClean="0"/>
                  <a:t>2</a:t>
                </a:r>
                <a:r>
                  <a:rPr lang="pt-BR" dirty="0" smtClean="0"/>
                  <a:t>, temos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≤</m:t>
                    </m:r>
                    <m:r>
                      <a:rPr lang="pt-BR" b="0" i="1" smtClean="0">
                        <a:latin typeface="Cambria Math"/>
                      </a:rPr>
                      <m:t>6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pt-BR" dirty="0" smtClean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9762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Autofit/>
              </a:bodyPr>
              <a:lstStyle/>
              <a:p>
                <a:r>
                  <a:rPr lang="pt-BR" dirty="0" smtClean="0"/>
                  <a:t>Exemplo: mostrar que a função custo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/>
                      </a:rPr>
                      <m:t>=6</m:t>
                    </m:r>
                    <m:sSup>
                      <m:sSupPr>
                        <m:ctrlPr>
                          <a:rPr lang="pt-BR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pt-BR" dirty="0" smtClean="0"/>
                  <a:t> </a:t>
                </a:r>
                <a:r>
                  <a:rPr lang="pt-BR" b="1" dirty="0" smtClean="0"/>
                  <a:t>não </a:t>
                </a:r>
                <a:r>
                  <a:rPr lang="pt-BR" dirty="0" smtClean="0"/>
                  <a:t>é </a:t>
                </a:r>
                <a:r>
                  <a:rPr lang="el-GR" b="1" i="1" dirty="0" smtClean="0"/>
                  <a:t>Θ</a:t>
                </a:r>
                <a:r>
                  <a:rPr lang="pt-BR" b="1" i="1" dirty="0" smtClean="0"/>
                  <a:t>(n</a:t>
                </a:r>
                <a:r>
                  <a:rPr lang="pt-BR" b="1" i="1" baseline="30000" dirty="0" smtClean="0"/>
                  <a:t>2</a:t>
                </a:r>
                <a:r>
                  <a:rPr lang="pt-BR" b="1" i="1" dirty="0" smtClean="0"/>
                  <a:t>)</a:t>
                </a:r>
                <a:r>
                  <a:rPr lang="pt-BR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/>
                      </a:rPr>
                      <m:t>≤6</m:t>
                    </m:r>
                    <m:r>
                      <a:rPr lang="pt-BR" i="1">
                        <a:latin typeface="Cambria Math"/>
                      </a:rPr>
                      <m:t>𝑛</m:t>
                    </m:r>
                    <m:r>
                      <a:rPr lang="pt-BR" i="1">
                        <a:latin typeface="Cambria Math"/>
                      </a:rPr>
                      <m:t>≤</m:t>
                    </m:r>
                    <m:sSub>
                      <m:sSubPr>
                        <m:ctrlPr>
                          <a:rPr lang="pt-BR" i="1">
                            <a:latin typeface="Cambria Math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r>
                  <a:rPr lang="pt-BR" dirty="0"/>
                  <a:t>A desigualdade do lado direito </a:t>
                </a:r>
                <a:r>
                  <a:rPr lang="pt-BR" dirty="0" smtClean="0"/>
                  <a:t>é inválida!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i="1">
                        <a:latin typeface="Cambria Math"/>
                      </a:rPr>
                      <m:t>𝑛</m:t>
                    </m:r>
                    <m:r>
                      <a:rPr lang="pt-BR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pt-BR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/>
                              </a:rPr>
                              <m:t>𝑐</m:t>
                            </m:r>
                          </m:e>
                          <m:sub>
                            <m:r>
                              <a:rPr lang="pt-BR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pt-BR" b="0" i="1" smtClean="0">
                            <a:latin typeface="Cambria Math"/>
                          </a:rPr>
                          <m:t>6</m:t>
                        </m:r>
                      </m:den>
                    </m:f>
                  </m:oMath>
                </a14:m>
                <a:endParaRPr lang="pt-BR" dirty="0"/>
              </a:p>
              <a:p>
                <a:pPr lvl="1"/>
                <a:r>
                  <a:rPr lang="pt-BR" dirty="0" smtClean="0"/>
                  <a:t>O valor de </a:t>
                </a:r>
                <a:r>
                  <a:rPr lang="pt-BR" b="1" dirty="0" smtClean="0"/>
                  <a:t>n</a:t>
                </a:r>
                <a:r>
                  <a:rPr lang="pt-BR" dirty="0" smtClean="0"/>
                  <a:t> está limitado pela constante </a:t>
                </a:r>
                <a:r>
                  <a:rPr lang="pt-BR" b="1" dirty="0" smtClean="0"/>
                  <a:t>c</a:t>
                </a:r>
                <a:r>
                  <a:rPr lang="pt-BR" b="1" baseline="-25000" dirty="0" smtClean="0"/>
                  <a:t>2</a:t>
                </a:r>
              </a:p>
              <a:p>
                <a:pPr lvl="1"/>
                <a:r>
                  <a:rPr lang="pt-BR" dirty="0" smtClean="0"/>
                  <a:t>A análise assintótica não é possível (entrada </a:t>
                </a:r>
                <a:r>
                  <a:rPr lang="pt-BR" dirty="0"/>
                  <a:t>tendendo ao </a:t>
                </a:r>
                <a:r>
                  <a:rPr lang="pt-BR" dirty="0" smtClean="0"/>
                  <a:t>infinito)</a:t>
                </a:r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96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Diferentes tipos de análise assintótica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Notação </a:t>
            </a:r>
            <a:r>
              <a:rPr lang="pt-BR" dirty="0" err="1"/>
              <a:t>pequeno-o</a:t>
            </a:r>
            <a:r>
              <a:rPr lang="pt-BR" dirty="0"/>
              <a:t>, </a:t>
            </a:r>
            <a:r>
              <a:rPr lang="pt-BR" b="1" i="1" dirty="0" smtClean="0"/>
              <a:t>o</a:t>
            </a:r>
            <a:r>
              <a:rPr lang="pt-BR" i="1" dirty="0" smtClean="0"/>
              <a:t>, e </a:t>
            </a:r>
            <a:r>
              <a:rPr lang="pt-BR" dirty="0" smtClean="0"/>
              <a:t>pequeno-</a:t>
            </a:r>
            <a:r>
              <a:rPr lang="pt-BR" dirty="0" err="1" smtClean="0"/>
              <a:t>omega</a:t>
            </a:r>
            <a:r>
              <a:rPr lang="pt-BR" dirty="0"/>
              <a:t>, </a:t>
            </a:r>
            <a:r>
              <a:rPr lang="el-GR" b="1" dirty="0" smtClean="0">
                <a:latin typeface="Arial"/>
                <a:cs typeface="Arial"/>
              </a:rPr>
              <a:t>ω</a:t>
            </a:r>
            <a:endParaRPr lang="pt-BR" b="1" dirty="0" smtClean="0">
              <a:latin typeface="Arial"/>
              <a:cs typeface="Arial"/>
            </a:endParaRPr>
          </a:p>
          <a:p>
            <a:pPr lvl="1"/>
            <a:r>
              <a:rPr lang="pt-BR" dirty="0" smtClean="0"/>
              <a:t>Parecidas </a:t>
            </a:r>
            <a:r>
              <a:rPr lang="pt-BR" dirty="0"/>
              <a:t>com as notações </a:t>
            </a:r>
            <a:r>
              <a:rPr lang="pt-BR" b="1" dirty="0" err="1" smtClean="0"/>
              <a:t>Grande-O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 smtClean="0"/>
              <a:t>Grande-</a:t>
            </a:r>
            <a:r>
              <a:rPr lang="pt-BR" b="1" dirty="0" err="1" smtClean="0"/>
              <a:t>Omega</a:t>
            </a:r>
            <a:endParaRPr lang="pt-BR" b="1" dirty="0" smtClean="0"/>
          </a:p>
          <a:p>
            <a:pPr lvl="1"/>
            <a:r>
              <a:rPr lang="pt-BR" dirty="0" smtClean="0"/>
              <a:t>As </a:t>
            </a:r>
            <a:r>
              <a:rPr lang="pt-BR" dirty="0"/>
              <a:t>notações </a:t>
            </a:r>
            <a:r>
              <a:rPr lang="pt-BR" b="1" dirty="0" err="1" smtClean="0"/>
              <a:t>Grande-O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 smtClean="0"/>
              <a:t>Grande-</a:t>
            </a:r>
            <a:r>
              <a:rPr lang="pt-BR" b="1" dirty="0" err="1" smtClean="0"/>
              <a:t>Omega</a:t>
            </a:r>
            <a:r>
              <a:rPr lang="pt-BR" dirty="0" smtClean="0"/>
              <a:t> possuem </a:t>
            </a:r>
            <a:r>
              <a:rPr lang="pt-BR" dirty="0"/>
              <a:t>uma relação de </a:t>
            </a:r>
            <a:r>
              <a:rPr lang="pt-BR" b="1" dirty="0" smtClean="0"/>
              <a:t>menor </a:t>
            </a:r>
            <a:r>
              <a:rPr lang="pt-BR" b="1" dirty="0"/>
              <a:t>ou </a:t>
            </a:r>
            <a:r>
              <a:rPr lang="pt-BR" b="1" dirty="0" smtClean="0"/>
              <a:t>igual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 smtClean="0"/>
              <a:t>maior </a:t>
            </a:r>
            <a:r>
              <a:rPr lang="pt-BR" b="1" dirty="0"/>
              <a:t>ou </a:t>
            </a:r>
            <a:r>
              <a:rPr lang="pt-BR" b="1" dirty="0" smtClean="0"/>
              <a:t>igual</a:t>
            </a:r>
            <a:endParaRPr lang="pt-BR" dirty="0"/>
          </a:p>
          <a:p>
            <a:pPr lvl="1"/>
            <a:r>
              <a:rPr lang="pt-BR" dirty="0" smtClean="0"/>
              <a:t>As </a:t>
            </a:r>
            <a:r>
              <a:rPr lang="pt-BR" dirty="0"/>
              <a:t>notações </a:t>
            </a:r>
            <a:r>
              <a:rPr lang="pt-BR" b="1" dirty="0" err="1" smtClean="0"/>
              <a:t>Pequeno-o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 smtClean="0"/>
              <a:t>Pequeno-</a:t>
            </a:r>
            <a:r>
              <a:rPr lang="pt-BR" b="1" dirty="0" err="1" smtClean="0"/>
              <a:t>omega</a:t>
            </a:r>
            <a:r>
              <a:rPr lang="pt-BR" dirty="0" smtClean="0"/>
              <a:t> possuem </a:t>
            </a:r>
            <a:r>
              <a:rPr lang="pt-BR" dirty="0"/>
              <a:t>uma relação de </a:t>
            </a:r>
            <a:r>
              <a:rPr lang="pt-BR" b="1" dirty="0" smtClean="0"/>
              <a:t>menor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b="1" dirty="0" smtClean="0"/>
              <a:t>maior</a:t>
            </a:r>
            <a:endParaRPr lang="pt-BR" dirty="0"/>
          </a:p>
          <a:p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Diferentes tipos de análise assintótica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Notação </a:t>
            </a:r>
            <a:r>
              <a:rPr lang="pt-BR" dirty="0" err="1"/>
              <a:t>pequeno-o</a:t>
            </a:r>
            <a:r>
              <a:rPr lang="pt-BR" dirty="0"/>
              <a:t>, </a:t>
            </a:r>
            <a:r>
              <a:rPr lang="pt-BR" b="1" i="1" dirty="0" smtClean="0"/>
              <a:t>o</a:t>
            </a:r>
            <a:r>
              <a:rPr lang="pt-BR" i="1" dirty="0" smtClean="0"/>
              <a:t>, e </a:t>
            </a:r>
            <a:r>
              <a:rPr lang="pt-BR" dirty="0" smtClean="0"/>
              <a:t>pequeno-</a:t>
            </a:r>
            <a:r>
              <a:rPr lang="pt-BR" dirty="0" err="1" smtClean="0"/>
              <a:t>omega</a:t>
            </a:r>
            <a:r>
              <a:rPr lang="pt-BR" dirty="0"/>
              <a:t>, </a:t>
            </a:r>
            <a:r>
              <a:rPr lang="el-GR" b="1" dirty="0" smtClean="0">
                <a:latin typeface="Arial"/>
                <a:cs typeface="Arial"/>
              </a:rPr>
              <a:t>ω</a:t>
            </a:r>
            <a:endParaRPr lang="pt-BR" b="1" dirty="0" smtClean="0">
              <a:latin typeface="Arial"/>
              <a:cs typeface="Arial"/>
            </a:endParaRPr>
          </a:p>
          <a:p>
            <a:pPr lvl="1"/>
            <a:r>
              <a:rPr lang="pt-BR" dirty="0" smtClean="0"/>
              <a:t>Ou </a:t>
            </a:r>
            <a:r>
              <a:rPr lang="pt-BR" dirty="0"/>
              <a:t>seja, </a:t>
            </a:r>
            <a:r>
              <a:rPr lang="pt-BR" dirty="0" smtClean="0"/>
              <a:t>essas notações não representam </a:t>
            </a:r>
            <a:r>
              <a:rPr lang="pt-BR" dirty="0"/>
              <a:t>limites próximos </a:t>
            </a:r>
            <a:r>
              <a:rPr lang="pt-BR" dirty="0" smtClean="0"/>
              <a:t>da função</a:t>
            </a:r>
          </a:p>
          <a:p>
            <a:pPr lvl="1"/>
            <a:r>
              <a:rPr lang="pt-BR" dirty="0" smtClean="0"/>
              <a:t>Elas representam limites estritamente </a:t>
            </a:r>
          </a:p>
          <a:p>
            <a:pPr lvl="2"/>
            <a:r>
              <a:rPr lang="pt-BR" b="1" dirty="0" smtClean="0"/>
              <a:t>superiores</a:t>
            </a:r>
            <a:r>
              <a:rPr lang="pt-BR" dirty="0" smtClean="0"/>
              <a:t>: </a:t>
            </a:r>
            <a:r>
              <a:rPr lang="pt-BR" dirty="0"/>
              <a:t>sempre maior</a:t>
            </a:r>
          </a:p>
          <a:p>
            <a:pPr lvl="2"/>
            <a:r>
              <a:rPr lang="pt-BR" b="1" dirty="0" smtClean="0"/>
              <a:t>inferiores</a:t>
            </a:r>
            <a:r>
              <a:rPr lang="pt-BR" dirty="0" smtClean="0"/>
              <a:t>: </a:t>
            </a:r>
            <a:r>
              <a:rPr lang="pt-BR" dirty="0"/>
              <a:t>sempre menor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3282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problemas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A seguir, são apresentadas algumas </a:t>
            </a:r>
            <a:r>
              <a:rPr lang="pt-BR" dirty="0"/>
              <a:t>classes de </a:t>
            </a:r>
            <a:r>
              <a:rPr lang="pt-BR" dirty="0" smtClean="0"/>
              <a:t>complexidade </a:t>
            </a:r>
            <a:r>
              <a:rPr lang="pt-BR" dirty="0"/>
              <a:t>de problemas comumente usadas</a:t>
            </a:r>
          </a:p>
          <a:p>
            <a:pPr lvl="1"/>
            <a:r>
              <a:rPr lang="pt-BR" dirty="0" smtClean="0"/>
              <a:t>O(1</a:t>
            </a:r>
            <a:r>
              <a:rPr lang="pt-BR" dirty="0"/>
              <a:t>): ordem </a:t>
            </a:r>
            <a:r>
              <a:rPr lang="pt-BR" dirty="0" smtClean="0"/>
              <a:t>constante</a:t>
            </a:r>
            <a:endParaRPr lang="pt-BR" dirty="0"/>
          </a:p>
          <a:p>
            <a:pPr lvl="2"/>
            <a:r>
              <a:rPr lang="pt-BR" dirty="0" smtClean="0"/>
              <a:t>As </a:t>
            </a:r>
            <a:r>
              <a:rPr lang="pt-BR" dirty="0"/>
              <a:t>instruções são executadas um número </a:t>
            </a:r>
            <a:r>
              <a:rPr lang="pt-BR" dirty="0" smtClean="0"/>
              <a:t>fixo </a:t>
            </a:r>
            <a:r>
              <a:rPr lang="pt-BR" dirty="0"/>
              <a:t>de vezes. Não depende do tamanho dos </a:t>
            </a:r>
            <a:r>
              <a:rPr lang="pt-BR" dirty="0" smtClean="0"/>
              <a:t>dados </a:t>
            </a:r>
            <a:r>
              <a:rPr lang="pt-BR" dirty="0"/>
              <a:t>de entrada</a:t>
            </a:r>
          </a:p>
          <a:p>
            <a:pPr lvl="1"/>
            <a:r>
              <a:rPr lang="pt-BR" dirty="0" smtClean="0"/>
              <a:t>O(log n): </a:t>
            </a:r>
            <a:r>
              <a:rPr lang="pt-BR" dirty="0"/>
              <a:t>ordem </a:t>
            </a:r>
            <a:r>
              <a:rPr lang="pt-BR" dirty="0" smtClean="0"/>
              <a:t>logarítmica</a:t>
            </a:r>
            <a:endParaRPr lang="pt-BR" dirty="0"/>
          </a:p>
          <a:p>
            <a:pPr lvl="2"/>
            <a:r>
              <a:rPr lang="pt-BR" dirty="0" smtClean="0"/>
              <a:t>Típica </a:t>
            </a:r>
            <a:r>
              <a:rPr lang="pt-BR" dirty="0"/>
              <a:t>de algoritmos que resolvem um </a:t>
            </a:r>
            <a:r>
              <a:rPr lang="pt-BR" dirty="0" smtClean="0"/>
              <a:t>problema </a:t>
            </a:r>
            <a:r>
              <a:rPr lang="pt-BR" dirty="0"/>
              <a:t>transformando-o em problemas menores	</a:t>
            </a:r>
          </a:p>
          <a:p>
            <a:pPr lvl="1"/>
            <a:r>
              <a:rPr lang="pt-BR" dirty="0" smtClean="0"/>
              <a:t>O(n</a:t>
            </a:r>
            <a:r>
              <a:rPr lang="pt-BR" dirty="0"/>
              <a:t>): ordem </a:t>
            </a:r>
            <a:r>
              <a:rPr lang="pt-BR" dirty="0" smtClean="0"/>
              <a:t>linear</a:t>
            </a:r>
            <a:endParaRPr lang="pt-BR" dirty="0"/>
          </a:p>
          <a:p>
            <a:pPr lvl="2"/>
            <a:r>
              <a:rPr lang="pt-BR" dirty="0" smtClean="0"/>
              <a:t>Em </a:t>
            </a:r>
            <a:r>
              <a:rPr lang="pt-BR" dirty="0"/>
              <a:t>geral, uma certa quantidade de operações </a:t>
            </a:r>
            <a:r>
              <a:rPr lang="pt-BR" dirty="0" smtClean="0"/>
              <a:t>é </a:t>
            </a:r>
            <a:r>
              <a:rPr lang="pt-BR" dirty="0"/>
              <a:t>realizada sobre cada um dos elementos de </a:t>
            </a:r>
            <a:r>
              <a:rPr lang="pt-BR" dirty="0" smtClean="0"/>
              <a:t>entrada</a:t>
            </a:r>
            <a:endParaRPr lang="pt-BR" dirty="0"/>
          </a:p>
        </p:txBody>
      </p:sp>
      <p:sp>
        <p:nvSpPr>
          <p:cNvPr id="5" name="CaixaDeTexto 4"/>
          <p:cNvSpPr txBox="1"/>
          <p:nvPr/>
        </p:nvSpPr>
        <p:spPr>
          <a:xfrm>
            <a:off x="0" y="609329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O(1) &lt; </a:t>
            </a:r>
            <a:r>
              <a:rPr lang="pt-BR" sz="2000" b="1" dirty="0" smtClean="0"/>
              <a:t>O(log n ) </a:t>
            </a:r>
            <a:r>
              <a:rPr lang="pt-BR" sz="2000" b="1" dirty="0"/>
              <a:t>&lt; O(n) &lt; </a:t>
            </a:r>
            <a:r>
              <a:rPr lang="pt-BR" sz="2000" b="1" dirty="0" smtClean="0"/>
              <a:t>O(n log n ) </a:t>
            </a:r>
            <a:r>
              <a:rPr lang="pt-BR" sz="2000" b="1" dirty="0"/>
              <a:t>&lt; </a:t>
            </a:r>
            <a:r>
              <a:rPr lang="pt-BR" sz="2000" b="1" dirty="0" smtClean="0"/>
              <a:t>O(n</a:t>
            </a:r>
            <a:r>
              <a:rPr lang="pt-BR" sz="2000" b="1" baseline="30000" dirty="0" smtClean="0"/>
              <a:t>2</a:t>
            </a:r>
            <a:r>
              <a:rPr lang="pt-BR" sz="2000" b="1" dirty="0"/>
              <a:t>) &lt; </a:t>
            </a:r>
            <a:r>
              <a:rPr lang="pt-BR" sz="2000" b="1" dirty="0" smtClean="0"/>
              <a:t>O(n</a:t>
            </a:r>
            <a:r>
              <a:rPr lang="pt-BR" sz="2000" b="1" baseline="30000" dirty="0" smtClean="0"/>
              <a:t>3</a:t>
            </a:r>
            <a:r>
              <a:rPr lang="pt-BR" sz="2000" b="1" dirty="0"/>
              <a:t>) &lt; </a:t>
            </a:r>
            <a:r>
              <a:rPr lang="pt-BR" sz="2000" b="1" dirty="0" smtClean="0"/>
              <a:t>O(2</a:t>
            </a:r>
            <a:r>
              <a:rPr lang="pt-BR" sz="2000" b="1" baseline="30000" dirty="0" smtClean="0"/>
              <a:t>n</a:t>
            </a:r>
            <a:r>
              <a:rPr lang="pt-BR" sz="2000" b="1" dirty="0"/>
              <a:t>) &lt; O(n!)</a:t>
            </a:r>
          </a:p>
        </p:txBody>
      </p:sp>
    </p:spTree>
    <p:extLst>
      <p:ext uri="{BB962C8B-B14F-4D97-AF65-F5344CB8AC3E}">
        <p14:creationId xmlns:p14="http://schemas.microsoft.com/office/powerpoint/2010/main" val="218918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 entanto, existem várias formas de análise assintótica</a:t>
            </a:r>
          </a:p>
          <a:p>
            <a:pPr lvl="1"/>
            <a:r>
              <a:rPr lang="pt-BR" dirty="0" smtClean="0"/>
              <a:t>Notação </a:t>
            </a:r>
            <a:r>
              <a:rPr lang="pt-BR" dirty="0" err="1" smtClean="0"/>
              <a:t>grande-Omega</a:t>
            </a:r>
            <a:r>
              <a:rPr lang="pt-BR" dirty="0" smtClean="0"/>
              <a:t>, </a:t>
            </a:r>
            <a:r>
              <a:rPr lang="pt-BR" b="1" i="1" dirty="0" smtClean="0">
                <a:latin typeface="Times New Roman"/>
                <a:cs typeface="Times New Roman"/>
              </a:rPr>
              <a:t>Ω</a:t>
            </a:r>
            <a:endParaRPr lang="pt-BR" dirty="0" smtClean="0"/>
          </a:p>
          <a:p>
            <a:pPr lvl="1"/>
            <a:r>
              <a:rPr lang="pt-BR" dirty="0" smtClean="0"/>
              <a:t>Notação </a:t>
            </a:r>
            <a:r>
              <a:rPr lang="pt-BR" dirty="0" err="1" smtClean="0"/>
              <a:t>grande-O</a:t>
            </a:r>
            <a:r>
              <a:rPr lang="pt-BR" dirty="0" smtClean="0"/>
              <a:t>, </a:t>
            </a:r>
            <a:r>
              <a:rPr lang="pt-BR" b="1" i="1" dirty="0" smtClean="0"/>
              <a:t>O</a:t>
            </a:r>
          </a:p>
          <a:p>
            <a:pPr lvl="1"/>
            <a:r>
              <a:rPr lang="pt-BR" dirty="0" smtClean="0"/>
              <a:t>Notação grande-</a:t>
            </a:r>
            <a:r>
              <a:rPr lang="pt-BR" dirty="0" err="1" smtClean="0"/>
              <a:t>Theta</a:t>
            </a:r>
            <a:r>
              <a:rPr lang="pt-BR" dirty="0" smtClean="0"/>
              <a:t>, </a:t>
            </a:r>
            <a:r>
              <a:rPr lang="el-GR" b="1" dirty="0" smtClean="0">
                <a:latin typeface="Arial"/>
                <a:cs typeface="Arial"/>
              </a:rPr>
              <a:t>Θ</a:t>
            </a:r>
            <a:endParaRPr lang="pt-BR" b="1" dirty="0" smtClean="0"/>
          </a:p>
          <a:p>
            <a:pPr lvl="1"/>
            <a:r>
              <a:rPr lang="pt-BR" dirty="0" smtClean="0"/>
              <a:t>Notação </a:t>
            </a:r>
            <a:r>
              <a:rPr lang="pt-BR" dirty="0" err="1" smtClean="0"/>
              <a:t>pequeno-o</a:t>
            </a:r>
            <a:r>
              <a:rPr lang="pt-BR" dirty="0" smtClean="0"/>
              <a:t>, </a:t>
            </a:r>
            <a:r>
              <a:rPr lang="pt-BR" b="1" i="1" dirty="0" smtClean="0"/>
              <a:t>o</a:t>
            </a:r>
          </a:p>
          <a:p>
            <a:pPr lvl="1"/>
            <a:r>
              <a:rPr lang="pt-BR" dirty="0" smtClean="0"/>
              <a:t>Notação pequeno-</a:t>
            </a:r>
            <a:r>
              <a:rPr lang="pt-BR" dirty="0" err="1" smtClean="0"/>
              <a:t>omega</a:t>
            </a:r>
            <a:r>
              <a:rPr lang="pt-BR" dirty="0" smtClean="0"/>
              <a:t>, </a:t>
            </a:r>
            <a:r>
              <a:rPr lang="el-GR" b="1" dirty="0" smtClean="0">
                <a:latin typeface="Arial"/>
                <a:cs typeface="Arial"/>
              </a:rPr>
              <a:t>ω</a:t>
            </a:r>
            <a:endParaRPr lang="pt-BR" b="1" dirty="0" smtClean="0"/>
          </a:p>
          <a:p>
            <a:r>
              <a:rPr lang="pt-BR" dirty="0" smtClean="0"/>
              <a:t>A seguir, são matematicamente descritas outras formas de análise assintótica.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problemas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Mais classes de problemas</a:t>
            </a:r>
          </a:p>
          <a:p>
            <a:pPr lvl="1"/>
            <a:r>
              <a:rPr lang="pt-BR" dirty="0" smtClean="0"/>
              <a:t>O(n log n ): </a:t>
            </a:r>
            <a:r>
              <a:rPr lang="pt-BR" dirty="0"/>
              <a:t>ordem log </a:t>
            </a:r>
            <a:r>
              <a:rPr lang="pt-BR" dirty="0" smtClean="0"/>
              <a:t>linear</a:t>
            </a:r>
            <a:endParaRPr lang="pt-BR" dirty="0"/>
          </a:p>
          <a:p>
            <a:pPr lvl="2"/>
            <a:r>
              <a:rPr lang="pt-BR" dirty="0" smtClean="0"/>
              <a:t>Típica </a:t>
            </a:r>
            <a:r>
              <a:rPr lang="pt-BR" dirty="0"/>
              <a:t>de algoritmos que trabalham com </a:t>
            </a:r>
            <a:r>
              <a:rPr lang="pt-BR" dirty="0" err="1" smtClean="0"/>
              <a:t>particionamento</a:t>
            </a:r>
            <a:r>
              <a:rPr lang="pt-BR" dirty="0" smtClean="0"/>
              <a:t> </a:t>
            </a:r>
            <a:r>
              <a:rPr lang="pt-BR" dirty="0"/>
              <a:t>dos dados. Esses algoritmos </a:t>
            </a:r>
            <a:r>
              <a:rPr lang="pt-BR" dirty="0" smtClean="0"/>
              <a:t>resolvem </a:t>
            </a:r>
            <a:r>
              <a:rPr lang="pt-BR" dirty="0"/>
              <a:t>um problema transformando-o em </a:t>
            </a:r>
            <a:r>
              <a:rPr lang="pt-BR" dirty="0" smtClean="0"/>
              <a:t>problemas </a:t>
            </a:r>
            <a:r>
              <a:rPr lang="pt-BR" dirty="0"/>
              <a:t>menores, que são resolvidos de </a:t>
            </a:r>
            <a:r>
              <a:rPr lang="pt-BR" dirty="0" smtClean="0"/>
              <a:t>forma </a:t>
            </a:r>
            <a:r>
              <a:rPr lang="pt-BR" dirty="0"/>
              <a:t>independente e depois unidos</a:t>
            </a:r>
          </a:p>
          <a:p>
            <a:pPr lvl="1"/>
            <a:r>
              <a:rPr lang="pt-BR" dirty="0" smtClean="0"/>
              <a:t>O(n</a:t>
            </a:r>
            <a:r>
              <a:rPr lang="pt-BR" baseline="30000" dirty="0" smtClean="0"/>
              <a:t>2</a:t>
            </a:r>
            <a:r>
              <a:rPr lang="pt-BR" dirty="0"/>
              <a:t>): ordem </a:t>
            </a:r>
            <a:r>
              <a:rPr lang="pt-BR" dirty="0" smtClean="0"/>
              <a:t>quadrática</a:t>
            </a:r>
            <a:endParaRPr lang="pt-BR" dirty="0"/>
          </a:p>
          <a:p>
            <a:pPr lvl="2"/>
            <a:r>
              <a:rPr lang="pt-BR" dirty="0" smtClean="0"/>
              <a:t>Normalmente </a:t>
            </a:r>
            <a:r>
              <a:rPr lang="pt-BR" dirty="0"/>
              <a:t>ocorre quando os dados são </a:t>
            </a:r>
            <a:r>
              <a:rPr lang="pt-BR" dirty="0" smtClean="0"/>
              <a:t>processados </a:t>
            </a:r>
            <a:r>
              <a:rPr lang="pt-BR" dirty="0"/>
              <a:t>aos pares. Uma característica </a:t>
            </a:r>
            <a:r>
              <a:rPr lang="pt-BR" dirty="0" smtClean="0"/>
              <a:t>deste </a:t>
            </a:r>
            <a:r>
              <a:rPr lang="pt-BR" dirty="0"/>
              <a:t>tipo de algoritmos é a presença de </a:t>
            </a:r>
            <a:r>
              <a:rPr lang="pt-BR" dirty="0" smtClean="0"/>
              <a:t>um </a:t>
            </a:r>
            <a:r>
              <a:rPr lang="pt-BR" dirty="0" err="1"/>
              <a:t>aninhamento</a:t>
            </a:r>
            <a:r>
              <a:rPr lang="pt-BR" dirty="0"/>
              <a:t> de dois comandos de repetição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609329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O(1) &lt; </a:t>
            </a:r>
            <a:r>
              <a:rPr lang="pt-BR" sz="2000" b="1" dirty="0" smtClean="0"/>
              <a:t>O(log n ) </a:t>
            </a:r>
            <a:r>
              <a:rPr lang="pt-BR" sz="2000" b="1" dirty="0"/>
              <a:t>&lt; O(n) &lt; </a:t>
            </a:r>
            <a:r>
              <a:rPr lang="pt-BR" sz="2000" b="1" dirty="0" smtClean="0"/>
              <a:t>O(n log n ) </a:t>
            </a:r>
            <a:r>
              <a:rPr lang="pt-BR" sz="2000" b="1" dirty="0"/>
              <a:t>&lt; </a:t>
            </a:r>
            <a:r>
              <a:rPr lang="pt-BR" sz="2000" b="1" dirty="0" smtClean="0"/>
              <a:t>O(n</a:t>
            </a:r>
            <a:r>
              <a:rPr lang="pt-BR" sz="2000" b="1" baseline="30000" dirty="0" smtClean="0"/>
              <a:t>2</a:t>
            </a:r>
            <a:r>
              <a:rPr lang="pt-BR" sz="2000" b="1" dirty="0"/>
              <a:t>) &lt; </a:t>
            </a:r>
            <a:r>
              <a:rPr lang="pt-BR" sz="2000" b="1" dirty="0" smtClean="0"/>
              <a:t>O(n</a:t>
            </a:r>
            <a:r>
              <a:rPr lang="pt-BR" sz="2000" b="1" baseline="30000" dirty="0" smtClean="0"/>
              <a:t>3</a:t>
            </a:r>
            <a:r>
              <a:rPr lang="pt-BR" sz="2000" b="1" dirty="0"/>
              <a:t>) &lt; </a:t>
            </a:r>
            <a:r>
              <a:rPr lang="pt-BR" sz="2000" b="1" dirty="0" smtClean="0"/>
              <a:t>O(2</a:t>
            </a:r>
            <a:r>
              <a:rPr lang="pt-BR" sz="2000" b="1" baseline="30000" dirty="0" smtClean="0"/>
              <a:t>n</a:t>
            </a:r>
            <a:r>
              <a:rPr lang="pt-BR" sz="2000" b="1" dirty="0"/>
              <a:t>) &lt; O(n!)</a:t>
            </a:r>
          </a:p>
        </p:txBody>
      </p:sp>
    </p:spTree>
    <p:extLst>
      <p:ext uri="{BB962C8B-B14F-4D97-AF65-F5344CB8AC3E}">
        <p14:creationId xmlns:p14="http://schemas.microsoft.com/office/powerpoint/2010/main" val="36486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problemas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Mais classes de problemas</a:t>
            </a:r>
          </a:p>
          <a:p>
            <a:pPr lvl="1"/>
            <a:r>
              <a:rPr lang="pt-BR" dirty="0" smtClean="0"/>
              <a:t>O(n</a:t>
            </a:r>
            <a:r>
              <a:rPr lang="pt-BR" baseline="30000" dirty="0" smtClean="0"/>
              <a:t>3</a:t>
            </a:r>
            <a:r>
              <a:rPr lang="pt-BR" dirty="0"/>
              <a:t>): ordem </a:t>
            </a:r>
            <a:r>
              <a:rPr lang="pt-BR" dirty="0" smtClean="0"/>
              <a:t>cúbica</a:t>
            </a:r>
            <a:endParaRPr lang="pt-BR" dirty="0"/>
          </a:p>
          <a:p>
            <a:pPr lvl="2"/>
            <a:r>
              <a:rPr lang="pt-BR" dirty="0" smtClean="0"/>
              <a:t>É </a:t>
            </a:r>
            <a:r>
              <a:rPr lang="pt-BR" dirty="0"/>
              <a:t>caracterizado pela presença de três </a:t>
            </a:r>
            <a:r>
              <a:rPr lang="pt-BR" dirty="0" smtClean="0"/>
              <a:t>estruturas </a:t>
            </a:r>
            <a:r>
              <a:rPr lang="pt-BR" dirty="0"/>
              <a:t>de repetição aninhadas</a:t>
            </a:r>
          </a:p>
          <a:p>
            <a:pPr lvl="1"/>
            <a:r>
              <a:rPr lang="pt-BR" dirty="0" smtClean="0"/>
              <a:t>O(2</a:t>
            </a:r>
            <a:r>
              <a:rPr lang="pt-BR" baseline="30000" dirty="0" smtClean="0"/>
              <a:t>n</a:t>
            </a:r>
            <a:r>
              <a:rPr lang="pt-BR" dirty="0"/>
              <a:t>): ordem </a:t>
            </a:r>
            <a:r>
              <a:rPr lang="pt-BR" dirty="0" smtClean="0"/>
              <a:t>exponencial</a:t>
            </a:r>
            <a:endParaRPr lang="pt-BR" dirty="0"/>
          </a:p>
          <a:p>
            <a:pPr lvl="2"/>
            <a:r>
              <a:rPr lang="pt-BR" dirty="0" smtClean="0"/>
              <a:t>Geralmente </a:t>
            </a:r>
            <a:r>
              <a:rPr lang="pt-BR" dirty="0"/>
              <a:t>ocorre quando se usa uma </a:t>
            </a:r>
            <a:r>
              <a:rPr lang="pt-BR" dirty="0" smtClean="0"/>
              <a:t>solução </a:t>
            </a:r>
            <a:r>
              <a:rPr lang="pt-BR" dirty="0"/>
              <a:t>de </a:t>
            </a:r>
            <a:r>
              <a:rPr lang="pt-BR" b="1" dirty="0" smtClean="0"/>
              <a:t>força bruta</a:t>
            </a:r>
            <a:r>
              <a:rPr lang="pt-BR" dirty="0" smtClean="0"/>
              <a:t>. </a:t>
            </a:r>
            <a:r>
              <a:rPr lang="pt-BR" dirty="0"/>
              <a:t>Não são úteis do </a:t>
            </a:r>
            <a:r>
              <a:rPr lang="pt-BR" dirty="0" smtClean="0"/>
              <a:t>ponto </a:t>
            </a:r>
            <a:r>
              <a:rPr lang="pt-BR" dirty="0"/>
              <a:t>de vista prático</a:t>
            </a:r>
          </a:p>
          <a:p>
            <a:pPr lvl="1"/>
            <a:r>
              <a:rPr lang="pt-BR" dirty="0" smtClean="0"/>
              <a:t>O(n</a:t>
            </a:r>
            <a:r>
              <a:rPr lang="pt-BR" dirty="0"/>
              <a:t>!): ordem </a:t>
            </a:r>
            <a:r>
              <a:rPr lang="pt-BR" dirty="0" smtClean="0"/>
              <a:t>fatorial</a:t>
            </a:r>
            <a:endParaRPr lang="pt-BR" dirty="0"/>
          </a:p>
          <a:p>
            <a:pPr lvl="2"/>
            <a:r>
              <a:rPr lang="pt-BR" dirty="0" smtClean="0"/>
              <a:t>Geralmente </a:t>
            </a:r>
            <a:r>
              <a:rPr lang="pt-BR" dirty="0"/>
              <a:t>ocorre quando se usa uma </a:t>
            </a:r>
            <a:r>
              <a:rPr lang="pt-BR" dirty="0" smtClean="0"/>
              <a:t>solução </a:t>
            </a:r>
            <a:r>
              <a:rPr lang="pt-BR" dirty="0"/>
              <a:t>de </a:t>
            </a:r>
            <a:r>
              <a:rPr lang="pt-BR" b="1" dirty="0" smtClean="0"/>
              <a:t>força bruta</a:t>
            </a:r>
            <a:r>
              <a:rPr lang="pt-BR" dirty="0" smtClean="0"/>
              <a:t>. </a:t>
            </a:r>
            <a:r>
              <a:rPr lang="pt-BR" dirty="0"/>
              <a:t>Não são úteis do </a:t>
            </a:r>
            <a:r>
              <a:rPr lang="pt-BR" dirty="0" smtClean="0"/>
              <a:t>ponto </a:t>
            </a:r>
            <a:r>
              <a:rPr lang="pt-BR" dirty="0"/>
              <a:t>de vista prático. Possui um </a:t>
            </a:r>
            <a:r>
              <a:rPr lang="pt-BR" dirty="0" smtClean="0"/>
              <a:t>comportamento </a:t>
            </a:r>
            <a:r>
              <a:rPr lang="pt-BR" dirty="0"/>
              <a:t>muito pior que o exponencial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0" y="6093296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/>
              <a:t>O(1) &lt; </a:t>
            </a:r>
            <a:r>
              <a:rPr lang="pt-BR" sz="2000" b="1" dirty="0" smtClean="0"/>
              <a:t>O(log n ) </a:t>
            </a:r>
            <a:r>
              <a:rPr lang="pt-BR" sz="2000" b="1" dirty="0"/>
              <a:t>&lt; O(n) &lt; </a:t>
            </a:r>
            <a:r>
              <a:rPr lang="pt-BR" sz="2000" b="1" dirty="0" smtClean="0"/>
              <a:t>O(n log n ) </a:t>
            </a:r>
            <a:r>
              <a:rPr lang="pt-BR" sz="2000" b="1" dirty="0"/>
              <a:t>&lt; </a:t>
            </a:r>
            <a:r>
              <a:rPr lang="pt-BR" sz="2000" b="1" dirty="0" smtClean="0"/>
              <a:t>O(n</a:t>
            </a:r>
            <a:r>
              <a:rPr lang="pt-BR" sz="2000" b="1" baseline="30000" dirty="0" smtClean="0"/>
              <a:t>2</a:t>
            </a:r>
            <a:r>
              <a:rPr lang="pt-BR" sz="2000" b="1" dirty="0"/>
              <a:t>) &lt; </a:t>
            </a:r>
            <a:r>
              <a:rPr lang="pt-BR" sz="2000" b="1" dirty="0" smtClean="0"/>
              <a:t>O(n</a:t>
            </a:r>
            <a:r>
              <a:rPr lang="pt-BR" sz="2000" b="1" baseline="30000" dirty="0" smtClean="0"/>
              <a:t>3</a:t>
            </a:r>
            <a:r>
              <a:rPr lang="pt-BR" sz="2000" b="1" dirty="0"/>
              <a:t>) &lt; </a:t>
            </a:r>
            <a:r>
              <a:rPr lang="pt-BR" sz="2000" b="1" dirty="0" smtClean="0"/>
              <a:t>O(2</a:t>
            </a:r>
            <a:r>
              <a:rPr lang="pt-BR" sz="2000" b="1" baseline="30000" dirty="0" smtClean="0"/>
              <a:t>n</a:t>
            </a:r>
            <a:r>
              <a:rPr lang="pt-BR" sz="2000" b="1" dirty="0"/>
              <a:t>) &lt; O(n!)</a:t>
            </a:r>
          </a:p>
        </p:txBody>
      </p:sp>
    </p:spTree>
    <p:extLst>
      <p:ext uri="{BB962C8B-B14F-4D97-AF65-F5344CB8AC3E}">
        <p14:creationId xmlns:p14="http://schemas.microsoft.com/office/powerpoint/2010/main" val="3648660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 de problemas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Comparação no tempo de execução </a:t>
            </a:r>
          </a:p>
          <a:p>
            <a:pPr lvl="1"/>
            <a:r>
              <a:rPr lang="pt-BR" dirty="0"/>
              <a:t>Computador executa 1 milhão de operações por segundo</a:t>
            </a:r>
          </a:p>
          <a:p>
            <a:endParaRPr lang="pt-BR" dirty="0"/>
          </a:p>
        </p:txBody>
      </p:sp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38750"/>
              </p:ext>
            </p:extLst>
          </p:nvPr>
        </p:nvGraphicFramePr>
        <p:xfrm>
          <a:off x="899592" y="3108626"/>
          <a:ext cx="7488834" cy="3704750"/>
        </p:xfrm>
        <a:graphic>
          <a:graphicData uri="http://schemas.openxmlformats.org/drawingml/2006/table">
            <a:tbl>
              <a:tblPr firstRow="1" firstCol="1"/>
              <a:tblGrid>
                <a:gridCol w="1248139"/>
                <a:gridCol w="1248139"/>
                <a:gridCol w="1248139"/>
                <a:gridCol w="1248139"/>
                <a:gridCol w="1248139"/>
                <a:gridCol w="1248139"/>
              </a:tblGrid>
              <a:tr h="363899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0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f(n)</a:t>
                      </a:r>
                      <a:endParaRPr lang="pt-BR" sz="20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0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 = 10</a:t>
                      </a:r>
                      <a:endParaRPr lang="pt-BR" sz="20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0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 = 20</a:t>
                      </a:r>
                      <a:endParaRPr lang="pt-BR" sz="20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0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 = 30</a:t>
                      </a:r>
                      <a:endParaRPr lang="pt-BR" sz="20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0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 = 50</a:t>
                      </a:r>
                      <a:endParaRPr lang="pt-BR" sz="20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0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 = 100</a:t>
                      </a:r>
                      <a:endParaRPr lang="pt-BR" sz="20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</a:tr>
              <a:tr h="507542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0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pt-BR" sz="20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1,0E-05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2,0E-05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4,0E-05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5,0E-05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6,0E-05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490152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0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 log n</a:t>
                      </a:r>
                      <a:endParaRPr lang="pt-BR" sz="2000" b="1" i="1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3,3E-05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8,6E-05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2,1E-04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2,8E-04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3,5E-04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7770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0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pt-BR" sz="2000" b="1" i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endParaRPr lang="pt-BR" sz="2000" b="1" i="1" baseline="30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1,0E-04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4,0E-04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1,6E-03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2,5E-03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3,6E-03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7770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0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r>
                        <a:rPr lang="pt-BR" sz="2000" b="1" i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endParaRPr lang="pt-BR" sz="2000" b="1" i="1" baseline="30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1,0E-03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8,0E-03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6,4E-02</a:t>
                      </a:r>
                    </a:p>
                    <a:p>
                      <a:pPr algn="ctr" fontAlgn="t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0,13</a:t>
                      </a:r>
                    </a:p>
                    <a:p>
                      <a:pPr algn="ctr" fontAlgn="t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0,22</a:t>
                      </a:r>
                    </a:p>
                    <a:p>
                      <a:pPr algn="ctr" fontAlgn="t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7770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0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2</a:t>
                      </a:r>
                      <a:r>
                        <a:rPr lang="pt-BR" sz="2000" b="1" i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pt-BR" sz="2000" b="1" i="1" baseline="30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1,0E-03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1,0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2,8</a:t>
                      </a:r>
                    </a:p>
                    <a:p>
                      <a:pPr algn="ctr" fontAlgn="t"/>
                      <a:r>
                        <a:rPr lang="pt-BR" sz="12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dias</a:t>
                      </a:r>
                      <a:endParaRPr lang="pt-BR" sz="12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35,7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anos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365,6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séculos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  <a:tr h="577704">
                <a:tc>
                  <a:txBody>
                    <a:bodyPr/>
                    <a:lstStyle>
                      <a:lvl1pPr marL="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pt-BR" sz="2000" b="1" i="1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3</a:t>
                      </a:r>
                      <a:r>
                        <a:rPr lang="pt-BR" sz="2000" b="1" i="1" baseline="30000" dirty="0" smtClean="0">
                          <a:solidFill>
                            <a:schemeClr val="bg1"/>
                          </a:solidFill>
                          <a:latin typeface="Arial" pitchFamily="34" charset="0"/>
                          <a:cs typeface="Arial" pitchFamily="34" charset="0"/>
                        </a:rPr>
                        <a:t>n</a:t>
                      </a:r>
                      <a:endParaRPr lang="pt-BR" sz="2000" b="1" i="1" baseline="30000" dirty="0">
                        <a:solidFill>
                          <a:schemeClr val="bg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5,9E-02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segundos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58,1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minutos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3855,2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séculos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2,3E+08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séculos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rtl="0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1,3E+13</a:t>
                      </a:r>
                    </a:p>
                    <a:p>
                      <a:pPr marL="0" algn="ctr" defTabSz="914400" rtl="0" eaLnBrk="1" fontAlgn="t" latinLnBrk="0" hangingPunct="1"/>
                      <a:r>
                        <a:rPr lang="pt-BR" sz="1200" b="1" i="0" kern="1200" dirty="0" smtClean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séculos</a:t>
                      </a:r>
                      <a:endParaRPr lang="pt-BR" sz="1200" b="1" i="0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problemas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Cuidado</a:t>
            </a:r>
          </a:p>
          <a:p>
            <a:pPr lvl="1"/>
            <a:r>
              <a:rPr lang="pt-BR" dirty="0" smtClean="0"/>
              <a:t>Na </a:t>
            </a:r>
            <a:r>
              <a:rPr lang="pt-BR" dirty="0"/>
              <a:t>análise assintótica as constantes de </a:t>
            </a:r>
            <a:r>
              <a:rPr lang="pt-BR" dirty="0" smtClean="0"/>
              <a:t>multiplicação </a:t>
            </a:r>
            <a:r>
              <a:rPr lang="pt-BR" dirty="0"/>
              <a:t>são consideradas irrelevantes </a:t>
            </a:r>
            <a:r>
              <a:rPr lang="pt-BR" dirty="0" smtClean="0"/>
              <a:t>e descartadas </a:t>
            </a:r>
          </a:p>
          <a:p>
            <a:pPr lvl="2"/>
            <a:r>
              <a:rPr lang="pt-BR" dirty="0" smtClean="0"/>
              <a:t>Porém</a:t>
            </a:r>
            <a:r>
              <a:rPr lang="pt-BR" dirty="0"/>
              <a:t>, elas podem ser relevantes </a:t>
            </a:r>
            <a:r>
              <a:rPr lang="pt-BR" dirty="0" smtClean="0"/>
              <a:t>na </a:t>
            </a:r>
            <a:r>
              <a:rPr lang="pt-BR" dirty="0"/>
              <a:t>prática, principalmente se o tamanho da </a:t>
            </a:r>
            <a:r>
              <a:rPr lang="pt-BR" dirty="0" smtClean="0"/>
              <a:t>entrada </a:t>
            </a:r>
            <a:r>
              <a:rPr lang="pt-BR" dirty="0"/>
              <a:t>é pequeno</a:t>
            </a:r>
          </a:p>
          <a:p>
            <a:pPr lvl="1"/>
            <a:r>
              <a:rPr lang="pt-BR" dirty="0" smtClean="0"/>
              <a:t>Exemplo: qual função tem menor custo?</a:t>
            </a:r>
          </a:p>
          <a:p>
            <a:pPr lvl="2"/>
            <a:r>
              <a:rPr lang="pt-BR" b="1" dirty="0" smtClean="0"/>
              <a:t>f(n</a:t>
            </a:r>
            <a:r>
              <a:rPr lang="pt-BR" b="1" dirty="0"/>
              <a:t>) = </a:t>
            </a:r>
            <a:r>
              <a:rPr lang="pt-BR" b="1" dirty="0" smtClean="0"/>
              <a:t>10</a:t>
            </a:r>
            <a:r>
              <a:rPr lang="pt-BR" b="1" baseline="30000" dirty="0" smtClean="0"/>
              <a:t>100</a:t>
            </a:r>
            <a:r>
              <a:rPr lang="pt-BR" b="1" dirty="0" smtClean="0"/>
              <a:t> </a:t>
            </a:r>
            <a:r>
              <a:rPr lang="pt-BR" b="1" dirty="0"/>
              <a:t>* </a:t>
            </a:r>
            <a:r>
              <a:rPr lang="pt-BR" b="1" dirty="0" smtClean="0"/>
              <a:t>n</a:t>
            </a:r>
            <a:r>
              <a:rPr lang="pt-BR" dirty="0" smtClean="0"/>
              <a:t> </a:t>
            </a:r>
          </a:p>
          <a:p>
            <a:pPr lvl="2"/>
            <a:r>
              <a:rPr lang="pt-BR" b="1" dirty="0" smtClean="0"/>
              <a:t>g(n</a:t>
            </a:r>
            <a:r>
              <a:rPr lang="pt-BR" b="1" dirty="0"/>
              <a:t>) = 10n log </a:t>
            </a:r>
            <a:r>
              <a:rPr lang="pt-BR" b="1" dirty="0" smtClean="0"/>
              <a:t>n</a:t>
            </a:r>
            <a:r>
              <a:rPr lang="pt-BR" dirty="0" smtClean="0"/>
              <a:t>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43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de problemas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Cuidado</a:t>
            </a:r>
          </a:p>
          <a:p>
            <a:pPr lvl="1"/>
            <a:r>
              <a:rPr lang="pt-BR" dirty="0" smtClean="0"/>
              <a:t>Análise assintótica: o </a:t>
            </a:r>
            <a:r>
              <a:rPr lang="pt-BR" dirty="0"/>
              <a:t>primeiro é mais </a:t>
            </a:r>
            <a:r>
              <a:rPr lang="pt-BR" dirty="0" smtClean="0"/>
              <a:t>eficiente</a:t>
            </a:r>
          </a:p>
          <a:p>
            <a:pPr lvl="2"/>
            <a:r>
              <a:rPr lang="pt-BR" b="1" dirty="0"/>
              <a:t>f(n) = 10</a:t>
            </a:r>
            <a:r>
              <a:rPr lang="pt-BR" b="1" baseline="30000" dirty="0"/>
              <a:t>100</a:t>
            </a:r>
            <a:r>
              <a:rPr lang="pt-BR" b="1" dirty="0"/>
              <a:t> * n</a:t>
            </a:r>
            <a:r>
              <a:rPr lang="pt-BR" dirty="0"/>
              <a:t> </a:t>
            </a:r>
            <a:r>
              <a:rPr lang="pt-BR" dirty="0" smtClean="0"/>
              <a:t>tem complexidade </a:t>
            </a:r>
            <a:r>
              <a:rPr lang="pt-BR" b="1" dirty="0" smtClean="0"/>
              <a:t>O(n)</a:t>
            </a:r>
            <a:endParaRPr lang="pt-BR" b="1" dirty="0"/>
          </a:p>
          <a:p>
            <a:pPr lvl="2"/>
            <a:r>
              <a:rPr lang="pt-BR" b="1" dirty="0"/>
              <a:t>g(n) = 10n log n</a:t>
            </a:r>
            <a:r>
              <a:rPr lang="pt-BR" dirty="0"/>
              <a:t> tem complexidade </a:t>
            </a:r>
            <a:r>
              <a:rPr lang="pt-BR" b="1" dirty="0" smtClean="0"/>
              <a:t>O(n log n)</a:t>
            </a:r>
            <a:endParaRPr lang="pt-BR" b="1" dirty="0"/>
          </a:p>
          <a:p>
            <a:pPr lvl="1"/>
            <a:r>
              <a:rPr lang="pt-BR" dirty="0" smtClean="0"/>
              <a:t>No </a:t>
            </a:r>
            <a:r>
              <a:rPr lang="pt-BR" dirty="0"/>
              <a:t>entanto, </a:t>
            </a:r>
            <a:r>
              <a:rPr lang="pt-BR" dirty="0" smtClean="0"/>
              <a:t>10</a:t>
            </a:r>
            <a:r>
              <a:rPr lang="pt-BR" baseline="30000" dirty="0" smtClean="0"/>
              <a:t>100</a:t>
            </a:r>
            <a:r>
              <a:rPr lang="pt-BR" dirty="0" smtClean="0"/>
              <a:t> </a:t>
            </a:r>
            <a:r>
              <a:rPr lang="pt-BR" dirty="0"/>
              <a:t>é um número muito </a:t>
            </a:r>
            <a:r>
              <a:rPr lang="pt-BR" dirty="0" smtClean="0"/>
              <a:t>grande </a:t>
            </a:r>
          </a:p>
          <a:p>
            <a:pPr lvl="2"/>
            <a:r>
              <a:rPr lang="pt-BR" dirty="0" smtClean="0"/>
              <a:t>Neste </a:t>
            </a:r>
            <a:r>
              <a:rPr lang="pt-BR" dirty="0"/>
              <a:t>caso, </a:t>
            </a:r>
            <a:r>
              <a:rPr lang="pt-BR" b="1" dirty="0" smtClean="0"/>
              <a:t>10n </a:t>
            </a:r>
            <a:r>
              <a:rPr lang="pt-BR" b="1" dirty="0"/>
              <a:t>log n &gt; </a:t>
            </a:r>
            <a:r>
              <a:rPr lang="pt-BR" b="1" dirty="0" smtClean="0"/>
              <a:t>10</a:t>
            </a:r>
            <a:r>
              <a:rPr lang="pt-BR" b="1" baseline="30000" dirty="0" smtClean="0"/>
              <a:t>100</a:t>
            </a:r>
            <a:r>
              <a:rPr lang="pt-BR" b="1" dirty="0" smtClean="0"/>
              <a:t> </a:t>
            </a:r>
            <a:r>
              <a:rPr lang="pt-BR" b="1" dirty="0"/>
              <a:t>* </a:t>
            </a:r>
            <a:r>
              <a:rPr lang="pt-BR" b="1" dirty="0" smtClean="0"/>
              <a:t>n</a:t>
            </a:r>
            <a:r>
              <a:rPr lang="pt-BR" dirty="0" smtClean="0"/>
              <a:t> </a:t>
            </a:r>
            <a:r>
              <a:rPr lang="pt-BR" dirty="0"/>
              <a:t>apenas </a:t>
            </a:r>
            <a:r>
              <a:rPr lang="pt-BR" dirty="0" smtClean="0"/>
              <a:t>para </a:t>
            </a:r>
          </a:p>
          <a:p>
            <a:pPr lvl="2"/>
            <a:endParaRPr lang="pt-BR" dirty="0"/>
          </a:p>
          <a:p>
            <a:pPr lvl="2"/>
            <a:r>
              <a:rPr lang="pt-BR" dirty="0" smtClean="0"/>
              <a:t>Para </a:t>
            </a:r>
            <a:r>
              <a:rPr lang="pt-BR" dirty="0"/>
              <a:t>qualquer valor </a:t>
            </a:r>
            <a:r>
              <a:rPr lang="pt-BR" dirty="0" smtClean="0"/>
              <a:t>menor </a:t>
            </a:r>
            <a:r>
              <a:rPr lang="pt-BR" dirty="0"/>
              <a:t>de </a:t>
            </a:r>
            <a:r>
              <a:rPr lang="pt-BR" b="1" dirty="0" smtClean="0"/>
              <a:t>n</a:t>
            </a:r>
            <a:r>
              <a:rPr lang="pt-BR" dirty="0" smtClean="0"/>
              <a:t> </a:t>
            </a:r>
            <a:r>
              <a:rPr lang="pt-BR" dirty="0"/>
              <a:t>o algoritmo de </a:t>
            </a:r>
            <a:r>
              <a:rPr lang="pt-BR"/>
              <a:t>complexidade </a:t>
            </a:r>
            <a:r>
              <a:rPr lang="pt-BR" b="1" smtClean="0"/>
              <a:t>O(n log </a:t>
            </a:r>
            <a:r>
              <a:rPr lang="pt-BR" b="1" dirty="0"/>
              <a:t>n</a:t>
            </a:r>
            <a:r>
              <a:rPr lang="pt-BR" b="1" dirty="0" smtClean="0"/>
              <a:t>)</a:t>
            </a:r>
            <a:r>
              <a:rPr lang="pt-BR" dirty="0" smtClean="0"/>
              <a:t> </a:t>
            </a:r>
            <a:r>
              <a:rPr lang="pt-BR" dirty="0"/>
              <a:t>será melhor</a:t>
            </a: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265386"/>
            <a:ext cx="155094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40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dirty="0"/>
              <a:t>Vídeo Aulas</a:t>
            </a:r>
          </a:p>
          <a:p>
            <a:pPr lvl="1"/>
            <a:r>
              <a:rPr lang="pt-BR" dirty="0"/>
              <a:t>Aula 99: Análise de Algoritmos: 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youtu.be/iZK5WwJFIPE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100: Análise de Algoritmos – Contando </a:t>
            </a:r>
            <a:r>
              <a:rPr lang="pt-BR" dirty="0" smtClean="0"/>
              <a:t>Instruções:</a:t>
            </a:r>
          </a:p>
          <a:p>
            <a:pPr lvl="1"/>
            <a:r>
              <a:rPr lang="pt-BR" dirty="0" smtClean="0">
                <a:hlinkClick r:id="rId3"/>
              </a:rPr>
              <a:t>youtu.be/</a:t>
            </a:r>
            <a:r>
              <a:rPr lang="pt-BR" dirty="0" err="1" smtClean="0">
                <a:hlinkClick r:id="rId3"/>
              </a:rPr>
              <a:t>wflNJurvTTQ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101: Análise de Algoritmos – Comportamento Assintótico: </a:t>
            </a:r>
            <a:endParaRPr lang="pt-BR" dirty="0" smtClean="0"/>
          </a:p>
          <a:p>
            <a:pPr lvl="1"/>
            <a:r>
              <a:rPr lang="pt-BR" dirty="0" smtClean="0">
                <a:hlinkClick r:id="rId4"/>
              </a:rPr>
              <a:t>youtu.be/</a:t>
            </a:r>
            <a:r>
              <a:rPr lang="pt-BR" dirty="0" err="1" smtClean="0">
                <a:hlinkClick r:id="rId4"/>
              </a:rPr>
              <a:t>SClFMUpBiaw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102: Análise de Algoritmos – Notação </a:t>
            </a:r>
            <a:r>
              <a:rPr lang="pt-BR" dirty="0" err="1" smtClean="0"/>
              <a:t>Grande-O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>
                <a:hlinkClick r:id="rId5"/>
              </a:rPr>
              <a:t>youtu.be/Q7nwypDgTS8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103: Análise de Algoritmos – Tipos de Análise Assintótica: </a:t>
            </a:r>
            <a:endParaRPr lang="pt-BR" dirty="0" smtClean="0"/>
          </a:p>
          <a:p>
            <a:pPr lvl="1"/>
            <a:r>
              <a:rPr lang="pt-BR" dirty="0" smtClean="0">
                <a:hlinkClick r:id="rId6"/>
              </a:rPr>
              <a:t>youtu.be/9RgC2dxi4W8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104: Análise de Algoritmos – Classes de Problemas: </a:t>
            </a:r>
            <a:endParaRPr lang="pt-BR" dirty="0" smtClean="0"/>
          </a:p>
          <a:p>
            <a:pPr lvl="1"/>
            <a:r>
              <a:rPr lang="pt-BR" dirty="0" smtClean="0">
                <a:hlinkClick r:id="rId7"/>
              </a:rPr>
              <a:t>youtu.be/8RYvWMOMnXw</a:t>
            </a:r>
            <a:endParaRPr lang="pt-BR" dirty="0" smtClean="0"/>
          </a:p>
          <a:p>
            <a:pPr lvl="1"/>
            <a:r>
              <a:rPr lang="pt-BR" dirty="0"/>
              <a:t>Aula 122 – Relações de </a:t>
            </a:r>
            <a:r>
              <a:rPr lang="pt-BR" dirty="0" smtClean="0"/>
              <a:t>Recorrência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>
                <a:hlinkClick r:id="rId8"/>
              </a:rPr>
              <a:t>youtu.be/QeLYRyW5T94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1240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grande-Omega</a:t>
            </a:r>
            <a:r>
              <a:rPr lang="pt-BR" dirty="0" smtClean="0"/>
              <a:t>, </a:t>
            </a:r>
            <a:r>
              <a:rPr lang="pt-BR" b="1" i="1" dirty="0" smtClean="0">
                <a:latin typeface="Times New Roman"/>
                <a:cs typeface="Times New Roman"/>
              </a:rPr>
              <a:t>Ω</a:t>
            </a:r>
            <a:endParaRPr lang="pt-BR" dirty="0" smtClean="0"/>
          </a:p>
          <a:p>
            <a:pPr lvl="1"/>
            <a:r>
              <a:rPr lang="pt-BR" dirty="0" smtClean="0"/>
              <a:t>Descreve o </a:t>
            </a:r>
            <a:r>
              <a:rPr lang="pt-BR" b="1" dirty="0" smtClean="0"/>
              <a:t>limite assintótico inferior</a:t>
            </a:r>
            <a:endParaRPr lang="pt-BR" dirty="0" smtClean="0"/>
          </a:p>
          <a:p>
            <a:pPr lvl="1"/>
            <a:r>
              <a:rPr lang="pt-BR" dirty="0" smtClean="0"/>
              <a:t>É utilizada para analisar o </a:t>
            </a:r>
            <a:r>
              <a:rPr lang="pt-BR" b="1" dirty="0" smtClean="0"/>
              <a:t>melhor caso</a:t>
            </a:r>
            <a:r>
              <a:rPr lang="pt-BR" dirty="0" smtClean="0"/>
              <a:t> do algoritmo</a:t>
            </a:r>
          </a:p>
          <a:p>
            <a:pPr lvl="1"/>
            <a:r>
              <a:rPr lang="pt-BR" dirty="0" smtClean="0"/>
              <a:t>A notação </a:t>
            </a:r>
            <a:r>
              <a:rPr lang="pt-BR" b="1" i="1" dirty="0" smtClean="0">
                <a:latin typeface="Times New Roman"/>
                <a:cs typeface="Times New Roman"/>
              </a:rPr>
              <a:t>Ω</a:t>
            </a:r>
            <a:r>
              <a:rPr lang="pt-BR" b="1" i="1" dirty="0" smtClean="0"/>
              <a:t>(n</a:t>
            </a:r>
            <a:r>
              <a:rPr lang="pt-BR" b="1" i="1" baseline="30000" dirty="0" smtClean="0"/>
              <a:t>2</a:t>
            </a:r>
            <a:r>
              <a:rPr lang="pt-BR" b="1" i="1" dirty="0" smtClean="0"/>
              <a:t>) </a:t>
            </a:r>
            <a:r>
              <a:rPr lang="pt-BR" dirty="0" smtClean="0"/>
              <a:t>nos diz que o custo do algoritmo é, assintoticamente, maior ou igual a 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</a:p>
          <a:p>
            <a:pPr lvl="2"/>
            <a:r>
              <a:rPr lang="pt-BR" dirty="0" smtClean="0"/>
              <a:t>Ou seja, o custo do algoritmo original é no mínimo tão ruim quanto 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  <a:r>
              <a:rPr lang="pt-BR" dirty="0" smtClean="0"/>
              <a:t> </a:t>
            </a:r>
            <a:endParaRPr lang="pt-BR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grande-Omega</a:t>
            </a:r>
            <a:r>
              <a:rPr lang="pt-BR" dirty="0" smtClean="0"/>
              <a:t>, </a:t>
            </a:r>
            <a:r>
              <a:rPr lang="pt-BR" b="1" i="1" dirty="0" smtClean="0">
                <a:latin typeface="Times New Roman"/>
                <a:cs typeface="Times New Roman"/>
              </a:rPr>
              <a:t>Ω</a:t>
            </a:r>
            <a:endParaRPr lang="pt-BR" dirty="0" smtClean="0"/>
          </a:p>
          <a:p>
            <a:pPr lvl="1"/>
            <a:r>
              <a:rPr lang="pt-BR" dirty="0" smtClean="0"/>
              <a:t>Matematicamente, a notação </a:t>
            </a:r>
            <a:r>
              <a:rPr lang="pt-BR" b="1" i="1" dirty="0" smtClean="0">
                <a:latin typeface="Times New Roman"/>
                <a:cs typeface="Times New Roman"/>
              </a:rPr>
              <a:t>Ω</a:t>
            </a:r>
            <a:r>
              <a:rPr lang="pt-BR" dirty="0" smtClean="0"/>
              <a:t> é assim definida</a:t>
            </a:r>
          </a:p>
          <a:p>
            <a:pPr lvl="2"/>
            <a:r>
              <a:rPr lang="pt-BR" dirty="0" smtClean="0"/>
              <a:t>Uma função custo </a:t>
            </a:r>
            <a:r>
              <a:rPr lang="pt-BR" b="1" dirty="0" smtClean="0"/>
              <a:t>f(n) </a:t>
            </a:r>
            <a:r>
              <a:rPr lang="pt-BR" dirty="0" smtClean="0"/>
              <a:t>é </a:t>
            </a:r>
            <a:r>
              <a:rPr lang="pt-BR" b="1" i="1" dirty="0" smtClean="0">
                <a:latin typeface="Times New Roman"/>
                <a:cs typeface="Times New Roman"/>
              </a:rPr>
              <a:t>Ω</a:t>
            </a:r>
            <a:r>
              <a:rPr lang="pt-BR" b="1" i="1" dirty="0" smtClean="0"/>
              <a:t>(g(n)) </a:t>
            </a:r>
            <a:r>
              <a:rPr lang="pt-BR" dirty="0" smtClean="0"/>
              <a:t>se existem duas constantes positivas </a:t>
            </a:r>
            <a:r>
              <a:rPr lang="pt-BR" b="1" dirty="0" smtClean="0"/>
              <a:t>c</a:t>
            </a:r>
            <a:r>
              <a:rPr lang="pt-BR" dirty="0" smtClean="0"/>
              <a:t> e </a:t>
            </a:r>
            <a:r>
              <a:rPr lang="pt-BR" b="1" dirty="0" smtClean="0"/>
              <a:t>m</a:t>
            </a:r>
            <a:r>
              <a:rPr lang="pt-BR" dirty="0" smtClean="0"/>
              <a:t> tais que</a:t>
            </a:r>
          </a:p>
          <a:p>
            <a:pPr lvl="2"/>
            <a:r>
              <a:rPr lang="pt-BR" dirty="0" smtClean="0"/>
              <a:t>Para </a:t>
            </a:r>
            <a:r>
              <a:rPr lang="pt-BR" b="1" dirty="0" smtClean="0"/>
              <a:t>n ≥ m</a:t>
            </a:r>
            <a:r>
              <a:rPr lang="pt-BR" dirty="0" smtClean="0"/>
              <a:t>, temos </a:t>
            </a:r>
            <a:r>
              <a:rPr lang="pt-BR" b="1" dirty="0" smtClean="0"/>
              <a:t>f(n) ≥ c.g(n)</a:t>
            </a:r>
          </a:p>
          <a:p>
            <a:pPr lvl="2"/>
            <a:endParaRPr lang="pt-BR" dirty="0" smtClean="0"/>
          </a:p>
          <a:p>
            <a:pPr lvl="2"/>
            <a:r>
              <a:rPr lang="pt-BR" dirty="0" smtClean="0"/>
              <a:t>Confuso?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grande-Omega</a:t>
            </a:r>
            <a:r>
              <a:rPr lang="pt-BR" dirty="0" smtClean="0"/>
              <a:t>, </a:t>
            </a:r>
            <a:r>
              <a:rPr lang="pt-BR" b="1" i="1" dirty="0" smtClean="0">
                <a:latin typeface="Times New Roman"/>
                <a:cs typeface="Times New Roman"/>
              </a:rPr>
              <a:t>Ω</a:t>
            </a:r>
            <a:endParaRPr lang="pt-BR" dirty="0" smtClean="0"/>
          </a:p>
          <a:p>
            <a:pPr lvl="1"/>
            <a:r>
              <a:rPr lang="pt-BR" dirty="0" smtClean="0"/>
              <a:t>Em outras palavras, para todos os valores de </a:t>
            </a:r>
            <a:r>
              <a:rPr lang="pt-BR" b="1" dirty="0" smtClean="0"/>
              <a:t>n</a:t>
            </a:r>
            <a:r>
              <a:rPr lang="pt-BR" dirty="0" smtClean="0"/>
              <a:t> à direita de </a:t>
            </a:r>
            <a:r>
              <a:rPr lang="pt-BR" b="1" dirty="0" smtClean="0"/>
              <a:t>m</a:t>
            </a:r>
            <a:r>
              <a:rPr lang="pt-BR" dirty="0" smtClean="0"/>
              <a:t>, o resultado da função custo </a:t>
            </a:r>
            <a:r>
              <a:rPr lang="pt-BR" b="1" dirty="0" smtClean="0"/>
              <a:t>f(n)</a:t>
            </a:r>
            <a:r>
              <a:rPr lang="pt-BR" dirty="0" smtClean="0"/>
              <a:t> é sempre </a:t>
            </a:r>
            <a:r>
              <a:rPr lang="pt-BR" b="1" dirty="0" smtClean="0"/>
              <a:t>maior ou igual </a:t>
            </a:r>
            <a:r>
              <a:rPr lang="pt-BR" dirty="0" smtClean="0"/>
              <a:t>ao valor da função usada na notação </a:t>
            </a:r>
            <a:r>
              <a:rPr lang="pt-BR" b="1" i="1" dirty="0" smtClean="0">
                <a:latin typeface="Times New Roman"/>
                <a:cs typeface="Times New Roman"/>
              </a:rPr>
              <a:t>Ω</a:t>
            </a:r>
            <a:r>
              <a:rPr lang="pt-BR" dirty="0" smtClean="0"/>
              <a:t>, </a:t>
            </a:r>
            <a:r>
              <a:rPr lang="pt-BR" b="1" dirty="0" smtClean="0"/>
              <a:t>g(n)</a:t>
            </a:r>
            <a:r>
              <a:rPr lang="pt-BR" dirty="0" smtClean="0"/>
              <a:t>, multiplicada por uma constante </a:t>
            </a:r>
            <a:r>
              <a:rPr lang="pt-BR" b="1" dirty="0" smtClean="0"/>
              <a:t>c</a:t>
            </a:r>
            <a:endParaRPr lang="pt-BR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grande-Omega</a:t>
            </a:r>
            <a:r>
              <a:rPr lang="pt-BR" dirty="0" smtClean="0"/>
              <a:t>, </a:t>
            </a:r>
            <a:r>
              <a:rPr lang="pt-BR" b="1" i="1" dirty="0" smtClean="0">
                <a:latin typeface="Times New Roman"/>
                <a:cs typeface="Times New Roman"/>
              </a:rPr>
              <a:t>Ω</a:t>
            </a:r>
            <a:endParaRPr lang="pt-BR" dirty="0" smtClean="0"/>
          </a:p>
          <a:p>
            <a:endParaRPr lang="pt-BR" dirty="0"/>
          </a:p>
        </p:txBody>
      </p:sp>
      <p:grpSp>
        <p:nvGrpSpPr>
          <p:cNvPr id="26" name="Grupo 25"/>
          <p:cNvGrpSpPr/>
          <p:nvPr/>
        </p:nvGrpSpPr>
        <p:grpSpPr>
          <a:xfrm>
            <a:off x="1979712" y="1916832"/>
            <a:ext cx="5328592" cy="4245260"/>
            <a:chOff x="1979712" y="1916832"/>
            <a:chExt cx="5328592" cy="4245260"/>
          </a:xfrm>
        </p:grpSpPr>
        <p:grpSp>
          <p:nvGrpSpPr>
            <p:cNvPr id="15" name="Grupo 14"/>
            <p:cNvGrpSpPr/>
            <p:nvPr/>
          </p:nvGrpSpPr>
          <p:grpSpPr>
            <a:xfrm>
              <a:off x="1979712" y="2204864"/>
              <a:ext cx="5112568" cy="3804828"/>
              <a:chOff x="1259632" y="2224869"/>
              <a:chExt cx="5112568" cy="3804828"/>
            </a:xfrm>
          </p:grpSpPr>
          <p:cxnSp>
            <p:nvCxnSpPr>
              <p:cNvPr id="16" name="Conector reto 15"/>
              <p:cNvCxnSpPr/>
              <p:nvPr/>
            </p:nvCxnSpPr>
            <p:spPr>
              <a:xfrm>
                <a:off x="1259632" y="5805264"/>
                <a:ext cx="468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Conector reto 16"/>
              <p:cNvCxnSpPr/>
              <p:nvPr/>
            </p:nvCxnSpPr>
            <p:spPr>
              <a:xfrm rot="16200000">
                <a:off x="-540368" y="4024869"/>
                <a:ext cx="360000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CaixaDeTexto 17"/>
              <p:cNvSpPr txBox="1"/>
              <p:nvPr/>
            </p:nvSpPr>
            <p:spPr>
              <a:xfrm>
                <a:off x="5940152" y="5568032"/>
                <a:ext cx="4320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400" b="1" i="1" dirty="0" smtClean="0">
                    <a:latin typeface="Arial" pitchFamily="34" charset="0"/>
                    <a:cs typeface="Arial" pitchFamily="34" charset="0"/>
                  </a:rPr>
                  <a:t>n</a:t>
                </a:r>
                <a:endParaRPr lang="pt-BR" sz="2400" b="1" i="1" dirty="0">
                  <a:latin typeface="Arial" pitchFamily="34" charset="0"/>
                  <a:cs typeface="Arial" pitchFamily="34" charset="0"/>
                </a:endParaRPr>
              </a:p>
            </p:txBody>
          </p:sp>
        </p:grpSp>
        <p:sp>
          <p:nvSpPr>
            <p:cNvPr id="19" name="Forma livre 18"/>
            <p:cNvSpPr/>
            <p:nvPr/>
          </p:nvSpPr>
          <p:spPr>
            <a:xfrm>
              <a:off x="1981200" y="2374900"/>
              <a:ext cx="4572000" cy="2667000"/>
            </a:xfrm>
            <a:custGeom>
              <a:avLst/>
              <a:gdLst>
                <a:gd name="connsiteX0" fmla="*/ 0 w 4660900"/>
                <a:gd name="connsiteY0" fmla="*/ 2184400 h 2394307"/>
                <a:gd name="connsiteX1" fmla="*/ 419100 w 4660900"/>
                <a:gd name="connsiteY1" fmla="*/ 1765300 h 2394307"/>
                <a:gd name="connsiteX2" fmla="*/ 749300 w 4660900"/>
                <a:gd name="connsiteY2" fmla="*/ 2387600 h 2394307"/>
                <a:gd name="connsiteX3" fmla="*/ 1206500 w 4660900"/>
                <a:gd name="connsiteY3" fmla="*/ 1282700 h 2394307"/>
                <a:gd name="connsiteX4" fmla="*/ 1993900 w 4660900"/>
                <a:gd name="connsiteY4" fmla="*/ 1511300 h 2394307"/>
                <a:gd name="connsiteX5" fmla="*/ 3708400 w 4660900"/>
                <a:gd name="connsiteY5" fmla="*/ 266700 h 2394307"/>
                <a:gd name="connsiteX6" fmla="*/ 4660900 w 4660900"/>
                <a:gd name="connsiteY6" fmla="*/ 0 h 2394307"/>
                <a:gd name="connsiteX0" fmla="*/ 0 w 4660900"/>
                <a:gd name="connsiteY0" fmla="*/ 2324550 h 2534457"/>
                <a:gd name="connsiteX1" fmla="*/ 419100 w 4660900"/>
                <a:gd name="connsiteY1" fmla="*/ 1905450 h 2534457"/>
                <a:gd name="connsiteX2" fmla="*/ 749300 w 4660900"/>
                <a:gd name="connsiteY2" fmla="*/ 2527750 h 2534457"/>
                <a:gd name="connsiteX3" fmla="*/ 1206500 w 4660900"/>
                <a:gd name="connsiteY3" fmla="*/ 1422850 h 2534457"/>
                <a:gd name="connsiteX4" fmla="*/ 1993900 w 4660900"/>
                <a:gd name="connsiteY4" fmla="*/ 1651450 h 2534457"/>
                <a:gd name="connsiteX5" fmla="*/ 3556000 w 4660900"/>
                <a:gd name="connsiteY5" fmla="*/ 102050 h 2534457"/>
                <a:gd name="connsiteX6" fmla="*/ 4660900 w 4660900"/>
                <a:gd name="connsiteY6" fmla="*/ 140150 h 2534457"/>
                <a:gd name="connsiteX0" fmla="*/ 0 w 4572000"/>
                <a:gd name="connsiteY0" fmla="*/ 2667000 h 2876907"/>
                <a:gd name="connsiteX1" fmla="*/ 419100 w 4572000"/>
                <a:gd name="connsiteY1" fmla="*/ 2247900 h 2876907"/>
                <a:gd name="connsiteX2" fmla="*/ 749300 w 4572000"/>
                <a:gd name="connsiteY2" fmla="*/ 2870200 h 2876907"/>
                <a:gd name="connsiteX3" fmla="*/ 1206500 w 4572000"/>
                <a:gd name="connsiteY3" fmla="*/ 1765300 h 2876907"/>
                <a:gd name="connsiteX4" fmla="*/ 1993900 w 4572000"/>
                <a:gd name="connsiteY4" fmla="*/ 1993900 h 2876907"/>
                <a:gd name="connsiteX5" fmla="*/ 3556000 w 4572000"/>
                <a:gd name="connsiteY5" fmla="*/ 444500 h 2876907"/>
                <a:gd name="connsiteX6" fmla="*/ 4572000 w 4572000"/>
                <a:gd name="connsiteY6" fmla="*/ 0 h 2876907"/>
                <a:gd name="connsiteX0" fmla="*/ 0 w 4572000"/>
                <a:gd name="connsiteY0" fmla="*/ 2667000 h 2876907"/>
                <a:gd name="connsiteX1" fmla="*/ 419100 w 4572000"/>
                <a:gd name="connsiteY1" fmla="*/ 2247900 h 2876907"/>
                <a:gd name="connsiteX2" fmla="*/ 749300 w 4572000"/>
                <a:gd name="connsiteY2" fmla="*/ 2870200 h 2876907"/>
                <a:gd name="connsiteX3" fmla="*/ 1206500 w 4572000"/>
                <a:gd name="connsiteY3" fmla="*/ 1765300 h 2876907"/>
                <a:gd name="connsiteX4" fmla="*/ 2184400 w 4572000"/>
                <a:gd name="connsiteY4" fmla="*/ 1955800 h 2876907"/>
                <a:gd name="connsiteX5" fmla="*/ 3556000 w 4572000"/>
                <a:gd name="connsiteY5" fmla="*/ 444500 h 2876907"/>
                <a:gd name="connsiteX6" fmla="*/ 4572000 w 4572000"/>
                <a:gd name="connsiteY6" fmla="*/ 0 h 2876907"/>
                <a:gd name="connsiteX0" fmla="*/ 0 w 4572000"/>
                <a:gd name="connsiteY0" fmla="*/ 2667000 h 2667000"/>
                <a:gd name="connsiteX1" fmla="*/ 419100 w 4572000"/>
                <a:gd name="connsiteY1" fmla="*/ 2247900 h 2667000"/>
                <a:gd name="connsiteX2" fmla="*/ 800100 w 4572000"/>
                <a:gd name="connsiteY2" fmla="*/ 2374900 h 2667000"/>
                <a:gd name="connsiteX3" fmla="*/ 1206500 w 4572000"/>
                <a:gd name="connsiteY3" fmla="*/ 1765300 h 2667000"/>
                <a:gd name="connsiteX4" fmla="*/ 2184400 w 4572000"/>
                <a:gd name="connsiteY4" fmla="*/ 1955800 h 2667000"/>
                <a:gd name="connsiteX5" fmla="*/ 3556000 w 4572000"/>
                <a:gd name="connsiteY5" fmla="*/ 444500 h 2667000"/>
                <a:gd name="connsiteX6" fmla="*/ 4572000 w 4572000"/>
                <a:gd name="connsiteY6" fmla="*/ 0 h 266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2000" h="2667000">
                  <a:moveTo>
                    <a:pt x="0" y="2667000"/>
                  </a:moveTo>
                  <a:cubicBezTo>
                    <a:pt x="147108" y="2440516"/>
                    <a:pt x="285750" y="2296583"/>
                    <a:pt x="419100" y="2247900"/>
                  </a:cubicBezTo>
                  <a:cubicBezTo>
                    <a:pt x="552450" y="2199217"/>
                    <a:pt x="668867" y="2455333"/>
                    <a:pt x="800100" y="2374900"/>
                  </a:cubicBezTo>
                  <a:cubicBezTo>
                    <a:pt x="931333" y="2294467"/>
                    <a:pt x="975783" y="1835150"/>
                    <a:pt x="1206500" y="1765300"/>
                  </a:cubicBezTo>
                  <a:cubicBezTo>
                    <a:pt x="1437217" y="1695450"/>
                    <a:pt x="1792817" y="2175933"/>
                    <a:pt x="2184400" y="1955800"/>
                  </a:cubicBezTo>
                  <a:cubicBezTo>
                    <a:pt x="2575983" y="1735667"/>
                    <a:pt x="3158067" y="770467"/>
                    <a:pt x="3556000" y="444500"/>
                  </a:cubicBezTo>
                  <a:cubicBezTo>
                    <a:pt x="3953933" y="118533"/>
                    <a:pt x="4409017" y="4233"/>
                    <a:pt x="4572000" y="0"/>
                  </a:cubicBezTo>
                </a:path>
              </a:pathLst>
            </a:cu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Forma livre 19"/>
            <p:cNvSpPr/>
            <p:nvPr/>
          </p:nvSpPr>
          <p:spPr>
            <a:xfrm>
              <a:off x="1993900" y="2841848"/>
              <a:ext cx="4622800" cy="2819400"/>
            </a:xfrm>
            <a:custGeom>
              <a:avLst/>
              <a:gdLst>
                <a:gd name="connsiteX0" fmla="*/ 0 w 4635500"/>
                <a:gd name="connsiteY0" fmla="*/ 3098800 h 3098800"/>
                <a:gd name="connsiteX1" fmla="*/ 660400 w 4635500"/>
                <a:gd name="connsiteY1" fmla="*/ 2273300 h 3098800"/>
                <a:gd name="connsiteX2" fmla="*/ 1778000 w 4635500"/>
                <a:gd name="connsiteY2" fmla="*/ 2247900 h 3098800"/>
                <a:gd name="connsiteX3" fmla="*/ 3594100 w 4635500"/>
                <a:gd name="connsiteY3" fmla="*/ 698500 h 3098800"/>
                <a:gd name="connsiteX4" fmla="*/ 4635500 w 4635500"/>
                <a:gd name="connsiteY4" fmla="*/ 0 h 3098800"/>
                <a:gd name="connsiteX0" fmla="*/ 0 w 4635500"/>
                <a:gd name="connsiteY0" fmla="*/ 3098800 h 3098800"/>
                <a:gd name="connsiteX1" fmla="*/ 660400 w 4635500"/>
                <a:gd name="connsiteY1" fmla="*/ 2273300 h 3098800"/>
                <a:gd name="connsiteX2" fmla="*/ 1778000 w 4635500"/>
                <a:gd name="connsiteY2" fmla="*/ 2247900 h 3098800"/>
                <a:gd name="connsiteX3" fmla="*/ 3505200 w 4635500"/>
                <a:gd name="connsiteY3" fmla="*/ 546100 h 3098800"/>
                <a:gd name="connsiteX4" fmla="*/ 4635500 w 4635500"/>
                <a:gd name="connsiteY4" fmla="*/ 0 h 3098800"/>
                <a:gd name="connsiteX0" fmla="*/ 0 w 4622800"/>
                <a:gd name="connsiteY0" fmla="*/ 2819400 h 2819400"/>
                <a:gd name="connsiteX1" fmla="*/ 660400 w 4622800"/>
                <a:gd name="connsiteY1" fmla="*/ 1993900 h 2819400"/>
                <a:gd name="connsiteX2" fmla="*/ 1778000 w 4622800"/>
                <a:gd name="connsiteY2" fmla="*/ 1968500 h 2819400"/>
                <a:gd name="connsiteX3" fmla="*/ 3505200 w 4622800"/>
                <a:gd name="connsiteY3" fmla="*/ 266700 h 2819400"/>
                <a:gd name="connsiteX4" fmla="*/ 4622800 w 4622800"/>
                <a:gd name="connsiteY4" fmla="*/ 0 h 2819400"/>
                <a:gd name="connsiteX0" fmla="*/ 0 w 4622800"/>
                <a:gd name="connsiteY0" fmla="*/ 2819400 h 2819400"/>
                <a:gd name="connsiteX1" fmla="*/ 660400 w 4622800"/>
                <a:gd name="connsiteY1" fmla="*/ 1993900 h 2819400"/>
                <a:gd name="connsiteX2" fmla="*/ 1778000 w 4622800"/>
                <a:gd name="connsiteY2" fmla="*/ 1968500 h 2819400"/>
                <a:gd name="connsiteX3" fmla="*/ 3492500 w 4622800"/>
                <a:gd name="connsiteY3" fmla="*/ 647700 h 2819400"/>
                <a:gd name="connsiteX4" fmla="*/ 4622800 w 4622800"/>
                <a:gd name="connsiteY4" fmla="*/ 0 h 2819400"/>
                <a:gd name="connsiteX0" fmla="*/ 0 w 4622800"/>
                <a:gd name="connsiteY0" fmla="*/ 2819400 h 2819400"/>
                <a:gd name="connsiteX1" fmla="*/ 660400 w 4622800"/>
                <a:gd name="connsiteY1" fmla="*/ 1993900 h 2819400"/>
                <a:gd name="connsiteX2" fmla="*/ 1778000 w 4622800"/>
                <a:gd name="connsiteY2" fmla="*/ 1968500 h 2819400"/>
                <a:gd name="connsiteX3" fmla="*/ 3492500 w 4622800"/>
                <a:gd name="connsiteY3" fmla="*/ 647700 h 2819400"/>
                <a:gd name="connsiteX4" fmla="*/ 4622800 w 4622800"/>
                <a:gd name="connsiteY4" fmla="*/ 0 h 2819400"/>
                <a:gd name="connsiteX0" fmla="*/ 0 w 4622800"/>
                <a:gd name="connsiteY0" fmla="*/ 2819400 h 2819400"/>
                <a:gd name="connsiteX1" fmla="*/ 660400 w 4622800"/>
                <a:gd name="connsiteY1" fmla="*/ 1993900 h 2819400"/>
                <a:gd name="connsiteX2" fmla="*/ 1803400 w 4622800"/>
                <a:gd name="connsiteY2" fmla="*/ 2235200 h 2819400"/>
                <a:gd name="connsiteX3" fmla="*/ 3492500 w 4622800"/>
                <a:gd name="connsiteY3" fmla="*/ 647700 h 2819400"/>
                <a:gd name="connsiteX4" fmla="*/ 4622800 w 4622800"/>
                <a:gd name="connsiteY4" fmla="*/ 0 h 2819400"/>
                <a:gd name="connsiteX0" fmla="*/ 0 w 4622800"/>
                <a:gd name="connsiteY0" fmla="*/ 2819400 h 2819400"/>
                <a:gd name="connsiteX1" fmla="*/ 698500 w 4622800"/>
                <a:gd name="connsiteY1" fmla="*/ 2159000 h 2819400"/>
                <a:gd name="connsiteX2" fmla="*/ 1803400 w 4622800"/>
                <a:gd name="connsiteY2" fmla="*/ 2235200 h 2819400"/>
                <a:gd name="connsiteX3" fmla="*/ 3492500 w 4622800"/>
                <a:gd name="connsiteY3" fmla="*/ 647700 h 2819400"/>
                <a:gd name="connsiteX4" fmla="*/ 4622800 w 4622800"/>
                <a:gd name="connsiteY4" fmla="*/ 0 h 2819400"/>
                <a:gd name="connsiteX0" fmla="*/ 0 w 4622800"/>
                <a:gd name="connsiteY0" fmla="*/ 2819400 h 2819400"/>
                <a:gd name="connsiteX1" fmla="*/ 584200 w 4622800"/>
                <a:gd name="connsiteY1" fmla="*/ 977900 h 2819400"/>
                <a:gd name="connsiteX2" fmla="*/ 1803400 w 4622800"/>
                <a:gd name="connsiteY2" fmla="*/ 2235200 h 2819400"/>
                <a:gd name="connsiteX3" fmla="*/ 3492500 w 4622800"/>
                <a:gd name="connsiteY3" fmla="*/ 647700 h 2819400"/>
                <a:gd name="connsiteX4" fmla="*/ 4622800 w 4622800"/>
                <a:gd name="connsiteY4" fmla="*/ 0 h 281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622800" h="2819400">
                  <a:moveTo>
                    <a:pt x="0" y="2819400"/>
                  </a:moveTo>
                  <a:cubicBezTo>
                    <a:pt x="182033" y="2477558"/>
                    <a:pt x="283633" y="1075267"/>
                    <a:pt x="584200" y="977900"/>
                  </a:cubicBezTo>
                  <a:cubicBezTo>
                    <a:pt x="884767" y="880533"/>
                    <a:pt x="1318683" y="2290233"/>
                    <a:pt x="1803400" y="2235200"/>
                  </a:cubicBezTo>
                  <a:cubicBezTo>
                    <a:pt x="2288117" y="2180167"/>
                    <a:pt x="3022600" y="1020233"/>
                    <a:pt x="3492500" y="647700"/>
                  </a:cubicBezTo>
                  <a:cubicBezTo>
                    <a:pt x="3962400" y="275167"/>
                    <a:pt x="4341283" y="40217"/>
                    <a:pt x="4622800" y="0"/>
                  </a:cubicBezTo>
                </a:path>
              </a:pathLst>
            </a:cu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Conector reto 20"/>
            <p:cNvCxnSpPr/>
            <p:nvPr/>
          </p:nvCxnSpPr>
          <p:spPr>
            <a:xfrm>
              <a:off x="3038624" y="4381691"/>
              <a:ext cx="0" cy="1404000"/>
            </a:xfrm>
            <a:prstGeom prst="line">
              <a:avLst/>
            </a:prstGeom>
            <a:ln w="3810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CaixaDeTexto 21"/>
            <p:cNvSpPr txBox="1"/>
            <p:nvPr/>
          </p:nvSpPr>
          <p:spPr>
            <a:xfrm>
              <a:off x="2843808" y="5700427"/>
              <a:ext cx="4320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i="1" dirty="0" smtClean="0">
                  <a:latin typeface="Arial" pitchFamily="34" charset="0"/>
                  <a:cs typeface="Arial" pitchFamily="34" charset="0"/>
                </a:rPr>
                <a:t>m</a:t>
              </a:r>
              <a:endParaRPr lang="pt-BR" sz="24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3" name="CaixaDeTexto 22"/>
            <p:cNvSpPr txBox="1"/>
            <p:nvPr/>
          </p:nvSpPr>
          <p:spPr>
            <a:xfrm>
              <a:off x="6084168" y="2924944"/>
              <a:ext cx="12241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i="1" dirty="0" err="1" smtClean="0">
                  <a:latin typeface="Arial" pitchFamily="34" charset="0"/>
                  <a:cs typeface="Arial" pitchFamily="34" charset="0"/>
                </a:rPr>
                <a:t>c.g</a:t>
              </a:r>
              <a:r>
                <a:rPr lang="pt-BR" sz="2400" b="1" i="1" dirty="0" smtClean="0">
                  <a:latin typeface="Arial" pitchFamily="34" charset="0"/>
                  <a:cs typeface="Arial" pitchFamily="34" charset="0"/>
                </a:rPr>
                <a:t>(n)</a:t>
              </a:r>
              <a:endParaRPr lang="pt-BR" sz="2400" b="1" i="1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CaixaDeTexto 23"/>
            <p:cNvSpPr txBox="1"/>
            <p:nvPr/>
          </p:nvSpPr>
          <p:spPr>
            <a:xfrm>
              <a:off x="6197352" y="1916832"/>
              <a:ext cx="9669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2400" b="1" i="1" dirty="0" smtClean="0">
                  <a:latin typeface="Arial" pitchFamily="34" charset="0"/>
                  <a:cs typeface="Arial" pitchFamily="34" charset="0"/>
                </a:rPr>
                <a:t>f(n)</a:t>
              </a:r>
              <a:endParaRPr lang="pt-BR" sz="2400" b="1" i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CaixaDeTexto 26"/>
          <p:cNvSpPr txBox="1"/>
          <p:nvPr/>
        </p:nvSpPr>
        <p:spPr>
          <a:xfrm>
            <a:off x="3536719" y="6110607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smtClean="0"/>
              <a:t>f(n) =</a:t>
            </a:r>
            <a:r>
              <a:rPr lang="pt-BR" sz="2400" dirty="0" smtClean="0"/>
              <a:t> </a:t>
            </a:r>
            <a:r>
              <a:rPr lang="pt-BR" sz="2400" b="1" i="1" dirty="0" smtClean="0">
                <a:latin typeface="Times New Roman"/>
                <a:cs typeface="Times New Roman"/>
              </a:rPr>
              <a:t>Ω</a:t>
            </a:r>
            <a:r>
              <a:rPr lang="pt-BR" sz="2400" b="1" i="1" dirty="0" smtClean="0"/>
              <a:t>(g(n)) 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ço Reservado para Conteúdo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dirty="0" smtClean="0"/>
                  <a:t>Exemplo: mostrar que a função custo é </a:t>
                </a:r>
                <a:r>
                  <a:rPr lang="pt-BR" b="1" dirty="0" smtClean="0"/>
                  <a:t>f(n)=3n</a:t>
                </a:r>
                <a:r>
                  <a:rPr lang="pt-BR" b="1" baseline="30000" dirty="0" smtClean="0"/>
                  <a:t>2</a:t>
                </a:r>
                <a:r>
                  <a:rPr lang="pt-BR" b="1" dirty="0" smtClean="0"/>
                  <a:t> + n</a:t>
                </a:r>
                <a:r>
                  <a:rPr lang="pt-BR" dirty="0" smtClean="0"/>
                  <a:t> é </a:t>
                </a:r>
                <a:r>
                  <a:rPr lang="pt-BR" b="1" i="1" dirty="0" smtClean="0">
                    <a:latin typeface="Times New Roman"/>
                    <a:cs typeface="Times New Roman"/>
                  </a:rPr>
                  <a:t>Ω </a:t>
                </a:r>
                <a:r>
                  <a:rPr lang="pt-BR" b="1" i="1" dirty="0" smtClean="0"/>
                  <a:t>(n)</a:t>
                </a:r>
                <a:r>
                  <a:rPr lang="pt-BR" dirty="0" smtClean="0"/>
                  <a:t> </a:t>
                </a:r>
              </a:p>
              <a:p>
                <a:pPr lvl="1"/>
                <a:r>
                  <a:rPr lang="pt-BR" dirty="0"/>
                  <a:t>Temos que encontrar constantes </a:t>
                </a:r>
                <a:r>
                  <a:rPr lang="pt-BR" b="1" dirty="0"/>
                  <a:t>c</a:t>
                </a:r>
                <a:r>
                  <a:rPr lang="pt-BR" b="1" baseline="-25000" dirty="0"/>
                  <a:t> </a:t>
                </a:r>
                <a:r>
                  <a:rPr lang="pt-BR" dirty="0"/>
                  <a:t>e</a:t>
                </a:r>
                <a:r>
                  <a:rPr lang="pt-BR" b="1" dirty="0"/>
                  <a:t> m </a:t>
                </a:r>
                <a:r>
                  <a:rPr lang="pt-BR" dirty="0"/>
                  <a:t>tais que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3</m:t>
                    </m:r>
                    <m:sSup>
                      <m:sSupPr>
                        <m:ctrlPr>
                          <a:rPr lang="pt-BR" i="1">
                            <a:latin typeface="Cambria Math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/>
                          </a:rPr>
                          <m:t>𝑛</m:t>
                        </m:r>
                      </m:e>
                      <m:sup>
                        <m:r>
                          <a:rPr lang="pt-B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≥ </m:t>
                    </m:r>
                    <m:r>
                      <a:rPr lang="pt-BR" i="1">
                        <a:latin typeface="Cambria Math"/>
                      </a:rPr>
                      <m:t>𝑐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endParaRPr lang="pt-BR" i="1" dirty="0"/>
              </a:p>
              <a:p>
                <a:pPr lvl="1"/>
                <a:r>
                  <a:rPr lang="pt-BR" dirty="0"/>
                  <a:t>Dividindo por </a:t>
                </a:r>
                <a:r>
                  <a:rPr lang="pt-BR" b="1" dirty="0"/>
                  <a:t>n</a:t>
                </a:r>
                <a:r>
                  <a:rPr lang="pt-BR" b="1" baseline="30000" dirty="0"/>
                  <a:t>2</a:t>
                </a:r>
                <a:r>
                  <a:rPr lang="pt-BR" dirty="0"/>
                  <a:t>, temos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/>
                      </a:rPr>
                      <m:t>3</m:t>
                    </m:r>
                    <m:r>
                      <a:rPr lang="pt-BR" i="1">
                        <a:latin typeface="Cambria Math"/>
                      </a:rPr>
                      <m:t>+</m:t>
                    </m:r>
                    <m:r>
                      <a:rPr lang="pt-BR" b="0" i="1" smtClean="0">
                        <a:latin typeface="Cambria Math"/>
                      </a:rPr>
                      <m:t>1/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  <m:r>
                      <a:rPr lang="pt-BR" b="0" i="1" smtClean="0">
                        <a:latin typeface="Cambria Math"/>
                      </a:rPr>
                      <m:t>≥</m:t>
                    </m:r>
                    <m:r>
                      <a:rPr lang="pt-BR" i="1">
                        <a:latin typeface="Cambria Math"/>
                      </a:rPr>
                      <m:t>𝑐</m:t>
                    </m:r>
                    <m:r>
                      <a:rPr lang="pt-BR" b="0" i="1" smtClean="0">
                        <a:latin typeface="Cambria Math"/>
                      </a:rPr>
                      <m:t>/</m:t>
                    </m:r>
                    <m:r>
                      <a:rPr lang="pt-BR" b="0" i="1" smtClean="0">
                        <a:latin typeface="Cambria Math"/>
                      </a:rPr>
                      <m:t>𝑛</m:t>
                    </m:r>
                  </m:oMath>
                </a14:m>
                <a:endParaRPr lang="pt-BR" dirty="0"/>
              </a:p>
              <a:p>
                <a:pPr lvl="1"/>
                <a:r>
                  <a:rPr lang="pt-BR" dirty="0"/>
                  <a:t>Considerando </a:t>
                </a:r>
                <a:r>
                  <a:rPr lang="pt-BR" b="1" dirty="0"/>
                  <a:t>c = </a:t>
                </a:r>
                <a:r>
                  <a:rPr lang="pt-BR" b="1" dirty="0" smtClean="0"/>
                  <a:t>4</a:t>
                </a:r>
                <a:r>
                  <a:rPr lang="pt-BR" b="1" baseline="-25000" dirty="0" smtClean="0"/>
                  <a:t> </a:t>
                </a:r>
                <a:r>
                  <a:rPr lang="pt-BR" dirty="0"/>
                  <a:t>e</a:t>
                </a:r>
                <a:r>
                  <a:rPr lang="pt-BR" b="1" dirty="0"/>
                  <a:t> n &gt; </a:t>
                </a:r>
                <a:r>
                  <a:rPr lang="pt-BR" b="1" dirty="0" smtClean="0"/>
                  <a:t>0</a:t>
                </a:r>
                <a:r>
                  <a:rPr lang="pt-BR" dirty="0" smtClean="0"/>
                  <a:t>, </a:t>
                </a:r>
                <a:r>
                  <a:rPr lang="pt-BR" dirty="0"/>
                  <a:t>temos que </a:t>
                </a:r>
                <a:r>
                  <a:rPr lang="pt-BR" b="1" dirty="0"/>
                  <a:t>f(n</a:t>
                </a:r>
                <a:r>
                  <a:rPr lang="pt-BR" b="1" dirty="0" smtClean="0"/>
                  <a:t>)=3n</a:t>
                </a:r>
                <a:r>
                  <a:rPr lang="pt-BR" b="1" baseline="30000" dirty="0" smtClean="0"/>
                  <a:t>2</a:t>
                </a:r>
                <a:r>
                  <a:rPr lang="pt-BR" b="1" dirty="0" smtClean="0"/>
                  <a:t>+n </a:t>
                </a:r>
                <a:r>
                  <a:rPr lang="pt-BR" dirty="0"/>
                  <a:t>é </a:t>
                </a:r>
                <a:r>
                  <a:rPr lang="pt-BR" b="1" i="1" dirty="0">
                    <a:latin typeface="Times New Roman"/>
                    <a:cs typeface="Times New Roman"/>
                  </a:rPr>
                  <a:t>Ω </a:t>
                </a:r>
                <a:r>
                  <a:rPr lang="pt-BR" b="1" i="1" dirty="0"/>
                  <a:t>(n)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4" name="Espaço Reservado para Conteúdo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9" t="-13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Diferentes tipos de análise assintótica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Notação </a:t>
            </a:r>
            <a:r>
              <a:rPr lang="pt-BR" dirty="0" err="1" smtClean="0"/>
              <a:t>grande-O</a:t>
            </a:r>
            <a:r>
              <a:rPr lang="pt-BR" dirty="0" smtClean="0"/>
              <a:t>, </a:t>
            </a:r>
            <a:r>
              <a:rPr lang="pt-BR" b="1" i="1" dirty="0" smtClean="0"/>
              <a:t>O</a:t>
            </a:r>
            <a:r>
              <a:rPr lang="pt-BR" dirty="0" smtClean="0"/>
              <a:t> </a:t>
            </a:r>
            <a:endParaRPr lang="pt-BR" baseline="30000" dirty="0" smtClean="0"/>
          </a:p>
          <a:p>
            <a:pPr lvl="1"/>
            <a:r>
              <a:rPr lang="pt-BR" dirty="0" smtClean="0"/>
              <a:t>Descreve o </a:t>
            </a:r>
            <a:r>
              <a:rPr lang="pt-BR" b="1" dirty="0" smtClean="0"/>
              <a:t>limite assintótico superior</a:t>
            </a:r>
            <a:endParaRPr lang="pt-BR" dirty="0" smtClean="0"/>
          </a:p>
          <a:p>
            <a:pPr lvl="1"/>
            <a:r>
              <a:rPr lang="pt-BR" dirty="0" smtClean="0"/>
              <a:t>É utilizada para analisar o </a:t>
            </a:r>
            <a:r>
              <a:rPr lang="pt-BR" b="1" dirty="0" smtClean="0"/>
              <a:t>pior caso</a:t>
            </a:r>
            <a:r>
              <a:rPr lang="pt-BR" dirty="0" smtClean="0"/>
              <a:t> do algoritmo</a:t>
            </a:r>
          </a:p>
          <a:p>
            <a:pPr lvl="1"/>
            <a:r>
              <a:rPr lang="pt-BR" dirty="0" smtClean="0"/>
              <a:t>A notação </a:t>
            </a:r>
            <a:r>
              <a:rPr lang="pt-BR" b="1" i="1" dirty="0" smtClean="0"/>
              <a:t>O(n</a:t>
            </a:r>
            <a:r>
              <a:rPr lang="pt-BR" b="1" i="1" baseline="30000" dirty="0" smtClean="0"/>
              <a:t>2</a:t>
            </a:r>
            <a:r>
              <a:rPr lang="pt-BR" b="1" i="1" dirty="0" smtClean="0"/>
              <a:t>) </a:t>
            </a:r>
            <a:r>
              <a:rPr lang="pt-BR" dirty="0" smtClean="0"/>
              <a:t>nos diz que o custo do algoritmo é, assintoticamente, menor ou igual a 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</a:p>
          <a:p>
            <a:pPr lvl="2"/>
            <a:r>
              <a:rPr lang="pt-BR" dirty="0" smtClean="0"/>
              <a:t>Ou seja, o custo do algoritmo original é no máximo tão ruim quanto </a:t>
            </a:r>
            <a:r>
              <a:rPr lang="pt-BR" b="1" dirty="0" smtClean="0"/>
              <a:t>n</a:t>
            </a:r>
            <a:r>
              <a:rPr lang="pt-BR" b="1" baseline="30000" dirty="0" smtClean="0"/>
              <a:t>2</a:t>
            </a:r>
            <a:r>
              <a:rPr lang="pt-BR" dirty="0" smtClean="0"/>
              <a:t> </a:t>
            </a:r>
            <a:endParaRPr lang="pt-BR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2620</TotalTime>
  <Words>2238</Words>
  <Application>Microsoft Office PowerPoint</Application>
  <PresentationFormat>Apresentação na tela (4:3)</PresentationFormat>
  <Paragraphs>341</Paragraphs>
  <Slides>35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36" baseType="lpstr">
      <vt:lpstr>Mediano</vt:lpstr>
      <vt:lpstr>Análise de Algoritmos: Parte 3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Diferentes tipos de análise assintótica</vt:lpstr>
      <vt:lpstr>Classes de problemas</vt:lpstr>
      <vt:lpstr>Classes de problemas</vt:lpstr>
      <vt:lpstr>Classes de problemas</vt:lpstr>
      <vt:lpstr>Classes de problemas</vt:lpstr>
      <vt:lpstr>Classes de problemas</vt:lpstr>
      <vt:lpstr>Classes de problemas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Usuário do Windows</cp:lastModifiedBy>
  <cp:revision>235</cp:revision>
  <dcterms:created xsi:type="dcterms:W3CDTF">2013-02-10T18:49:59Z</dcterms:created>
  <dcterms:modified xsi:type="dcterms:W3CDTF">2019-04-22T16:59:08Z</dcterms:modified>
</cp:coreProperties>
</file>