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6"/>
  </p:notesMasterIdLst>
  <p:sldIdLst>
    <p:sldId id="256" r:id="rId2"/>
    <p:sldId id="356" r:id="rId3"/>
    <p:sldId id="367" r:id="rId4"/>
    <p:sldId id="366" r:id="rId5"/>
    <p:sldId id="359" r:id="rId6"/>
    <p:sldId id="368" r:id="rId7"/>
    <p:sldId id="369" r:id="rId8"/>
    <p:sldId id="360" r:id="rId9"/>
    <p:sldId id="361" r:id="rId10"/>
    <p:sldId id="370" r:id="rId11"/>
    <p:sldId id="362" r:id="rId12"/>
    <p:sldId id="363" r:id="rId13"/>
    <p:sldId id="371" r:id="rId14"/>
    <p:sldId id="372" r:id="rId15"/>
    <p:sldId id="364" r:id="rId16"/>
    <p:sldId id="373" r:id="rId17"/>
    <p:sldId id="379" r:id="rId18"/>
    <p:sldId id="374" r:id="rId19"/>
    <p:sldId id="380" r:id="rId20"/>
    <p:sldId id="375" r:id="rId21"/>
    <p:sldId id="381" r:id="rId22"/>
    <p:sldId id="383" r:id="rId23"/>
    <p:sldId id="384" r:id="rId24"/>
    <p:sldId id="386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QeLYRyW5T94" TargetMode="External"/><Relationship Id="rId3" Type="http://schemas.openxmlformats.org/officeDocument/2006/relationships/hyperlink" Target="https://youtu.be/wflNJurvTTQ" TargetMode="External"/><Relationship Id="rId7" Type="http://schemas.openxmlformats.org/officeDocument/2006/relationships/hyperlink" Target="https://youtu.be/8RYvWMOMnXw" TargetMode="External"/><Relationship Id="rId2" Type="http://schemas.openxmlformats.org/officeDocument/2006/relationships/hyperlink" Target="https://youtu.be/iZK5WwJFI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9RgC2dxi4W8" TargetMode="External"/><Relationship Id="rId5" Type="http://schemas.openxmlformats.org/officeDocument/2006/relationships/hyperlink" Target="https://youtu.be/Q7nwypDgTS8" TargetMode="External"/><Relationship Id="rId4" Type="http://schemas.openxmlformats.org/officeDocument/2006/relationships/hyperlink" Target="https://youtu.be/SClFMUpBia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 </a:t>
            </a:r>
            <a:r>
              <a:rPr lang="pt-BR" dirty="0" smtClean="0"/>
              <a:t>Algoritmos:</a:t>
            </a:r>
            <a:br>
              <a:rPr lang="pt-BR" dirty="0" smtClean="0"/>
            </a:br>
            <a:r>
              <a:rPr lang="pt-BR" dirty="0" smtClean="0"/>
              <a:t>Parte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</a:t>
            </a:r>
            <a:r>
              <a:rPr lang="pt-BR" dirty="0" err="1" smtClean="0"/>
              <a:t>Backes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Precisamos </a:t>
            </a:r>
            <a:r>
              <a:rPr lang="pt-BR" dirty="0"/>
              <a:t>encontrar uma </a:t>
            </a:r>
            <a:r>
              <a:rPr lang="pt-BR" b="1" dirty="0"/>
              <a:t>fórmula fechada</a:t>
            </a:r>
            <a:r>
              <a:rPr lang="pt-BR" dirty="0"/>
              <a:t> para a </a:t>
            </a:r>
            <a:r>
              <a:rPr lang="pt-BR" dirty="0" smtClean="0"/>
              <a:t>recorrência</a:t>
            </a:r>
            <a:endParaRPr lang="pt-BR" dirty="0"/>
          </a:p>
          <a:p>
            <a:pPr lvl="1"/>
            <a:r>
              <a:rPr lang="pt-BR" dirty="0" smtClean="0"/>
              <a:t>Podemos expandir a </a:t>
            </a:r>
            <a:r>
              <a:rPr lang="pt-BR" dirty="0"/>
              <a:t>relação de recorrência </a:t>
            </a:r>
            <a:r>
              <a:rPr lang="pt-BR" b="1" dirty="0"/>
              <a:t>T(n</a:t>
            </a:r>
            <a:r>
              <a:rPr lang="pt-BR" b="1" dirty="0" smtClean="0"/>
              <a:t>)=T(n-1</a:t>
            </a:r>
            <a:r>
              <a:rPr lang="pt-BR" b="1" dirty="0"/>
              <a:t>) + 2n + </a:t>
            </a:r>
            <a:r>
              <a:rPr lang="pt-BR" b="1" dirty="0" smtClean="0"/>
              <a:t>3 </a:t>
            </a:r>
            <a:r>
              <a:rPr lang="pt-BR" dirty="0" smtClean="0"/>
              <a:t>até </a:t>
            </a:r>
            <a:r>
              <a:rPr lang="pt-BR" dirty="0"/>
              <a:t>que se possa detectar um comportamento no seu caso </a:t>
            </a:r>
            <a:r>
              <a:rPr lang="pt-BR" dirty="0" smtClean="0"/>
              <a:t>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entender essa técnica de expansão, considere a seguinte recorrência</a:t>
            </a:r>
          </a:p>
          <a:p>
            <a:pPr lvl="1"/>
            <a:r>
              <a:rPr lang="pt-BR" b="1" dirty="0"/>
              <a:t>T(n) = T(n-1) + </a:t>
            </a:r>
            <a:r>
              <a:rPr lang="pt-BR" b="1" dirty="0" smtClean="0"/>
              <a:t>3</a:t>
            </a:r>
          </a:p>
          <a:p>
            <a:pPr lvl="1"/>
            <a:r>
              <a:rPr lang="pt-BR" dirty="0"/>
              <a:t>Essa relação de recorrência representa um algoritmo que possui 3 operações mais uma chamada recursiva</a:t>
            </a:r>
          </a:p>
        </p:txBody>
      </p:sp>
    </p:spTree>
    <p:extLst>
      <p:ext uri="{BB962C8B-B14F-4D97-AF65-F5344CB8AC3E}">
        <p14:creationId xmlns:p14="http://schemas.microsoft.com/office/powerpoint/2010/main" val="3529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Expandindo a </a:t>
            </a:r>
            <a:r>
              <a:rPr lang="pt-BR" dirty="0"/>
              <a:t>recorrência </a:t>
            </a:r>
            <a:r>
              <a:rPr lang="pt-BR" b="1" dirty="0"/>
              <a:t>T(n) = T(n-1) + 3</a:t>
            </a:r>
          </a:p>
          <a:p>
            <a:pPr lvl="1"/>
            <a:r>
              <a:rPr lang="pt-BR" dirty="0"/>
              <a:t>Se aplicarmos </a:t>
            </a:r>
            <a:r>
              <a:rPr lang="pt-BR" dirty="0" smtClean="0"/>
              <a:t>o </a:t>
            </a:r>
            <a:r>
              <a:rPr lang="pt-BR" dirty="0"/>
              <a:t>termo </a:t>
            </a:r>
            <a:r>
              <a:rPr lang="pt-BR" b="1" dirty="0"/>
              <a:t>T(n-1)</a:t>
            </a:r>
            <a:r>
              <a:rPr lang="pt-BR" dirty="0"/>
              <a:t> sobre a relação </a:t>
            </a:r>
            <a:r>
              <a:rPr lang="pt-BR" b="1" dirty="0"/>
              <a:t>T(n)</a:t>
            </a:r>
            <a:r>
              <a:rPr lang="pt-BR" dirty="0"/>
              <a:t>. Com isso, obtemos</a:t>
            </a:r>
          </a:p>
          <a:p>
            <a:pPr lvl="2"/>
            <a:r>
              <a:rPr lang="pt-BR" b="1" dirty="0" smtClean="0"/>
              <a:t>T(n-1</a:t>
            </a:r>
            <a:r>
              <a:rPr lang="pt-BR" b="1" dirty="0"/>
              <a:t>) = T(n-2) + </a:t>
            </a:r>
            <a:r>
              <a:rPr lang="pt-BR" b="1" dirty="0" smtClean="0"/>
              <a:t>3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Se </a:t>
            </a:r>
            <a:r>
              <a:rPr lang="pt-BR" dirty="0"/>
              <a:t>aplicarmos o termo </a:t>
            </a:r>
            <a:r>
              <a:rPr lang="pt-BR" b="1" dirty="0"/>
              <a:t>T(n-2)</a:t>
            </a:r>
            <a:r>
              <a:rPr lang="pt-BR" dirty="0"/>
              <a:t> sobre a relação </a:t>
            </a:r>
            <a:r>
              <a:rPr lang="pt-BR" b="1" dirty="0"/>
              <a:t>T(n)</a:t>
            </a:r>
            <a:r>
              <a:rPr lang="pt-BR" dirty="0"/>
              <a:t>, teremos</a:t>
            </a:r>
          </a:p>
          <a:p>
            <a:pPr lvl="2"/>
            <a:r>
              <a:rPr lang="pt-BR" b="1" dirty="0"/>
              <a:t>T(n-2) = T(n-3) + 3</a:t>
            </a:r>
          </a:p>
        </p:txBody>
      </p:sp>
    </p:spTree>
    <p:extLst>
      <p:ext uri="{BB962C8B-B14F-4D97-AF65-F5344CB8AC3E}">
        <p14:creationId xmlns:p14="http://schemas.microsoft.com/office/powerpoint/2010/main" val="3529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Expandindo a </a:t>
            </a:r>
            <a:r>
              <a:rPr lang="pt-BR" dirty="0"/>
              <a:t>recorrência </a:t>
            </a:r>
            <a:r>
              <a:rPr lang="pt-BR" b="1" dirty="0"/>
              <a:t>T(n) = T(n-1) + 3</a:t>
            </a:r>
          </a:p>
          <a:p>
            <a:pPr lvl="1"/>
            <a:r>
              <a:rPr lang="pt-BR" dirty="0"/>
              <a:t>Se continuarmos esse processo, teremos a seguinte </a:t>
            </a:r>
            <a:r>
              <a:rPr lang="pt-BR" dirty="0" smtClean="0"/>
              <a:t>expansão</a:t>
            </a:r>
            <a:endParaRPr lang="pt-BR" dirty="0"/>
          </a:p>
          <a:p>
            <a:pPr lvl="2"/>
            <a:r>
              <a:rPr lang="pt-BR" b="1" dirty="0" smtClean="0"/>
              <a:t>T(n</a:t>
            </a:r>
            <a:r>
              <a:rPr lang="pt-BR" b="1" dirty="0"/>
              <a:t>) = T(n-1) + 3</a:t>
            </a:r>
          </a:p>
          <a:p>
            <a:pPr lvl="2"/>
            <a:r>
              <a:rPr lang="pt-BR" b="1" dirty="0"/>
              <a:t>T(n) = (T(n-2) + 3) + 3</a:t>
            </a:r>
          </a:p>
          <a:p>
            <a:pPr lvl="2"/>
            <a:r>
              <a:rPr lang="pt-BR" b="1" dirty="0"/>
              <a:t>T(n) = ((T(n-3) + 3) + 3) + </a:t>
            </a:r>
            <a:r>
              <a:rPr lang="pt-BR" b="1" dirty="0" smtClean="0"/>
              <a:t>3</a:t>
            </a:r>
          </a:p>
          <a:p>
            <a:pPr lvl="1"/>
            <a:r>
              <a:rPr lang="pt-BR" dirty="0" smtClean="0"/>
              <a:t>Perceba que a </a:t>
            </a:r>
            <a:r>
              <a:rPr lang="pt-BR" dirty="0"/>
              <a:t>cada passo um valor 3 é somado a expansão e o valor de </a:t>
            </a:r>
            <a:r>
              <a:rPr lang="pt-BR" b="1" dirty="0"/>
              <a:t>n</a:t>
            </a:r>
            <a:r>
              <a:rPr lang="pt-BR" dirty="0"/>
              <a:t> é </a:t>
            </a:r>
            <a:r>
              <a:rPr lang="pt-BR" dirty="0" smtClean="0"/>
              <a:t>diminuído </a:t>
            </a:r>
            <a:r>
              <a:rPr lang="pt-BR" dirty="0"/>
              <a:t>em uma unidade </a:t>
            </a:r>
          </a:p>
          <a:p>
            <a:pPr lvl="2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5305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Expandindo a </a:t>
            </a:r>
            <a:r>
              <a:rPr lang="pt-BR" dirty="0"/>
              <a:t>recorrência </a:t>
            </a:r>
            <a:r>
              <a:rPr lang="pt-BR" b="1" dirty="0"/>
              <a:t>T(n) = T(n-1) + 3</a:t>
            </a:r>
          </a:p>
          <a:p>
            <a:pPr lvl="1"/>
            <a:r>
              <a:rPr lang="pt-BR" dirty="0" smtClean="0"/>
              <a:t>Podemos </a:t>
            </a:r>
            <a:r>
              <a:rPr lang="pt-BR" dirty="0"/>
              <a:t>resumir essa expansão </a:t>
            </a:r>
            <a:r>
              <a:rPr lang="pt-BR" dirty="0" smtClean="0"/>
              <a:t>para usando a seguinte equação</a:t>
            </a:r>
            <a:endParaRPr lang="pt-BR" dirty="0"/>
          </a:p>
          <a:p>
            <a:pPr lvl="2"/>
            <a:r>
              <a:rPr lang="pt-BR" b="1" dirty="0"/>
              <a:t>T(n) = T(n-k) + </a:t>
            </a:r>
            <a:r>
              <a:rPr lang="pt-BR" b="1" dirty="0" smtClean="0"/>
              <a:t>3k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Resta </a:t>
            </a:r>
            <a:r>
              <a:rPr lang="pt-BR" dirty="0"/>
              <a:t>saber quando esse processo </a:t>
            </a:r>
            <a:r>
              <a:rPr lang="pt-BR" dirty="0" smtClean="0"/>
              <a:t>de expansão termina </a:t>
            </a:r>
          </a:p>
          <a:p>
            <a:pPr lvl="2"/>
            <a:r>
              <a:rPr lang="pt-BR" dirty="0" smtClean="0"/>
              <a:t>Isso ocorre no </a:t>
            </a:r>
            <a:r>
              <a:rPr lang="pt-BR" b="1" dirty="0" smtClean="0"/>
              <a:t>caso base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08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Expandindo a recorrência </a:t>
            </a:r>
            <a:r>
              <a:rPr lang="pt-BR" b="1" dirty="0"/>
              <a:t>T(n) = T(n-1) + 3 </a:t>
            </a:r>
            <a:endParaRPr lang="pt-BR" b="1" dirty="0" smtClean="0"/>
          </a:p>
          <a:p>
            <a:pPr lvl="1"/>
            <a:r>
              <a:rPr lang="pt-BR" dirty="0" smtClean="0"/>
              <a:t>O</a:t>
            </a:r>
            <a:r>
              <a:rPr lang="pt-BR" b="1" dirty="0" smtClean="0"/>
              <a:t> caso base </a:t>
            </a:r>
            <a:r>
              <a:rPr lang="pt-BR" dirty="0" smtClean="0"/>
              <a:t>ocorre </a:t>
            </a:r>
            <a:r>
              <a:rPr lang="pt-BR" dirty="0"/>
              <a:t>quando </a:t>
            </a:r>
            <a:r>
              <a:rPr lang="pt-BR" b="1" dirty="0"/>
              <a:t>n-k = </a:t>
            </a:r>
            <a:r>
              <a:rPr lang="pt-BR" b="1" dirty="0" smtClean="0"/>
              <a:t>1</a:t>
            </a:r>
            <a:r>
              <a:rPr lang="pt-BR" dirty="0" smtClean="0"/>
              <a:t> </a:t>
            </a:r>
            <a:r>
              <a:rPr lang="pt-BR" dirty="0"/>
              <a:t>ou seja, </a:t>
            </a:r>
            <a:r>
              <a:rPr lang="pt-BR" b="1" dirty="0" smtClean="0"/>
              <a:t>k=n-1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Substituindo</a:t>
            </a:r>
            <a:r>
              <a:rPr lang="pt-BR" dirty="0"/>
              <a:t>, temos</a:t>
            </a:r>
          </a:p>
          <a:p>
            <a:pPr lvl="2"/>
            <a:r>
              <a:rPr lang="pt-BR" b="1" dirty="0"/>
              <a:t>T(n) = T(n-k) + 3k</a:t>
            </a:r>
          </a:p>
          <a:p>
            <a:pPr lvl="2"/>
            <a:r>
              <a:rPr lang="pt-BR" b="1" dirty="0"/>
              <a:t>T(n) = T(1) + 3(n-1)</a:t>
            </a:r>
          </a:p>
          <a:p>
            <a:pPr lvl="2"/>
            <a:r>
              <a:rPr lang="pt-BR" b="1" dirty="0"/>
              <a:t>T(n) = T(1) + 3n - 3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Expandindo a recorrência </a:t>
            </a:r>
            <a:r>
              <a:rPr lang="pt-BR" b="1" dirty="0"/>
              <a:t>T(n) = T(n-1) + 3 </a:t>
            </a:r>
            <a:endParaRPr lang="pt-BR" b="1" dirty="0" smtClean="0"/>
          </a:p>
          <a:p>
            <a:r>
              <a:rPr lang="pt-BR" dirty="0" smtClean="0"/>
              <a:t>Obtemos </a:t>
            </a:r>
            <a:r>
              <a:rPr lang="pt-BR" b="1" dirty="0" smtClean="0"/>
              <a:t>T(n</a:t>
            </a:r>
            <a:r>
              <a:rPr lang="pt-BR" b="1" dirty="0"/>
              <a:t>) = T(1) + 3n - 3</a:t>
            </a:r>
          </a:p>
          <a:p>
            <a:pPr lvl="1"/>
            <a:r>
              <a:rPr lang="pt-BR" b="1" dirty="0" smtClean="0"/>
              <a:t>T(1</a:t>
            </a:r>
            <a:r>
              <a:rPr lang="pt-BR" b="1" dirty="0"/>
              <a:t>)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o </a:t>
            </a:r>
            <a:r>
              <a:rPr lang="pt-BR" b="1" dirty="0" smtClean="0"/>
              <a:t>caso base</a:t>
            </a:r>
            <a:r>
              <a:rPr lang="pt-BR" dirty="0" smtClean="0"/>
              <a:t>: </a:t>
            </a:r>
            <a:r>
              <a:rPr lang="pt-BR" dirty="0"/>
              <a:t>recursão termina</a:t>
            </a:r>
          </a:p>
          <a:p>
            <a:pPr lvl="1"/>
            <a:r>
              <a:rPr lang="pt-BR" dirty="0" smtClean="0"/>
              <a:t>Logo, </a:t>
            </a:r>
            <a:r>
              <a:rPr lang="pt-BR" dirty="0"/>
              <a:t>seu custo é </a:t>
            </a:r>
            <a:r>
              <a:rPr lang="pt-BR" dirty="0" smtClean="0"/>
              <a:t>constante: </a:t>
            </a:r>
            <a:r>
              <a:rPr lang="pt-BR" b="1" i="1" dirty="0" smtClean="0"/>
              <a:t>O(1)</a:t>
            </a:r>
            <a:endParaRPr lang="pt-BR" b="1" i="1" dirty="0"/>
          </a:p>
          <a:p>
            <a:endParaRPr lang="pt-BR" dirty="0" smtClean="0"/>
          </a:p>
          <a:p>
            <a:r>
              <a:rPr lang="pt-BR" dirty="0" smtClean="0"/>
              <a:t>Complexidade </a:t>
            </a:r>
            <a:r>
              <a:rPr lang="pt-BR" dirty="0"/>
              <a:t>da </a:t>
            </a:r>
            <a:r>
              <a:rPr lang="pt-BR" dirty="0" smtClean="0"/>
              <a:t>recorrência</a:t>
            </a:r>
            <a:endParaRPr lang="pt-BR" dirty="0"/>
          </a:p>
          <a:p>
            <a:pPr lvl="1"/>
            <a:r>
              <a:rPr lang="pt-BR" b="1" dirty="0" smtClean="0"/>
              <a:t>T(n</a:t>
            </a:r>
            <a:r>
              <a:rPr lang="pt-BR" b="1" dirty="0"/>
              <a:t>) = </a:t>
            </a:r>
            <a:r>
              <a:rPr lang="pt-BR" b="1"/>
              <a:t>3n </a:t>
            </a:r>
            <a:r>
              <a:rPr lang="pt-BR" b="1" smtClean="0"/>
              <a:t>- </a:t>
            </a:r>
            <a:r>
              <a:rPr lang="pt-BR" b="1" dirty="0"/>
              <a:t>3 + </a:t>
            </a:r>
            <a:r>
              <a:rPr lang="pt-BR" b="1" i="1" dirty="0" smtClean="0"/>
              <a:t>O(1)</a:t>
            </a:r>
            <a:endParaRPr lang="pt-BR" b="1" i="1" dirty="0"/>
          </a:p>
          <a:p>
            <a:pPr lvl="1"/>
            <a:r>
              <a:rPr lang="pt-BR" dirty="0"/>
              <a:t>Ou </a:t>
            </a:r>
            <a:r>
              <a:rPr lang="pt-BR" dirty="0" smtClean="0"/>
              <a:t>seja, </a:t>
            </a:r>
            <a:r>
              <a:rPr lang="pt-BR" b="1" dirty="0" smtClean="0"/>
              <a:t>linear</a:t>
            </a:r>
            <a:r>
              <a:rPr lang="pt-BR" dirty="0" smtClean="0"/>
              <a:t>: </a:t>
            </a:r>
            <a:r>
              <a:rPr lang="pt-BR" b="1" i="1" dirty="0" smtClean="0"/>
              <a:t>O(n)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2485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Outro exemplo: considere a seguinte recorrência</a:t>
            </a:r>
          </a:p>
          <a:p>
            <a:pPr lvl="1"/>
            <a:r>
              <a:rPr lang="pt-BR" b="1" dirty="0"/>
              <a:t>T(n) = </a:t>
            </a:r>
            <a:r>
              <a:rPr lang="pt-BR" b="1" dirty="0" smtClean="0"/>
              <a:t>T(n/2) </a:t>
            </a:r>
            <a:r>
              <a:rPr lang="pt-BR" b="1" dirty="0"/>
              <a:t>+ </a:t>
            </a:r>
            <a:r>
              <a:rPr lang="pt-BR" b="1" dirty="0" smtClean="0"/>
              <a:t>5</a:t>
            </a:r>
          </a:p>
          <a:p>
            <a:pPr lvl="1"/>
            <a:r>
              <a:rPr lang="pt-BR" dirty="0"/>
              <a:t>Essa relação de recorrência representa um algoritmo que possui </a:t>
            </a:r>
            <a:r>
              <a:rPr lang="pt-BR" dirty="0" smtClean="0"/>
              <a:t>5 </a:t>
            </a:r>
            <a:r>
              <a:rPr lang="pt-BR" dirty="0"/>
              <a:t>operações mais uma chamada recursiva que divide os dados sempre pela metade </a:t>
            </a:r>
            <a:r>
              <a:rPr lang="pt-BR" b="1" dirty="0"/>
              <a:t>(</a:t>
            </a:r>
            <a:r>
              <a:rPr lang="pt-BR" b="1" dirty="0" smtClean="0"/>
              <a:t>n/2)</a:t>
            </a:r>
          </a:p>
        </p:txBody>
      </p:sp>
    </p:spTree>
    <p:extLst>
      <p:ext uri="{BB962C8B-B14F-4D97-AF65-F5344CB8AC3E}">
        <p14:creationId xmlns:p14="http://schemas.microsoft.com/office/powerpoint/2010/main" val="22871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Neste caso, a recorrência existe apenas para valores de </a:t>
                </a:r>
                <a:r>
                  <a:rPr lang="pt-BR" b="1" dirty="0"/>
                  <a:t>n</a:t>
                </a:r>
                <a:r>
                  <a:rPr lang="pt-BR" dirty="0"/>
                  <a:t> que representem uma potência de </a:t>
                </a:r>
                <a:r>
                  <a:rPr lang="pt-BR" dirty="0" smtClean="0"/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∈{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,…}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Considerando </a:t>
                </a:r>
                <a:r>
                  <a:rPr lang="pt-BR" b="1" dirty="0"/>
                  <a:t>n = </a:t>
                </a:r>
                <a:r>
                  <a:rPr lang="pt-BR" b="1" dirty="0" smtClean="0"/>
                  <a:t>2</a:t>
                </a:r>
                <a:r>
                  <a:rPr lang="pt-BR" b="1" baseline="30000" dirty="0" smtClean="0"/>
                  <a:t>k</a:t>
                </a:r>
                <a:r>
                  <a:rPr lang="pt-BR" dirty="0"/>
                  <a:t>, podemos reescrever a recorrência como</a:t>
                </a:r>
              </a:p>
              <a:p>
                <a:pPr lvl="1"/>
                <a:r>
                  <a:rPr lang="pt-BR" b="1" dirty="0" smtClean="0"/>
                  <a:t>T(2</a:t>
                </a:r>
                <a:r>
                  <a:rPr lang="pt-BR" b="1" baseline="30000" dirty="0" smtClean="0"/>
                  <a:t>k</a:t>
                </a:r>
                <a:r>
                  <a:rPr lang="pt-BR" b="1" dirty="0"/>
                  <a:t>) = </a:t>
                </a:r>
                <a:r>
                  <a:rPr lang="pt-BR" b="1" dirty="0" smtClean="0"/>
                  <a:t>T(2</a:t>
                </a:r>
                <a:r>
                  <a:rPr lang="pt-BR" b="1" baseline="30000" dirty="0" smtClean="0"/>
                  <a:t>k-1</a:t>
                </a:r>
                <a:r>
                  <a:rPr lang="pt-BR" b="1" dirty="0"/>
                  <a:t>) + 5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Expandindo a recorrência </a:t>
            </a:r>
            <a:r>
              <a:rPr lang="pt-BR" b="1" dirty="0"/>
              <a:t>T(2</a:t>
            </a:r>
            <a:r>
              <a:rPr lang="pt-BR" b="1" baseline="30000" dirty="0"/>
              <a:t>k</a:t>
            </a:r>
            <a:r>
              <a:rPr lang="pt-BR" b="1" dirty="0"/>
              <a:t>) = T(2</a:t>
            </a:r>
            <a:r>
              <a:rPr lang="pt-BR" b="1" baseline="30000" dirty="0"/>
              <a:t>k-1</a:t>
            </a:r>
            <a:r>
              <a:rPr lang="pt-BR" b="1" dirty="0"/>
              <a:t>) + 5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aplicarmos </a:t>
            </a:r>
            <a:r>
              <a:rPr lang="pt-BR" dirty="0" smtClean="0"/>
              <a:t>o </a:t>
            </a:r>
            <a:r>
              <a:rPr lang="pt-BR" dirty="0"/>
              <a:t>termo </a:t>
            </a:r>
            <a:r>
              <a:rPr lang="pt-BR" b="1" dirty="0" smtClean="0"/>
              <a:t>T(2</a:t>
            </a:r>
            <a:r>
              <a:rPr lang="pt-BR" b="1" baseline="30000" dirty="0" smtClean="0"/>
              <a:t>k-1</a:t>
            </a:r>
            <a:r>
              <a:rPr lang="pt-BR" b="1" dirty="0"/>
              <a:t>)</a:t>
            </a:r>
            <a:r>
              <a:rPr lang="pt-BR" dirty="0"/>
              <a:t> sobre a relação </a:t>
            </a:r>
            <a:r>
              <a:rPr lang="pt-BR" b="1" dirty="0" smtClean="0"/>
              <a:t>T(2</a:t>
            </a:r>
            <a:r>
              <a:rPr lang="pt-BR" b="1" baseline="30000" dirty="0" smtClean="0"/>
              <a:t>k</a:t>
            </a:r>
            <a:r>
              <a:rPr lang="pt-BR" b="1" dirty="0" smtClean="0"/>
              <a:t>)</a:t>
            </a:r>
            <a:r>
              <a:rPr lang="pt-BR" dirty="0" smtClean="0"/>
              <a:t>. </a:t>
            </a:r>
            <a:r>
              <a:rPr lang="pt-BR" dirty="0"/>
              <a:t>Com isso, obtemos</a:t>
            </a:r>
          </a:p>
          <a:p>
            <a:pPr lvl="2"/>
            <a:r>
              <a:rPr lang="pt-BR" b="1" dirty="0" smtClean="0"/>
              <a:t>T(2</a:t>
            </a:r>
            <a:r>
              <a:rPr lang="pt-BR" b="1" baseline="30000" dirty="0" smtClean="0"/>
              <a:t>k-1</a:t>
            </a:r>
            <a:r>
              <a:rPr lang="pt-BR" b="1" dirty="0"/>
              <a:t>) = </a:t>
            </a:r>
            <a:r>
              <a:rPr lang="pt-BR" b="1" dirty="0" smtClean="0"/>
              <a:t>T(2</a:t>
            </a:r>
            <a:r>
              <a:rPr lang="pt-BR" b="1" baseline="30000" dirty="0" smtClean="0"/>
              <a:t>k-2</a:t>
            </a:r>
            <a:r>
              <a:rPr lang="pt-BR" b="1" dirty="0"/>
              <a:t>) + 5</a:t>
            </a:r>
            <a:endParaRPr lang="pt-BR" b="1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Se </a:t>
            </a:r>
            <a:r>
              <a:rPr lang="pt-BR" dirty="0"/>
              <a:t>aplicarmos o termo </a:t>
            </a:r>
            <a:r>
              <a:rPr lang="pt-BR" b="1" dirty="0" smtClean="0"/>
              <a:t>T(2</a:t>
            </a:r>
            <a:r>
              <a:rPr lang="pt-BR" b="1" baseline="30000" dirty="0" smtClean="0"/>
              <a:t>k-2</a:t>
            </a:r>
            <a:r>
              <a:rPr lang="pt-BR" b="1" dirty="0"/>
              <a:t>)</a:t>
            </a:r>
            <a:r>
              <a:rPr lang="pt-BR" dirty="0"/>
              <a:t> sobre a relação </a:t>
            </a:r>
            <a:r>
              <a:rPr lang="pt-BR" b="1" dirty="0" smtClean="0"/>
              <a:t>T(2</a:t>
            </a:r>
            <a:r>
              <a:rPr lang="pt-BR" b="1" baseline="30000" dirty="0" smtClean="0"/>
              <a:t>k</a:t>
            </a:r>
            <a:r>
              <a:rPr lang="pt-BR" b="1" dirty="0" smtClean="0"/>
              <a:t>)</a:t>
            </a:r>
            <a:r>
              <a:rPr lang="pt-BR" dirty="0" smtClean="0"/>
              <a:t>, </a:t>
            </a:r>
            <a:r>
              <a:rPr lang="pt-BR" dirty="0"/>
              <a:t>teremos</a:t>
            </a:r>
          </a:p>
          <a:p>
            <a:pPr lvl="2"/>
            <a:r>
              <a:rPr lang="pt-BR" b="1" dirty="0" smtClean="0"/>
              <a:t>T(2</a:t>
            </a:r>
            <a:r>
              <a:rPr lang="pt-BR" b="1" baseline="30000" dirty="0" smtClean="0"/>
              <a:t>k-2</a:t>
            </a:r>
            <a:r>
              <a:rPr lang="pt-BR" b="1" dirty="0"/>
              <a:t>) = </a:t>
            </a:r>
            <a:r>
              <a:rPr lang="pt-BR" b="1" dirty="0" smtClean="0"/>
              <a:t>T(2</a:t>
            </a:r>
            <a:r>
              <a:rPr lang="pt-BR" b="1" baseline="30000" dirty="0" smtClean="0"/>
              <a:t>k-3</a:t>
            </a:r>
            <a:r>
              <a:rPr lang="pt-BR" b="1" dirty="0"/>
              <a:t>) + </a:t>
            </a:r>
            <a:r>
              <a:rPr lang="pt-BR" b="1" dirty="0" smtClean="0"/>
              <a:t>5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819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 </a:t>
            </a:r>
            <a:r>
              <a:rPr lang="pt-BR" dirty="0"/>
              <a:t>recursiva </a:t>
            </a:r>
            <a:endParaRPr lang="pt-BR" dirty="0" smtClean="0"/>
          </a:p>
          <a:p>
            <a:pPr lvl="1"/>
            <a:r>
              <a:rPr lang="pt-BR" dirty="0" smtClean="0"/>
              <a:t>Função que chama </a:t>
            </a:r>
            <a:r>
              <a:rPr lang="pt-BR" dirty="0"/>
              <a:t>a si mesma durante a sua </a:t>
            </a:r>
            <a:r>
              <a:rPr lang="pt-BR" dirty="0" smtClean="0"/>
              <a:t>execução</a:t>
            </a:r>
          </a:p>
          <a:p>
            <a:r>
              <a:rPr lang="pt-BR" dirty="0" smtClean="0"/>
              <a:t>Exemplo: fatorial </a:t>
            </a:r>
            <a:r>
              <a:rPr lang="pt-BR" dirty="0"/>
              <a:t>de um </a:t>
            </a:r>
            <a:r>
              <a:rPr lang="pt-BR" dirty="0" smtClean="0"/>
              <a:t>número </a:t>
            </a:r>
            <a:r>
              <a:rPr lang="pt-BR" b="1" dirty="0" smtClean="0"/>
              <a:t>N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Para </a:t>
            </a:r>
            <a:r>
              <a:rPr lang="pt-BR" b="1" dirty="0" smtClean="0"/>
              <a:t>N = 4</a:t>
            </a:r>
            <a:r>
              <a:rPr lang="pt-BR" dirty="0" smtClean="0"/>
              <a:t> temos</a:t>
            </a:r>
          </a:p>
          <a:p>
            <a:pPr lvl="2"/>
            <a:r>
              <a:rPr lang="pt-BR" dirty="0" smtClean="0"/>
              <a:t>4! = 4 * 3!</a:t>
            </a:r>
          </a:p>
          <a:p>
            <a:pPr lvl="2"/>
            <a:r>
              <a:rPr lang="pt-BR" dirty="0" smtClean="0"/>
              <a:t>3! = 3 * 2!</a:t>
            </a:r>
          </a:p>
          <a:p>
            <a:pPr lvl="2"/>
            <a:r>
              <a:rPr lang="pt-BR" dirty="0" smtClean="0"/>
              <a:t>2! = 2 * 1!</a:t>
            </a:r>
          </a:p>
          <a:p>
            <a:pPr lvl="2"/>
            <a:r>
              <a:rPr lang="pt-BR" dirty="0" smtClean="0"/>
              <a:t>1! = 1 * 0!</a:t>
            </a:r>
          </a:p>
          <a:p>
            <a:pPr lvl="2"/>
            <a:r>
              <a:rPr lang="pt-BR" dirty="0" smtClean="0"/>
              <a:t>0!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1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Expandindo a </a:t>
            </a:r>
            <a:r>
              <a:rPr lang="pt-BR" dirty="0"/>
              <a:t>recorrência </a:t>
            </a:r>
            <a:r>
              <a:rPr lang="pt-BR" b="1" dirty="0"/>
              <a:t>T(2</a:t>
            </a:r>
            <a:r>
              <a:rPr lang="pt-BR" b="1" baseline="30000" dirty="0"/>
              <a:t>k</a:t>
            </a:r>
            <a:r>
              <a:rPr lang="pt-BR" b="1" dirty="0"/>
              <a:t>) = T(2</a:t>
            </a:r>
            <a:r>
              <a:rPr lang="pt-BR" b="1" baseline="30000" dirty="0"/>
              <a:t>k-1</a:t>
            </a:r>
            <a:r>
              <a:rPr lang="pt-BR" b="1" dirty="0"/>
              <a:t>) + 5</a:t>
            </a:r>
          </a:p>
          <a:p>
            <a:pPr lvl="1"/>
            <a:r>
              <a:rPr lang="pt-BR" dirty="0"/>
              <a:t>Se continuarmos esse processo, teremos a seguinte </a:t>
            </a:r>
            <a:r>
              <a:rPr lang="pt-BR" dirty="0" smtClean="0"/>
              <a:t>expansão</a:t>
            </a:r>
            <a:endParaRPr lang="pt-BR" dirty="0"/>
          </a:p>
          <a:p>
            <a:pPr lvl="2"/>
            <a:r>
              <a:rPr lang="pt-BR" b="1" dirty="0" smtClean="0"/>
              <a:t>T(2</a:t>
            </a:r>
            <a:r>
              <a:rPr lang="pt-BR" b="1" baseline="30000" dirty="0" smtClean="0"/>
              <a:t>k</a:t>
            </a:r>
            <a:r>
              <a:rPr lang="pt-BR" b="1" dirty="0" smtClean="0"/>
              <a:t>) = </a:t>
            </a:r>
            <a:r>
              <a:rPr lang="pt-BR" b="1" dirty="0"/>
              <a:t>T(2</a:t>
            </a:r>
            <a:r>
              <a:rPr lang="pt-BR" b="1" baseline="30000" dirty="0"/>
              <a:t>k-1</a:t>
            </a:r>
            <a:r>
              <a:rPr lang="pt-BR" b="1" dirty="0"/>
              <a:t>) </a:t>
            </a:r>
            <a:r>
              <a:rPr lang="pt-BR" b="1" dirty="0" smtClean="0"/>
              <a:t>+ </a:t>
            </a:r>
            <a:r>
              <a:rPr lang="pt-BR" b="1" dirty="0"/>
              <a:t>5</a:t>
            </a:r>
          </a:p>
          <a:p>
            <a:pPr lvl="2"/>
            <a:r>
              <a:rPr lang="pt-BR" b="1" dirty="0" smtClean="0"/>
              <a:t>T(2</a:t>
            </a:r>
            <a:r>
              <a:rPr lang="pt-BR" b="1" baseline="30000" dirty="0" smtClean="0"/>
              <a:t>k</a:t>
            </a:r>
            <a:r>
              <a:rPr lang="pt-BR" b="1" dirty="0" smtClean="0"/>
              <a:t>) </a:t>
            </a:r>
            <a:r>
              <a:rPr lang="pt-BR" b="1" dirty="0"/>
              <a:t>= </a:t>
            </a:r>
            <a:r>
              <a:rPr lang="pt-BR" b="1" dirty="0" smtClean="0"/>
              <a:t>(T(2</a:t>
            </a:r>
            <a:r>
              <a:rPr lang="pt-BR" b="1" baseline="30000" dirty="0" smtClean="0"/>
              <a:t>k-2</a:t>
            </a:r>
            <a:r>
              <a:rPr lang="pt-BR" b="1" dirty="0"/>
              <a:t>) + </a:t>
            </a:r>
            <a:r>
              <a:rPr lang="pt-BR" b="1" dirty="0" smtClean="0"/>
              <a:t>5) + 5</a:t>
            </a:r>
            <a:endParaRPr lang="pt-BR" b="1" dirty="0"/>
          </a:p>
          <a:p>
            <a:pPr lvl="2"/>
            <a:r>
              <a:rPr lang="pt-BR" b="1" dirty="0"/>
              <a:t>T(2</a:t>
            </a:r>
            <a:r>
              <a:rPr lang="pt-BR" b="1" baseline="30000" dirty="0"/>
              <a:t>k</a:t>
            </a:r>
            <a:r>
              <a:rPr lang="pt-BR" b="1" dirty="0"/>
              <a:t>) = </a:t>
            </a:r>
            <a:r>
              <a:rPr lang="pt-BR" b="1" dirty="0" smtClean="0"/>
              <a:t>((T(2</a:t>
            </a:r>
            <a:r>
              <a:rPr lang="pt-BR" b="1" baseline="30000" dirty="0" smtClean="0"/>
              <a:t>k-3</a:t>
            </a:r>
            <a:r>
              <a:rPr lang="pt-BR" b="1" dirty="0" smtClean="0"/>
              <a:t>) </a:t>
            </a:r>
            <a:r>
              <a:rPr lang="pt-BR" b="1" dirty="0"/>
              <a:t>+ 5) + </a:t>
            </a:r>
            <a:r>
              <a:rPr lang="pt-BR" b="1" dirty="0" smtClean="0"/>
              <a:t>5) + 5</a:t>
            </a:r>
          </a:p>
          <a:p>
            <a:pPr lvl="1"/>
            <a:r>
              <a:rPr lang="pt-BR" dirty="0" smtClean="0"/>
              <a:t>Perceba que a </a:t>
            </a:r>
            <a:r>
              <a:rPr lang="pt-BR" dirty="0"/>
              <a:t>cada passo um valor </a:t>
            </a:r>
            <a:r>
              <a:rPr lang="pt-BR" dirty="0" smtClean="0"/>
              <a:t>5 </a:t>
            </a:r>
            <a:r>
              <a:rPr lang="pt-BR" dirty="0"/>
              <a:t>é somado a expansão e o valor de </a:t>
            </a:r>
            <a:r>
              <a:rPr lang="pt-BR" b="1" dirty="0" smtClean="0"/>
              <a:t>k</a:t>
            </a:r>
            <a:r>
              <a:rPr lang="pt-BR" dirty="0" smtClean="0"/>
              <a:t> </a:t>
            </a:r>
            <a:r>
              <a:rPr lang="pt-BR" dirty="0"/>
              <a:t>é </a:t>
            </a:r>
            <a:r>
              <a:rPr lang="pt-BR" dirty="0" smtClean="0"/>
              <a:t>diminuído </a:t>
            </a:r>
            <a:r>
              <a:rPr lang="pt-BR" dirty="0"/>
              <a:t>em uma unidade </a:t>
            </a:r>
          </a:p>
          <a:p>
            <a:pPr lvl="2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7541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Expandindo a </a:t>
            </a:r>
            <a:r>
              <a:rPr lang="pt-BR" dirty="0"/>
              <a:t>recorrência </a:t>
            </a:r>
            <a:r>
              <a:rPr lang="pt-BR" b="1" dirty="0"/>
              <a:t>T(2</a:t>
            </a:r>
            <a:r>
              <a:rPr lang="pt-BR" b="1" baseline="30000" dirty="0"/>
              <a:t>k</a:t>
            </a:r>
            <a:r>
              <a:rPr lang="pt-BR" b="1" dirty="0"/>
              <a:t>) = T(2</a:t>
            </a:r>
            <a:r>
              <a:rPr lang="pt-BR" b="1" baseline="30000" dirty="0"/>
              <a:t>k-1</a:t>
            </a:r>
            <a:r>
              <a:rPr lang="pt-BR" b="1" dirty="0"/>
              <a:t>) + 5</a:t>
            </a:r>
          </a:p>
          <a:p>
            <a:pPr lvl="1"/>
            <a:r>
              <a:rPr lang="pt-BR" dirty="0" smtClean="0"/>
              <a:t>Ao final da expansão, teremos</a:t>
            </a:r>
            <a:endParaRPr lang="pt-BR" dirty="0"/>
          </a:p>
          <a:p>
            <a:pPr lvl="2"/>
            <a:r>
              <a:rPr lang="pt-BR" b="1" dirty="0" smtClean="0"/>
              <a:t>T(2</a:t>
            </a:r>
            <a:r>
              <a:rPr lang="pt-BR" b="1" baseline="30000" dirty="0" smtClean="0"/>
              <a:t>k</a:t>
            </a:r>
            <a:r>
              <a:rPr lang="pt-BR" b="1" dirty="0"/>
              <a:t>) = </a:t>
            </a:r>
            <a:r>
              <a:rPr lang="pt-BR" b="1" dirty="0" smtClean="0"/>
              <a:t>T(2</a:t>
            </a:r>
            <a:r>
              <a:rPr lang="pt-BR" b="1" baseline="30000" dirty="0" smtClean="0"/>
              <a:t>k-k</a:t>
            </a:r>
            <a:r>
              <a:rPr lang="pt-BR" b="1" dirty="0"/>
              <a:t>) + 5k</a:t>
            </a:r>
          </a:p>
          <a:p>
            <a:pPr lvl="2"/>
            <a:r>
              <a:rPr lang="pt-BR" b="1" dirty="0" smtClean="0"/>
              <a:t>T(2</a:t>
            </a:r>
            <a:r>
              <a:rPr lang="pt-BR" b="1" baseline="30000" dirty="0" smtClean="0"/>
              <a:t>k</a:t>
            </a:r>
            <a:r>
              <a:rPr lang="pt-BR" b="1" dirty="0"/>
              <a:t>) = </a:t>
            </a:r>
            <a:r>
              <a:rPr lang="pt-BR" b="1" dirty="0" smtClean="0"/>
              <a:t>T(2</a:t>
            </a:r>
            <a:r>
              <a:rPr lang="pt-BR" b="1" baseline="30000" dirty="0" smtClean="0"/>
              <a:t>0</a:t>
            </a:r>
            <a:r>
              <a:rPr lang="pt-BR" b="1" dirty="0"/>
              <a:t>) + 5k</a:t>
            </a:r>
          </a:p>
          <a:p>
            <a:pPr lvl="2"/>
            <a:r>
              <a:rPr lang="pt-BR" b="1" dirty="0" smtClean="0"/>
              <a:t>T(2</a:t>
            </a:r>
            <a:r>
              <a:rPr lang="pt-BR" b="1" baseline="30000" dirty="0" smtClean="0"/>
              <a:t>k</a:t>
            </a:r>
            <a:r>
              <a:rPr lang="pt-BR" b="1" dirty="0"/>
              <a:t>) = T(1) + 5k</a:t>
            </a:r>
            <a:endParaRPr lang="pt-BR" b="1" dirty="0" smtClean="0"/>
          </a:p>
          <a:p>
            <a:pPr lvl="1"/>
            <a:r>
              <a:rPr lang="pt-BR" dirty="0" smtClean="0"/>
              <a:t>Podemos </a:t>
            </a:r>
            <a:r>
              <a:rPr lang="pt-BR" dirty="0"/>
              <a:t>resumir essa expansão usando a seguinte equação, a qual já considera o seu caso </a:t>
            </a:r>
            <a:r>
              <a:rPr lang="pt-BR" dirty="0" smtClean="0"/>
              <a:t>base</a:t>
            </a:r>
          </a:p>
          <a:p>
            <a:pPr lvl="2"/>
            <a:r>
              <a:rPr lang="pt-BR" b="1" dirty="0"/>
              <a:t>T(2</a:t>
            </a:r>
            <a:r>
              <a:rPr lang="pt-BR" b="1" baseline="30000" dirty="0"/>
              <a:t>k</a:t>
            </a:r>
            <a:r>
              <a:rPr lang="pt-BR" b="1" dirty="0"/>
              <a:t>) = T(1) + </a:t>
            </a:r>
            <a:r>
              <a:rPr lang="pt-BR" b="1" dirty="0" smtClean="0"/>
              <a:t>5k</a:t>
            </a:r>
          </a:p>
        </p:txBody>
      </p:sp>
    </p:spTree>
    <p:extLst>
      <p:ext uri="{BB962C8B-B14F-4D97-AF65-F5344CB8AC3E}">
        <p14:creationId xmlns:p14="http://schemas.microsoft.com/office/powerpoint/2010/main" val="13819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Expandindo a </a:t>
            </a:r>
            <a:r>
              <a:rPr lang="pt-BR" dirty="0"/>
              <a:t>recorrência </a:t>
            </a:r>
            <a:r>
              <a:rPr lang="pt-BR" b="1" dirty="0"/>
              <a:t>T(2</a:t>
            </a:r>
            <a:r>
              <a:rPr lang="pt-BR" b="1" baseline="30000" dirty="0"/>
              <a:t>k</a:t>
            </a:r>
            <a:r>
              <a:rPr lang="pt-BR" b="1" dirty="0"/>
              <a:t>) = T(2</a:t>
            </a:r>
            <a:r>
              <a:rPr lang="pt-BR" b="1" baseline="30000" dirty="0"/>
              <a:t>k-1</a:t>
            </a:r>
            <a:r>
              <a:rPr lang="pt-BR" b="1" dirty="0"/>
              <a:t>) + 5</a:t>
            </a:r>
          </a:p>
          <a:p>
            <a:pPr lvl="1"/>
            <a:r>
              <a:rPr lang="pt-BR" dirty="0" smtClean="0"/>
              <a:t>Temos que substituir o custo do </a:t>
            </a:r>
            <a:r>
              <a:rPr lang="pt-BR" b="1" dirty="0" smtClean="0"/>
              <a:t>caso base</a:t>
            </a:r>
            <a:r>
              <a:rPr lang="pt-BR" dirty="0" smtClean="0"/>
              <a:t>, </a:t>
            </a:r>
            <a:r>
              <a:rPr lang="pt-BR" b="1" i="1" dirty="0" smtClean="0"/>
              <a:t>O(1)</a:t>
            </a:r>
          </a:p>
          <a:p>
            <a:pPr lvl="1"/>
            <a:r>
              <a:rPr lang="pt-BR" dirty="0" smtClean="0"/>
              <a:t>Complexidade da recorrência</a:t>
            </a:r>
            <a:endParaRPr lang="pt-BR" dirty="0"/>
          </a:p>
          <a:p>
            <a:pPr lvl="2"/>
            <a:r>
              <a:rPr lang="pt-BR" b="1" dirty="0" smtClean="0"/>
              <a:t>T(2</a:t>
            </a:r>
            <a:r>
              <a:rPr lang="pt-BR" b="1" baseline="30000" dirty="0" smtClean="0"/>
              <a:t>k</a:t>
            </a:r>
            <a:r>
              <a:rPr lang="pt-BR" b="1" dirty="0"/>
              <a:t>) = </a:t>
            </a:r>
            <a:r>
              <a:rPr lang="pt-BR" b="1" i="1" dirty="0" smtClean="0"/>
              <a:t>O(1</a:t>
            </a:r>
            <a:r>
              <a:rPr lang="pt-BR" b="1" i="1" dirty="0"/>
              <a:t>)</a:t>
            </a:r>
            <a:r>
              <a:rPr lang="pt-BR" b="1" dirty="0"/>
              <a:t> + 5k</a:t>
            </a:r>
            <a:endParaRPr lang="pt-BR" b="1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Devemos </a:t>
            </a:r>
            <a:r>
              <a:rPr lang="pt-BR" dirty="0"/>
              <a:t>lembrar que substituímos </a:t>
            </a:r>
            <a:r>
              <a:rPr lang="pt-BR" b="1" dirty="0"/>
              <a:t>n</a:t>
            </a:r>
            <a:r>
              <a:rPr lang="pt-BR" dirty="0"/>
              <a:t> por </a:t>
            </a:r>
            <a:r>
              <a:rPr lang="pt-BR" b="1" dirty="0" smtClean="0"/>
              <a:t>2</a:t>
            </a:r>
            <a:r>
              <a:rPr lang="pt-BR" b="1" baseline="30000" dirty="0" smtClean="0"/>
              <a:t>k</a:t>
            </a:r>
            <a:r>
              <a:rPr lang="pt-BR" dirty="0" smtClean="0"/>
              <a:t> </a:t>
            </a:r>
            <a:r>
              <a:rPr lang="pt-BR" dirty="0"/>
              <a:t>no início da expansão, de modo que </a:t>
            </a:r>
            <a:r>
              <a:rPr lang="pt-BR" b="1" dirty="0"/>
              <a:t>n = </a:t>
            </a:r>
            <a:r>
              <a:rPr lang="pt-BR" b="1" dirty="0" smtClean="0"/>
              <a:t>2</a:t>
            </a:r>
            <a:r>
              <a:rPr lang="pt-BR" b="1" baseline="30000" dirty="0" smtClean="0"/>
              <a:t>k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2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Expandindo a </a:t>
            </a:r>
            <a:r>
              <a:rPr lang="pt-BR" dirty="0"/>
              <a:t>recorrência </a:t>
            </a:r>
            <a:r>
              <a:rPr lang="pt-BR" b="1" dirty="0"/>
              <a:t>T(2</a:t>
            </a:r>
            <a:r>
              <a:rPr lang="pt-BR" b="1" baseline="30000" dirty="0"/>
              <a:t>k</a:t>
            </a:r>
            <a:r>
              <a:rPr lang="pt-BR" b="1" dirty="0"/>
              <a:t>) = T(2</a:t>
            </a:r>
            <a:r>
              <a:rPr lang="pt-BR" b="1" baseline="30000" dirty="0"/>
              <a:t>k-1</a:t>
            </a:r>
            <a:r>
              <a:rPr lang="pt-BR" b="1" dirty="0"/>
              <a:t>) + 5</a:t>
            </a:r>
          </a:p>
          <a:p>
            <a:pPr lvl="1"/>
            <a:r>
              <a:rPr lang="pt-BR" dirty="0" smtClean="0"/>
              <a:t>Aplicando </a:t>
            </a:r>
            <a:r>
              <a:rPr lang="pt-BR" dirty="0"/>
              <a:t>o </a:t>
            </a:r>
            <a:r>
              <a:rPr lang="pt-BR" dirty="0" smtClean="0"/>
              <a:t>logaritmo em </a:t>
            </a:r>
            <a:r>
              <a:rPr lang="pt-BR" b="1" dirty="0"/>
              <a:t>n = </a:t>
            </a:r>
            <a:r>
              <a:rPr lang="pt-BR" b="1" dirty="0" smtClean="0"/>
              <a:t>2</a:t>
            </a:r>
            <a:r>
              <a:rPr lang="pt-BR" b="1" baseline="30000" dirty="0" smtClean="0"/>
              <a:t>k</a:t>
            </a:r>
            <a:r>
              <a:rPr lang="pt-BR" dirty="0" smtClean="0"/>
              <a:t>, </a:t>
            </a:r>
            <a:r>
              <a:rPr lang="pt-BR" dirty="0"/>
              <a:t>temos que </a:t>
            </a:r>
            <a:r>
              <a:rPr lang="pt-BR" b="1" dirty="0" smtClean="0"/>
              <a:t>k=log</a:t>
            </a:r>
            <a:r>
              <a:rPr lang="pt-BR" b="1" baseline="-25000" dirty="0" smtClean="0"/>
              <a:t>2</a:t>
            </a:r>
            <a:r>
              <a:rPr lang="pt-BR" b="1" dirty="0" smtClean="0"/>
              <a:t> n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Substituindo</a:t>
            </a:r>
            <a:r>
              <a:rPr lang="pt-BR" dirty="0"/>
              <a:t>, </a:t>
            </a:r>
            <a:r>
              <a:rPr lang="pt-BR" dirty="0" smtClean="0"/>
              <a:t>temos</a:t>
            </a:r>
          </a:p>
          <a:p>
            <a:pPr lvl="2"/>
            <a:r>
              <a:rPr lang="pt-BR" b="1" dirty="0" smtClean="0"/>
              <a:t>T(2</a:t>
            </a:r>
            <a:r>
              <a:rPr lang="pt-BR" b="1" baseline="30000" dirty="0" smtClean="0"/>
              <a:t>k</a:t>
            </a:r>
            <a:r>
              <a:rPr lang="pt-BR" b="1" dirty="0"/>
              <a:t>) = </a:t>
            </a:r>
            <a:r>
              <a:rPr lang="pt-BR" b="1" i="1" dirty="0" smtClean="0"/>
              <a:t>O(1</a:t>
            </a:r>
            <a:r>
              <a:rPr lang="pt-BR" b="1" i="1" dirty="0"/>
              <a:t>)</a:t>
            </a:r>
            <a:r>
              <a:rPr lang="pt-BR" b="1" dirty="0"/>
              <a:t> + </a:t>
            </a:r>
            <a:r>
              <a:rPr lang="pt-BR" b="1" dirty="0" smtClean="0"/>
              <a:t>5k</a:t>
            </a:r>
          </a:p>
          <a:p>
            <a:pPr lvl="2"/>
            <a:r>
              <a:rPr lang="pt-BR" b="1" dirty="0" smtClean="0"/>
              <a:t>T(n) </a:t>
            </a:r>
            <a:r>
              <a:rPr lang="pt-BR" b="1" dirty="0"/>
              <a:t>= </a:t>
            </a:r>
            <a:r>
              <a:rPr lang="pt-BR" b="1" i="1" dirty="0"/>
              <a:t>O(1)</a:t>
            </a:r>
            <a:r>
              <a:rPr lang="pt-BR" b="1" dirty="0" smtClean="0"/>
              <a:t> </a:t>
            </a:r>
            <a:r>
              <a:rPr lang="pt-BR" b="1" dirty="0"/>
              <a:t>+ </a:t>
            </a:r>
            <a:r>
              <a:rPr lang="pt-BR" b="1" dirty="0" smtClean="0"/>
              <a:t>5 log</a:t>
            </a:r>
            <a:r>
              <a:rPr lang="pt-BR" b="1" baseline="-25000" dirty="0" smtClean="0"/>
              <a:t>2</a:t>
            </a:r>
            <a:r>
              <a:rPr lang="pt-BR" b="1" dirty="0" smtClean="0"/>
              <a:t> n</a:t>
            </a:r>
          </a:p>
          <a:p>
            <a:r>
              <a:rPr lang="pt-BR" dirty="0" smtClean="0"/>
              <a:t>Complexidade </a:t>
            </a:r>
            <a:r>
              <a:rPr lang="pt-BR" dirty="0"/>
              <a:t>da recorrência</a:t>
            </a:r>
          </a:p>
          <a:p>
            <a:pPr lvl="1"/>
            <a:r>
              <a:rPr lang="pt-BR" b="1" dirty="0"/>
              <a:t>T(n) = </a:t>
            </a:r>
            <a:r>
              <a:rPr lang="pt-BR" b="1" i="1" dirty="0" smtClean="0"/>
              <a:t>O(1) </a:t>
            </a:r>
            <a:r>
              <a:rPr lang="pt-BR" b="1" dirty="0" smtClean="0"/>
              <a:t>+ 5 log</a:t>
            </a:r>
            <a:r>
              <a:rPr lang="pt-BR" b="1" baseline="-25000" dirty="0" smtClean="0"/>
              <a:t>2</a:t>
            </a:r>
            <a:r>
              <a:rPr lang="pt-BR" b="1" dirty="0" smtClean="0"/>
              <a:t> n</a:t>
            </a:r>
            <a:endParaRPr lang="pt-BR" b="1" dirty="0"/>
          </a:p>
          <a:p>
            <a:pPr lvl="1"/>
            <a:r>
              <a:rPr lang="pt-BR" dirty="0"/>
              <a:t>Ou seja, </a:t>
            </a:r>
            <a:r>
              <a:rPr lang="pt-BR" b="1" dirty="0"/>
              <a:t>logarítmica</a:t>
            </a:r>
            <a:r>
              <a:rPr lang="pt-BR" dirty="0" smtClean="0"/>
              <a:t>: </a:t>
            </a:r>
            <a:r>
              <a:rPr lang="pt-BR" b="1" i="1" dirty="0" smtClean="0"/>
              <a:t>O(log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 n)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5168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99: Análise de Algoritmos: 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youtu.be/iZK5WwJFIPE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100: Análise de Algoritmos – Contando </a:t>
            </a:r>
            <a:r>
              <a:rPr lang="pt-BR" dirty="0" smtClean="0"/>
              <a:t>Instruções:</a:t>
            </a:r>
          </a:p>
          <a:p>
            <a:pPr lvl="1"/>
            <a:r>
              <a:rPr lang="pt-BR" dirty="0" smtClean="0">
                <a:hlinkClick r:id="rId3"/>
              </a:rPr>
              <a:t>youtu.be/</a:t>
            </a:r>
            <a:r>
              <a:rPr lang="pt-BR" dirty="0" err="1" smtClean="0">
                <a:hlinkClick r:id="rId3"/>
              </a:rPr>
              <a:t>wflNJurvTTQ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101: Análise de Algoritmos – Comportamento Assintótico: </a:t>
            </a:r>
            <a:endParaRPr lang="pt-BR" dirty="0" smtClean="0"/>
          </a:p>
          <a:p>
            <a:pPr lvl="1"/>
            <a:r>
              <a:rPr lang="pt-BR" dirty="0" smtClean="0">
                <a:hlinkClick r:id="rId4"/>
              </a:rPr>
              <a:t>youtu.be/</a:t>
            </a:r>
            <a:r>
              <a:rPr lang="pt-BR" dirty="0" err="1" smtClean="0">
                <a:hlinkClick r:id="rId4"/>
              </a:rPr>
              <a:t>SClFMUpBiaw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102: Análise de Algoritmos – Notação </a:t>
            </a:r>
            <a:r>
              <a:rPr lang="pt-BR" dirty="0" err="1" smtClean="0"/>
              <a:t>Grande-O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>
                <a:hlinkClick r:id="rId5"/>
              </a:rPr>
              <a:t>youtu.be/Q7nwypDgTS8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103: Análise de Algoritmos – Tipos de Análise Assintótica: </a:t>
            </a:r>
            <a:endParaRPr lang="pt-BR" dirty="0" smtClean="0"/>
          </a:p>
          <a:p>
            <a:pPr lvl="1"/>
            <a:r>
              <a:rPr lang="pt-BR" dirty="0" smtClean="0">
                <a:hlinkClick r:id="rId6"/>
              </a:rPr>
              <a:t>youtu.be/9RgC2dxi4W8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104: Análise de Algoritmos – Classes de Problemas: </a:t>
            </a:r>
            <a:endParaRPr lang="pt-BR" dirty="0" smtClean="0"/>
          </a:p>
          <a:p>
            <a:pPr lvl="1"/>
            <a:r>
              <a:rPr lang="pt-BR" dirty="0" smtClean="0">
                <a:hlinkClick r:id="rId7"/>
              </a:rPr>
              <a:t>youtu.be/8RYvWMOMnXw</a:t>
            </a:r>
            <a:endParaRPr lang="pt-BR" dirty="0" smtClean="0"/>
          </a:p>
          <a:p>
            <a:pPr lvl="1"/>
            <a:r>
              <a:rPr lang="pt-BR" dirty="0"/>
              <a:t>Aula 122 – Relações de </a:t>
            </a:r>
            <a:r>
              <a:rPr lang="pt-BR" dirty="0" smtClean="0"/>
              <a:t>Recorrência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>
                <a:hlinkClick r:id="rId8"/>
              </a:rPr>
              <a:t>youtu.be/QeLYRyW5T94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89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/>
              <a:t>recursiva </a:t>
            </a:r>
            <a:endParaRPr lang="pt-BR" dirty="0" smtClean="0"/>
          </a:p>
          <a:p>
            <a:pPr lvl="1"/>
            <a:r>
              <a:rPr lang="pt-BR" dirty="0" smtClean="0"/>
              <a:t>Matematicamente, o fatorial é definido como</a:t>
            </a:r>
          </a:p>
          <a:p>
            <a:pPr lvl="2"/>
            <a:r>
              <a:rPr lang="pt-BR" dirty="0" smtClean="0"/>
              <a:t>N! = N * (N-1)!</a:t>
            </a:r>
          </a:p>
          <a:p>
            <a:pPr lvl="2"/>
            <a:r>
              <a:rPr lang="pt-BR" dirty="0" smtClean="0"/>
              <a:t>0! = 1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665229"/>
            <a:ext cx="3657600" cy="128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94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Recorrência ou Relação de Recorrência</a:t>
            </a:r>
          </a:p>
          <a:p>
            <a:pPr lvl="1"/>
            <a:r>
              <a:rPr lang="pt-BR" dirty="0" smtClean="0"/>
              <a:t>Expressão </a:t>
            </a:r>
            <a:r>
              <a:rPr lang="pt-BR" dirty="0"/>
              <a:t>que descreve uma função em termos de entradas menores da </a:t>
            </a:r>
            <a:r>
              <a:rPr lang="pt-BR" dirty="0" smtClean="0"/>
              <a:t>função</a:t>
            </a:r>
          </a:p>
          <a:p>
            <a:pPr lvl="2"/>
            <a:r>
              <a:rPr lang="pt-BR" dirty="0"/>
              <a:t>Exemplo: definição de um função recursiva</a:t>
            </a:r>
          </a:p>
          <a:p>
            <a:pPr lvl="1"/>
            <a:r>
              <a:rPr lang="pt-BR" dirty="0" smtClean="0"/>
              <a:t>Muitos </a:t>
            </a:r>
            <a:r>
              <a:rPr lang="pt-BR" dirty="0"/>
              <a:t>algoritmos se baseiam em recorrência</a:t>
            </a:r>
          </a:p>
          <a:p>
            <a:pPr lvl="1"/>
            <a:r>
              <a:rPr lang="pt-BR" dirty="0" smtClean="0"/>
              <a:t>Ferramenta </a:t>
            </a:r>
            <a:r>
              <a:rPr lang="pt-BR" dirty="0"/>
              <a:t>importante para a solução de problemas combinatórios</a:t>
            </a:r>
          </a:p>
          <a:p>
            <a:r>
              <a:rPr lang="pt-BR" dirty="0" smtClean="0"/>
              <a:t>Relação de recorrência do fatorial</a:t>
            </a:r>
          </a:p>
          <a:p>
            <a:pPr lvl="1"/>
            <a:r>
              <a:rPr lang="pt-BR" dirty="0" smtClean="0"/>
              <a:t>T(n) = T(n-1) + 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1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 da recorrência</a:t>
            </a:r>
          </a:p>
          <a:p>
            <a:pPr lvl="1"/>
            <a:r>
              <a:rPr lang="pt-BR" dirty="0" smtClean="0"/>
              <a:t>Uma recursão usualmente </a:t>
            </a:r>
            <a:r>
              <a:rPr lang="pt-BR" dirty="0"/>
              <a:t>não </a:t>
            </a:r>
            <a:r>
              <a:rPr lang="pt-BR" dirty="0" smtClean="0"/>
              <a:t>utiliza </a:t>
            </a:r>
            <a:r>
              <a:rPr lang="pt-BR" dirty="0"/>
              <a:t>estruturas de repetição, apenas comandos condicionais, atribuições </a:t>
            </a:r>
            <a:r>
              <a:rPr lang="pt-BR" dirty="0" err="1" smtClean="0"/>
              <a:t>etc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Podemos </a:t>
            </a:r>
            <a:r>
              <a:rPr lang="pt-BR" dirty="0"/>
              <a:t>erroneamente imaginar que essa funções possuem complexidade </a:t>
            </a:r>
            <a:r>
              <a:rPr lang="pt-BR" b="1" i="1" dirty="0" smtClean="0"/>
              <a:t>O(1)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581128"/>
            <a:ext cx="3657600" cy="128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9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 da recorrência</a:t>
            </a:r>
          </a:p>
          <a:p>
            <a:pPr lvl="1"/>
            <a:r>
              <a:rPr lang="pt-BR" dirty="0" smtClean="0"/>
              <a:t>Saber </a:t>
            </a:r>
            <a:r>
              <a:rPr lang="pt-BR" dirty="0"/>
              <a:t>a complexidade </a:t>
            </a:r>
            <a:r>
              <a:rPr lang="pt-BR" dirty="0" smtClean="0"/>
              <a:t>da recursão envolve  </a:t>
            </a:r>
            <a:r>
              <a:rPr lang="pt-BR" dirty="0"/>
              <a:t>resolver a sua relação de </a:t>
            </a:r>
            <a:r>
              <a:rPr lang="pt-BR" dirty="0" smtClean="0"/>
              <a:t>recorrência</a:t>
            </a:r>
          </a:p>
          <a:p>
            <a:pPr lvl="1"/>
            <a:r>
              <a:rPr lang="pt-BR" dirty="0"/>
              <a:t>T(n) = T(n-1) + </a:t>
            </a:r>
            <a:r>
              <a:rPr lang="pt-BR" dirty="0" smtClean="0"/>
              <a:t>n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581128"/>
            <a:ext cx="3657600" cy="128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68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 da recorrência</a:t>
            </a:r>
          </a:p>
          <a:p>
            <a:pPr lvl="1"/>
            <a:r>
              <a:rPr lang="pt-BR" dirty="0" smtClean="0"/>
              <a:t>Temos que </a:t>
            </a:r>
            <a:r>
              <a:rPr lang="pt-BR" dirty="0"/>
              <a:t>encontrar uma </a:t>
            </a:r>
            <a:r>
              <a:rPr lang="pt-BR" b="1" dirty="0"/>
              <a:t>fórmula fechada</a:t>
            </a:r>
            <a:r>
              <a:rPr lang="pt-BR" dirty="0"/>
              <a:t> que nos dê o valor da função </a:t>
            </a:r>
            <a:r>
              <a:rPr lang="pt-BR" b="1" dirty="0"/>
              <a:t>T(n) = T(n-1) + </a:t>
            </a:r>
            <a:r>
              <a:rPr lang="pt-BR" b="1" dirty="0" smtClean="0"/>
              <a:t>n</a:t>
            </a:r>
            <a:r>
              <a:rPr lang="pt-BR" dirty="0" smtClean="0"/>
              <a:t> em </a:t>
            </a:r>
            <a:r>
              <a:rPr lang="pt-BR" dirty="0"/>
              <a:t>termos de seu parâmetro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Geralmente </a:t>
            </a:r>
            <a:r>
              <a:rPr lang="pt-BR" dirty="0"/>
              <a:t>obtido como uma combinação de polinômios, quocientes de polinômios, logaritmos, exponenciais etc.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581128"/>
            <a:ext cx="3657600" cy="128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37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pt-BR" dirty="0" smtClean="0"/>
                  <a:t>Considere </a:t>
                </a:r>
                <a:r>
                  <a:rPr lang="pt-BR" dirty="0"/>
                  <a:t>a seguinte relação de recorrência</a:t>
                </a:r>
              </a:p>
              <a:p>
                <a:pPr lvl="1"/>
                <a:r>
                  <a:rPr lang="pt-BR" b="1" dirty="0"/>
                  <a:t>T(n) = T(n-1) + 2n + </a:t>
                </a:r>
                <a:r>
                  <a:rPr lang="pt-BR" b="1" dirty="0" smtClean="0"/>
                  <a:t>3</a:t>
                </a:r>
              </a:p>
              <a:p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  <m:r>
                          <a:rPr lang="pt-BR" b="1" i="1" smtClean="0">
                            <a:latin typeface="Cambria Math"/>
                          </a:rPr>
                          <m:t>, </m:t>
                        </m:r>
                        <m:r>
                          <a:rPr lang="pt-BR" b="1" i="1" smtClean="0">
                            <a:latin typeface="Cambria Math"/>
                          </a:rPr>
                          <m:t>𝟑</m:t>
                        </m:r>
                        <m:r>
                          <a:rPr lang="pt-BR" b="1" i="1" smtClean="0">
                            <a:latin typeface="Cambria Math"/>
                          </a:rPr>
                          <m:t>, </m:t>
                        </m:r>
                        <m:r>
                          <a:rPr lang="pt-BR" b="1" i="1" smtClean="0">
                            <a:latin typeface="Cambria Math"/>
                          </a:rPr>
                          <m:t>𝟒</m:t>
                        </m:r>
                        <m:r>
                          <a:rPr lang="pt-BR" b="1" i="1" smtClean="0">
                            <a:latin typeface="Cambria Math"/>
                          </a:rPr>
                          <m:t>, …</m:t>
                        </m:r>
                      </m:e>
                    </m:d>
                  </m:oMath>
                </a14:m>
                <a:r>
                  <a:rPr lang="pt-BR" dirty="0" smtClean="0"/>
                  <a:t>, existem inúmeras </a:t>
                </a:r>
                <a:r>
                  <a:rPr lang="pt-BR" dirty="0"/>
                  <a:t>funções </a:t>
                </a:r>
                <a:r>
                  <a:rPr lang="pt-BR" b="1" dirty="0"/>
                  <a:t>T</a:t>
                </a:r>
                <a:r>
                  <a:rPr lang="pt-BR" dirty="0"/>
                  <a:t> que satisfazem a </a:t>
                </a:r>
                <a:r>
                  <a:rPr lang="pt-BR" dirty="0" smtClean="0"/>
                  <a:t>recorrência</a:t>
                </a:r>
              </a:p>
              <a:p>
                <a:pPr lvl="1"/>
                <a:r>
                  <a:rPr lang="pt-BR" dirty="0" smtClean="0"/>
                  <a:t>Depende do </a:t>
                </a:r>
                <a:r>
                  <a:rPr lang="pt-BR" b="1" dirty="0" smtClean="0"/>
                  <a:t>caso base</a:t>
                </a:r>
                <a:r>
                  <a:rPr lang="pt-BR" dirty="0" smtClean="0"/>
                  <a:t>, </a:t>
                </a:r>
                <a:r>
                  <a:rPr lang="pt-BR" b="1" dirty="0" smtClean="0"/>
                  <a:t>T(1)</a:t>
                </a:r>
              </a:p>
              <a:p>
                <a:pPr lvl="1"/>
                <a:r>
                  <a:rPr lang="pt-BR" dirty="0" smtClean="0"/>
                  <a:t>Exemplos</a:t>
                </a:r>
                <a:endParaRPr lang="pt-BR" dirty="0"/>
              </a:p>
              <a:p>
                <a:pPr lvl="2"/>
                <a:r>
                  <a:rPr lang="pt-BR" b="1" dirty="0" smtClean="0"/>
                  <a:t>T(1) = 1</a:t>
                </a:r>
              </a:p>
              <a:p>
                <a:pPr lvl="3"/>
                <a:endParaRPr lang="pt-BR" b="1" dirty="0"/>
              </a:p>
              <a:p>
                <a:pPr lvl="3"/>
                <a:endParaRPr lang="pt-BR" b="1" dirty="0" smtClean="0"/>
              </a:p>
              <a:p>
                <a:pPr lvl="3"/>
                <a:endParaRPr lang="pt-BR" b="1" dirty="0" smtClean="0"/>
              </a:p>
              <a:p>
                <a:pPr lvl="2"/>
                <a:r>
                  <a:rPr lang="pt-BR" b="1" dirty="0" smtClean="0"/>
                  <a:t>T(1</a:t>
                </a:r>
                <a:r>
                  <a:rPr lang="pt-BR" b="1" dirty="0"/>
                  <a:t>) = </a:t>
                </a:r>
                <a:r>
                  <a:rPr lang="pt-BR" b="1" dirty="0" smtClean="0"/>
                  <a:t>5</a:t>
                </a:r>
                <a:endParaRPr lang="pt-BR" b="1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b="-10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88074"/>
              </p:ext>
            </p:extLst>
          </p:nvPr>
        </p:nvGraphicFramePr>
        <p:xfrm>
          <a:off x="3275858" y="4386808"/>
          <a:ext cx="4824534" cy="914400"/>
        </p:xfrm>
        <a:graphic>
          <a:graphicData uri="http://schemas.openxmlformats.org/drawingml/2006/table">
            <a:tbl>
              <a:tblPr firstRow="1" firstCol="1"/>
              <a:tblGrid>
                <a:gridCol w="804089"/>
                <a:gridCol w="804089"/>
                <a:gridCol w="804089"/>
                <a:gridCol w="804089"/>
                <a:gridCol w="804089"/>
                <a:gridCol w="804089"/>
              </a:tblGrid>
              <a:tr h="44284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4284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T(n)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41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66170"/>
              </p:ext>
            </p:extLst>
          </p:nvPr>
        </p:nvGraphicFramePr>
        <p:xfrm>
          <a:off x="3275858" y="5754960"/>
          <a:ext cx="4824534" cy="914400"/>
        </p:xfrm>
        <a:graphic>
          <a:graphicData uri="http://schemas.openxmlformats.org/drawingml/2006/table">
            <a:tbl>
              <a:tblPr firstRow="1" firstCol="1"/>
              <a:tblGrid>
                <a:gridCol w="804089"/>
                <a:gridCol w="804089"/>
                <a:gridCol w="804089"/>
                <a:gridCol w="804089"/>
                <a:gridCol w="804089"/>
                <a:gridCol w="804089"/>
              </a:tblGrid>
              <a:tr h="44284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4284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T(n)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32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45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de Recorrências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Problema</a:t>
                </a:r>
              </a:p>
              <a:p>
                <a:pPr lvl="1"/>
                <a:r>
                  <a:rPr lang="pt-BR" dirty="0" smtClean="0"/>
                  <a:t>Para </a:t>
                </a:r>
                <a:r>
                  <a:rPr lang="pt-BR" dirty="0"/>
                  <a:t>cada valor </a:t>
                </a:r>
                <a:r>
                  <a:rPr lang="pt-BR" b="1" dirty="0"/>
                  <a:t>i</a:t>
                </a:r>
                <a:r>
                  <a:rPr lang="pt-BR" dirty="0"/>
                  <a:t> e o intervalo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𝒏</m:t>
                    </m:r>
                    <m:r>
                      <a:rPr lang="pt-BR" b="1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𝟐</m:t>
                        </m:r>
                        <m:r>
                          <a:rPr lang="pt-BR" b="1" i="1">
                            <a:latin typeface="Cambria Math"/>
                          </a:rPr>
                          <m:t>, </m:t>
                        </m:r>
                        <m:r>
                          <a:rPr lang="pt-BR" b="1" i="1">
                            <a:latin typeface="Cambria Math"/>
                          </a:rPr>
                          <m:t>𝟑</m:t>
                        </m:r>
                        <m:r>
                          <a:rPr lang="pt-BR" b="1" i="1">
                            <a:latin typeface="Cambria Math"/>
                          </a:rPr>
                          <m:t>, </m:t>
                        </m:r>
                        <m:r>
                          <a:rPr lang="pt-BR" b="1" i="1">
                            <a:latin typeface="Cambria Math"/>
                          </a:rPr>
                          <m:t>𝟒</m:t>
                        </m:r>
                        <m:r>
                          <a:rPr lang="pt-BR" b="1" i="1">
                            <a:latin typeface="Cambria Math"/>
                          </a:rPr>
                          <m:t>, …</m:t>
                        </m:r>
                      </m:e>
                    </m:d>
                  </m:oMath>
                </a14:m>
                <a:r>
                  <a:rPr lang="pt-BR" dirty="0"/>
                  <a:t> existe uma (e apenas uma) função </a:t>
                </a:r>
                <a:r>
                  <a:rPr lang="pt-BR" b="1" dirty="0"/>
                  <a:t>T</a:t>
                </a:r>
                <a:r>
                  <a:rPr lang="pt-BR" dirty="0"/>
                  <a:t> que tem caso base </a:t>
                </a:r>
                <a:r>
                  <a:rPr lang="pt-BR" b="1" dirty="0"/>
                  <a:t>T(1) = i</a:t>
                </a:r>
                <a:r>
                  <a:rPr lang="pt-BR" dirty="0"/>
                  <a:t> e satisfaz a recorrência </a:t>
                </a:r>
                <a:endParaRPr lang="pt-BR" dirty="0" smtClean="0"/>
              </a:p>
              <a:p>
                <a:pPr lvl="1"/>
                <a:r>
                  <a:rPr lang="pt-BR" b="1" dirty="0" smtClean="0"/>
                  <a:t>T(n</a:t>
                </a:r>
                <a:r>
                  <a:rPr lang="pt-BR" b="1" dirty="0"/>
                  <a:t>) = </a:t>
                </a:r>
                <a:r>
                  <a:rPr lang="pt-BR" b="1" dirty="0" smtClean="0"/>
                  <a:t>T(n-1</a:t>
                </a:r>
                <a:r>
                  <a:rPr lang="pt-BR" b="1" dirty="0"/>
                  <a:t>) + 2n + </a:t>
                </a:r>
                <a:r>
                  <a:rPr lang="pt-BR" b="1" dirty="0" smtClean="0"/>
                  <a:t>3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79050"/>
              </p:ext>
            </p:extLst>
          </p:nvPr>
        </p:nvGraphicFramePr>
        <p:xfrm>
          <a:off x="2051722" y="4221088"/>
          <a:ext cx="4824534" cy="914400"/>
        </p:xfrm>
        <a:graphic>
          <a:graphicData uri="http://schemas.openxmlformats.org/drawingml/2006/table">
            <a:tbl>
              <a:tblPr firstRow="1" firstCol="1"/>
              <a:tblGrid>
                <a:gridCol w="804089"/>
                <a:gridCol w="804089"/>
                <a:gridCol w="804089"/>
                <a:gridCol w="804089"/>
                <a:gridCol w="804089"/>
                <a:gridCol w="804089"/>
              </a:tblGrid>
              <a:tr h="44284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4284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T(n)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41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22866"/>
              </p:ext>
            </p:extLst>
          </p:nvPr>
        </p:nvGraphicFramePr>
        <p:xfrm>
          <a:off x="2051722" y="5589240"/>
          <a:ext cx="4824534" cy="914400"/>
        </p:xfrm>
        <a:graphic>
          <a:graphicData uri="http://schemas.openxmlformats.org/drawingml/2006/table">
            <a:tbl>
              <a:tblPr firstRow="1" firstCol="1"/>
              <a:tblGrid>
                <a:gridCol w="804089"/>
                <a:gridCol w="804089"/>
                <a:gridCol w="804089"/>
                <a:gridCol w="804089"/>
                <a:gridCol w="804089"/>
                <a:gridCol w="804089"/>
              </a:tblGrid>
              <a:tr h="44284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4284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4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T(n)</a:t>
                      </a:r>
                      <a:endParaRPr lang="pt-BR" sz="24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32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2400" b="1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45</a:t>
                      </a:r>
                      <a:endParaRPr lang="pt-BR" sz="2400" b="1" i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2578</TotalTime>
  <Words>1269</Words>
  <Application>Microsoft Office PowerPoint</Application>
  <PresentationFormat>Apresentação na tela (4:3)</PresentationFormat>
  <Paragraphs>233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Mediano</vt:lpstr>
      <vt:lpstr>Análise de Algoritmos: Parte 4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Relações de Recorrências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238</cp:revision>
  <dcterms:created xsi:type="dcterms:W3CDTF">2013-02-10T18:49:59Z</dcterms:created>
  <dcterms:modified xsi:type="dcterms:W3CDTF">2019-04-22T16:59:33Z</dcterms:modified>
</cp:coreProperties>
</file>