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0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306" r:id="rId10"/>
    <p:sldId id="301" r:id="rId11"/>
    <p:sldId id="293" r:id="rId12"/>
    <p:sldId id="294" r:id="rId13"/>
    <p:sldId id="295" r:id="rId14"/>
    <p:sldId id="307" r:id="rId15"/>
    <p:sldId id="302" r:id="rId16"/>
    <p:sldId id="297" r:id="rId17"/>
    <p:sldId id="303" r:id="rId18"/>
    <p:sldId id="298" r:id="rId19"/>
    <p:sldId id="299" r:id="rId20"/>
    <p:sldId id="308" r:id="rId21"/>
    <p:sldId id="304" r:id="rId22"/>
    <p:sldId id="305" r:id="rId23"/>
    <p:sldId id="309" r:id="rId24"/>
    <p:sldId id="312" r:id="rId25"/>
    <p:sldId id="310" r:id="rId26"/>
    <p:sldId id="313" r:id="rId27"/>
    <p:sldId id="314" r:id="rId28"/>
    <p:sldId id="315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zxwCSxbntKA" TargetMode="External"/><Relationship Id="rId2" Type="http://schemas.openxmlformats.org/officeDocument/2006/relationships/hyperlink" Target="http://youtu.be/ptvnLzqcJu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Busca em </a:t>
            </a:r>
            <a:r>
              <a:rPr lang="pt-BR" dirty="0" err="1" smtClean="0"/>
              <a:t>arrays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Backes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ou Linear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</a:t>
            </a:r>
            <a:r>
              <a:rPr lang="pt-BR" dirty="0" smtClean="0"/>
              <a:t>elementos</a:t>
            </a:r>
            <a:endParaRPr lang="pt-BR" dirty="0"/>
          </a:p>
          <a:p>
            <a:pPr lvl="2"/>
            <a:r>
              <a:rPr lang="pt-BR" b="1" i="1" dirty="0"/>
              <a:t>O(1)</a:t>
            </a:r>
            <a:r>
              <a:rPr lang="pt-BR" dirty="0"/>
              <a:t>, melhor caso: o elemento é o primeiro do </a:t>
            </a:r>
            <a:r>
              <a:rPr lang="pt-BR" dirty="0" err="1" smtClean="0"/>
              <a:t>array</a:t>
            </a:r>
            <a:endParaRPr lang="pt-BR" dirty="0"/>
          </a:p>
          <a:p>
            <a:pPr lvl="2"/>
            <a:r>
              <a:rPr lang="pt-BR" b="1" i="1" dirty="0"/>
              <a:t>O(N)</a:t>
            </a:r>
            <a:r>
              <a:rPr lang="pt-BR" dirty="0"/>
              <a:t>, pior caso: o elemento é o último do </a:t>
            </a:r>
            <a:r>
              <a:rPr lang="pt-BR" dirty="0" err="1"/>
              <a:t>array</a:t>
            </a:r>
            <a:r>
              <a:rPr lang="pt-BR" dirty="0"/>
              <a:t> ou não </a:t>
            </a:r>
            <a:r>
              <a:rPr lang="pt-BR" dirty="0" smtClean="0"/>
              <a:t>existe</a:t>
            </a:r>
            <a:endParaRPr lang="pt-BR" dirty="0"/>
          </a:p>
          <a:p>
            <a:pPr lvl="2"/>
            <a:r>
              <a:rPr lang="pt-BR" b="1" i="1" dirty="0"/>
              <a:t>O(N/2)</a:t>
            </a:r>
            <a:r>
              <a:rPr lang="pt-BR" dirty="0"/>
              <a:t>, caso </a:t>
            </a:r>
            <a:r>
              <a:rPr lang="pt-BR" dirty="0" smtClean="0"/>
              <a:t>médio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862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</a:t>
            </a:r>
            <a:r>
              <a:rPr lang="pt-BR" dirty="0" smtClean="0"/>
              <a:t>Sequencial Ordenada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Procurar </a:t>
            </a:r>
            <a:r>
              <a:rPr lang="pt-BR" dirty="0"/>
              <a:t>por um determinado valor em um </a:t>
            </a:r>
            <a:r>
              <a:rPr lang="pt-BR" dirty="0" err="1"/>
              <a:t>array</a:t>
            </a:r>
            <a:r>
              <a:rPr lang="pt-BR" dirty="0"/>
              <a:t> desordenado é uma tarefa bastante </a:t>
            </a:r>
            <a:r>
              <a:rPr lang="pt-BR" dirty="0" smtClean="0"/>
              <a:t>cara</a:t>
            </a:r>
          </a:p>
          <a:p>
            <a:endParaRPr lang="pt-BR" dirty="0" smtClean="0"/>
          </a:p>
          <a:p>
            <a:r>
              <a:rPr lang="pt-BR" dirty="0" smtClean="0"/>
              <a:t>Como melhorar isso?</a:t>
            </a:r>
          </a:p>
          <a:p>
            <a:pPr lvl="1"/>
            <a:r>
              <a:rPr lang="pt-BR" dirty="0" smtClean="0"/>
              <a:t>Organizando </a:t>
            </a:r>
            <a:r>
              <a:rPr lang="pt-BR" dirty="0"/>
              <a:t>o </a:t>
            </a:r>
            <a:r>
              <a:rPr lang="pt-BR" dirty="0" err="1"/>
              <a:t>array</a:t>
            </a:r>
            <a:r>
              <a:rPr lang="pt-BR" dirty="0"/>
              <a:t> segundo alguma ordem, isto é, </a:t>
            </a:r>
            <a:r>
              <a:rPr lang="pt-BR" dirty="0" smtClean="0"/>
              <a:t>devemos ordenar 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smtClean="0"/>
              <a:t>Isso facilita a tarefa </a:t>
            </a:r>
            <a:r>
              <a:rPr lang="pt-BR" dirty="0"/>
              <a:t>de </a:t>
            </a:r>
            <a:r>
              <a:rPr lang="pt-BR" dirty="0" smtClean="0"/>
              <a:t>busca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8440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</a:t>
            </a:r>
            <a:r>
              <a:rPr lang="pt-BR" dirty="0" smtClean="0"/>
              <a:t>Sequencial Ordenada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Assume </a:t>
            </a:r>
            <a:r>
              <a:rPr lang="pt-BR" dirty="0"/>
              <a:t>que os dados estão </a:t>
            </a:r>
            <a:r>
              <a:rPr lang="pt-BR" dirty="0" smtClean="0"/>
              <a:t>ordenados</a:t>
            </a:r>
          </a:p>
          <a:p>
            <a:pPr lvl="1"/>
            <a:r>
              <a:rPr lang="pt-BR" dirty="0" smtClean="0"/>
              <a:t>Se </a:t>
            </a:r>
            <a:r>
              <a:rPr lang="pt-BR" dirty="0"/>
              <a:t>o elemento procurado for </a:t>
            </a:r>
            <a:r>
              <a:rPr lang="pt-BR" b="1" dirty="0"/>
              <a:t>menor </a:t>
            </a:r>
            <a:r>
              <a:rPr lang="pt-BR" dirty="0"/>
              <a:t>do que o valor em uma determinada posição do </a:t>
            </a:r>
            <a:r>
              <a:rPr lang="pt-BR" dirty="0" err="1"/>
              <a:t>array</a:t>
            </a:r>
            <a:r>
              <a:rPr lang="pt-BR" dirty="0"/>
              <a:t>, temos a certeza de que ele não estará no restante do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Isso </a:t>
            </a:r>
            <a:r>
              <a:rPr lang="pt-BR" dirty="0"/>
              <a:t>evita a necessidade de percorrer o </a:t>
            </a:r>
            <a:r>
              <a:rPr lang="pt-BR" dirty="0" err="1"/>
              <a:t>array</a:t>
            </a:r>
            <a:r>
              <a:rPr lang="pt-BR" dirty="0"/>
              <a:t> do seu início até o seu 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732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</a:t>
            </a:r>
            <a:r>
              <a:rPr lang="pt-BR" dirty="0" smtClean="0"/>
              <a:t>Sequencial Ordenada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355"/>
          <a:stretch/>
        </p:blipFill>
        <p:spPr bwMode="auto">
          <a:xfrm>
            <a:off x="1397834" y="2187401"/>
            <a:ext cx="6348331" cy="2481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2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</a:t>
            </a:r>
            <a:r>
              <a:rPr lang="pt-BR" dirty="0" smtClean="0"/>
              <a:t>Sequencial Ordenada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3074" name="Picture 2" descr="D:\Andre\Pesquisa\Publicações\Livros\Livro Estutura de Dados em C\VersaoWord\Figuras\Figura3.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2146126"/>
            <a:ext cx="9132887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465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</a:t>
            </a:r>
            <a:r>
              <a:rPr lang="pt-BR" dirty="0" smtClean="0"/>
              <a:t>Sequencial Ordenada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/>
              <a:t>Ordenar um </a:t>
            </a:r>
            <a:r>
              <a:rPr lang="pt-BR" dirty="0" err="1"/>
              <a:t>array</a:t>
            </a:r>
            <a:r>
              <a:rPr lang="pt-BR" dirty="0"/>
              <a:t> também tem um </a:t>
            </a:r>
            <a:r>
              <a:rPr lang="pt-BR" dirty="0" smtClean="0"/>
              <a:t>custo </a:t>
            </a:r>
          </a:p>
          <a:p>
            <a:pPr lvl="2"/>
            <a:r>
              <a:rPr lang="pt-BR" dirty="0" smtClean="0"/>
              <a:t>Esse </a:t>
            </a:r>
            <a:r>
              <a:rPr lang="pt-BR" dirty="0"/>
              <a:t>custo é superior ao custo da busca sequencial no seu pior </a:t>
            </a:r>
            <a:r>
              <a:rPr lang="pt-BR" dirty="0" smtClean="0"/>
              <a:t>caso</a:t>
            </a:r>
          </a:p>
          <a:p>
            <a:pPr lvl="2"/>
            <a:endParaRPr lang="pt-BR" dirty="0"/>
          </a:p>
          <a:p>
            <a:pPr lvl="1"/>
            <a:r>
              <a:rPr lang="pt-BR" dirty="0" smtClean="0"/>
              <a:t>Se </a:t>
            </a:r>
            <a:r>
              <a:rPr lang="pt-BR" dirty="0"/>
              <a:t>for para fazer a busca de um único elemento, não </a:t>
            </a:r>
            <a:r>
              <a:rPr lang="pt-BR" dirty="0" smtClean="0"/>
              <a:t>compensa ordenar </a:t>
            </a:r>
            <a:r>
              <a:rPr lang="pt-BR" dirty="0"/>
              <a:t>o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2"/>
            <a:r>
              <a:rPr lang="pt-BR" dirty="0" smtClean="0"/>
              <a:t>Porém</a:t>
            </a:r>
            <a:r>
              <a:rPr lang="pt-BR" dirty="0"/>
              <a:t>, se mais de um elemento for recuperado do </a:t>
            </a:r>
            <a:r>
              <a:rPr lang="pt-BR" dirty="0" err="1"/>
              <a:t>array</a:t>
            </a:r>
            <a:r>
              <a:rPr lang="pt-BR" dirty="0"/>
              <a:t>, o esforço de ordenar 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pode compensar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2750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Fazer </a:t>
            </a:r>
            <a:r>
              <a:rPr lang="pt-BR" dirty="0"/>
              <a:t>a busca em um </a:t>
            </a:r>
            <a:r>
              <a:rPr lang="pt-BR" dirty="0" err="1"/>
              <a:t>array</a:t>
            </a:r>
            <a:r>
              <a:rPr lang="pt-BR" dirty="0"/>
              <a:t> ordenado representa um ganho de </a:t>
            </a:r>
            <a:r>
              <a:rPr lang="pt-BR" dirty="0" smtClean="0"/>
              <a:t>tempo</a:t>
            </a:r>
          </a:p>
          <a:p>
            <a:pPr lvl="1"/>
            <a:r>
              <a:rPr lang="pt-BR" dirty="0" smtClean="0"/>
              <a:t>Podemos </a:t>
            </a:r>
            <a:r>
              <a:rPr lang="pt-BR" dirty="0"/>
              <a:t>terminar a busca mais cedo se o elemento procurado for menor que o valor da posição atual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4239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</a:t>
            </a:r>
            <a:r>
              <a:rPr lang="pt-BR" dirty="0"/>
              <a:t>Busca Sequencial </a:t>
            </a:r>
            <a:r>
              <a:rPr lang="pt-BR" dirty="0" smtClean="0"/>
              <a:t>Ordenada é </a:t>
            </a:r>
            <a:r>
              <a:rPr lang="pt-BR" dirty="0"/>
              <a:t>uma estratégia de busca extremamente simples </a:t>
            </a:r>
            <a:endParaRPr lang="pt-BR" dirty="0" smtClean="0"/>
          </a:p>
          <a:p>
            <a:pPr lvl="1"/>
            <a:r>
              <a:rPr lang="pt-BR" dirty="0" smtClean="0"/>
              <a:t>Ela percorre </a:t>
            </a:r>
            <a:r>
              <a:rPr lang="pt-BR" dirty="0"/>
              <a:t>todo 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dirty="0" smtClean="0"/>
              <a:t>linearmente</a:t>
            </a:r>
            <a:endParaRPr lang="pt-BR" dirty="0"/>
          </a:p>
          <a:p>
            <a:pPr lvl="1"/>
            <a:r>
              <a:rPr lang="pt-BR" dirty="0" smtClean="0"/>
              <a:t>Não utiliza adequadamente a ordenação dos dados </a:t>
            </a:r>
          </a:p>
          <a:p>
            <a:r>
              <a:rPr lang="pt-BR" dirty="0" smtClean="0"/>
              <a:t>Uma </a:t>
            </a:r>
            <a:r>
              <a:rPr lang="pt-BR" dirty="0"/>
              <a:t>estratégia de busca mais sofisticada é a Busca </a:t>
            </a:r>
            <a:r>
              <a:rPr lang="pt-BR" dirty="0" smtClean="0"/>
              <a:t>Binária</a:t>
            </a:r>
          </a:p>
          <a:p>
            <a:pPr lvl="1"/>
            <a:r>
              <a:rPr lang="pt-BR" dirty="0" smtClean="0"/>
              <a:t>Muito </a:t>
            </a:r>
            <a:r>
              <a:rPr lang="pt-BR" dirty="0"/>
              <a:t>mais eficiente do que a Busca Sequencial Ordenada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29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 smtClean="0"/>
              <a:t>É uma </a:t>
            </a:r>
            <a:r>
              <a:rPr lang="pt-BR" dirty="0"/>
              <a:t>estratégia baseada na </a:t>
            </a:r>
            <a:r>
              <a:rPr lang="pt-BR" dirty="0" err="1"/>
              <a:t>idéia</a:t>
            </a:r>
            <a:r>
              <a:rPr lang="pt-BR" dirty="0"/>
              <a:t> de </a:t>
            </a:r>
            <a:r>
              <a:rPr lang="pt-BR" i="1" dirty="0" smtClean="0"/>
              <a:t>dividir </a:t>
            </a:r>
            <a:r>
              <a:rPr lang="pt-BR" i="1" dirty="0"/>
              <a:t>para </a:t>
            </a:r>
            <a:r>
              <a:rPr lang="pt-BR" i="1" dirty="0" smtClean="0"/>
              <a:t>conquistar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A </a:t>
            </a:r>
            <a:r>
              <a:rPr lang="pt-BR" dirty="0"/>
              <a:t>cada passo, esse algoritmo analisa o valor do meio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</a:p>
          <a:p>
            <a:pPr lvl="2"/>
            <a:r>
              <a:rPr lang="pt-BR" dirty="0" smtClean="0"/>
              <a:t>Caso </a:t>
            </a:r>
            <a:r>
              <a:rPr lang="pt-BR" dirty="0"/>
              <a:t>esse valor seja igual ao elemento procurado, a busca </a:t>
            </a:r>
            <a:r>
              <a:rPr lang="pt-BR" dirty="0" smtClean="0"/>
              <a:t>termina</a:t>
            </a:r>
          </a:p>
          <a:p>
            <a:pPr lvl="2"/>
            <a:r>
              <a:rPr lang="pt-BR" dirty="0" smtClean="0"/>
              <a:t>Caso contrário</a:t>
            </a:r>
            <a:r>
              <a:rPr lang="pt-BR" dirty="0"/>
              <a:t>, a busca continua na metade do </a:t>
            </a:r>
            <a:r>
              <a:rPr lang="pt-BR" dirty="0" err="1"/>
              <a:t>array</a:t>
            </a:r>
            <a:r>
              <a:rPr lang="pt-BR" dirty="0"/>
              <a:t> que condiz com o valor procurado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4480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492"/>
          <a:stretch/>
        </p:blipFill>
        <p:spPr bwMode="auto">
          <a:xfrm>
            <a:off x="1073845" y="2187401"/>
            <a:ext cx="6996309" cy="349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64480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Ato </a:t>
            </a:r>
            <a:r>
              <a:rPr lang="pt-BR" dirty="0"/>
              <a:t>de procurar por um elemento em um conjunto de </a:t>
            </a:r>
            <a:r>
              <a:rPr lang="pt-BR" dirty="0" smtClean="0"/>
              <a:t>dados</a:t>
            </a:r>
          </a:p>
          <a:p>
            <a:pPr lvl="1"/>
            <a:r>
              <a:rPr lang="pt-BR" dirty="0" smtClean="0"/>
              <a:t>Recuperação de dados armazenados em um repositório ou base de dados</a:t>
            </a:r>
            <a:endParaRPr lang="pt-BR" dirty="0"/>
          </a:p>
          <a:p>
            <a:r>
              <a:rPr lang="pt-BR" dirty="0"/>
              <a:t>A operação de busca visa responder se um determinado valor está ou não presente em um conjunto de elementos </a:t>
            </a:r>
            <a:endParaRPr lang="pt-BR" dirty="0" smtClean="0"/>
          </a:p>
          <a:p>
            <a:pPr lvl="1"/>
            <a:r>
              <a:rPr lang="pt-BR" dirty="0" smtClean="0"/>
              <a:t>Por </a:t>
            </a:r>
            <a:r>
              <a:rPr lang="pt-BR" dirty="0"/>
              <a:t>exemplo, </a:t>
            </a:r>
            <a:r>
              <a:rPr lang="pt-BR" dirty="0" smtClean="0"/>
              <a:t>em um </a:t>
            </a:r>
            <a:r>
              <a:rPr lang="pt-BR" dirty="0" err="1" smtClean="0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7677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4098" name="Picture 2" descr="D:\Andre\Pesquisa\Publicações\Livros\Livro Estutura de Dados em C\VersaoWord\Figuras\Figura3.3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126"/>
            <a:ext cx="914241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680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Considerando um </a:t>
            </a:r>
            <a:r>
              <a:rPr lang="pt-BR" dirty="0" err="1"/>
              <a:t>array</a:t>
            </a:r>
            <a:r>
              <a:rPr lang="pt-BR" dirty="0"/>
              <a:t> com </a:t>
            </a:r>
            <a:r>
              <a:rPr lang="pt-BR" b="1" dirty="0"/>
              <a:t>N</a:t>
            </a:r>
            <a:r>
              <a:rPr lang="pt-BR" dirty="0"/>
              <a:t> elementos, o tempo de execução </a:t>
            </a:r>
            <a:r>
              <a:rPr lang="pt-BR" dirty="0" smtClean="0"/>
              <a:t>é</a:t>
            </a:r>
            <a:r>
              <a:rPr lang="pt-BR" dirty="0"/>
              <a:t>:</a:t>
            </a:r>
          </a:p>
          <a:p>
            <a:pPr lvl="2"/>
            <a:r>
              <a:rPr lang="pt-BR" b="1" i="1" dirty="0"/>
              <a:t>O(1)</a:t>
            </a:r>
            <a:r>
              <a:rPr lang="pt-BR" dirty="0"/>
              <a:t>, melhor caso: o elemento procurado está no meio do </a:t>
            </a:r>
            <a:r>
              <a:rPr lang="pt-BR" dirty="0" err="1"/>
              <a:t>array</a:t>
            </a:r>
            <a:r>
              <a:rPr lang="pt-BR" dirty="0"/>
              <a:t>;</a:t>
            </a:r>
          </a:p>
          <a:p>
            <a:pPr lvl="2"/>
            <a:r>
              <a:rPr lang="pt-BR" b="1" i="1" dirty="0" smtClean="0"/>
              <a:t>O(log</a:t>
            </a:r>
            <a:r>
              <a:rPr lang="pt-BR" b="1" i="1" baseline="-25000" dirty="0" smtClean="0"/>
              <a:t>2</a:t>
            </a:r>
            <a:r>
              <a:rPr lang="pt-BR" b="1" i="1" dirty="0" smtClean="0"/>
              <a:t> N)</a:t>
            </a:r>
            <a:r>
              <a:rPr lang="pt-BR" dirty="0" smtClean="0"/>
              <a:t>, </a:t>
            </a:r>
            <a:r>
              <a:rPr lang="pt-BR" dirty="0"/>
              <a:t>pior caso: o elemento não existe;</a:t>
            </a:r>
          </a:p>
          <a:p>
            <a:pPr lvl="2"/>
            <a:r>
              <a:rPr lang="pt-BR" b="1" i="1" dirty="0"/>
              <a:t>O(log</a:t>
            </a:r>
            <a:r>
              <a:rPr lang="pt-BR" b="1" i="1" baseline="-25000" dirty="0"/>
              <a:t>2</a:t>
            </a:r>
            <a:r>
              <a:rPr lang="pt-BR" b="1" i="1" dirty="0"/>
              <a:t> N</a:t>
            </a:r>
            <a:r>
              <a:rPr lang="pt-BR" b="1" i="1" dirty="0" smtClean="0"/>
              <a:t>)</a:t>
            </a:r>
            <a:r>
              <a:rPr lang="pt-BR" dirty="0" smtClean="0"/>
              <a:t>, </a:t>
            </a:r>
            <a:r>
              <a:rPr lang="pt-BR" dirty="0"/>
              <a:t>caso médio.</a:t>
            </a:r>
          </a:p>
        </p:txBody>
      </p:sp>
    </p:spTree>
    <p:extLst>
      <p:ext uri="{BB962C8B-B14F-4D97-AF65-F5344CB8AC3E}">
        <p14:creationId xmlns:p14="http://schemas.microsoft.com/office/powerpoint/2010/main" val="41749941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Binária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Complexidade</a:t>
            </a:r>
          </a:p>
          <a:p>
            <a:pPr lvl="1"/>
            <a:r>
              <a:rPr lang="pt-BR" dirty="0"/>
              <a:t>Para se ter uma </a:t>
            </a:r>
            <a:r>
              <a:rPr lang="pt-BR" dirty="0" err="1"/>
              <a:t>idéia</a:t>
            </a:r>
            <a:r>
              <a:rPr lang="pt-BR" dirty="0"/>
              <a:t> da sua vantagem, </a:t>
            </a:r>
            <a:r>
              <a:rPr lang="pt-BR" dirty="0" smtClean="0"/>
              <a:t>em um </a:t>
            </a:r>
            <a:r>
              <a:rPr lang="pt-BR" dirty="0" err="1" smtClean="0"/>
              <a:t>array</a:t>
            </a:r>
            <a:r>
              <a:rPr lang="pt-BR" dirty="0" smtClean="0"/>
              <a:t> contendo </a:t>
            </a:r>
            <a:r>
              <a:rPr lang="pt-BR" b="1" dirty="0" smtClean="0"/>
              <a:t>N </a:t>
            </a:r>
            <a:r>
              <a:rPr lang="pt-BR" b="1" dirty="0"/>
              <a:t>= 1000 </a:t>
            </a:r>
            <a:r>
              <a:rPr lang="pt-BR" dirty="0" smtClean="0"/>
              <a:t>elementos, no </a:t>
            </a:r>
            <a:r>
              <a:rPr lang="pt-BR" smtClean="0"/>
              <a:t>pior caso</a:t>
            </a:r>
            <a:endParaRPr lang="pt-BR" dirty="0" smtClean="0"/>
          </a:p>
          <a:p>
            <a:pPr lvl="2"/>
            <a:r>
              <a:rPr lang="pt-BR" dirty="0" smtClean="0"/>
              <a:t>A Busca </a:t>
            </a:r>
            <a:r>
              <a:rPr lang="pt-BR" dirty="0"/>
              <a:t>Sequencial irá executar </a:t>
            </a:r>
            <a:r>
              <a:rPr lang="pt-BR" b="1" dirty="0"/>
              <a:t>1000 </a:t>
            </a:r>
            <a:r>
              <a:rPr lang="pt-BR" b="1" dirty="0" smtClean="0"/>
              <a:t>comparações</a:t>
            </a:r>
            <a:endParaRPr lang="pt-BR" dirty="0" smtClean="0"/>
          </a:p>
          <a:p>
            <a:pPr lvl="2"/>
            <a:r>
              <a:rPr lang="pt-BR" dirty="0" smtClean="0"/>
              <a:t>A Busca </a:t>
            </a:r>
            <a:r>
              <a:rPr lang="pt-BR" dirty="0"/>
              <a:t>Binária irá executar apenas </a:t>
            </a:r>
            <a:r>
              <a:rPr lang="pt-BR" b="1" dirty="0"/>
              <a:t>10 </a:t>
            </a:r>
            <a:r>
              <a:rPr lang="pt-BR" b="1" dirty="0" smtClean="0"/>
              <a:t>comparações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8800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 busca em um </a:t>
            </a:r>
            <a:r>
              <a:rPr lang="pt-BR" dirty="0" err="1" smtClean="0"/>
              <a:t>array</a:t>
            </a:r>
            <a:r>
              <a:rPr lang="pt-BR" dirty="0" smtClean="0"/>
              <a:t> de inteiros é uma tarefa simples</a:t>
            </a:r>
          </a:p>
          <a:p>
            <a:pPr lvl="1"/>
            <a:r>
              <a:rPr lang="pt-BR" dirty="0" smtClean="0"/>
              <a:t>Na prática, trabalhamos com dados um pouco mais complexos, como estruturas</a:t>
            </a:r>
          </a:p>
          <a:p>
            <a:pPr lvl="1"/>
            <a:r>
              <a:rPr lang="pt-BR" dirty="0" smtClean="0"/>
              <a:t>Mais dados para manipular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0" b="60198"/>
          <a:stretch/>
        </p:blipFill>
        <p:spPr bwMode="auto">
          <a:xfrm>
            <a:off x="1397834" y="4077072"/>
            <a:ext cx="6348331" cy="105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443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Busca em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Como fazer a busca quando o </a:t>
            </a:r>
            <a:r>
              <a:rPr lang="pt-BR" smtClean="0"/>
              <a:t>que temos </a:t>
            </a:r>
            <a:r>
              <a:rPr lang="pt-BR" dirty="0" smtClean="0"/>
              <a:t>é um </a:t>
            </a:r>
            <a:r>
              <a:rPr lang="pt-BR" dirty="0" err="1" smtClean="0"/>
              <a:t>array</a:t>
            </a:r>
            <a:r>
              <a:rPr lang="pt-BR" dirty="0" smtClean="0"/>
              <a:t> de </a:t>
            </a:r>
            <a:r>
              <a:rPr lang="pt-BR" dirty="0" err="1" smtClean="0"/>
              <a:t>struct</a:t>
            </a:r>
            <a:r>
              <a:rPr lang="pt-BR" dirty="0" smtClean="0"/>
              <a:t>?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070734" y="3356992"/>
            <a:ext cx="7002532" cy="1593468"/>
            <a:chOff x="1907704" y="3933056"/>
            <a:chExt cx="7002532" cy="1593468"/>
          </a:xfrm>
        </p:grpSpPr>
        <p:grpSp>
          <p:nvGrpSpPr>
            <p:cNvPr id="7" name="Grupo 6"/>
            <p:cNvGrpSpPr/>
            <p:nvPr/>
          </p:nvGrpSpPr>
          <p:grpSpPr>
            <a:xfrm>
              <a:off x="1907704" y="4293096"/>
              <a:ext cx="1152128" cy="792088"/>
              <a:chOff x="1907704" y="4077072"/>
              <a:chExt cx="1152128" cy="792088"/>
            </a:xfrm>
          </p:grpSpPr>
          <p:pic>
            <p:nvPicPr>
              <p:cNvPr id="2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6" name="Retângulo 25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upo 7"/>
            <p:cNvGrpSpPr/>
            <p:nvPr/>
          </p:nvGrpSpPr>
          <p:grpSpPr>
            <a:xfrm>
              <a:off x="3077588" y="4293096"/>
              <a:ext cx="1152128" cy="792088"/>
              <a:chOff x="1907704" y="4077072"/>
              <a:chExt cx="1152128" cy="792088"/>
            </a:xfrm>
          </p:grpSpPr>
          <p:pic>
            <p:nvPicPr>
              <p:cNvPr id="23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4" name="Retângulo 23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upo 8"/>
            <p:cNvGrpSpPr/>
            <p:nvPr/>
          </p:nvGrpSpPr>
          <p:grpSpPr>
            <a:xfrm>
              <a:off x="4247472" y="4293096"/>
              <a:ext cx="1152128" cy="792088"/>
              <a:chOff x="1907704" y="4077072"/>
              <a:chExt cx="1152128" cy="792088"/>
            </a:xfrm>
          </p:grpSpPr>
          <p:pic>
            <p:nvPicPr>
              <p:cNvPr id="21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2" name="Retângulo 21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upo 9"/>
            <p:cNvGrpSpPr/>
            <p:nvPr/>
          </p:nvGrpSpPr>
          <p:grpSpPr>
            <a:xfrm>
              <a:off x="5417356" y="4293096"/>
              <a:ext cx="1152128" cy="792088"/>
              <a:chOff x="1907704" y="4077072"/>
              <a:chExt cx="1152128" cy="792088"/>
            </a:xfrm>
          </p:grpSpPr>
          <p:pic>
            <p:nvPicPr>
              <p:cNvPr id="19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0" name="Retângulo 19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upo 10"/>
            <p:cNvGrpSpPr/>
            <p:nvPr/>
          </p:nvGrpSpPr>
          <p:grpSpPr>
            <a:xfrm>
              <a:off x="6588224" y="4293096"/>
              <a:ext cx="1152128" cy="792088"/>
              <a:chOff x="1907704" y="4077072"/>
              <a:chExt cx="1152128" cy="792088"/>
            </a:xfrm>
          </p:grpSpPr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8" name="Retângulo 17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upo 11"/>
            <p:cNvGrpSpPr/>
            <p:nvPr/>
          </p:nvGrpSpPr>
          <p:grpSpPr>
            <a:xfrm>
              <a:off x="7758108" y="4293096"/>
              <a:ext cx="1152128" cy="792088"/>
              <a:chOff x="1907704" y="4077072"/>
              <a:chExt cx="1152128" cy="792088"/>
            </a:xfrm>
          </p:grpSpPr>
          <p:pic>
            <p:nvPicPr>
              <p:cNvPr id="15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50616" y="4192163"/>
                <a:ext cx="1109216" cy="5619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6" name="Retângulo 15"/>
              <p:cNvSpPr/>
              <p:nvPr/>
            </p:nvSpPr>
            <p:spPr>
              <a:xfrm>
                <a:off x="1907704" y="4077072"/>
                <a:ext cx="1152128" cy="792088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CaixaDeTexto 12"/>
            <p:cNvSpPr txBox="1"/>
            <p:nvPr/>
          </p:nvSpPr>
          <p:spPr>
            <a:xfrm>
              <a:off x="1950616" y="5157192"/>
              <a:ext cx="69596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>
                  <a:latin typeface="Arial" pitchFamily="34" charset="0"/>
                  <a:cs typeface="Arial" pitchFamily="34" charset="0"/>
                </a:rPr>
                <a:t>   V[0]             v[1]             v[2]            v[3]             v[4]             v[5]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0616" y="3933056"/>
              <a:ext cx="2099940" cy="291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0396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dirty="0" smtClean="0"/>
              <a:t>Relembrando</a:t>
            </a:r>
          </a:p>
          <a:p>
            <a:r>
              <a:rPr lang="pt-BR" dirty="0" smtClean="0"/>
              <a:t>A busca é baseada em uma chave</a:t>
            </a:r>
          </a:p>
          <a:p>
            <a:pPr lvl="1"/>
            <a:r>
              <a:rPr lang="pt-BR" dirty="0"/>
              <a:t>A chave de busca é o </a:t>
            </a:r>
            <a:r>
              <a:rPr lang="pt-BR" b="1" dirty="0" smtClean="0"/>
              <a:t>campo</a:t>
            </a:r>
            <a:r>
              <a:rPr lang="pt-BR" dirty="0" smtClean="0"/>
              <a:t> </a:t>
            </a:r>
            <a:r>
              <a:rPr lang="pt-BR" dirty="0"/>
              <a:t>do item utilizado para </a:t>
            </a:r>
            <a:r>
              <a:rPr lang="pt-BR" dirty="0" smtClean="0"/>
              <a:t>comparação </a:t>
            </a:r>
          </a:p>
          <a:p>
            <a:pPr lvl="2"/>
            <a:r>
              <a:rPr lang="pt-BR" dirty="0"/>
              <a:t>Valor armazenado em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inteiros</a:t>
            </a:r>
          </a:p>
          <a:p>
            <a:pPr lvl="2"/>
            <a:r>
              <a:rPr lang="pt-BR" b="1" dirty="0" smtClean="0">
                <a:solidFill>
                  <a:srgbClr val="FF0000"/>
                </a:solidFill>
              </a:rPr>
              <a:t>Campo de </a:t>
            </a:r>
            <a:r>
              <a:rPr lang="pt-BR" b="1" dirty="0">
                <a:solidFill>
                  <a:srgbClr val="FF0000"/>
                </a:solidFill>
              </a:rPr>
              <a:t>uma </a:t>
            </a:r>
            <a:r>
              <a:rPr lang="pt-BR" b="1" dirty="0" err="1">
                <a:solidFill>
                  <a:srgbClr val="FF0000"/>
                </a:solidFill>
              </a:rPr>
              <a:t>struct</a:t>
            </a:r>
            <a:r>
              <a:rPr lang="pt-BR" b="1" dirty="0">
                <a:solidFill>
                  <a:srgbClr val="FF0000"/>
                </a:solidFill>
              </a:rPr>
              <a:t> </a:t>
            </a:r>
            <a:endParaRPr lang="pt-BR" b="1" dirty="0" smtClean="0">
              <a:solidFill>
                <a:srgbClr val="FF0000"/>
              </a:solidFill>
            </a:endParaRPr>
          </a:p>
          <a:p>
            <a:pPr lvl="2"/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 smtClean="0"/>
              <a:t>É </a:t>
            </a:r>
            <a:r>
              <a:rPr lang="pt-BR" dirty="0"/>
              <a:t>por meio </a:t>
            </a:r>
            <a:r>
              <a:rPr lang="pt-BR" dirty="0" smtClean="0"/>
              <a:t>dela </a:t>
            </a:r>
            <a:r>
              <a:rPr lang="pt-BR" dirty="0"/>
              <a:t>que sabemos se dado elemento é o que buscamos</a:t>
            </a:r>
          </a:p>
          <a:p>
            <a:pPr lvl="2"/>
            <a:r>
              <a:rPr lang="pt-BR" dirty="0" smtClean="0"/>
              <a:t>No </a:t>
            </a:r>
            <a:r>
              <a:rPr lang="pt-BR" dirty="0"/>
              <a:t>caso do item </a:t>
            </a:r>
            <a:r>
              <a:rPr lang="pt-BR" dirty="0" smtClean="0"/>
              <a:t>estar </a:t>
            </a:r>
            <a:r>
              <a:rPr lang="pt-BR" dirty="0"/>
              <a:t>presente no conjunto de elementos, seus dados são retornados para o </a:t>
            </a:r>
            <a:r>
              <a:rPr lang="pt-BR" dirty="0" smtClean="0"/>
              <a:t>usuário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90863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Ou seja, devemos modificar o algoritmo para que a comparação das chaves seja feita utilizando um determinado campo da </a:t>
            </a:r>
            <a:r>
              <a:rPr lang="pt-BR" b="1" dirty="0" err="1" smtClean="0"/>
              <a:t>struct</a:t>
            </a:r>
            <a:endParaRPr lang="pt-BR" b="1" dirty="0" smtClean="0"/>
          </a:p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Vamos modificar a </a:t>
            </a:r>
            <a:r>
              <a:rPr lang="pt-BR" b="1" dirty="0" smtClean="0"/>
              <a:t>busca linear</a:t>
            </a:r>
          </a:p>
          <a:p>
            <a:pPr lvl="2"/>
            <a:r>
              <a:rPr lang="pt-BR" dirty="0" smtClean="0"/>
              <a:t>Essa modificação vale para os outros tipos de busca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2"/>
          <a:stretch/>
        </p:blipFill>
        <p:spPr bwMode="auto">
          <a:xfrm>
            <a:off x="1397834" y="4550911"/>
            <a:ext cx="6348331" cy="183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29903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em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err="1"/>
              <a:t>struct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Duas novas buscas</a:t>
            </a:r>
          </a:p>
          <a:p>
            <a:pPr lvl="1"/>
            <a:r>
              <a:rPr lang="pt-BR" dirty="0" smtClean="0"/>
              <a:t>Busca por </a:t>
            </a:r>
            <a:r>
              <a:rPr lang="pt-BR" b="1" dirty="0" smtClean="0"/>
              <a:t>matricula</a:t>
            </a:r>
          </a:p>
          <a:p>
            <a:pPr lvl="1"/>
            <a:r>
              <a:rPr lang="pt-BR" dirty="0"/>
              <a:t>Busca </a:t>
            </a:r>
            <a:r>
              <a:rPr lang="pt-BR" dirty="0" smtClean="0"/>
              <a:t>por </a:t>
            </a:r>
            <a:r>
              <a:rPr lang="pt-BR" b="1" dirty="0" smtClean="0"/>
              <a:t>nome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54" b="10482"/>
          <a:stretch/>
        </p:blipFill>
        <p:spPr bwMode="auto">
          <a:xfrm>
            <a:off x="1149994" y="3058793"/>
            <a:ext cx="6844012" cy="3754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28764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Vídeo </a:t>
            </a:r>
            <a:r>
              <a:rPr lang="pt-BR" dirty="0" smtClean="0"/>
              <a:t>Aulas</a:t>
            </a:r>
          </a:p>
          <a:p>
            <a:pPr lvl="1"/>
            <a:r>
              <a:rPr lang="pt-BR" dirty="0" smtClean="0"/>
              <a:t>Aula 45: </a:t>
            </a:r>
            <a:r>
              <a:rPr lang="pt-BR" dirty="0"/>
              <a:t>Busca em </a:t>
            </a:r>
            <a:r>
              <a:rPr lang="pt-BR" dirty="0"/>
              <a:t>Vetores</a:t>
            </a:r>
            <a:r>
              <a:rPr lang="pt-BR"/>
              <a:t>: </a:t>
            </a:r>
            <a:endParaRPr lang="pt-BR" smtClean="0">
              <a:hlinkClick r:id="rId2"/>
            </a:endParaRPr>
          </a:p>
          <a:p>
            <a:pPr lvl="1"/>
            <a:r>
              <a:rPr lang="pt-BR" smtClean="0">
                <a:hlinkClick r:id="rId2"/>
              </a:rPr>
              <a:t>youtu.be/</a:t>
            </a:r>
            <a:r>
              <a:rPr lang="pt-BR" dirty="0" err="1" smtClean="0">
                <a:hlinkClick r:id="rId2"/>
              </a:rPr>
              <a:t>ptvnLzqcJuA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 smtClean="0"/>
              <a:t>46: </a:t>
            </a:r>
            <a:r>
              <a:rPr lang="pt-BR" dirty="0"/>
              <a:t>Busca em Vetor de </a:t>
            </a:r>
            <a:r>
              <a:rPr lang="pt-BR" dirty="0" err="1" smtClean="0"/>
              <a:t>struct</a:t>
            </a:r>
            <a:r>
              <a:rPr lang="pt-BR" dirty="0"/>
              <a:t>: </a:t>
            </a:r>
            <a:endParaRPr lang="pt-BR" dirty="0" smtClean="0">
              <a:hlinkClick r:id="rId3"/>
            </a:endParaRP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zxwCSxbntKA</a:t>
            </a:r>
            <a:endParaRPr lang="pt-BR" dirty="0" smtClean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824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Baseada em uma chave</a:t>
            </a:r>
          </a:p>
          <a:p>
            <a:pPr lvl="1"/>
            <a:r>
              <a:rPr lang="pt-BR" dirty="0"/>
              <a:t>A chave de busca é o </a:t>
            </a:r>
            <a:r>
              <a:rPr lang="pt-BR" b="1" dirty="0" smtClean="0"/>
              <a:t>campo</a:t>
            </a:r>
            <a:r>
              <a:rPr lang="pt-BR" dirty="0" smtClean="0"/>
              <a:t> </a:t>
            </a:r>
            <a:r>
              <a:rPr lang="pt-BR" dirty="0"/>
              <a:t>do item utilizado para </a:t>
            </a:r>
            <a:r>
              <a:rPr lang="pt-BR" dirty="0" smtClean="0"/>
              <a:t>comparação </a:t>
            </a:r>
          </a:p>
          <a:p>
            <a:pPr lvl="2"/>
            <a:r>
              <a:rPr lang="pt-BR" dirty="0"/>
              <a:t>Valor armazenado em um </a:t>
            </a:r>
            <a:r>
              <a:rPr lang="pt-BR" dirty="0" err="1"/>
              <a:t>array</a:t>
            </a:r>
            <a:r>
              <a:rPr lang="pt-BR" dirty="0"/>
              <a:t> de </a:t>
            </a:r>
            <a:r>
              <a:rPr lang="pt-BR" dirty="0" smtClean="0"/>
              <a:t>inteiros</a:t>
            </a:r>
          </a:p>
          <a:p>
            <a:pPr lvl="2"/>
            <a:r>
              <a:rPr lang="pt-BR" dirty="0" smtClean="0"/>
              <a:t>Campo de </a:t>
            </a:r>
            <a:r>
              <a:rPr lang="pt-BR" dirty="0"/>
              <a:t>uma </a:t>
            </a:r>
            <a:r>
              <a:rPr lang="pt-BR" dirty="0" err="1"/>
              <a:t>struct</a:t>
            </a:r>
            <a:r>
              <a:rPr lang="pt-BR" dirty="0"/>
              <a:t> </a:t>
            </a:r>
            <a:endParaRPr lang="pt-BR" dirty="0" smtClean="0"/>
          </a:p>
          <a:p>
            <a:pPr lvl="2"/>
            <a:r>
              <a:rPr lang="pt-BR" dirty="0" err="1" smtClean="0"/>
              <a:t>etc</a:t>
            </a:r>
            <a:endParaRPr lang="pt-BR" dirty="0"/>
          </a:p>
          <a:p>
            <a:pPr lvl="1"/>
            <a:r>
              <a:rPr lang="pt-BR" dirty="0" smtClean="0"/>
              <a:t>É </a:t>
            </a:r>
            <a:r>
              <a:rPr lang="pt-BR" dirty="0"/>
              <a:t>por meio </a:t>
            </a:r>
            <a:r>
              <a:rPr lang="pt-BR" dirty="0" smtClean="0"/>
              <a:t>dela </a:t>
            </a:r>
            <a:r>
              <a:rPr lang="pt-BR" dirty="0"/>
              <a:t>que sabemos se dado elemento é o que buscamos</a:t>
            </a:r>
          </a:p>
          <a:p>
            <a:pPr lvl="2"/>
            <a:r>
              <a:rPr lang="pt-BR" dirty="0" smtClean="0"/>
              <a:t>No </a:t>
            </a:r>
            <a:r>
              <a:rPr lang="pt-BR" dirty="0"/>
              <a:t>caso do item </a:t>
            </a:r>
            <a:r>
              <a:rPr lang="pt-BR" dirty="0" smtClean="0"/>
              <a:t>estar </a:t>
            </a:r>
            <a:r>
              <a:rPr lang="pt-BR" dirty="0"/>
              <a:t>presente no conjunto de elementos, seus dados são retornados para o </a:t>
            </a:r>
            <a:r>
              <a:rPr lang="pt-BR" dirty="0" smtClean="0"/>
              <a:t>usuário 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809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Existem vários tipos de </a:t>
            </a:r>
            <a:r>
              <a:rPr lang="pt-BR" dirty="0" smtClean="0"/>
              <a:t>busca </a:t>
            </a:r>
          </a:p>
          <a:p>
            <a:r>
              <a:rPr lang="pt-BR" dirty="0" smtClean="0"/>
              <a:t>Sua </a:t>
            </a:r>
            <a:r>
              <a:rPr lang="pt-BR" dirty="0"/>
              <a:t>utilização depende de como são estes </a:t>
            </a:r>
            <a:r>
              <a:rPr lang="pt-BR" dirty="0" smtClean="0"/>
              <a:t>dados</a:t>
            </a:r>
            <a:endParaRPr lang="pt-BR" dirty="0"/>
          </a:p>
          <a:p>
            <a:pPr lvl="1"/>
            <a:r>
              <a:rPr lang="pt-BR" dirty="0"/>
              <a:t>Os dados estão estruturados </a:t>
            </a:r>
            <a:r>
              <a:rPr lang="pt-BR" dirty="0" smtClean="0"/>
              <a:t>?</a:t>
            </a:r>
          </a:p>
          <a:p>
            <a:pPr lvl="2"/>
            <a:r>
              <a:rPr lang="pt-BR" dirty="0" err="1" smtClean="0"/>
              <a:t>Array</a:t>
            </a:r>
            <a:r>
              <a:rPr lang="pt-BR" dirty="0"/>
              <a:t>, lista, árvore, etc</a:t>
            </a:r>
            <a:r>
              <a:rPr lang="pt-BR" dirty="0" smtClean="0"/>
              <a:t>.? </a:t>
            </a:r>
          </a:p>
          <a:p>
            <a:pPr lvl="2"/>
            <a:r>
              <a:rPr lang="pt-BR" dirty="0" smtClean="0"/>
              <a:t>Existe </a:t>
            </a:r>
            <a:r>
              <a:rPr lang="pt-BR" dirty="0"/>
              <a:t>também a busca em dados não </a:t>
            </a:r>
            <a:r>
              <a:rPr lang="pt-BR" dirty="0" smtClean="0"/>
              <a:t>estruturados</a:t>
            </a:r>
            <a:endParaRPr lang="pt-BR" dirty="0"/>
          </a:p>
          <a:p>
            <a:pPr lvl="1"/>
            <a:r>
              <a:rPr lang="pt-BR" dirty="0"/>
              <a:t>Os dados estão ordenados?</a:t>
            </a:r>
          </a:p>
          <a:p>
            <a:pPr lvl="1"/>
            <a:r>
              <a:rPr lang="pt-BR" dirty="0"/>
              <a:t>Existem valores duplicados</a:t>
            </a:r>
            <a:r>
              <a:rPr lang="pt-BR" dirty="0" smtClean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22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Definição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Tipos de busca abordados</a:t>
            </a:r>
          </a:p>
          <a:p>
            <a:pPr lvl="1"/>
            <a:r>
              <a:rPr lang="pt-BR" dirty="0" smtClean="0"/>
              <a:t>Dados armazenados em um </a:t>
            </a:r>
            <a:r>
              <a:rPr lang="pt-BR" dirty="0" err="1" smtClean="0"/>
              <a:t>array</a:t>
            </a:r>
            <a:endParaRPr lang="pt-BR" dirty="0" smtClean="0"/>
          </a:p>
          <a:p>
            <a:pPr lvl="1"/>
            <a:r>
              <a:rPr lang="pt-BR" dirty="0" smtClean="0"/>
              <a:t>Dados ordenados ou não</a:t>
            </a:r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/>
              <a:t>Busca Sequencial ou </a:t>
            </a:r>
            <a:r>
              <a:rPr lang="pt-BR" dirty="0" smtClean="0"/>
              <a:t>Linear</a:t>
            </a:r>
          </a:p>
          <a:p>
            <a:pPr lvl="1"/>
            <a:r>
              <a:rPr lang="pt-BR" dirty="0"/>
              <a:t>Busca </a:t>
            </a:r>
            <a:r>
              <a:rPr lang="pt-BR" dirty="0" smtClean="0"/>
              <a:t>Sequencial Ordenada</a:t>
            </a:r>
          </a:p>
          <a:p>
            <a:pPr lvl="1"/>
            <a:r>
              <a:rPr lang="pt-BR" dirty="0" smtClean="0"/>
              <a:t>Busca </a:t>
            </a:r>
            <a:r>
              <a:rPr lang="pt-BR" dirty="0"/>
              <a:t>Binária</a:t>
            </a:r>
          </a:p>
        </p:txBody>
      </p:sp>
      <p:pic>
        <p:nvPicPr>
          <p:cNvPr id="5" name="Picture 2" descr="D:\Andre\Pesquisa\Publicações\Livros\Livro Estutura de Dados em C\VersaoWord\Figuras\Figura3.3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45" b="84251"/>
          <a:stretch/>
        </p:blipFill>
        <p:spPr bwMode="auto">
          <a:xfrm>
            <a:off x="2078182" y="5430269"/>
            <a:ext cx="4987636" cy="73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22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ou Linear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Estratégia </a:t>
            </a:r>
            <a:r>
              <a:rPr lang="pt-BR" dirty="0"/>
              <a:t>de busca mais simples que </a:t>
            </a:r>
            <a:r>
              <a:rPr lang="pt-BR" dirty="0" smtClean="0"/>
              <a:t>existe</a:t>
            </a:r>
          </a:p>
          <a:p>
            <a:pPr lvl="1"/>
            <a:r>
              <a:rPr lang="pt-BR" dirty="0" smtClean="0"/>
              <a:t>Basicamente</a:t>
            </a:r>
            <a:r>
              <a:rPr lang="pt-BR" dirty="0"/>
              <a:t>, esse algoritmo percorre o </a:t>
            </a:r>
            <a:r>
              <a:rPr lang="pt-BR" dirty="0" err="1"/>
              <a:t>array</a:t>
            </a:r>
            <a:r>
              <a:rPr lang="pt-BR" dirty="0"/>
              <a:t> que contém os dados desde a sua primeira posição até a </a:t>
            </a:r>
            <a:r>
              <a:rPr lang="pt-BR" dirty="0" smtClean="0"/>
              <a:t>última </a:t>
            </a:r>
            <a:endParaRPr lang="pt-BR" dirty="0"/>
          </a:p>
          <a:p>
            <a:pPr lvl="2"/>
            <a:r>
              <a:rPr lang="pt-BR" dirty="0" smtClean="0"/>
              <a:t>Assume </a:t>
            </a:r>
            <a:r>
              <a:rPr lang="pt-BR" dirty="0"/>
              <a:t>que os dados não estão ordenados, por isso a necessidade de percorrer o </a:t>
            </a:r>
            <a:r>
              <a:rPr lang="pt-BR" dirty="0" err="1"/>
              <a:t>array</a:t>
            </a:r>
            <a:r>
              <a:rPr lang="pt-BR" dirty="0"/>
              <a:t> do seu início até o seu fim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322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ou Linear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Funcionamento</a:t>
            </a:r>
          </a:p>
          <a:p>
            <a:pPr lvl="1"/>
            <a:r>
              <a:rPr lang="pt-BR" dirty="0"/>
              <a:t>Para cada posição do </a:t>
            </a:r>
            <a:r>
              <a:rPr lang="pt-BR" dirty="0" err="1"/>
              <a:t>array</a:t>
            </a:r>
            <a:r>
              <a:rPr lang="pt-BR" dirty="0"/>
              <a:t>, o algoritmo compara se a posição atual do </a:t>
            </a:r>
            <a:r>
              <a:rPr lang="pt-BR" dirty="0" err="1"/>
              <a:t>array</a:t>
            </a:r>
            <a:r>
              <a:rPr lang="pt-BR" dirty="0"/>
              <a:t> é igual ao valor </a:t>
            </a:r>
            <a:r>
              <a:rPr lang="pt-BR" dirty="0" smtClean="0"/>
              <a:t>buscado.</a:t>
            </a:r>
          </a:p>
          <a:p>
            <a:pPr lvl="2"/>
            <a:r>
              <a:rPr lang="pt-BR" dirty="0" smtClean="0"/>
              <a:t>Se </a:t>
            </a:r>
            <a:r>
              <a:rPr lang="pt-BR" dirty="0"/>
              <a:t>os valores forem iguais, </a:t>
            </a:r>
            <a:r>
              <a:rPr lang="pt-BR" dirty="0" smtClean="0"/>
              <a:t>a busca termina </a:t>
            </a:r>
          </a:p>
          <a:p>
            <a:pPr lvl="2"/>
            <a:r>
              <a:rPr lang="pt-BR" dirty="0" smtClean="0"/>
              <a:t>caso contrário</a:t>
            </a:r>
            <a:r>
              <a:rPr lang="pt-BR" dirty="0"/>
              <a:t>, a busca continua com a próxima posição do </a:t>
            </a:r>
            <a:r>
              <a:rPr lang="pt-BR" dirty="0" err="1"/>
              <a:t>array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0951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ou Linear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Algoritmo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432"/>
          <a:stretch/>
        </p:blipFill>
        <p:spPr bwMode="auto">
          <a:xfrm>
            <a:off x="1397834" y="2187401"/>
            <a:ext cx="6348331" cy="183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51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Busca Sequencial ou Linear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endParaRPr lang="pt-BR" dirty="0"/>
          </a:p>
        </p:txBody>
      </p:sp>
      <p:pic>
        <p:nvPicPr>
          <p:cNvPr id="6" name="Picture 2" descr="D:\Andre\Pesquisa\Publicações\Livros\Livro Estutura de Dados em C\VersaoWord\Figuras\Figura3.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" y="2132856"/>
            <a:ext cx="9142413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4973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2014</TotalTime>
  <Words>960</Words>
  <Application>Microsoft Office PowerPoint</Application>
  <PresentationFormat>Apresentação na tela (4:3)</PresentationFormat>
  <Paragraphs>160</Paragraphs>
  <Slides>28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29" baseType="lpstr">
      <vt:lpstr>Mediano</vt:lpstr>
      <vt:lpstr>Busca em arrays</vt:lpstr>
      <vt:lpstr>Definição</vt:lpstr>
      <vt:lpstr>Definição</vt:lpstr>
      <vt:lpstr>Definição</vt:lpstr>
      <vt:lpstr>Definição</vt:lpstr>
      <vt:lpstr>Busca Sequencial ou Linear</vt:lpstr>
      <vt:lpstr>Busca Sequencial ou Linear</vt:lpstr>
      <vt:lpstr>Busca Sequencial ou Linear</vt:lpstr>
      <vt:lpstr>Busca Sequencial ou Linear</vt:lpstr>
      <vt:lpstr>Busca Sequencial ou Linear</vt:lpstr>
      <vt:lpstr>Busca Sequencial Ordenada</vt:lpstr>
      <vt:lpstr>Busca Sequencial Ordenada</vt:lpstr>
      <vt:lpstr>Busca Sequencial Ordenada</vt:lpstr>
      <vt:lpstr>Busca Sequencial Ordenada</vt:lpstr>
      <vt:lpstr>Busca Sequencial Ordenada</vt:lpstr>
      <vt:lpstr>Busca Binária</vt:lpstr>
      <vt:lpstr>Busca Binária</vt:lpstr>
      <vt:lpstr>Busca Binária</vt:lpstr>
      <vt:lpstr>Busca Binária</vt:lpstr>
      <vt:lpstr>Busca Binária</vt:lpstr>
      <vt:lpstr>Busca Binária</vt:lpstr>
      <vt:lpstr>Busca Binária</vt:lpstr>
      <vt:lpstr>Busca em array de struct</vt:lpstr>
      <vt:lpstr>Busca em array de struct</vt:lpstr>
      <vt:lpstr>Busca em array de struct</vt:lpstr>
      <vt:lpstr>Busca em array de struct</vt:lpstr>
      <vt:lpstr>Busca em array de struct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168</cp:revision>
  <dcterms:created xsi:type="dcterms:W3CDTF">2013-02-10T18:49:59Z</dcterms:created>
  <dcterms:modified xsi:type="dcterms:W3CDTF">2019-04-22T17:00:49Z</dcterms:modified>
</cp:coreProperties>
</file>