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83"/>
  </p:notesMasterIdLst>
  <p:sldIdLst>
    <p:sldId id="256" r:id="rId2"/>
    <p:sldId id="259" r:id="rId3"/>
    <p:sldId id="278" r:id="rId4"/>
    <p:sldId id="282" r:id="rId5"/>
    <p:sldId id="279" r:id="rId6"/>
    <p:sldId id="280" r:id="rId7"/>
    <p:sldId id="281" r:id="rId8"/>
    <p:sldId id="329" r:id="rId9"/>
    <p:sldId id="283" r:id="rId10"/>
    <p:sldId id="330" r:id="rId11"/>
    <p:sldId id="284" r:id="rId12"/>
    <p:sldId id="285" r:id="rId13"/>
    <p:sldId id="288" r:id="rId14"/>
    <p:sldId id="286" r:id="rId15"/>
    <p:sldId id="331" r:id="rId16"/>
    <p:sldId id="332" r:id="rId17"/>
    <p:sldId id="333" r:id="rId18"/>
    <p:sldId id="287" r:id="rId19"/>
    <p:sldId id="289" r:id="rId20"/>
    <p:sldId id="291" r:id="rId21"/>
    <p:sldId id="292" r:id="rId22"/>
    <p:sldId id="293" r:id="rId23"/>
    <p:sldId id="336" r:id="rId24"/>
    <p:sldId id="337" r:id="rId25"/>
    <p:sldId id="294" r:id="rId26"/>
    <p:sldId id="296" r:id="rId27"/>
    <p:sldId id="298" r:id="rId28"/>
    <p:sldId id="300" r:id="rId29"/>
    <p:sldId id="301" r:id="rId30"/>
    <p:sldId id="334" r:id="rId31"/>
    <p:sldId id="335" r:id="rId32"/>
    <p:sldId id="302" r:id="rId33"/>
    <p:sldId id="305" r:id="rId34"/>
    <p:sldId id="303" r:id="rId35"/>
    <p:sldId id="307" r:id="rId36"/>
    <p:sldId id="309" r:id="rId37"/>
    <p:sldId id="310" r:id="rId38"/>
    <p:sldId id="342" r:id="rId39"/>
    <p:sldId id="339" r:id="rId40"/>
    <p:sldId id="340" r:id="rId41"/>
    <p:sldId id="343" r:id="rId42"/>
    <p:sldId id="312" r:id="rId43"/>
    <p:sldId id="344" r:id="rId44"/>
    <p:sldId id="314" r:id="rId45"/>
    <p:sldId id="345" r:id="rId46"/>
    <p:sldId id="316" r:id="rId47"/>
    <p:sldId id="317" r:id="rId48"/>
    <p:sldId id="349" r:id="rId49"/>
    <p:sldId id="346" r:id="rId50"/>
    <p:sldId id="350" r:id="rId51"/>
    <p:sldId id="351" r:id="rId52"/>
    <p:sldId id="347" r:id="rId53"/>
    <p:sldId id="352" r:id="rId54"/>
    <p:sldId id="318" r:id="rId55"/>
    <p:sldId id="319" r:id="rId56"/>
    <p:sldId id="320" r:id="rId57"/>
    <p:sldId id="363" r:id="rId58"/>
    <p:sldId id="364" r:id="rId59"/>
    <p:sldId id="365" r:id="rId60"/>
    <p:sldId id="366" r:id="rId61"/>
    <p:sldId id="367" r:id="rId62"/>
    <p:sldId id="368" r:id="rId63"/>
    <p:sldId id="370" r:id="rId64"/>
    <p:sldId id="362" r:id="rId65"/>
    <p:sldId id="369" r:id="rId66"/>
    <p:sldId id="372" r:id="rId67"/>
    <p:sldId id="373" r:id="rId68"/>
    <p:sldId id="375" r:id="rId69"/>
    <p:sldId id="374" r:id="rId70"/>
    <p:sldId id="376" r:id="rId71"/>
    <p:sldId id="377" r:id="rId72"/>
    <p:sldId id="371" r:id="rId73"/>
    <p:sldId id="379" r:id="rId74"/>
    <p:sldId id="355" r:id="rId75"/>
    <p:sldId id="356" r:id="rId76"/>
    <p:sldId id="357" r:id="rId77"/>
    <p:sldId id="358" r:id="rId78"/>
    <p:sldId id="359" r:id="rId79"/>
    <p:sldId id="360" r:id="rId80"/>
    <p:sldId id="338" r:id="rId81"/>
    <p:sldId id="380" r:id="rId8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69B30-11EC-4385-9006-B5B57B444AFF}" type="datetimeFigureOut">
              <a:rPr lang="en-US" smtClean="0"/>
              <a:pPr/>
              <a:t>9/5/2019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9A2AB-49EB-4E27-9B9D-B220B1C9FC1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0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65D292F-1202-46A0-8915-96D74CE3A474}" type="datetime1">
              <a:rPr lang="pt-BR" smtClean="0"/>
              <a:pPr/>
              <a:t>05/09/2019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E1FE-7D18-41D1-89D1-2EE0629EFEB2}" type="datetime1">
              <a:rPr lang="pt-BR" smtClean="0"/>
              <a:pPr/>
              <a:t>05/09/2019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09EF806-1C09-4F5F-B46B-D52D905E11F8}" type="datetime1">
              <a:rPr lang="pt-BR" smtClean="0"/>
              <a:pPr/>
              <a:t>05/09/2019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0A8C-D66C-4A42-BE7E-6EBB5D638B52}" type="datetime1">
              <a:rPr lang="pt-BR" smtClean="0"/>
              <a:pPr/>
              <a:t>05/09/2019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33BA-AE91-4606-B4B2-7D416F154859}" type="datetime1">
              <a:rPr lang="pt-BR" smtClean="0"/>
              <a:pPr/>
              <a:t>05/09/2019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07E7CA8-9B19-41A1-B171-5E3C797AD83C}" type="datetime1">
              <a:rPr lang="pt-BR" smtClean="0"/>
              <a:pPr/>
              <a:t>05/09/2019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CBC33D4-0AF2-4363-ACA7-F1443C17A20E}" type="datetime1">
              <a:rPr lang="pt-BR" smtClean="0"/>
              <a:pPr/>
              <a:t>05/09/2019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64FB-678D-4B0D-96C5-AABA6714F545}" type="datetime1">
              <a:rPr lang="pt-BR" smtClean="0"/>
              <a:pPr/>
              <a:t>05/09/2019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A0FF-301F-4C6F-9B70-FDCFD06AADF6}" type="datetime1">
              <a:rPr lang="pt-BR" smtClean="0"/>
              <a:pPr/>
              <a:t>05/09/2019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4563-1905-4121-91B7-97215C01B55D}" type="datetime1">
              <a:rPr lang="pt-BR" smtClean="0"/>
              <a:pPr/>
              <a:t>05/09/2019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FF9B99D-36B6-4585-95C4-1B9F04F4B21B}" type="datetime1">
              <a:rPr lang="pt-BR" smtClean="0"/>
              <a:pPr/>
              <a:t>05/09/2019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9380FAB-A11D-4461-BD73-A6573C007330}" type="datetime1">
              <a:rPr lang="pt-BR" smtClean="0"/>
              <a:pPr/>
              <a:t>05/09/2019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qU8N_bmebQ4" TargetMode="External"/><Relationship Id="rId7" Type="http://schemas.openxmlformats.org/officeDocument/2006/relationships/hyperlink" Target="http://youtu.be/spywQ2ix_Co" TargetMode="External"/><Relationship Id="rId2" Type="http://schemas.openxmlformats.org/officeDocument/2006/relationships/hyperlink" Target="http://youtu.be/vPHHV6iAU2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youtu.be/RZbg5oT5Fgw" TargetMode="External"/><Relationship Id="rId5" Type="http://schemas.openxmlformats.org/officeDocument/2006/relationships/hyperlink" Target="http://youtu.be/zjcGGqskf5s" TargetMode="External"/><Relationship Id="rId4" Type="http://schemas.openxmlformats.org/officeDocument/2006/relationships/hyperlink" Target="http://youtu.be/79buQYoWszA" TargetMode="Externa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LFs-sIQesVw" TargetMode="External"/><Relationship Id="rId2" Type="http://schemas.openxmlformats.org/officeDocument/2006/relationships/hyperlink" Target="http://youtu.be/zSYOMJ1E52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4J89y2Pv_qM" TargetMode="External"/><Relationship Id="rId5" Type="http://schemas.openxmlformats.org/officeDocument/2006/relationships/hyperlink" Target="https://youtu.be/En8daEdcpJU" TargetMode="External"/><Relationship Id="rId4" Type="http://schemas.openxmlformats.org/officeDocument/2006/relationships/hyperlink" Target="http://youtu.be/HtvfgqO0IM4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Algoritmos de Ordenação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smtClean="0"/>
              <a:t>André Backes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</a:t>
            </a:r>
          </a:p>
          <a:p>
            <a:pPr lvl="1"/>
            <a:r>
              <a:rPr lang="pt-BR" dirty="0" smtClean="0"/>
              <a:t>Dados não ordenados</a:t>
            </a:r>
            <a:endParaRPr lang="pt-BR" dirty="0"/>
          </a:p>
          <a:p>
            <a:pPr lvl="2"/>
            <a:r>
              <a:rPr lang="pt-BR" b="1" dirty="0" smtClean="0"/>
              <a:t>5a</a:t>
            </a:r>
            <a:r>
              <a:rPr lang="pt-BR" dirty="0"/>
              <a:t>, 2, </a:t>
            </a:r>
            <a:r>
              <a:rPr lang="pt-BR" b="1" dirty="0"/>
              <a:t>5b</a:t>
            </a:r>
            <a:r>
              <a:rPr lang="pt-BR" dirty="0"/>
              <a:t>, 3, 4, </a:t>
            </a:r>
            <a:r>
              <a:rPr lang="pt-BR" dirty="0" smtClean="0"/>
              <a:t>1</a:t>
            </a:r>
          </a:p>
          <a:p>
            <a:pPr lvl="2"/>
            <a:r>
              <a:rPr lang="pt-BR" b="1" dirty="0" smtClean="0">
                <a:solidFill>
                  <a:srgbClr val="FF0000"/>
                </a:solidFill>
              </a:rPr>
              <a:t>5a </a:t>
            </a:r>
            <a:r>
              <a:rPr lang="pt-BR" dirty="0" smtClean="0">
                <a:solidFill>
                  <a:srgbClr val="FF0000"/>
                </a:solidFill>
              </a:rPr>
              <a:t>e </a:t>
            </a:r>
            <a:r>
              <a:rPr lang="pt-BR" b="1" dirty="0" smtClean="0">
                <a:solidFill>
                  <a:srgbClr val="FF0000"/>
                </a:solidFill>
              </a:rPr>
              <a:t>5b </a:t>
            </a:r>
            <a:r>
              <a:rPr lang="pt-BR" dirty="0" smtClean="0">
                <a:solidFill>
                  <a:srgbClr val="FF0000"/>
                </a:solidFill>
              </a:rPr>
              <a:t>são o mesmo número</a:t>
            </a:r>
            <a:endParaRPr lang="pt-BR" dirty="0">
              <a:solidFill>
                <a:srgbClr val="FF0000"/>
              </a:solidFill>
            </a:endParaRP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Dados ordenados</a:t>
            </a:r>
            <a:endParaRPr lang="pt-BR" dirty="0"/>
          </a:p>
          <a:p>
            <a:pPr lvl="2"/>
            <a:r>
              <a:rPr lang="pt-BR" dirty="0" smtClean="0"/>
              <a:t>1</a:t>
            </a:r>
            <a:r>
              <a:rPr lang="pt-BR" dirty="0"/>
              <a:t>, 2, 3, 4, 5a, 5b: ordenação </a:t>
            </a:r>
            <a:r>
              <a:rPr lang="pt-BR" b="1" dirty="0"/>
              <a:t>estável</a:t>
            </a:r>
          </a:p>
          <a:p>
            <a:pPr lvl="2"/>
            <a:r>
              <a:rPr lang="pt-BR" dirty="0" smtClean="0"/>
              <a:t>1</a:t>
            </a:r>
            <a:r>
              <a:rPr lang="pt-BR" dirty="0"/>
              <a:t>, 2, 3, 4, 5b, 5a: ordenação </a:t>
            </a:r>
            <a:r>
              <a:rPr lang="pt-BR" b="1" dirty="0"/>
              <a:t>não-estável</a:t>
            </a:r>
          </a:p>
        </p:txBody>
      </p:sp>
    </p:spTree>
    <p:extLst>
      <p:ext uri="{BB962C8B-B14F-4D97-AF65-F5344CB8AC3E}">
        <p14:creationId xmlns:p14="http://schemas.microsoft.com/office/powerpoint/2010/main" val="1541039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Métodos de ordenação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Os métodos de ordenação estudados podem ser divididos em</a:t>
            </a:r>
          </a:p>
          <a:p>
            <a:pPr lvl="1"/>
            <a:r>
              <a:rPr lang="pt-BR" dirty="0" smtClean="0"/>
              <a:t>Básicos</a:t>
            </a:r>
          </a:p>
          <a:p>
            <a:pPr lvl="2"/>
            <a:r>
              <a:rPr lang="pt-BR" dirty="0" smtClean="0"/>
              <a:t>Fácil implementação</a:t>
            </a:r>
          </a:p>
          <a:p>
            <a:pPr lvl="2"/>
            <a:r>
              <a:rPr lang="pt-BR" dirty="0" smtClean="0"/>
              <a:t>Auxiliam o entendimento de algoritmos complexos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Sofisticados</a:t>
            </a:r>
          </a:p>
          <a:p>
            <a:pPr lvl="2"/>
            <a:r>
              <a:rPr lang="pt-BR" dirty="0" smtClean="0"/>
              <a:t>Em geral, melhor desempenho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8136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Algoritmo </a:t>
            </a:r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Também </a:t>
            </a:r>
            <a:r>
              <a:rPr lang="pt-BR" dirty="0"/>
              <a:t>conhecido como ordenação por </a:t>
            </a:r>
            <a:r>
              <a:rPr lang="pt-BR" dirty="0" smtClean="0"/>
              <a:t>bolha</a:t>
            </a:r>
          </a:p>
          <a:p>
            <a:pPr lvl="1"/>
            <a:r>
              <a:rPr lang="pt-BR" dirty="0" smtClean="0"/>
              <a:t>É </a:t>
            </a:r>
            <a:r>
              <a:rPr lang="pt-BR" dirty="0"/>
              <a:t>um dos algoritmos de ordenação mais conhecidos que </a:t>
            </a:r>
            <a:r>
              <a:rPr lang="pt-BR" dirty="0" smtClean="0"/>
              <a:t>existem </a:t>
            </a:r>
          </a:p>
          <a:p>
            <a:pPr lvl="1"/>
            <a:r>
              <a:rPr lang="pt-BR" dirty="0" smtClean="0"/>
              <a:t>Remete </a:t>
            </a:r>
            <a:r>
              <a:rPr lang="pt-BR" dirty="0"/>
              <a:t>a </a:t>
            </a:r>
            <a:r>
              <a:rPr lang="pt-BR" dirty="0" err="1"/>
              <a:t>idéia</a:t>
            </a:r>
            <a:r>
              <a:rPr lang="pt-BR" dirty="0"/>
              <a:t> de bolhas flutuando em um tanque de água em direção ao topo até encontrarem o seu próprio nível (ordenação crescente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8136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Algoritmo </a:t>
            </a:r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Funcionamento </a:t>
            </a:r>
          </a:p>
          <a:p>
            <a:pPr lvl="1"/>
            <a:r>
              <a:rPr lang="pt-BR" dirty="0" smtClean="0"/>
              <a:t>Compara pares de valores adjacentes e os troca de lugar se estiverem na ordem errada</a:t>
            </a:r>
          </a:p>
          <a:p>
            <a:pPr lvl="2"/>
            <a:r>
              <a:rPr lang="pt-BR" dirty="0"/>
              <a:t>Trabalha de forma a movimentar, uma posição por vez, o maior valor existente na porção não ordenada de um </a:t>
            </a:r>
            <a:r>
              <a:rPr lang="pt-BR" dirty="0" err="1"/>
              <a:t>array</a:t>
            </a:r>
            <a:r>
              <a:rPr lang="pt-BR" dirty="0"/>
              <a:t> para a sua respectiva posição no </a:t>
            </a:r>
            <a:r>
              <a:rPr lang="pt-BR" dirty="0" err="1"/>
              <a:t>array</a:t>
            </a:r>
            <a:r>
              <a:rPr lang="pt-BR" dirty="0"/>
              <a:t> </a:t>
            </a:r>
            <a:r>
              <a:rPr lang="pt-BR" dirty="0" smtClean="0"/>
              <a:t>ordenado</a:t>
            </a:r>
          </a:p>
          <a:p>
            <a:pPr lvl="1"/>
            <a:r>
              <a:rPr lang="pt-BR" dirty="0" smtClean="0"/>
              <a:t>Esse processo se repete até que mais nenhuma troca seja necessária </a:t>
            </a:r>
          </a:p>
          <a:p>
            <a:pPr lvl="2"/>
            <a:r>
              <a:rPr lang="pt-BR" dirty="0" smtClean="0"/>
              <a:t>Elementos já ordenados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3965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Algoritmo </a:t>
            </a:r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1397834" y="2187402"/>
            <a:ext cx="7395092" cy="4487914"/>
            <a:chOff x="1397834" y="2187402"/>
            <a:chExt cx="7395092" cy="4487914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313"/>
            <a:stretch/>
          </p:blipFill>
          <p:spPr bwMode="auto">
            <a:xfrm>
              <a:off x="1397834" y="2187402"/>
              <a:ext cx="6348331" cy="32699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CaixaDeTexto 5"/>
            <p:cNvSpPr txBox="1"/>
            <p:nvPr/>
          </p:nvSpPr>
          <p:spPr>
            <a:xfrm>
              <a:off x="5940152" y="3672294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Troca dois valores consecutivos no vetor</a:t>
              </a:r>
              <a:endParaRPr lang="en-US" sz="2000" dirty="0"/>
            </a:p>
          </p:txBody>
        </p:sp>
        <p:sp>
          <p:nvSpPr>
            <p:cNvPr id="7" name="Chave esquerda 6"/>
            <p:cNvSpPr/>
            <p:nvPr/>
          </p:nvSpPr>
          <p:spPr>
            <a:xfrm flipH="1">
              <a:off x="5706126" y="3193503"/>
              <a:ext cx="144016" cy="1642393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2" descr="E:\Ertai\Levar Casa\Levar Sanca\Livro Estutura de Dados em C\VersaoLatex\Figuras\bubblesort_etapa.png"/>
            <p:cNvPicPr>
              <a:picLocks noChangeAspect="1" noChangeArrowheads="1"/>
            </p:cNvPicPr>
            <p:nvPr/>
          </p:nvPicPr>
          <p:blipFill rotWithShape="1">
            <a:blip r:embed="rId3"/>
            <a:srcRect l="25250" r="42037"/>
            <a:stretch/>
          </p:blipFill>
          <p:spPr bwMode="auto">
            <a:xfrm>
              <a:off x="5676963" y="4960816"/>
              <a:ext cx="3115963" cy="17145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398152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Algoritmo </a:t>
            </a:r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Passo a passo</a:t>
            </a:r>
          </a:p>
          <a:p>
            <a:pPr lvl="1"/>
            <a:r>
              <a:rPr lang="pt-BR" dirty="0" smtClean="0"/>
              <a:t>1º iteração do-</a:t>
            </a:r>
            <a:r>
              <a:rPr lang="pt-BR" dirty="0" err="1" smtClean="0"/>
              <a:t>while</a:t>
            </a:r>
            <a:r>
              <a:rPr lang="pt-BR" dirty="0"/>
              <a:t>: </a:t>
            </a:r>
            <a:r>
              <a:rPr lang="pt-BR" dirty="0" smtClean="0"/>
              <a:t>encontra </a:t>
            </a:r>
            <a:r>
              <a:rPr lang="pt-BR" dirty="0"/>
              <a:t>o maior valor e o movimenta até a última posição</a:t>
            </a:r>
          </a:p>
        </p:txBody>
      </p:sp>
      <p:pic>
        <p:nvPicPr>
          <p:cNvPr id="10" name="Picture 2" descr="E:\Ertai\Levar Casa\Levar Sanca\Livro Estutura de Dados em C\VersaoLatex\Figuras\bubblesort.png"/>
          <p:cNvPicPr>
            <a:picLocks noChangeAspect="1" noChangeArrowheads="1"/>
          </p:cNvPicPr>
          <p:nvPr/>
        </p:nvPicPr>
        <p:blipFill>
          <a:blip r:embed="rId2"/>
          <a:srcRect l="20312" r="15625" b="63500"/>
          <a:stretch>
            <a:fillRect/>
          </a:stretch>
        </p:blipFill>
        <p:spPr bwMode="auto">
          <a:xfrm>
            <a:off x="1643042" y="3336760"/>
            <a:ext cx="5857916" cy="34766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21502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Algoritmo </a:t>
            </a:r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Passo a passo</a:t>
            </a:r>
          </a:p>
          <a:p>
            <a:pPr lvl="1"/>
            <a:r>
              <a:rPr lang="pt-BR" dirty="0" smtClean="0"/>
              <a:t>2º </a:t>
            </a:r>
            <a:r>
              <a:rPr lang="pt-BR" dirty="0"/>
              <a:t>iteração do-</a:t>
            </a:r>
            <a:r>
              <a:rPr lang="pt-BR" dirty="0" err="1"/>
              <a:t>while</a:t>
            </a:r>
            <a:r>
              <a:rPr lang="pt-BR" dirty="0"/>
              <a:t>: encontra </a:t>
            </a:r>
            <a:r>
              <a:rPr lang="pt-BR" dirty="0" smtClean="0"/>
              <a:t>o segundo </a:t>
            </a:r>
            <a:r>
              <a:rPr lang="pt-BR" dirty="0"/>
              <a:t>maior valor e o movimenta até a </a:t>
            </a:r>
            <a:r>
              <a:rPr lang="pt-BR" dirty="0" smtClean="0"/>
              <a:t>penúltima posição</a:t>
            </a:r>
            <a:endParaRPr lang="pt-BR" dirty="0"/>
          </a:p>
          <a:p>
            <a:pPr lvl="1"/>
            <a:endParaRPr lang="pt-BR" dirty="0"/>
          </a:p>
        </p:txBody>
      </p:sp>
      <p:pic>
        <p:nvPicPr>
          <p:cNvPr id="5" name="Picture 2" descr="E:\Ertai\Levar Casa\Levar Sanca\Livro Estutura de Dados em C\VersaoLatex\Figuras\bubblesort.png"/>
          <p:cNvPicPr>
            <a:picLocks noChangeAspect="1" noChangeArrowheads="1"/>
          </p:cNvPicPr>
          <p:nvPr/>
        </p:nvPicPr>
        <p:blipFill>
          <a:blip r:embed="rId2"/>
          <a:srcRect l="20312" t="37250" r="15625" b="39500"/>
          <a:stretch>
            <a:fillRect/>
          </a:stretch>
        </p:blipFill>
        <p:spPr bwMode="auto">
          <a:xfrm>
            <a:off x="1643042" y="3086630"/>
            <a:ext cx="5857916" cy="22145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7101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Algoritmo </a:t>
            </a:r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Passo a passo</a:t>
            </a:r>
          </a:p>
          <a:p>
            <a:pPr lvl="1"/>
            <a:r>
              <a:rPr lang="pt-BR" dirty="0" smtClean="0"/>
              <a:t>Processo </a:t>
            </a:r>
            <a:r>
              <a:rPr lang="pt-BR" dirty="0"/>
              <a:t>continua até </a:t>
            </a:r>
            <a:r>
              <a:rPr lang="pt-BR" dirty="0" smtClean="0"/>
              <a:t>todo </a:t>
            </a:r>
            <a:r>
              <a:rPr lang="pt-BR" dirty="0"/>
              <a:t>o </a:t>
            </a:r>
            <a:r>
              <a:rPr lang="pt-BR" dirty="0" err="1"/>
              <a:t>array</a:t>
            </a:r>
            <a:r>
              <a:rPr lang="pt-BR" dirty="0"/>
              <a:t> </a:t>
            </a:r>
            <a:r>
              <a:rPr lang="pt-BR" dirty="0" smtClean="0"/>
              <a:t>estar </a:t>
            </a:r>
            <a:r>
              <a:rPr lang="pt-BR" dirty="0"/>
              <a:t>ordenado</a:t>
            </a:r>
          </a:p>
        </p:txBody>
      </p:sp>
      <p:pic>
        <p:nvPicPr>
          <p:cNvPr id="5" name="Picture 2" descr="E:\Ertai\Levar Casa\Levar Sanca\Livro Estutura de Dados em C\VersaoLatex\Figuras\bubblesort.png"/>
          <p:cNvPicPr>
            <a:picLocks noChangeAspect="1" noChangeArrowheads="1"/>
          </p:cNvPicPr>
          <p:nvPr/>
        </p:nvPicPr>
        <p:blipFill>
          <a:blip r:embed="rId2"/>
          <a:srcRect l="20312" t="62000" r="15625"/>
          <a:stretch>
            <a:fillRect/>
          </a:stretch>
        </p:blipFill>
        <p:spPr bwMode="auto">
          <a:xfrm>
            <a:off x="1643042" y="3049868"/>
            <a:ext cx="5857916" cy="36194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221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Algoritmo </a:t>
            </a:r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Vantagens</a:t>
            </a:r>
          </a:p>
          <a:p>
            <a:pPr lvl="1"/>
            <a:r>
              <a:rPr lang="pt-BR" dirty="0" smtClean="0"/>
              <a:t>Simples </a:t>
            </a:r>
            <a:r>
              <a:rPr lang="pt-BR" dirty="0"/>
              <a:t>e de fácil entendimento e </a:t>
            </a:r>
            <a:r>
              <a:rPr lang="pt-BR" dirty="0" smtClean="0"/>
              <a:t>implementação </a:t>
            </a:r>
          </a:p>
          <a:p>
            <a:pPr lvl="1"/>
            <a:r>
              <a:rPr lang="pt-BR" dirty="0" smtClean="0"/>
              <a:t>Está </a:t>
            </a:r>
            <a:r>
              <a:rPr lang="pt-BR" dirty="0"/>
              <a:t>entre os métodos </a:t>
            </a:r>
            <a:r>
              <a:rPr lang="pt-BR" dirty="0" smtClean="0"/>
              <a:t>de </a:t>
            </a:r>
            <a:r>
              <a:rPr lang="pt-BR" dirty="0"/>
              <a:t>ordenação mais difundidos existentes </a:t>
            </a:r>
            <a:endParaRPr lang="pt-BR" dirty="0" smtClean="0"/>
          </a:p>
          <a:p>
            <a:r>
              <a:rPr lang="pt-BR" dirty="0" smtClean="0"/>
              <a:t>Desvantagens</a:t>
            </a:r>
          </a:p>
          <a:p>
            <a:pPr lvl="1"/>
            <a:r>
              <a:rPr lang="pt-BR" dirty="0" smtClean="0"/>
              <a:t>Não </a:t>
            </a:r>
            <a:r>
              <a:rPr lang="pt-BR" dirty="0"/>
              <a:t>é um algoritmo </a:t>
            </a:r>
            <a:r>
              <a:rPr lang="pt-BR" dirty="0" smtClean="0"/>
              <a:t>eficiente</a:t>
            </a:r>
          </a:p>
          <a:p>
            <a:pPr lvl="2"/>
            <a:r>
              <a:rPr lang="pt-BR" dirty="0"/>
              <a:t>Sua eficiência diminui drasticamente a medida que o número de elementos no </a:t>
            </a:r>
            <a:r>
              <a:rPr lang="pt-BR" dirty="0" err="1"/>
              <a:t>array</a:t>
            </a:r>
            <a:r>
              <a:rPr lang="pt-BR" dirty="0"/>
              <a:t> </a:t>
            </a:r>
            <a:r>
              <a:rPr lang="pt-BR" dirty="0" smtClean="0"/>
              <a:t>aumenta</a:t>
            </a:r>
          </a:p>
          <a:p>
            <a:pPr lvl="2"/>
            <a:r>
              <a:rPr lang="pt-BR" dirty="0"/>
              <a:t>É estudado apenas para fins de desenvolvimento de raciocínio</a:t>
            </a:r>
          </a:p>
        </p:txBody>
      </p:sp>
    </p:spTree>
    <p:extLst>
      <p:ext uri="{BB962C8B-B14F-4D97-AF65-F5344CB8AC3E}">
        <p14:creationId xmlns:p14="http://schemas.microsoft.com/office/powerpoint/2010/main" val="3398152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Algoritmo </a:t>
            </a:r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Complexidade</a:t>
            </a:r>
          </a:p>
          <a:p>
            <a:pPr lvl="1"/>
            <a:r>
              <a:rPr lang="pt-BR" dirty="0" smtClean="0"/>
              <a:t>Considerando </a:t>
            </a:r>
            <a:r>
              <a:rPr lang="pt-BR" dirty="0"/>
              <a:t>um </a:t>
            </a:r>
            <a:r>
              <a:rPr lang="pt-BR" dirty="0" err="1"/>
              <a:t>array</a:t>
            </a:r>
            <a:r>
              <a:rPr lang="pt-BR" dirty="0"/>
              <a:t> com </a:t>
            </a:r>
            <a:r>
              <a:rPr lang="pt-BR" b="1" dirty="0"/>
              <a:t>N</a:t>
            </a:r>
            <a:r>
              <a:rPr lang="pt-BR" dirty="0"/>
              <a:t> elementos, o tempo de execução </a:t>
            </a:r>
            <a:r>
              <a:rPr lang="pt-BR" dirty="0" smtClean="0"/>
              <a:t>é</a:t>
            </a:r>
            <a:r>
              <a:rPr lang="pt-BR" dirty="0"/>
              <a:t>:</a:t>
            </a:r>
          </a:p>
          <a:p>
            <a:pPr lvl="2"/>
            <a:r>
              <a:rPr lang="pt-BR" b="1" i="1" dirty="0"/>
              <a:t>O(N)</a:t>
            </a:r>
            <a:r>
              <a:rPr lang="pt-BR" dirty="0"/>
              <a:t>, melhor caso: os elementos já estão ordenados.</a:t>
            </a:r>
          </a:p>
          <a:p>
            <a:pPr lvl="2"/>
            <a:r>
              <a:rPr lang="pt-BR" b="1" i="1" dirty="0" smtClean="0"/>
              <a:t>O(N</a:t>
            </a:r>
            <a:r>
              <a:rPr lang="pt-BR" b="1" i="1" baseline="30000" dirty="0" smtClean="0"/>
              <a:t>2</a:t>
            </a:r>
            <a:r>
              <a:rPr lang="pt-BR" b="1" i="1" dirty="0"/>
              <a:t>)</a:t>
            </a:r>
            <a:r>
              <a:rPr lang="pt-BR" dirty="0"/>
              <a:t>, pior caso: os elementos estão ordenados na ordem inversa.</a:t>
            </a:r>
          </a:p>
          <a:p>
            <a:pPr lvl="2"/>
            <a:r>
              <a:rPr lang="pt-BR" b="1" i="1" dirty="0"/>
              <a:t>O(N</a:t>
            </a:r>
            <a:r>
              <a:rPr lang="pt-BR" b="1" i="1" baseline="30000" dirty="0"/>
              <a:t>2</a:t>
            </a:r>
            <a:r>
              <a:rPr lang="pt-BR" b="1" i="1" dirty="0"/>
              <a:t>)</a:t>
            </a:r>
            <a:r>
              <a:rPr lang="pt-BR" dirty="0" smtClean="0"/>
              <a:t>, </a:t>
            </a:r>
            <a:r>
              <a:rPr lang="pt-BR" dirty="0"/>
              <a:t>caso médio.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62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Conceitos básicos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Ordenação </a:t>
            </a:r>
          </a:p>
          <a:p>
            <a:pPr lvl="1"/>
            <a:r>
              <a:rPr lang="pt-BR" dirty="0" smtClean="0"/>
              <a:t>Ato </a:t>
            </a:r>
            <a:r>
              <a:rPr lang="pt-BR" dirty="0"/>
              <a:t>de colocar um conjunto de dados em uma determinada ordem </a:t>
            </a:r>
            <a:r>
              <a:rPr lang="pt-BR" dirty="0" smtClean="0"/>
              <a:t>predefinida</a:t>
            </a:r>
          </a:p>
          <a:p>
            <a:pPr lvl="1"/>
            <a:r>
              <a:rPr lang="pt-BR" dirty="0"/>
              <a:t>Fora de ordem</a:t>
            </a:r>
          </a:p>
          <a:p>
            <a:pPr lvl="2"/>
            <a:r>
              <a:rPr lang="pt-BR" dirty="0"/>
              <a:t>5, 2, 1, 3, 4</a:t>
            </a:r>
          </a:p>
          <a:p>
            <a:pPr lvl="1"/>
            <a:r>
              <a:rPr lang="pt-BR" dirty="0"/>
              <a:t>Ordenado</a:t>
            </a:r>
          </a:p>
          <a:p>
            <a:pPr lvl="2"/>
            <a:r>
              <a:rPr lang="pt-BR" dirty="0"/>
              <a:t>1, 2, 3, 4, </a:t>
            </a:r>
            <a:r>
              <a:rPr lang="pt-BR" dirty="0" smtClean="0"/>
              <a:t>5 </a:t>
            </a:r>
            <a:r>
              <a:rPr lang="pt-BR" b="1" dirty="0" smtClean="0"/>
              <a:t>OU</a:t>
            </a:r>
            <a:r>
              <a:rPr lang="pt-BR" dirty="0" smtClean="0"/>
              <a:t> 5</a:t>
            </a:r>
            <a:r>
              <a:rPr lang="pt-BR" dirty="0"/>
              <a:t>, 4, 3, 2, </a:t>
            </a:r>
            <a:r>
              <a:rPr lang="pt-BR" dirty="0" smtClean="0"/>
              <a:t>1</a:t>
            </a:r>
          </a:p>
          <a:p>
            <a:r>
              <a:rPr lang="pt-BR" dirty="0" smtClean="0"/>
              <a:t>Algoritmo de ordenação</a:t>
            </a:r>
          </a:p>
          <a:p>
            <a:pPr lvl="1"/>
            <a:r>
              <a:rPr lang="pt-BR" dirty="0" smtClean="0"/>
              <a:t>Coloca um conjunto de elementos em uma certa ordem</a:t>
            </a:r>
          </a:p>
          <a:p>
            <a:pPr lvl="1"/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 smtClean="0"/>
              <a:t>Selection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Também </a:t>
            </a:r>
            <a:r>
              <a:rPr lang="pt-BR" dirty="0"/>
              <a:t>conhecido como ordenação por </a:t>
            </a:r>
            <a:r>
              <a:rPr lang="pt-BR" dirty="0" smtClean="0"/>
              <a:t>seleção</a:t>
            </a:r>
          </a:p>
          <a:p>
            <a:pPr lvl="1"/>
            <a:r>
              <a:rPr lang="pt-BR" dirty="0" smtClean="0"/>
              <a:t>É </a:t>
            </a:r>
            <a:r>
              <a:rPr lang="pt-BR" dirty="0"/>
              <a:t>outro algoritmo de ordenação bastante </a:t>
            </a:r>
            <a:r>
              <a:rPr lang="pt-BR" dirty="0" smtClean="0"/>
              <a:t>simples</a:t>
            </a:r>
          </a:p>
          <a:p>
            <a:pPr lvl="1"/>
            <a:r>
              <a:rPr lang="pt-BR" dirty="0" smtClean="0"/>
              <a:t>A cada </a:t>
            </a:r>
            <a:r>
              <a:rPr lang="pt-BR" dirty="0"/>
              <a:t>passo ele </a:t>
            </a:r>
            <a:r>
              <a:rPr lang="pt-BR" b="1" dirty="0" smtClean="0"/>
              <a:t>seleciona</a:t>
            </a:r>
            <a:r>
              <a:rPr lang="pt-BR" dirty="0" smtClean="0"/>
              <a:t> </a:t>
            </a:r>
            <a:r>
              <a:rPr lang="pt-BR" dirty="0"/>
              <a:t>o melhor </a:t>
            </a:r>
            <a:r>
              <a:rPr lang="pt-BR" dirty="0" smtClean="0"/>
              <a:t>elemento </a:t>
            </a:r>
            <a:r>
              <a:rPr lang="pt-BR" dirty="0"/>
              <a:t>para ocupar aquela posição do </a:t>
            </a:r>
            <a:r>
              <a:rPr lang="pt-BR" dirty="0" err="1" smtClean="0"/>
              <a:t>array</a:t>
            </a:r>
            <a:endParaRPr lang="pt-BR" dirty="0"/>
          </a:p>
          <a:p>
            <a:pPr lvl="2"/>
            <a:r>
              <a:rPr lang="pt-BR" dirty="0" smtClean="0"/>
              <a:t>Maior </a:t>
            </a:r>
            <a:r>
              <a:rPr lang="pt-BR" dirty="0"/>
              <a:t>ou menor, dependendo do tipo de ordenação</a:t>
            </a:r>
            <a:endParaRPr lang="pt-BR" dirty="0" smtClean="0"/>
          </a:p>
          <a:p>
            <a:pPr lvl="2"/>
            <a:r>
              <a:rPr lang="pt-BR" dirty="0" smtClean="0"/>
              <a:t>Na </a:t>
            </a:r>
            <a:r>
              <a:rPr lang="pt-BR" dirty="0"/>
              <a:t>prática, </a:t>
            </a:r>
            <a:r>
              <a:rPr lang="pt-BR" dirty="0" smtClean="0"/>
              <a:t>possui </a:t>
            </a:r>
            <a:r>
              <a:rPr lang="pt-BR" dirty="0"/>
              <a:t>um desempenho quase sempre superior quando comparado com o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 smtClean="0"/>
              <a:t>sort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5832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 smtClean="0"/>
              <a:t>Selection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Funcionamento</a:t>
            </a:r>
          </a:p>
          <a:p>
            <a:pPr lvl="1"/>
            <a:r>
              <a:rPr lang="pt-BR" dirty="0" smtClean="0"/>
              <a:t>A cada passo, procura o menor valor do </a:t>
            </a:r>
            <a:r>
              <a:rPr lang="pt-BR" dirty="0" err="1" smtClean="0"/>
              <a:t>array</a:t>
            </a:r>
            <a:r>
              <a:rPr lang="pt-BR" dirty="0" smtClean="0"/>
              <a:t> e o coloca na primeira posição do </a:t>
            </a:r>
            <a:r>
              <a:rPr lang="pt-BR" dirty="0" err="1" smtClean="0"/>
              <a:t>array</a:t>
            </a:r>
            <a:endParaRPr lang="pt-BR" dirty="0" smtClean="0"/>
          </a:p>
          <a:p>
            <a:pPr lvl="2"/>
            <a:r>
              <a:rPr lang="pt-BR" dirty="0"/>
              <a:t>Divide o </a:t>
            </a:r>
            <a:r>
              <a:rPr lang="pt-BR" dirty="0" err="1"/>
              <a:t>array</a:t>
            </a:r>
            <a:r>
              <a:rPr lang="pt-BR" dirty="0"/>
              <a:t> em duas partes: a parte ordenada, a esquerda do elemento analisado, e a parte que ainda não foi ordenada, a direita do elemento. </a:t>
            </a:r>
            <a:endParaRPr lang="pt-BR" dirty="0" smtClean="0"/>
          </a:p>
          <a:p>
            <a:pPr lvl="1"/>
            <a:r>
              <a:rPr lang="pt-BR" dirty="0" smtClean="0"/>
              <a:t>Descarta-se a primeira posição do </a:t>
            </a:r>
            <a:r>
              <a:rPr lang="pt-BR" dirty="0" err="1" smtClean="0"/>
              <a:t>array</a:t>
            </a:r>
            <a:r>
              <a:rPr lang="pt-BR" dirty="0" smtClean="0"/>
              <a:t> e repete-se o processo para a segunda posição</a:t>
            </a:r>
          </a:p>
          <a:p>
            <a:pPr lvl="1"/>
            <a:r>
              <a:rPr lang="pt-BR" dirty="0" smtClean="0"/>
              <a:t>Isso é feito para todas as posições do </a:t>
            </a:r>
            <a:r>
              <a:rPr lang="pt-BR" dirty="0" err="1" smtClean="0"/>
              <a:t>array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473301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 smtClean="0"/>
              <a:t>Selection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grpSp>
        <p:nvGrpSpPr>
          <p:cNvPr id="11" name="Grupo 10"/>
          <p:cNvGrpSpPr/>
          <p:nvPr/>
        </p:nvGrpSpPr>
        <p:grpSpPr>
          <a:xfrm>
            <a:off x="1397834" y="2132856"/>
            <a:ext cx="6655058" cy="4690716"/>
            <a:chOff x="1397834" y="2132856"/>
            <a:chExt cx="6655058" cy="4690716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584"/>
            <a:stretch/>
          </p:blipFill>
          <p:spPr bwMode="auto">
            <a:xfrm>
              <a:off x="1397834" y="2132856"/>
              <a:ext cx="6348331" cy="32574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CaixaDeTexto 5"/>
            <p:cNvSpPr txBox="1"/>
            <p:nvPr/>
          </p:nvSpPr>
          <p:spPr>
            <a:xfrm>
              <a:off x="5962834" y="2929293"/>
              <a:ext cx="20882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Procura o menor elemento em relação a “i”</a:t>
              </a:r>
              <a:endParaRPr lang="en-US" sz="2000" dirty="0"/>
            </a:p>
          </p:txBody>
        </p:sp>
        <p:sp>
          <p:nvSpPr>
            <p:cNvPr id="7" name="Chave esquerda 6"/>
            <p:cNvSpPr/>
            <p:nvPr/>
          </p:nvSpPr>
          <p:spPr>
            <a:xfrm flipH="1">
              <a:off x="5706126" y="2994943"/>
              <a:ext cx="144016" cy="648000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5964660" y="4003055"/>
              <a:ext cx="20882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Troca os valores da posição atual com a “menor”</a:t>
              </a:r>
              <a:endParaRPr lang="en-US" sz="2000" dirty="0"/>
            </a:p>
          </p:txBody>
        </p:sp>
        <p:sp>
          <p:nvSpPr>
            <p:cNvPr id="9" name="Chave esquerda 8"/>
            <p:cNvSpPr/>
            <p:nvPr/>
          </p:nvSpPr>
          <p:spPr>
            <a:xfrm flipH="1">
              <a:off x="5712253" y="3931047"/>
              <a:ext cx="144016" cy="900000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 descr="E:\Ertai\Levar Casa\Levar Sanca\Livro Estutura de Dados em C\VersaoLatex\Figuras\selectionsort_etapa.png"/>
            <p:cNvPicPr>
              <a:picLocks noChangeAspect="1" noChangeArrowheads="1"/>
            </p:cNvPicPr>
            <p:nvPr/>
          </p:nvPicPr>
          <p:blipFill rotWithShape="1">
            <a:blip r:embed="rId3"/>
            <a:srcRect l="14699" t="24785" r="52040" b="18182"/>
            <a:stretch/>
          </p:blipFill>
          <p:spPr bwMode="auto">
            <a:xfrm>
              <a:off x="2915816" y="5085184"/>
              <a:ext cx="3028215" cy="173838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47330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Selection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Passo a passo</a:t>
            </a:r>
          </a:p>
          <a:p>
            <a:pPr lvl="1"/>
            <a:r>
              <a:rPr lang="pt-BR" dirty="0" smtClean="0"/>
              <a:t>Para cada posição </a:t>
            </a:r>
            <a:r>
              <a:rPr lang="pt-BR" b="1" dirty="0" smtClean="0"/>
              <a:t>i</a:t>
            </a:r>
            <a:r>
              <a:rPr lang="pt-BR" dirty="0" smtClean="0"/>
              <a:t>, procura </a:t>
            </a:r>
            <a:r>
              <a:rPr lang="pt-BR" dirty="0"/>
              <a:t>no restante do </a:t>
            </a:r>
            <a:r>
              <a:rPr lang="pt-BR" dirty="0" err="1"/>
              <a:t>array</a:t>
            </a:r>
            <a:r>
              <a:rPr lang="pt-BR" dirty="0"/>
              <a:t> </a:t>
            </a:r>
            <a:r>
              <a:rPr lang="pt-BR" dirty="0" smtClean="0"/>
              <a:t>o menor valor para ocupá-la</a:t>
            </a:r>
            <a:endParaRPr lang="pt-BR" dirty="0"/>
          </a:p>
        </p:txBody>
      </p:sp>
      <p:pic>
        <p:nvPicPr>
          <p:cNvPr id="5" name="Picture 2" descr="E:\Ertai\Levar Casa\Levar Sanca\Livro Estutura de Dados em C\VersaoLatex\Figuras\selectionsort.png"/>
          <p:cNvPicPr>
            <a:picLocks noChangeAspect="1" noChangeArrowheads="1"/>
          </p:cNvPicPr>
          <p:nvPr/>
        </p:nvPicPr>
        <p:blipFill>
          <a:blip r:embed="rId2"/>
          <a:srcRect l="20316" r="4671" b="50951"/>
          <a:stretch>
            <a:fillRect/>
          </a:stretch>
        </p:blipFill>
        <p:spPr bwMode="auto">
          <a:xfrm>
            <a:off x="1142976" y="3098030"/>
            <a:ext cx="6858048" cy="3643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82549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Selection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Passo a passo</a:t>
            </a:r>
          </a:p>
          <a:p>
            <a:pPr lvl="1"/>
            <a:r>
              <a:rPr lang="pt-BR" dirty="0"/>
              <a:t>Para cada posição </a:t>
            </a:r>
            <a:r>
              <a:rPr lang="pt-BR" b="1" dirty="0"/>
              <a:t>i</a:t>
            </a:r>
            <a:r>
              <a:rPr lang="pt-BR" dirty="0"/>
              <a:t>, procura no restante do </a:t>
            </a:r>
            <a:r>
              <a:rPr lang="pt-BR" dirty="0" err="1"/>
              <a:t>array</a:t>
            </a:r>
            <a:r>
              <a:rPr lang="pt-BR" dirty="0"/>
              <a:t> o menor valor para ocupá-la</a:t>
            </a:r>
          </a:p>
          <a:p>
            <a:pPr lvl="1"/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2979131"/>
            <a:ext cx="7038975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9017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 smtClean="0"/>
              <a:t>Selection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Vantagem</a:t>
            </a:r>
          </a:p>
          <a:p>
            <a:pPr lvl="1"/>
            <a:r>
              <a:rPr lang="pt-BR" dirty="0" smtClean="0"/>
              <a:t>Estável: não altera a ordem dos dados iguais</a:t>
            </a:r>
          </a:p>
          <a:p>
            <a:endParaRPr lang="pt-BR" dirty="0" smtClean="0"/>
          </a:p>
          <a:p>
            <a:r>
              <a:rPr lang="pt-BR" dirty="0" smtClean="0"/>
              <a:t>Desvantagens</a:t>
            </a:r>
          </a:p>
          <a:p>
            <a:pPr lvl="1"/>
            <a:r>
              <a:rPr lang="pt-BR" dirty="0" smtClean="0"/>
              <a:t>Sua </a:t>
            </a:r>
            <a:r>
              <a:rPr lang="pt-BR" dirty="0"/>
              <a:t>eficiência diminui drasticamente a medida que o número de elementos no </a:t>
            </a:r>
            <a:r>
              <a:rPr lang="pt-BR" dirty="0" err="1"/>
              <a:t>array</a:t>
            </a:r>
            <a:r>
              <a:rPr lang="pt-BR" dirty="0"/>
              <a:t> </a:t>
            </a:r>
            <a:r>
              <a:rPr lang="pt-BR" dirty="0" smtClean="0"/>
              <a:t>aumenta </a:t>
            </a:r>
          </a:p>
          <a:p>
            <a:pPr lvl="2"/>
            <a:r>
              <a:rPr lang="pt-BR" dirty="0" smtClean="0"/>
              <a:t>Não é recomendado </a:t>
            </a:r>
            <a:r>
              <a:rPr lang="pt-BR" dirty="0"/>
              <a:t>para aplicações que que envolvam grandes quantidade de dados ou que precisem de </a:t>
            </a:r>
            <a:r>
              <a:rPr lang="pt-BR" dirty="0" smtClean="0"/>
              <a:t>velocidade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330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 smtClean="0"/>
              <a:t>Selection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Complexidade</a:t>
            </a:r>
          </a:p>
          <a:p>
            <a:pPr lvl="1"/>
            <a:r>
              <a:rPr lang="pt-BR" dirty="0"/>
              <a:t>Considerando um </a:t>
            </a:r>
            <a:r>
              <a:rPr lang="pt-BR" dirty="0" err="1"/>
              <a:t>array</a:t>
            </a:r>
            <a:r>
              <a:rPr lang="pt-BR" dirty="0"/>
              <a:t> com </a:t>
            </a:r>
            <a:r>
              <a:rPr lang="pt-BR" b="1" dirty="0"/>
              <a:t>N</a:t>
            </a:r>
            <a:r>
              <a:rPr lang="pt-BR" dirty="0"/>
              <a:t> elementos, o tempo de execução </a:t>
            </a:r>
            <a:r>
              <a:rPr lang="pt-BR" dirty="0" smtClean="0"/>
              <a:t>é </a:t>
            </a:r>
            <a:r>
              <a:rPr lang="pt-BR" dirty="0"/>
              <a:t>sempre de ordem </a:t>
            </a:r>
            <a:r>
              <a:rPr lang="pt-BR" b="1" i="1" dirty="0" smtClean="0"/>
              <a:t>O(N</a:t>
            </a:r>
            <a:r>
              <a:rPr lang="pt-BR" b="1" i="1" baseline="30000" dirty="0" smtClean="0"/>
              <a:t>2</a:t>
            </a:r>
            <a:r>
              <a:rPr lang="pt-BR" b="1" i="1" dirty="0" smtClean="0"/>
              <a:t>)</a:t>
            </a:r>
            <a:r>
              <a:rPr lang="pt-BR" dirty="0" smtClean="0"/>
              <a:t> </a:t>
            </a:r>
          </a:p>
          <a:p>
            <a:pPr lvl="2"/>
            <a:r>
              <a:rPr lang="pt-BR" dirty="0" smtClean="0"/>
              <a:t>A </a:t>
            </a:r>
            <a:r>
              <a:rPr lang="pt-BR" dirty="0"/>
              <a:t>eficiência do </a:t>
            </a:r>
            <a:r>
              <a:rPr lang="pt-BR" dirty="0" err="1"/>
              <a:t>selection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não depende da ordem inicial dos </a:t>
            </a:r>
            <a:r>
              <a:rPr lang="pt-BR" dirty="0" smtClean="0"/>
              <a:t>elementos</a:t>
            </a:r>
          </a:p>
          <a:p>
            <a:pPr lvl="1"/>
            <a:r>
              <a:rPr lang="pt-BR" dirty="0" smtClean="0"/>
              <a:t>Melhor do que o </a:t>
            </a:r>
            <a:r>
              <a:rPr lang="pt-BR" dirty="0" err="1" smtClean="0"/>
              <a:t>bubble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 smtClean="0"/>
          </a:p>
          <a:p>
            <a:pPr lvl="2"/>
            <a:r>
              <a:rPr lang="pt-BR" dirty="0" smtClean="0"/>
              <a:t>Apesar </a:t>
            </a:r>
            <a:r>
              <a:rPr lang="pt-BR" dirty="0"/>
              <a:t>de possuírem a mesma complexidade no caso médio, na prática o </a:t>
            </a:r>
            <a:r>
              <a:rPr lang="pt-BR" dirty="0" err="1"/>
              <a:t>selection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quase sempre supera o desempenho do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pois envolve um número menor de comparações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3301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 smtClean="0"/>
              <a:t>Insertion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Também </a:t>
            </a:r>
            <a:r>
              <a:rPr lang="pt-BR" dirty="0"/>
              <a:t>conhecido como ordenação por </a:t>
            </a:r>
            <a:r>
              <a:rPr lang="pt-BR" dirty="0" smtClean="0"/>
              <a:t>inserção</a:t>
            </a:r>
          </a:p>
          <a:p>
            <a:pPr lvl="1"/>
            <a:r>
              <a:rPr lang="pt-BR" dirty="0" smtClean="0"/>
              <a:t>Similar a ordenação de cartas de baralho </a:t>
            </a:r>
            <a:r>
              <a:rPr lang="pt-BR" dirty="0"/>
              <a:t>com as </a:t>
            </a:r>
            <a:r>
              <a:rPr lang="pt-BR" dirty="0" smtClean="0"/>
              <a:t>mãos</a:t>
            </a:r>
          </a:p>
          <a:p>
            <a:pPr lvl="2"/>
            <a:r>
              <a:rPr lang="pt-BR" dirty="0" smtClean="0"/>
              <a:t>Pegue </a:t>
            </a:r>
            <a:r>
              <a:rPr lang="pt-BR" dirty="0"/>
              <a:t>uma carta de cada vez e a </a:t>
            </a:r>
            <a:r>
              <a:rPr lang="pt-BR" dirty="0" smtClean="0"/>
              <a:t>insira </a:t>
            </a:r>
            <a:r>
              <a:rPr lang="pt-BR" dirty="0"/>
              <a:t>em seu devido lugar, sempre deixando as cartas da mão em </a:t>
            </a:r>
            <a:r>
              <a:rPr lang="pt-BR" dirty="0" smtClean="0"/>
              <a:t>ordem</a:t>
            </a:r>
          </a:p>
        </p:txBody>
      </p:sp>
      <p:pic>
        <p:nvPicPr>
          <p:cNvPr id="5" name="Picture 2" descr="http://2.bp.blogspot.com/_ufMQCOBS3pQ/TPoWEYd3yPI/AAAAAAAAAcU/ExjV5G4OYmM/s1600/Insertion+Sor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150" y="4221088"/>
            <a:ext cx="2899018" cy="2492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529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 smtClean="0"/>
              <a:t>Insertion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Funcionamento</a:t>
            </a:r>
          </a:p>
          <a:p>
            <a:pPr lvl="1"/>
            <a:r>
              <a:rPr lang="pt-BR" dirty="0"/>
              <a:t>O algoritmo </a:t>
            </a:r>
            <a:r>
              <a:rPr lang="pt-BR" dirty="0" smtClean="0"/>
              <a:t>percorre o </a:t>
            </a:r>
            <a:r>
              <a:rPr lang="pt-BR" dirty="0" err="1"/>
              <a:t>array</a:t>
            </a:r>
            <a:r>
              <a:rPr lang="pt-BR" dirty="0"/>
              <a:t> e para cada posição </a:t>
            </a:r>
            <a:r>
              <a:rPr lang="pt-BR" b="1" dirty="0"/>
              <a:t>X</a:t>
            </a:r>
            <a:r>
              <a:rPr lang="pt-BR" dirty="0"/>
              <a:t> verifica se o seu valor está na posição </a:t>
            </a:r>
            <a:r>
              <a:rPr lang="pt-BR" dirty="0" smtClean="0"/>
              <a:t>correta </a:t>
            </a:r>
          </a:p>
          <a:p>
            <a:pPr lvl="2"/>
            <a:r>
              <a:rPr lang="pt-BR" dirty="0" smtClean="0"/>
              <a:t>Isso </a:t>
            </a:r>
            <a:r>
              <a:rPr lang="pt-BR" dirty="0"/>
              <a:t>é feito andando para o começo do </a:t>
            </a:r>
            <a:r>
              <a:rPr lang="pt-BR" dirty="0" err="1"/>
              <a:t>array</a:t>
            </a:r>
            <a:r>
              <a:rPr lang="pt-BR" dirty="0"/>
              <a:t> a partir da posição </a:t>
            </a:r>
            <a:r>
              <a:rPr lang="pt-BR" b="1" dirty="0"/>
              <a:t>X</a:t>
            </a:r>
            <a:r>
              <a:rPr lang="pt-BR" dirty="0"/>
              <a:t> e movimentando uma posição para frente os valores que são maiores do que o valor da posição </a:t>
            </a:r>
            <a:r>
              <a:rPr lang="pt-BR" b="1" dirty="0" smtClean="0"/>
              <a:t>X</a:t>
            </a:r>
            <a:r>
              <a:rPr lang="pt-BR" dirty="0" smtClean="0"/>
              <a:t> </a:t>
            </a:r>
          </a:p>
          <a:p>
            <a:pPr lvl="2"/>
            <a:r>
              <a:rPr lang="pt-BR" dirty="0" smtClean="0"/>
              <a:t>Desse </a:t>
            </a:r>
            <a:r>
              <a:rPr lang="pt-BR" dirty="0"/>
              <a:t>modo, teremos uma posição livre para inserir o valor da posição </a:t>
            </a:r>
            <a:r>
              <a:rPr lang="pt-BR" b="1" dirty="0"/>
              <a:t>X</a:t>
            </a:r>
            <a:r>
              <a:rPr lang="pt-BR" dirty="0"/>
              <a:t> em seu devido lugar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3324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 smtClean="0"/>
              <a:t>Insertion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grpSp>
        <p:nvGrpSpPr>
          <p:cNvPr id="24" name="Grupo 23"/>
          <p:cNvGrpSpPr/>
          <p:nvPr/>
        </p:nvGrpSpPr>
        <p:grpSpPr>
          <a:xfrm>
            <a:off x="1397835" y="2146670"/>
            <a:ext cx="7303180" cy="4181723"/>
            <a:chOff x="1397835" y="2146670"/>
            <a:chExt cx="7303180" cy="4181723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4902"/>
            <a:stretch/>
          </p:blipFill>
          <p:spPr bwMode="auto">
            <a:xfrm>
              <a:off x="1397835" y="2146670"/>
              <a:ext cx="6348331" cy="2086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Chave esquerda 5"/>
            <p:cNvSpPr/>
            <p:nvPr/>
          </p:nvSpPr>
          <p:spPr>
            <a:xfrm>
              <a:off x="2411760" y="3008757"/>
              <a:ext cx="144016" cy="720080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ector angulado 6"/>
            <p:cNvCxnSpPr>
              <a:stCxn id="9" idx="1"/>
              <a:endCxn id="6" idx="1"/>
            </p:cNvCxnSpPr>
            <p:nvPr/>
          </p:nvCxnSpPr>
          <p:spPr>
            <a:xfrm rot="10800000">
              <a:off x="2411760" y="3368798"/>
              <a:ext cx="42098" cy="1725871"/>
            </a:xfrm>
            <a:prstGeom prst="bentConnector3">
              <a:avLst>
                <a:gd name="adj1" fmla="val 643019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2453858" y="4586836"/>
              <a:ext cx="298223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Move as cartas maiores para </a:t>
              </a:r>
              <a:r>
                <a:rPr lang="pt-BR" sz="2000" dirty="0" smtClean="0"/>
                <a:t>frente e insere na posição vaga</a:t>
              </a:r>
              <a:endParaRPr lang="en-US" sz="2000" dirty="0"/>
            </a:p>
          </p:txBody>
        </p:sp>
        <p:pic>
          <p:nvPicPr>
            <p:cNvPr id="19" name="Picture 2" descr="E:\Ertai\Levar Casa\Levar Sanca\Livro Estutura de Dados em C\VersaoLatex\Figuras\insertionsort_etapa.png"/>
            <p:cNvPicPr>
              <a:picLocks noChangeAspect="1" noChangeArrowheads="1"/>
            </p:cNvPicPr>
            <p:nvPr/>
          </p:nvPicPr>
          <p:blipFill rotWithShape="1">
            <a:blip r:embed="rId3"/>
            <a:srcRect l="4688" r="61969"/>
            <a:stretch/>
          </p:blipFill>
          <p:spPr bwMode="auto">
            <a:xfrm>
              <a:off x="5652120" y="4232893"/>
              <a:ext cx="3048895" cy="20955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282332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ordenação permite que o acesso aos dados seja </a:t>
            </a:r>
            <a:r>
              <a:rPr lang="pt-BR" dirty="0" smtClean="0"/>
              <a:t>feito </a:t>
            </a:r>
            <a:r>
              <a:rPr lang="pt-BR" dirty="0"/>
              <a:t>de forma mais </a:t>
            </a:r>
            <a:r>
              <a:rPr lang="pt-BR" dirty="0" smtClean="0"/>
              <a:t>eficiente</a:t>
            </a:r>
          </a:p>
          <a:p>
            <a:pPr lvl="1"/>
            <a:r>
              <a:rPr lang="pt-BR" dirty="0" smtClean="0"/>
              <a:t>É parte de muitos métodos computacionais</a:t>
            </a:r>
          </a:p>
          <a:p>
            <a:pPr lvl="2"/>
            <a:r>
              <a:rPr lang="pt-BR" dirty="0" smtClean="0"/>
              <a:t>Algoritmos </a:t>
            </a:r>
            <a:r>
              <a:rPr lang="pt-BR" dirty="0"/>
              <a:t>de busca, intercalação/fusão, </a:t>
            </a:r>
            <a:r>
              <a:rPr lang="pt-BR" dirty="0" smtClean="0"/>
              <a:t>utilizam ordenação </a:t>
            </a:r>
            <a:r>
              <a:rPr lang="pt-BR" dirty="0"/>
              <a:t>como parte do processo</a:t>
            </a:r>
          </a:p>
          <a:p>
            <a:pPr lvl="2"/>
            <a:r>
              <a:rPr lang="pt-BR" dirty="0"/>
              <a:t>Aplicações em geometria computacional, bancos de dados, entre </a:t>
            </a:r>
            <a:r>
              <a:rPr lang="pt-BR" dirty="0" smtClean="0"/>
              <a:t>outras necessitam </a:t>
            </a:r>
            <a:r>
              <a:rPr lang="pt-BR" dirty="0"/>
              <a:t>de listas ordenadas para </a:t>
            </a:r>
            <a:r>
              <a:rPr lang="pt-BR" dirty="0" smtClean="0"/>
              <a:t>funcionar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8495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Insertion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Passo a passo</a:t>
            </a:r>
          </a:p>
          <a:p>
            <a:pPr lvl="1"/>
            <a:r>
              <a:rPr lang="pt-BR" dirty="0"/>
              <a:t>Para cada posição </a:t>
            </a:r>
            <a:r>
              <a:rPr lang="pt-BR" b="1" dirty="0"/>
              <a:t>i</a:t>
            </a:r>
            <a:r>
              <a:rPr lang="pt-BR" dirty="0"/>
              <a:t>, </a:t>
            </a:r>
            <a:r>
              <a:rPr lang="pt-BR" dirty="0" smtClean="0"/>
              <a:t>movimenta os </a:t>
            </a:r>
            <a:r>
              <a:rPr lang="pt-BR" dirty="0"/>
              <a:t>valores maiores </a:t>
            </a:r>
            <a:r>
              <a:rPr lang="pt-BR" dirty="0" smtClean="0"/>
              <a:t>uma </a:t>
            </a:r>
            <a:r>
              <a:rPr lang="pt-BR" dirty="0"/>
              <a:t>posição para frente no </a:t>
            </a:r>
            <a:r>
              <a:rPr lang="pt-BR" dirty="0" err="1" smtClean="0"/>
              <a:t>array</a:t>
            </a:r>
            <a:endParaRPr lang="pt-BR" dirty="0"/>
          </a:p>
        </p:txBody>
      </p:sp>
      <p:pic>
        <p:nvPicPr>
          <p:cNvPr id="5" name="Picture 2" descr="E:\Ertai\Levar Casa\Levar Sanca\Livro Estutura de Dados em C\VersaoLatex\Figuras\insertionsort.png"/>
          <p:cNvPicPr>
            <a:picLocks noChangeAspect="1" noChangeArrowheads="1"/>
          </p:cNvPicPr>
          <p:nvPr/>
        </p:nvPicPr>
        <p:blipFill>
          <a:blip r:embed="rId2"/>
          <a:srcRect l="14065" r="7796" b="51886"/>
          <a:stretch>
            <a:fillRect/>
          </a:stretch>
        </p:blipFill>
        <p:spPr bwMode="auto">
          <a:xfrm>
            <a:off x="1000100" y="3147839"/>
            <a:ext cx="7143800" cy="3665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65621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Insertion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Passo a passo	</a:t>
            </a:r>
          </a:p>
          <a:p>
            <a:pPr lvl="1"/>
            <a:r>
              <a:rPr lang="pt-BR" dirty="0"/>
              <a:t>Para cada posição </a:t>
            </a:r>
            <a:r>
              <a:rPr lang="pt-BR" b="1" dirty="0"/>
              <a:t>i</a:t>
            </a:r>
            <a:r>
              <a:rPr lang="pt-BR" dirty="0"/>
              <a:t>, movimenta os valores maiores uma posição para frente no </a:t>
            </a:r>
            <a:r>
              <a:rPr lang="pt-BR" dirty="0" err="1"/>
              <a:t>array</a:t>
            </a:r>
            <a:endParaRPr lang="pt-BR" dirty="0"/>
          </a:p>
          <a:p>
            <a:pPr lvl="1"/>
            <a:endParaRPr lang="pt-BR" dirty="0"/>
          </a:p>
        </p:txBody>
      </p:sp>
      <p:pic>
        <p:nvPicPr>
          <p:cNvPr id="5" name="Picture 2" descr="E:\Ertai\Levar Casa\Levar Sanca\Livro Estutura de Dados em C\VersaoLatex\Figuras\insertionsort.png"/>
          <p:cNvPicPr>
            <a:picLocks noChangeAspect="1" noChangeArrowheads="1"/>
          </p:cNvPicPr>
          <p:nvPr/>
        </p:nvPicPr>
        <p:blipFill>
          <a:blip r:embed="rId2"/>
          <a:srcRect l="14065" t="49052" r="7796"/>
          <a:stretch>
            <a:fillRect/>
          </a:stretch>
        </p:blipFill>
        <p:spPr bwMode="auto">
          <a:xfrm>
            <a:off x="1000100" y="2959648"/>
            <a:ext cx="7143800" cy="38814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73064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 smtClean="0"/>
              <a:t>Insertion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Vantagens</a:t>
            </a:r>
          </a:p>
          <a:p>
            <a:pPr lvl="1"/>
            <a:r>
              <a:rPr lang="pt-BR" dirty="0"/>
              <a:t>Fácil implementação</a:t>
            </a:r>
          </a:p>
          <a:p>
            <a:pPr lvl="1"/>
            <a:r>
              <a:rPr lang="pt-BR" dirty="0" smtClean="0"/>
              <a:t>Na </a:t>
            </a:r>
            <a:r>
              <a:rPr lang="pt-BR" dirty="0"/>
              <a:t>prática, </a:t>
            </a:r>
            <a:r>
              <a:rPr lang="pt-BR" dirty="0" smtClean="0"/>
              <a:t>é </a:t>
            </a:r>
            <a:r>
              <a:rPr lang="pt-BR" dirty="0"/>
              <a:t>mais eficiente que a maioria dos algoritmos de ordem </a:t>
            </a:r>
            <a:r>
              <a:rPr lang="pt-BR" dirty="0" smtClean="0"/>
              <a:t>quadrática</a:t>
            </a:r>
          </a:p>
          <a:p>
            <a:pPr lvl="2"/>
            <a:r>
              <a:rPr lang="pt-BR" dirty="0" smtClean="0"/>
              <a:t>Como </a:t>
            </a:r>
            <a:r>
              <a:rPr lang="pt-BR" dirty="0"/>
              <a:t>o </a:t>
            </a:r>
            <a:r>
              <a:rPr lang="pt-BR" dirty="0" err="1"/>
              <a:t>selection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e o </a:t>
            </a:r>
            <a:r>
              <a:rPr lang="pt-BR" dirty="0" err="1"/>
              <a:t>bubble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. </a:t>
            </a:r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Um </a:t>
            </a:r>
            <a:r>
              <a:rPr lang="pt-BR" dirty="0"/>
              <a:t>dos mais rápidos algoritmos de ordenação para conjuntos pequenos de </a:t>
            </a:r>
            <a:r>
              <a:rPr lang="pt-BR" dirty="0" smtClean="0"/>
              <a:t>dados</a:t>
            </a:r>
          </a:p>
          <a:p>
            <a:pPr lvl="2"/>
            <a:r>
              <a:rPr lang="pt-BR" dirty="0" smtClean="0"/>
              <a:t>Superando </a:t>
            </a:r>
            <a:r>
              <a:rPr lang="pt-BR" dirty="0"/>
              <a:t>inclusive o </a:t>
            </a:r>
            <a:r>
              <a:rPr lang="pt-BR" dirty="0" err="1"/>
              <a:t>quick</a:t>
            </a:r>
            <a:r>
              <a:rPr lang="pt-BR" dirty="0"/>
              <a:t> </a:t>
            </a:r>
            <a:r>
              <a:rPr lang="pt-BR" dirty="0" err="1" smtClean="0"/>
              <a:t>sort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8233241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 smtClean="0"/>
              <a:t>Insertion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Vantagens</a:t>
            </a:r>
          </a:p>
          <a:p>
            <a:pPr lvl="1"/>
            <a:r>
              <a:rPr lang="pt-BR" dirty="0" smtClean="0"/>
              <a:t>Estável: </a:t>
            </a:r>
            <a:r>
              <a:rPr lang="pt-BR" dirty="0"/>
              <a:t>não altera a ordem dos dados </a:t>
            </a:r>
            <a:r>
              <a:rPr lang="pt-BR" dirty="0" smtClean="0"/>
              <a:t>iguais</a:t>
            </a:r>
          </a:p>
          <a:p>
            <a:pPr lvl="1"/>
            <a:r>
              <a:rPr lang="pt-BR" dirty="0" smtClean="0"/>
              <a:t>Online</a:t>
            </a:r>
          </a:p>
          <a:p>
            <a:pPr lvl="2"/>
            <a:r>
              <a:rPr lang="pt-BR" dirty="0" smtClean="0"/>
              <a:t>Pode </a:t>
            </a:r>
            <a:r>
              <a:rPr lang="pt-BR" dirty="0"/>
              <a:t>ordenar elementos a medida que os </a:t>
            </a:r>
            <a:r>
              <a:rPr lang="pt-BR" dirty="0" smtClean="0"/>
              <a:t>recebe (tempo real)</a:t>
            </a:r>
          </a:p>
          <a:p>
            <a:pPr lvl="2"/>
            <a:r>
              <a:rPr lang="pt-BR" dirty="0" smtClean="0"/>
              <a:t>Não </a:t>
            </a:r>
            <a:r>
              <a:rPr lang="pt-BR" dirty="0"/>
              <a:t>precisa ter todo o conjunto de dados para colocá-los em </a:t>
            </a:r>
            <a:r>
              <a:rPr lang="pt-BR" dirty="0" smtClean="0"/>
              <a:t>ordem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8458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 smtClean="0"/>
              <a:t>Insertion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Complexidade</a:t>
            </a:r>
          </a:p>
          <a:p>
            <a:pPr lvl="1"/>
            <a:r>
              <a:rPr lang="pt-BR" dirty="0"/>
              <a:t>Considerando um </a:t>
            </a:r>
            <a:r>
              <a:rPr lang="pt-BR" dirty="0" err="1"/>
              <a:t>array</a:t>
            </a:r>
            <a:r>
              <a:rPr lang="pt-BR" dirty="0"/>
              <a:t> com </a:t>
            </a:r>
            <a:r>
              <a:rPr lang="pt-BR" b="1" dirty="0"/>
              <a:t>N</a:t>
            </a:r>
            <a:r>
              <a:rPr lang="pt-BR" dirty="0"/>
              <a:t> elementos, o tempo de execução </a:t>
            </a:r>
            <a:r>
              <a:rPr lang="pt-BR" dirty="0" smtClean="0"/>
              <a:t>é</a:t>
            </a:r>
            <a:r>
              <a:rPr lang="pt-BR" dirty="0"/>
              <a:t>:</a:t>
            </a:r>
          </a:p>
          <a:p>
            <a:pPr lvl="2"/>
            <a:r>
              <a:rPr lang="pt-BR" b="1" i="1" dirty="0"/>
              <a:t>O(N)</a:t>
            </a:r>
            <a:r>
              <a:rPr lang="pt-BR" dirty="0"/>
              <a:t>, melhor caso: os elementos já estão ordenados.</a:t>
            </a:r>
          </a:p>
          <a:p>
            <a:pPr lvl="2"/>
            <a:r>
              <a:rPr lang="pt-BR" b="1" i="1" dirty="0" smtClean="0"/>
              <a:t>O(N</a:t>
            </a:r>
            <a:r>
              <a:rPr lang="pt-BR" b="1" i="1" baseline="30000" dirty="0" smtClean="0"/>
              <a:t>2</a:t>
            </a:r>
            <a:r>
              <a:rPr lang="pt-BR" b="1" i="1" dirty="0"/>
              <a:t>)</a:t>
            </a:r>
            <a:r>
              <a:rPr lang="pt-BR" dirty="0"/>
              <a:t>, pior caso: os elementos estão ordenados na ordem inversa.</a:t>
            </a:r>
          </a:p>
          <a:p>
            <a:pPr lvl="2"/>
            <a:r>
              <a:rPr lang="pt-BR" b="1" i="1" dirty="0"/>
              <a:t>O(N</a:t>
            </a:r>
            <a:r>
              <a:rPr lang="pt-BR" b="1" i="1" baseline="30000" dirty="0"/>
              <a:t>2</a:t>
            </a:r>
            <a:r>
              <a:rPr lang="pt-BR" b="1" i="1" dirty="0" smtClean="0"/>
              <a:t>)</a:t>
            </a:r>
            <a:r>
              <a:rPr lang="pt-BR" dirty="0" smtClean="0"/>
              <a:t>, </a:t>
            </a:r>
            <a:r>
              <a:rPr lang="pt-BR" dirty="0"/>
              <a:t>caso médio.</a:t>
            </a:r>
          </a:p>
        </p:txBody>
      </p:sp>
    </p:spTree>
    <p:extLst>
      <p:ext uri="{BB962C8B-B14F-4D97-AF65-F5344CB8AC3E}">
        <p14:creationId xmlns:p14="http://schemas.microsoft.com/office/powerpoint/2010/main" val="2823324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Merge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Também </a:t>
            </a:r>
            <a:r>
              <a:rPr lang="pt-BR" dirty="0"/>
              <a:t>conhecido como ordenação por </a:t>
            </a:r>
            <a:r>
              <a:rPr lang="pt-BR" dirty="0" smtClean="0"/>
              <a:t>intercalação </a:t>
            </a:r>
          </a:p>
          <a:p>
            <a:pPr lvl="1"/>
            <a:r>
              <a:rPr lang="pt-BR" dirty="0" smtClean="0"/>
              <a:t>Algoritmo </a:t>
            </a:r>
            <a:r>
              <a:rPr lang="pt-BR" dirty="0"/>
              <a:t>recursivo que usa a </a:t>
            </a:r>
            <a:r>
              <a:rPr lang="pt-BR" dirty="0" err="1"/>
              <a:t>idéia</a:t>
            </a:r>
            <a:r>
              <a:rPr lang="pt-BR" dirty="0"/>
              <a:t> de </a:t>
            </a:r>
            <a:r>
              <a:rPr lang="pt-BR" i="1" dirty="0" smtClean="0"/>
              <a:t>dividir </a:t>
            </a:r>
            <a:r>
              <a:rPr lang="pt-BR" i="1" dirty="0"/>
              <a:t>para conquistar </a:t>
            </a:r>
            <a:r>
              <a:rPr lang="pt-BR" dirty="0"/>
              <a:t>para ordenar os </a:t>
            </a:r>
            <a:r>
              <a:rPr lang="pt-BR" dirty="0" smtClean="0"/>
              <a:t>dados</a:t>
            </a:r>
          </a:p>
          <a:p>
            <a:pPr lvl="2"/>
            <a:r>
              <a:rPr lang="pt-BR" dirty="0" smtClean="0"/>
              <a:t>Parte </a:t>
            </a:r>
            <a:r>
              <a:rPr lang="pt-BR" dirty="0"/>
              <a:t>do princípio de que é mais fácil ordenar um conjunto com poucos dados do que um </a:t>
            </a:r>
            <a:r>
              <a:rPr lang="pt-BR" dirty="0" smtClean="0"/>
              <a:t>com muitos </a:t>
            </a:r>
          </a:p>
          <a:p>
            <a:pPr lvl="1"/>
            <a:r>
              <a:rPr lang="pt-BR" dirty="0" smtClean="0"/>
              <a:t>O </a:t>
            </a:r>
            <a:r>
              <a:rPr lang="pt-BR" dirty="0"/>
              <a:t>algoritmo divide os dados em conjuntos cada vez menores para depois ordená-los e combina-los por meio de intercalação (merge</a:t>
            </a:r>
            <a:r>
              <a:rPr lang="pt-BR" dirty="0" smtClean="0"/>
              <a:t>)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0625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Merge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Funcionamento</a:t>
            </a:r>
          </a:p>
          <a:p>
            <a:pPr lvl="1"/>
            <a:r>
              <a:rPr lang="pt-BR" dirty="0" smtClean="0"/>
              <a:t>Divide</a:t>
            </a:r>
            <a:r>
              <a:rPr lang="pt-BR" dirty="0"/>
              <a:t>, recursivamente, o </a:t>
            </a:r>
            <a:r>
              <a:rPr lang="pt-BR" dirty="0" err="1"/>
              <a:t>array</a:t>
            </a:r>
            <a:r>
              <a:rPr lang="pt-BR" dirty="0"/>
              <a:t> em duas </a:t>
            </a:r>
            <a:r>
              <a:rPr lang="pt-BR" dirty="0" smtClean="0"/>
              <a:t>partes</a:t>
            </a:r>
          </a:p>
          <a:p>
            <a:pPr lvl="2"/>
            <a:r>
              <a:rPr lang="pt-BR" dirty="0" smtClean="0"/>
              <a:t>Continua até cada parte ter apenas um elemento</a:t>
            </a:r>
          </a:p>
          <a:p>
            <a:pPr lvl="1"/>
            <a:r>
              <a:rPr lang="pt-BR" dirty="0" smtClean="0"/>
              <a:t>Em </a:t>
            </a:r>
            <a:r>
              <a:rPr lang="pt-BR" dirty="0"/>
              <a:t>seguida, </a:t>
            </a:r>
            <a:r>
              <a:rPr lang="pt-BR" dirty="0" smtClean="0"/>
              <a:t>combina </a:t>
            </a:r>
            <a:r>
              <a:rPr lang="pt-BR" dirty="0"/>
              <a:t>dois </a:t>
            </a:r>
            <a:r>
              <a:rPr lang="pt-BR" dirty="0" err="1"/>
              <a:t>array</a:t>
            </a:r>
            <a:r>
              <a:rPr lang="pt-BR" dirty="0"/>
              <a:t> de forma a obter um </a:t>
            </a:r>
            <a:r>
              <a:rPr lang="pt-BR" dirty="0" err="1"/>
              <a:t>array</a:t>
            </a:r>
            <a:r>
              <a:rPr lang="pt-BR" dirty="0"/>
              <a:t> maior e </a:t>
            </a:r>
            <a:r>
              <a:rPr lang="pt-BR" dirty="0" smtClean="0"/>
              <a:t>ordenado </a:t>
            </a:r>
          </a:p>
          <a:p>
            <a:pPr lvl="2"/>
            <a:r>
              <a:rPr lang="pt-BR" dirty="0" smtClean="0"/>
              <a:t>A combinação é </a:t>
            </a:r>
            <a:r>
              <a:rPr lang="pt-BR" dirty="0"/>
              <a:t>feita intercalando </a:t>
            </a:r>
            <a:r>
              <a:rPr lang="pt-BR" dirty="0" smtClean="0"/>
              <a:t>os </a:t>
            </a:r>
            <a:r>
              <a:rPr lang="pt-BR" dirty="0"/>
              <a:t>elementos de acordo com o sentido da ordenação (crescente ou decrescente</a:t>
            </a:r>
            <a:r>
              <a:rPr lang="pt-BR" dirty="0" smtClean="0"/>
              <a:t>) </a:t>
            </a:r>
          </a:p>
          <a:p>
            <a:pPr lvl="1"/>
            <a:r>
              <a:rPr lang="pt-BR" dirty="0" smtClean="0"/>
              <a:t>Este </a:t>
            </a:r>
            <a:r>
              <a:rPr lang="pt-BR" dirty="0"/>
              <a:t>processo se repete até que exista apenas um </a:t>
            </a:r>
            <a:r>
              <a:rPr lang="pt-BR" dirty="0" err="1"/>
              <a:t>array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174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Merge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Algoritmo usa 2 funções</a:t>
            </a:r>
          </a:p>
          <a:p>
            <a:pPr lvl="1"/>
            <a:r>
              <a:rPr lang="pt-BR" dirty="0" err="1"/>
              <a:t>mergeSort</a:t>
            </a:r>
            <a:r>
              <a:rPr lang="pt-BR" dirty="0"/>
              <a:t> </a:t>
            </a:r>
            <a:r>
              <a:rPr lang="pt-BR" dirty="0" smtClean="0"/>
              <a:t>: divide </a:t>
            </a:r>
            <a:r>
              <a:rPr lang="pt-BR" dirty="0"/>
              <a:t>os dados em </a:t>
            </a:r>
            <a:r>
              <a:rPr lang="pt-BR" dirty="0" err="1"/>
              <a:t>arrays</a:t>
            </a:r>
            <a:r>
              <a:rPr lang="pt-BR" dirty="0"/>
              <a:t> cada vez </a:t>
            </a:r>
            <a:r>
              <a:rPr lang="pt-BR" dirty="0" smtClean="0"/>
              <a:t>menores </a:t>
            </a:r>
          </a:p>
          <a:p>
            <a:pPr lvl="1"/>
            <a:r>
              <a:rPr lang="pt-BR" dirty="0" smtClean="0"/>
              <a:t>merge: intercala </a:t>
            </a:r>
            <a:r>
              <a:rPr lang="pt-BR" dirty="0"/>
              <a:t>os dados </a:t>
            </a:r>
            <a:r>
              <a:rPr lang="pt-BR" dirty="0" smtClean="0"/>
              <a:t>de </a:t>
            </a:r>
            <a:r>
              <a:rPr lang="pt-BR" dirty="0"/>
              <a:t>forma ordenada em um </a:t>
            </a:r>
            <a:r>
              <a:rPr lang="pt-BR" dirty="0" err="1"/>
              <a:t>array</a:t>
            </a:r>
            <a:r>
              <a:rPr lang="pt-BR" dirty="0"/>
              <a:t> </a:t>
            </a:r>
            <a:r>
              <a:rPr lang="pt-BR" dirty="0" smtClean="0"/>
              <a:t>maior</a:t>
            </a:r>
            <a:endParaRPr lang="pt-BR" dirty="0"/>
          </a:p>
        </p:txBody>
      </p:sp>
      <p:grpSp>
        <p:nvGrpSpPr>
          <p:cNvPr id="16" name="Grupo 15"/>
          <p:cNvGrpSpPr/>
          <p:nvPr/>
        </p:nvGrpSpPr>
        <p:grpSpPr>
          <a:xfrm>
            <a:off x="899592" y="4059318"/>
            <a:ext cx="7477650" cy="2466026"/>
            <a:chOff x="1397834" y="3849939"/>
            <a:chExt cx="7477650" cy="2466026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5719"/>
            <a:stretch/>
          </p:blipFill>
          <p:spPr bwMode="auto">
            <a:xfrm>
              <a:off x="1397834" y="3849939"/>
              <a:ext cx="6348331" cy="20484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Chave esquerda 5"/>
            <p:cNvSpPr/>
            <p:nvPr/>
          </p:nvSpPr>
          <p:spPr>
            <a:xfrm flipH="1">
              <a:off x="5500694" y="4932609"/>
              <a:ext cx="144016" cy="360000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Conector angulado 6"/>
            <p:cNvCxnSpPr>
              <a:stCxn id="8" idx="1"/>
              <a:endCxn id="6" idx="1"/>
            </p:cNvCxnSpPr>
            <p:nvPr/>
          </p:nvCxnSpPr>
          <p:spPr>
            <a:xfrm rot="10800000" flipV="1">
              <a:off x="5644711" y="4817943"/>
              <a:ext cx="913865" cy="294666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6558575" y="4464000"/>
              <a:ext cx="23169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Chama a função para as 2 metades</a:t>
              </a:r>
              <a:endParaRPr lang="en-US" sz="2000" dirty="0"/>
            </a:p>
          </p:txBody>
        </p:sp>
        <p:sp>
          <p:nvSpPr>
            <p:cNvPr id="9" name="Chave esquerda 8"/>
            <p:cNvSpPr/>
            <p:nvPr/>
          </p:nvSpPr>
          <p:spPr>
            <a:xfrm rot="5400000" flipH="1">
              <a:off x="3142670" y="5108121"/>
              <a:ext cx="144016" cy="936000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Conector angulado 5"/>
            <p:cNvCxnSpPr>
              <a:stCxn id="11" idx="1"/>
              <a:endCxn id="9" idx="1"/>
            </p:cNvCxnSpPr>
            <p:nvPr/>
          </p:nvCxnSpPr>
          <p:spPr>
            <a:xfrm rot="10800000">
              <a:off x="3214679" y="5648130"/>
              <a:ext cx="2250135" cy="313893"/>
            </a:xfrm>
            <a:prstGeom prst="bentConnector4">
              <a:avLst>
                <a:gd name="adj1" fmla="val 48400"/>
                <a:gd name="adj2" fmla="val -4621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5464813" y="5608079"/>
              <a:ext cx="28598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Combina as 2 metades de forma ordenada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5174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Merge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6"/>
          <a:stretch/>
        </p:blipFill>
        <p:spPr bwMode="auto">
          <a:xfrm>
            <a:off x="3746500" y="1515749"/>
            <a:ext cx="5145980" cy="5297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have esquerda 12"/>
          <p:cNvSpPr/>
          <p:nvPr/>
        </p:nvSpPr>
        <p:spPr>
          <a:xfrm>
            <a:off x="4846941" y="3396921"/>
            <a:ext cx="144016" cy="5400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ixaDeTexto 13"/>
          <p:cNvSpPr txBox="1"/>
          <p:nvPr/>
        </p:nvSpPr>
        <p:spPr>
          <a:xfrm>
            <a:off x="681858" y="2996952"/>
            <a:ext cx="2810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Combinar ordenando</a:t>
            </a:r>
            <a:endParaRPr lang="en-US" sz="2000" dirty="0"/>
          </a:p>
        </p:txBody>
      </p:sp>
      <p:sp>
        <p:nvSpPr>
          <p:cNvPr id="15" name="Chave esquerda 14"/>
          <p:cNvSpPr/>
          <p:nvPr/>
        </p:nvSpPr>
        <p:spPr>
          <a:xfrm>
            <a:off x="4932040" y="4869160"/>
            <a:ext cx="144016" cy="5400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aixaDeTexto 15"/>
          <p:cNvSpPr txBox="1"/>
          <p:nvPr/>
        </p:nvSpPr>
        <p:spPr>
          <a:xfrm>
            <a:off x="681858" y="4581128"/>
            <a:ext cx="2428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Copia o que sobrar</a:t>
            </a:r>
            <a:endParaRPr lang="en-US" sz="2000" dirty="0"/>
          </a:p>
        </p:txBody>
      </p:sp>
      <p:sp>
        <p:nvSpPr>
          <p:cNvPr id="17" name="Chave esquerda 16"/>
          <p:cNvSpPr/>
          <p:nvPr/>
        </p:nvSpPr>
        <p:spPr>
          <a:xfrm>
            <a:off x="4644008" y="4221088"/>
            <a:ext cx="144016" cy="3600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ixaDeTexto 17"/>
          <p:cNvSpPr txBox="1"/>
          <p:nvPr/>
        </p:nvSpPr>
        <p:spPr>
          <a:xfrm>
            <a:off x="1043608" y="3717032"/>
            <a:ext cx="1996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Vetor acabou?</a:t>
            </a:r>
            <a:endParaRPr lang="en-US" sz="2000" dirty="0"/>
          </a:p>
        </p:txBody>
      </p:sp>
      <p:sp>
        <p:nvSpPr>
          <p:cNvPr id="19" name="Chave esquerda 18"/>
          <p:cNvSpPr/>
          <p:nvPr/>
        </p:nvSpPr>
        <p:spPr>
          <a:xfrm>
            <a:off x="4211960" y="5805264"/>
            <a:ext cx="144016" cy="540000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ixaDeTexto 19"/>
          <p:cNvSpPr txBox="1"/>
          <p:nvPr/>
        </p:nvSpPr>
        <p:spPr>
          <a:xfrm>
            <a:off x="681858" y="5301208"/>
            <a:ext cx="2214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Copiar do auxiliar para o original</a:t>
            </a:r>
            <a:endParaRPr lang="en-US" sz="2000" dirty="0"/>
          </a:p>
        </p:txBody>
      </p:sp>
      <p:cxnSp>
        <p:nvCxnSpPr>
          <p:cNvPr id="21" name="Conector angulado 20"/>
          <p:cNvCxnSpPr>
            <a:stCxn id="14" idx="3"/>
            <a:endCxn id="13" idx="1"/>
          </p:cNvCxnSpPr>
          <p:nvPr/>
        </p:nvCxnSpPr>
        <p:spPr>
          <a:xfrm>
            <a:off x="3491880" y="3197007"/>
            <a:ext cx="1355061" cy="46991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do 23"/>
          <p:cNvCxnSpPr>
            <a:stCxn id="18" idx="3"/>
            <a:endCxn id="17" idx="1"/>
          </p:cNvCxnSpPr>
          <p:nvPr/>
        </p:nvCxnSpPr>
        <p:spPr>
          <a:xfrm>
            <a:off x="3040452" y="3917087"/>
            <a:ext cx="1603556" cy="48400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angulado 26"/>
          <p:cNvCxnSpPr>
            <a:stCxn id="16" idx="3"/>
            <a:endCxn id="15" idx="1"/>
          </p:cNvCxnSpPr>
          <p:nvPr/>
        </p:nvCxnSpPr>
        <p:spPr>
          <a:xfrm>
            <a:off x="3110750" y="4781183"/>
            <a:ext cx="1821290" cy="35797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>
            <a:stCxn id="20" idx="3"/>
            <a:endCxn id="19" idx="1"/>
          </p:cNvCxnSpPr>
          <p:nvPr/>
        </p:nvCxnSpPr>
        <p:spPr>
          <a:xfrm>
            <a:off x="2896436" y="5655151"/>
            <a:ext cx="1315524" cy="42011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56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Merge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Passo a passo: função merge</a:t>
            </a:r>
          </a:p>
          <a:p>
            <a:pPr lvl="1"/>
            <a:r>
              <a:rPr lang="pt-BR" dirty="0" smtClean="0"/>
              <a:t>Intercala </a:t>
            </a:r>
            <a:r>
              <a:rPr lang="pt-BR" dirty="0"/>
              <a:t>os dados de forma ordenada em um </a:t>
            </a:r>
            <a:r>
              <a:rPr lang="pt-BR" dirty="0" err="1"/>
              <a:t>array</a:t>
            </a:r>
            <a:r>
              <a:rPr lang="pt-BR" dirty="0"/>
              <a:t> </a:t>
            </a:r>
            <a:r>
              <a:rPr lang="pt-BR" dirty="0" smtClean="0"/>
              <a:t>maior</a:t>
            </a:r>
          </a:p>
          <a:p>
            <a:pPr lvl="1"/>
            <a:r>
              <a:rPr lang="pt-BR" dirty="0" smtClean="0"/>
              <a:t>Utiliza um </a:t>
            </a:r>
            <a:r>
              <a:rPr lang="pt-BR" dirty="0" err="1" smtClean="0"/>
              <a:t>array</a:t>
            </a:r>
            <a:r>
              <a:rPr lang="pt-BR" dirty="0" smtClean="0"/>
              <a:t> auxiliar</a:t>
            </a:r>
            <a:endParaRPr lang="pt-BR" dirty="0"/>
          </a:p>
          <a:p>
            <a:pPr lvl="1"/>
            <a:endParaRPr lang="pt-BR" dirty="0"/>
          </a:p>
        </p:txBody>
      </p:sp>
      <p:pic>
        <p:nvPicPr>
          <p:cNvPr id="5" name="Picture 2" descr="E:\Ertai\Levar Casa\Levar Sanca\Livro Estutura de Dados em C\VersaoLatex\Figuras\mergesort_etapa.png"/>
          <p:cNvPicPr>
            <a:picLocks noChangeAspect="1" noChangeArrowheads="1"/>
          </p:cNvPicPr>
          <p:nvPr/>
        </p:nvPicPr>
        <p:blipFill>
          <a:blip r:embed="rId2"/>
          <a:srcRect l="24978" r="22614"/>
          <a:stretch>
            <a:fillRect/>
          </a:stretch>
        </p:blipFill>
        <p:spPr bwMode="auto">
          <a:xfrm>
            <a:off x="2178827" y="3621360"/>
            <a:ext cx="4786346" cy="30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75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ordenação é baseada em uma chave</a:t>
            </a:r>
          </a:p>
          <a:p>
            <a:pPr lvl="1"/>
            <a:r>
              <a:rPr lang="pt-BR" dirty="0" smtClean="0"/>
              <a:t>A </a:t>
            </a:r>
            <a:r>
              <a:rPr lang="pt-BR" dirty="0"/>
              <a:t>chave de ordenação é o </a:t>
            </a:r>
            <a:r>
              <a:rPr lang="pt-BR" b="1" dirty="0" smtClean="0"/>
              <a:t>campo</a:t>
            </a:r>
            <a:r>
              <a:rPr lang="pt-BR" dirty="0" smtClean="0"/>
              <a:t> </a:t>
            </a:r>
            <a:r>
              <a:rPr lang="pt-BR" dirty="0"/>
              <a:t>do item utilizado para </a:t>
            </a:r>
            <a:r>
              <a:rPr lang="pt-BR" dirty="0" smtClean="0"/>
              <a:t>comparação</a:t>
            </a:r>
          </a:p>
          <a:p>
            <a:pPr lvl="2"/>
            <a:r>
              <a:rPr lang="pt-BR" dirty="0" smtClean="0"/>
              <a:t>Valor armazenado em um </a:t>
            </a:r>
            <a:r>
              <a:rPr lang="pt-BR" dirty="0" err="1" smtClean="0"/>
              <a:t>array</a:t>
            </a:r>
            <a:r>
              <a:rPr lang="pt-BR" dirty="0" smtClean="0"/>
              <a:t> de inteiros</a:t>
            </a:r>
          </a:p>
          <a:p>
            <a:pPr lvl="2"/>
            <a:r>
              <a:rPr lang="pt-BR" dirty="0" smtClean="0"/>
              <a:t>Campo nome de uma </a:t>
            </a:r>
            <a:r>
              <a:rPr lang="pt-BR" dirty="0" err="1" smtClean="0"/>
              <a:t>struct</a:t>
            </a:r>
            <a:r>
              <a:rPr lang="pt-BR" dirty="0" smtClean="0"/>
              <a:t> </a:t>
            </a:r>
          </a:p>
          <a:p>
            <a:pPr lvl="2"/>
            <a:r>
              <a:rPr lang="pt-BR" dirty="0" err="1"/>
              <a:t>e</a:t>
            </a:r>
            <a:r>
              <a:rPr lang="pt-BR" dirty="0" err="1" smtClean="0"/>
              <a:t>tc</a:t>
            </a:r>
            <a:endParaRPr lang="pt-BR" dirty="0" smtClean="0"/>
          </a:p>
          <a:p>
            <a:pPr lvl="1"/>
            <a:r>
              <a:rPr lang="pt-BR" dirty="0" smtClean="0"/>
              <a:t>É </a:t>
            </a:r>
            <a:r>
              <a:rPr lang="pt-BR" dirty="0"/>
              <a:t>por meio </a:t>
            </a:r>
            <a:r>
              <a:rPr lang="pt-BR" dirty="0" smtClean="0"/>
              <a:t>dela </a:t>
            </a:r>
            <a:r>
              <a:rPr lang="pt-BR" dirty="0"/>
              <a:t>que sabemos se um determinado elemento está a frente ou não de outros no </a:t>
            </a:r>
            <a:r>
              <a:rPr lang="pt-BR" dirty="0" smtClean="0"/>
              <a:t>conjunto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75578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Merge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Passo a passo</a:t>
            </a:r>
          </a:p>
          <a:p>
            <a:pPr lvl="1"/>
            <a:r>
              <a:rPr lang="pt-BR" dirty="0" smtClean="0"/>
              <a:t>Divide o </a:t>
            </a:r>
            <a:r>
              <a:rPr lang="pt-BR" dirty="0" err="1" smtClean="0"/>
              <a:t>array</a:t>
            </a:r>
            <a:r>
              <a:rPr lang="pt-BR" dirty="0" smtClean="0"/>
              <a:t> até ter </a:t>
            </a:r>
            <a:r>
              <a:rPr lang="pt-BR" b="1" dirty="0" smtClean="0"/>
              <a:t>N</a:t>
            </a:r>
            <a:r>
              <a:rPr lang="pt-BR" dirty="0" smtClean="0"/>
              <a:t> </a:t>
            </a:r>
            <a:r>
              <a:rPr lang="pt-BR" dirty="0" err="1" smtClean="0"/>
              <a:t>arrays</a:t>
            </a:r>
            <a:r>
              <a:rPr lang="pt-BR" dirty="0" smtClean="0"/>
              <a:t> de 1 elemento cada</a:t>
            </a:r>
            <a:endParaRPr lang="pt-BR" dirty="0"/>
          </a:p>
        </p:txBody>
      </p:sp>
      <p:pic>
        <p:nvPicPr>
          <p:cNvPr id="5" name="Picture 2" descr="E:\Ertai\Levar Casa\Levar Sanca\Livro Estutura de Dados em C\VersaoLatex\Figuras\mergesort.png"/>
          <p:cNvPicPr>
            <a:picLocks noChangeAspect="1" noChangeArrowheads="1"/>
          </p:cNvPicPr>
          <p:nvPr/>
        </p:nvPicPr>
        <p:blipFill rotWithShape="1">
          <a:blip r:embed="rId2"/>
          <a:srcRect l="2294" r="2277" b="47837"/>
          <a:stretch/>
        </p:blipFill>
        <p:spPr bwMode="auto">
          <a:xfrm>
            <a:off x="867764" y="3147169"/>
            <a:ext cx="7408472" cy="33781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161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Merge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Passo a passo</a:t>
            </a:r>
          </a:p>
          <a:p>
            <a:pPr lvl="1"/>
            <a:r>
              <a:rPr lang="pt-BR" dirty="0" smtClean="0"/>
              <a:t>Intercala os </a:t>
            </a:r>
            <a:r>
              <a:rPr lang="pt-BR" dirty="0" err="1" smtClean="0"/>
              <a:t>arrays</a:t>
            </a:r>
            <a:r>
              <a:rPr lang="pt-BR" dirty="0" smtClean="0"/>
              <a:t> até obter um único </a:t>
            </a:r>
            <a:r>
              <a:rPr lang="pt-BR" dirty="0" err="1" smtClean="0"/>
              <a:t>array</a:t>
            </a:r>
            <a:r>
              <a:rPr lang="pt-BR" dirty="0" smtClean="0"/>
              <a:t> de </a:t>
            </a:r>
            <a:r>
              <a:rPr lang="pt-BR" b="1" dirty="0" smtClean="0"/>
              <a:t>N </a:t>
            </a:r>
            <a:r>
              <a:rPr lang="pt-BR" dirty="0" smtClean="0"/>
              <a:t>elementos</a:t>
            </a:r>
            <a:endParaRPr lang="pt-BR" dirty="0"/>
          </a:p>
        </p:txBody>
      </p:sp>
      <p:pic>
        <p:nvPicPr>
          <p:cNvPr id="5" name="Picture 2" descr="E:\Ertai\Levar Casa\Levar Sanca\Livro Estutura de Dados em C\VersaoLatex\Figuras\mergesort.png"/>
          <p:cNvPicPr>
            <a:picLocks noChangeAspect="1" noChangeArrowheads="1"/>
          </p:cNvPicPr>
          <p:nvPr/>
        </p:nvPicPr>
        <p:blipFill rotWithShape="1">
          <a:blip r:embed="rId2"/>
          <a:srcRect l="2294" t="43296" r="2277"/>
          <a:stretch/>
        </p:blipFill>
        <p:spPr bwMode="auto">
          <a:xfrm>
            <a:off x="867764" y="3069109"/>
            <a:ext cx="7408472" cy="36722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007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Merge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Complexidade</a:t>
            </a:r>
          </a:p>
          <a:p>
            <a:pPr lvl="1"/>
            <a:r>
              <a:rPr lang="pt-BR" dirty="0"/>
              <a:t>Considerando um </a:t>
            </a:r>
            <a:r>
              <a:rPr lang="pt-BR" dirty="0" err="1"/>
              <a:t>array</a:t>
            </a:r>
            <a:r>
              <a:rPr lang="pt-BR" dirty="0"/>
              <a:t> com </a:t>
            </a:r>
            <a:r>
              <a:rPr lang="pt-BR" b="1" dirty="0"/>
              <a:t>N</a:t>
            </a:r>
            <a:r>
              <a:rPr lang="pt-BR" dirty="0"/>
              <a:t> elementos, o tempo de execução </a:t>
            </a:r>
            <a:r>
              <a:rPr lang="pt-BR" dirty="0" smtClean="0"/>
              <a:t>é de </a:t>
            </a:r>
            <a:r>
              <a:rPr lang="pt-BR" dirty="0"/>
              <a:t>ordem </a:t>
            </a:r>
            <a:r>
              <a:rPr lang="pt-BR" b="1" i="1" dirty="0"/>
              <a:t>O(N </a:t>
            </a:r>
            <a:r>
              <a:rPr lang="pt-BR" b="1" i="1" dirty="0" smtClean="0"/>
              <a:t>log N) </a:t>
            </a:r>
            <a:r>
              <a:rPr lang="pt-BR" dirty="0" smtClean="0"/>
              <a:t>em todos os casos</a:t>
            </a:r>
          </a:p>
          <a:p>
            <a:pPr lvl="1"/>
            <a:r>
              <a:rPr lang="pt-BR" dirty="0" smtClean="0"/>
              <a:t>Sua eficiência não </a:t>
            </a:r>
            <a:r>
              <a:rPr lang="pt-BR" dirty="0"/>
              <a:t>depende da ordem inicial dos </a:t>
            </a:r>
            <a:r>
              <a:rPr lang="pt-BR" dirty="0" smtClean="0"/>
              <a:t>elementos</a:t>
            </a:r>
          </a:p>
          <a:p>
            <a:pPr lvl="2"/>
            <a:r>
              <a:rPr lang="pt-BR" dirty="0"/>
              <a:t>No pior caso, </a:t>
            </a:r>
            <a:r>
              <a:rPr lang="pt-BR" dirty="0" smtClean="0"/>
              <a:t>realiza </a:t>
            </a:r>
            <a:r>
              <a:rPr lang="pt-BR" dirty="0"/>
              <a:t>cerca de </a:t>
            </a:r>
            <a:r>
              <a:rPr lang="pt-BR" dirty="0" smtClean="0"/>
              <a:t>39% </a:t>
            </a:r>
            <a:r>
              <a:rPr lang="pt-BR" dirty="0"/>
              <a:t>menos comparações do que o </a:t>
            </a:r>
            <a:r>
              <a:rPr lang="pt-BR" dirty="0" err="1"/>
              <a:t>quick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</a:t>
            </a:r>
            <a:r>
              <a:rPr lang="pt-BR" dirty="0" smtClean="0"/>
              <a:t>no </a:t>
            </a:r>
            <a:r>
              <a:rPr lang="pt-BR" dirty="0"/>
              <a:t>seu caso </a:t>
            </a:r>
            <a:r>
              <a:rPr lang="pt-BR" dirty="0" smtClean="0"/>
              <a:t>médio </a:t>
            </a:r>
          </a:p>
          <a:p>
            <a:pPr lvl="2"/>
            <a:r>
              <a:rPr lang="pt-BR" dirty="0" smtClean="0"/>
              <a:t>Já </a:t>
            </a:r>
            <a:r>
              <a:rPr lang="pt-BR" dirty="0"/>
              <a:t>no seu melhor caso, o merge </a:t>
            </a:r>
            <a:r>
              <a:rPr lang="pt-BR" dirty="0" err="1"/>
              <a:t>sort</a:t>
            </a:r>
            <a:r>
              <a:rPr lang="pt-BR" dirty="0"/>
              <a:t> realiza cerca de metade do número de iterações do seu pior </a:t>
            </a:r>
            <a:r>
              <a:rPr lang="pt-BR" dirty="0" smtClean="0"/>
              <a:t>caso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17445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Merge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Vantagens</a:t>
            </a:r>
          </a:p>
          <a:p>
            <a:pPr lvl="1"/>
            <a:r>
              <a:rPr lang="pt-BR" dirty="0" smtClean="0"/>
              <a:t>Estável: </a:t>
            </a:r>
            <a:r>
              <a:rPr lang="pt-BR" dirty="0"/>
              <a:t>não altera a ordem dos dados </a:t>
            </a:r>
            <a:r>
              <a:rPr lang="pt-BR" dirty="0" smtClean="0"/>
              <a:t>iguais</a:t>
            </a:r>
          </a:p>
          <a:p>
            <a:pPr lvl="1"/>
            <a:endParaRPr lang="pt-BR" dirty="0"/>
          </a:p>
          <a:p>
            <a:r>
              <a:rPr lang="pt-BR" dirty="0" smtClean="0"/>
              <a:t>Desvantagens</a:t>
            </a:r>
          </a:p>
          <a:p>
            <a:pPr lvl="1"/>
            <a:r>
              <a:rPr lang="pt-BR" dirty="0" smtClean="0"/>
              <a:t>Possui </a:t>
            </a:r>
            <a:r>
              <a:rPr lang="pt-BR" dirty="0"/>
              <a:t>um gasto extra de espaço de memória em relação aos demais métodos de ordenação</a:t>
            </a:r>
          </a:p>
          <a:p>
            <a:pPr lvl="2"/>
            <a:r>
              <a:rPr lang="pt-BR" dirty="0" smtClean="0"/>
              <a:t>Ele </a:t>
            </a:r>
            <a:r>
              <a:rPr lang="pt-BR" dirty="0"/>
              <a:t>cria uma cópia do </a:t>
            </a:r>
            <a:r>
              <a:rPr lang="pt-BR" dirty="0" err="1"/>
              <a:t>array</a:t>
            </a:r>
            <a:r>
              <a:rPr lang="pt-BR" dirty="0"/>
              <a:t> para cada chamada </a:t>
            </a:r>
            <a:r>
              <a:rPr lang="pt-BR" dirty="0" smtClean="0"/>
              <a:t>recursiva</a:t>
            </a:r>
          </a:p>
          <a:p>
            <a:pPr lvl="2"/>
            <a:r>
              <a:rPr lang="pt-BR" dirty="0" smtClean="0"/>
              <a:t>Em outra </a:t>
            </a:r>
            <a:r>
              <a:rPr lang="pt-BR" dirty="0"/>
              <a:t>abordagem, é possível utilizar um único </a:t>
            </a:r>
            <a:r>
              <a:rPr lang="pt-BR" dirty="0" err="1"/>
              <a:t>array</a:t>
            </a:r>
            <a:r>
              <a:rPr lang="pt-BR" dirty="0"/>
              <a:t> auxiliar ao longo de toda a </a:t>
            </a:r>
            <a:r>
              <a:rPr lang="pt-BR" dirty="0" smtClean="0"/>
              <a:t>sua execução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26887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</a:t>
            </a:r>
            <a:r>
              <a:rPr lang="pt-BR" dirty="0" err="1" smtClean="0"/>
              <a:t>Quick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Também </a:t>
            </a:r>
            <a:r>
              <a:rPr lang="pt-BR" dirty="0"/>
              <a:t>conhecido como ordenação por </a:t>
            </a:r>
            <a:r>
              <a:rPr lang="pt-BR" dirty="0" smtClean="0"/>
              <a:t>partição</a:t>
            </a:r>
          </a:p>
          <a:p>
            <a:pPr lvl="1"/>
            <a:r>
              <a:rPr lang="pt-BR" dirty="0" smtClean="0"/>
              <a:t>É </a:t>
            </a:r>
            <a:r>
              <a:rPr lang="pt-BR" dirty="0"/>
              <a:t>outro algoritmo recursivo que usa a </a:t>
            </a:r>
            <a:r>
              <a:rPr lang="pt-BR" dirty="0" err="1"/>
              <a:t>idéia</a:t>
            </a:r>
            <a:r>
              <a:rPr lang="pt-BR" dirty="0"/>
              <a:t> de </a:t>
            </a:r>
            <a:r>
              <a:rPr lang="pt-BR" i="1" dirty="0" smtClean="0"/>
              <a:t>dividir </a:t>
            </a:r>
            <a:r>
              <a:rPr lang="pt-BR" i="1" dirty="0"/>
              <a:t>para conquistar</a:t>
            </a:r>
            <a:r>
              <a:rPr lang="pt-BR" dirty="0"/>
              <a:t> para ordenar os </a:t>
            </a:r>
            <a:r>
              <a:rPr lang="pt-BR" dirty="0" smtClean="0"/>
              <a:t>dados</a:t>
            </a:r>
          </a:p>
          <a:p>
            <a:pPr lvl="1"/>
            <a:r>
              <a:rPr lang="pt-BR" dirty="0" smtClean="0"/>
              <a:t>Se </a:t>
            </a:r>
            <a:r>
              <a:rPr lang="pt-BR" dirty="0"/>
              <a:t>baseia no problema da separação </a:t>
            </a:r>
            <a:endParaRPr lang="pt-BR" dirty="0" smtClean="0"/>
          </a:p>
          <a:p>
            <a:pPr lvl="2"/>
            <a:r>
              <a:rPr lang="pt-BR" dirty="0" smtClean="0"/>
              <a:t>Em </a:t>
            </a:r>
            <a:r>
              <a:rPr lang="pt-BR" dirty="0"/>
              <a:t>inglês, </a:t>
            </a:r>
            <a:r>
              <a:rPr lang="pt-BR" i="1" dirty="0" err="1" smtClean="0"/>
              <a:t>partition</a:t>
            </a:r>
            <a:r>
              <a:rPr lang="pt-BR" i="1" dirty="0" smtClean="0"/>
              <a:t> </a:t>
            </a:r>
            <a:r>
              <a:rPr lang="pt-BR" i="1" dirty="0" err="1" smtClean="0"/>
              <a:t>subproblem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765041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</a:t>
            </a:r>
            <a:r>
              <a:rPr lang="pt-BR" dirty="0" err="1" smtClean="0"/>
              <a:t>Quick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Problema </a:t>
            </a:r>
            <a:r>
              <a:rPr lang="pt-BR" dirty="0"/>
              <a:t>da separação </a:t>
            </a:r>
            <a:endParaRPr lang="pt-BR" dirty="0" smtClean="0"/>
          </a:p>
          <a:p>
            <a:pPr lvl="1"/>
            <a:r>
              <a:rPr lang="pt-BR" dirty="0" smtClean="0"/>
              <a:t>Em </a:t>
            </a:r>
            <a:r>
              <a:rPr lang="pt-BR" dirty="0"/>
              <a:t>inglês, </a:t>
            </a:r>
            <a:r>
              <a:rPr lang="pt-BR" i="1" dirty="0" err="1" smtClean="0"/>
              <a:t>partition</a:t>
            </a:r>
            <a:r>
              <a:rPr lang="pt-BR" i="1" dirty="0" smtClean="0"/>
              <a:t> </a:t>
            </a:r>
            <a:r>
              <a:rPr lang="pt-BR" i="1" dirty="0" err="1" smtClean="0"/>
              <a:t>subproblem</a:t>
            </a:r>
            <a:r>
              <a:rPr lang="pt-BR" dirty="0" smtClean="0"/>
              <a:t> </a:t>
            </a:r>
          </a:p>
          <a:p>
            <a:pPr lvl="1"/>
            <a:r>
              <a:rPr lang="pt-BR" dirty="0"/>
              <a:t>C</a:t>
            </a:r>
            <a:r>
              <a:rPr lang="pt-BR" dirty="0" smtClean="0"/>
              <a:t>onsiste </a:t>
            </a:r>
            <a:r>
              <a:rPr lang="pt-BR" dirty="0"/>
              <a:t>em </a:t>
            </a:r>
            <a:r>
              <a:rPr lang="pt-BR" dirty="0" smtClean="0"/>
              <a:t>rearranjar o </a:t>
            </a:r>
            <a:r>
              <a:rPr lang="pt-BR" dirty="0" err="1" smtClean="0"/>
              <a:t>array</a:t>
            </a:r>
            <a:r>
              <a:rPr lang="pt-BR" dirty="0" smtClean="0"/>
              <a:t> usando um valor como </a:t>
            </a:r>
            <a:r>
              <a:rPr lang="pt-BR" b="1" dirty="0" smtClean="0"/>
              <a:t>pivô</a:t>
            </a:r>
          </a:p>
          <a:p>
            <a:pPr lvl="2"/>
            <a:r>
              <a:rPr lang="pt-BR" dirty="0" smtClean="0"/>
              <a:t>Valores </a:t>
            </a:r>
            <a:r>
              <a:rPr lang="pt-BR" dirty="0"/>
              <a:t>menores </a:t>
            </a:r>
            <a:r>
              <a:rPr lang="pt-BR" dirty="0" smtClean="0"/>
              <a:t>do que o </a:t>
            </a:r>
            <a:r>
              <a:rPr lang="pt-BR" b="1" dirty="0" smtClean="0"/>
              <a:t>pivô </a:t>
            </a:r>
            <a:r>
              <a:rPr lang="pt-BR" dirty="0" smtClean="0"/>
              <a:t>ficam a esquerda</a:t>
            </a:r>
          </a:p>
          <a:p>
            <a:pPr lvl="2"/>
            <a:r>
              <a:rPr lang="pt-BR" dirty="0"/>
              <a:t>Valores </a:t>
            </a:r>
            <a:r>
              <a:rPr lang="pt-BR" dirty="0" smtClean="0"/>
              <a:t>maiores </a:t>
            </a:r>
            <a:r>
              <a:rPr lang="pt-BR" dirty="0"/>
              <a:t>do que o </a:t>
            </a:r>
            <a:r>
              <a:rPr lang="pt-BR" b="1" dirty="0"/>
              <a:t>pivô </a:t>
            </a:r>
            <a:r>
              <a:rPr lang="pt-BR" dirty="0"/>
              <a:t>ficam a </a:t>
            </a:r>
            <a:r>
              <a:rPr lang="pt-BR" dirty="0" smtClean="0"/>
              <a:t>direita</a:t>
            </a:r>
          </a:p>
        </p:txBody>
      </p:sp>
      <p:pic>
        <p:nvPicPr>
          <p:cNvPr id="5" name="Picture 2" descr="E:\Ertai\Levar Casa\Levar Sanca\Livro Estutura de Dados em C\VersaoLatex\Figuras\quicksort.png"/>
          <p:cNvPicPr>
            <a:picLocks noChangeAspect="1" noChangeArrowheads="1"/>
          </p:cNvPicPr>
          <p:nvPr/>
        </p:nvPicPr>
        <p:blipFill rotWithShape="1">
          <a:blip r:embed="rId2"/>
          <a:srcRect l="30214" t="15060" r="29765" b="65112"/>
          <a:stretch/>
        </p:blipFill>
        <p:spPr bwMode="auto">
          <a:xfrm>
            <a:off x="2498531" y="4725144"/>
            <a:ext cx="4146938" cy="15837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29191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</a:t>
            </a:r>
            <a:r>
              <a:rPr lang="pt-BR" dirty="0" err="1" smtClean="0"/>
              <a:t>Quick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Funcionamento</a:t>
            </a:r>
          </a:p>
          <a:p>
            <a:pPr lvl="1"/>
            <a:r>
              <a:rPr lang="pt-BR" dirty="0" smtClean="0"/>
              <a:t>Um elemento é escolhido como pivô</a:t>
            </a:r>
          </a:p>
          <a:p>
            <a:pPr lvl="1"/>
            <a:r>
              <a:rPr lang="pt-BR" dirty="0" smtClean="0"/>
              <a:t>Valores </a:t>
            </a:r>
            <a:r>
              <a:rPr lang="pt-BR" dirty="0"/>
              <a:t>menores do que o </a:t>
            </a:r>
            <a:r>
              <a:rPr lang="pt-BR" dirty="0" smtClean="0"/>
              <a:t>pivô são colocados antes dele e os maiores, depois</a:t>
            </a:r>
          </a:p>
          <a:p>
            <a:pPr lvl="2"/>
            <a:r>
              <a:rPr lang="pt-BR" dirty="0" smtClean="0"/>
              <a:t>Supondo o </a:t>
            </a:r>
            <a:r>
              <a:rPr lang="pt-BR" dirty="0"/>
              <a:t>pivô </a:t>
            </a:r>
            <a:r>
              <a:rPr lang="pt-BR" dirty="0" smtClean="0"/>
              <a:t>na </a:t>
            </a:r>
            <a:r>
              <a:rPr lang="pt-BR" dirty="0"/>
              <a:t>posição </a:t>
            </a:r>
            <a:r>
              <a:rPr lang="pt-BR" b="1" dirty="0"/>
              <a:t>X</a:t>
            </a:r>
            <a:r>
              <a:rPr lang="pt-BR" dirty="0"/>
              <a:t>, esse processo cria duas partições: </a:t>
            </a:r>
            <a:r>
              <a:rPr lang="pt-BR" b="1" dirty="0" smtClean="0"/>
              <a:t>[</a:t>
            </a:r>
            <a:r>
              <a:rPr lang="pt-BR" b="1" dirty="0"/>
              <a:t>0</a:t>
            </a:r>
            <a:r>
              <a:rPr lang="pt-BR" b="1" dirty="0" smtClean="0"/>
              <a:t>,...,X-1]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b="1" dirty="0" smtClean="0"/>
              <a:t>[</a:t>
            </a:r>
            <a:r>
              <a:rPr lang="pt-BR" b="1" dirty="0"/>
              <a:t>X+1</a:t>
            </a:r>
            <a:r>
              <a:rPr lang="pt-BR" b="1" dirty="0" smtClean="0"/>
              <a:t>,...,N-1]</a:t>
            </a:r>
            <a:r>
              <a:rPr lang="pt-BR" dirty="0" smtClean="0"/>
              <a:t>. </a:t>
            </a:r>
          </a:p>
          <a:p>
            <a:pPr lvl="1"/>
            <a:r>
              <a:rPr lang="pt-BR" dirty="0" smtClean="0"/>
              <a:t>Aplicar </a:t>
            </a:r>
            <a:r>
              <a:rPr lang="pt-BR" dirty="0"/>
              <a:t>recursivamente a cada </a:t>
            </a:r>
            <a:r>
              <a:rPr lang="pt-BR" dirty="0" smtClean="0"/>
              <a:t>partição</a:t>
            </a:r>
          </a:p>
          <a:p>
            <a:pPr lvl="2"/>
            <a:r>
              <a:rPr lang="pt-BR" dirty="0" smtClean="0"/>
              <a:t>Até </a:t>
            </a:r>
            <a:r>
              <a:rPr lang="pt-BR" dirty="0"/>
              <a:t>que cada partição contenha um único </a:t>
            </a:r>
            <a:r>
              <a:rPr lang="pt-BR" dirty="0" smtClean="0"/>
              <a:t>elemento</a:t>
            </a:r>
            <a:endParaRPr lang="pt-BR" dirty="0"/>
          </a:p>
        </p:txBody>
      </p:sp>
      <p:grpSp>
        <p:nvGrpSpPr>
          <p:cNvPr id="7" name="Grupo 6"/>
          <p:cNvGrpSpPr/>
          <p:nvPr/>
        </p:nvGrpSpPr>
        <p:grpSpPr>
          <a:xfrm>
            <a:off x="1866411" y="5229200"/>
            <a:ext cx="5355758" cy="1426575"/>
            <a:chOff x="1735978" y="5301434"/>
            <a:chExt cx="5355758" cy="1426575"/>
          </a:xfrm>
        </p:grpSpPr>
        <p:pic>
          <p:nvPicPr>
            <p:cNvPr id="5" name="Picture 2" descr="E:\Ertai\Levar Casa\Levar Sanca\Livro Estutura de Dados em C\VersaoLatex\Figuras\quicksort.png"/>
            <p:cNvPicPr>
              <a:picLocks noChangeAspect="1" noChangeArrowheads="1"/>
            </p:cNvPicPr>
            <p:nvPr/>
          </p:nvPicPr>
          <p:blipFill rotWithShape="1">
            <a:blip r:embed="rId2"/>
            <a:srcRect l="23978" t="39584" r="24335" b="53371"/>
            <a:stretch/>
          </p:blipFill>
          <p:spPr bwMode="auto">
            <a:xfrm>
              <a:off x="1735978" y="6165304"/>
              <a:ext cx="5355758" cy="562705"/>
            </a:xfrm>
            <a:prstGeom prst="rect">
              <a:avLst/>
            </a:prstGeom>
            <a:noFill/>
          </p:spPr>
        </p:pic>
        <p:pic>
          <p:nvPicPr>
            <p:cNvPr id="6" name="Picture 2" descr="E:\Ertai\Levar Casa\Levar Sanca\Livro Estutura de Dados em C\VersaoLatex\Figuras\quicksort.png"/>
            <p:cNvPicPr>
              <a:picLocks noChangeAspect="1" noChangeArrowheads="1"/>
            </p:cNvPicPr>
            <p:nvPr/>
          </p:nvPicPr>
          <p:blipFill rotWithShape="1">
            <a:blip r:embed="rId2"/>
            <a:srcRect l="30214" t="24974" r="29765" b="65112"/>
            <a:stretch/>
          </p:blipFill>
          <p:spPr bwMode="auto">
            <a:xfrm>
              <a:off x="2368098" y="5301434"/>
              <a:ext cx="4146938" cy="791862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4158745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</a:t>
            </a:r>
            <a:r>
              <a:rPr lang="pt-BR" dirty="0" err="1" smtClean="0"/>
              <a:t>Quick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Algoritmo usa 2 funções</a:t>
            </a:r>
          </a:p>
          <a:p>
            <a:pPr lvl="1"/>
            <a:r>
              <a:rPr lang="pt-BR" dirty="0" err="1" smtClean="0"/>
              <a:t>quickSort</a:t>
            </a:r>
            <a:r>
              <a:rPr lang="pt-BR" dirty="0" smtClean="0"/>
              <a:t> </a:t>
            </a:r>
            <a:r>
              <a:rPr lang="pt-BR" dirty="0"/>
              <a:t>: divide os dados em </a:t>
            </a:r>
            <a:r>
              <a:rPr lang="pt-BR" dirty="0" err="1"/>
              <a:t>arrays</a:t>
            </a:r>
            <a:r>
              <a:rPr lang="pt-BR" dirty="0"/>
              <a:t> cada vez menores </a:t>
            </a:r>
          </a:p>
          <a:p>
            <a:pPr lvl="1"/>
            <a:r>
              <a:rPr lang="pt-BR" dirty="0" smtClean="0"/>
              <a:t>particiona: calcula o pivô e rearranja os dados</a:t>
            </a:r>
            <a:endParaRPr lang="pt-BR" dirty="0"/>
          </a:p>
        </p:txBody>
      </p:sp>
      <p:grpSp>
        <p:nvGrpSpPr>
          <p:cNvPr id="17" name="Grupo 16"/>
          <p:cNvGrpSpPr/>
          <p:nvPr/>
        </p:nvGrpSpPr>
        <p:grpSpPr>
          <a:xfrm>
            <a:off x="1314475" y="3555554"/>
            <a:ext cx="6515050" cy="2647812"/>
            <a:chOff x="1657350" y="3555554"/>
            <a:chExt cx="6515050" cy="264781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64" b="60217"/>
            <a:stretch/>
          </p:blipFill>
          <p:spPr bwMode="auto">
            <a:xfrm>
              <a:off x="1928792" y="3555554"/>
              <a:ext cx="5817373" cy="1840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868" t="36285" r="49188" b="44085"/>
            <a:stretch/>
          </p:blipFill>
          <p:spPr bwMode="auto">
            <a:xfrm>
              <a:off x="1657350" y="3769568"/>
              <a:ext cx="5146898" cy="1626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Chave esquerda 6"/>
            <p:cNvSpPr/>
            <p:nvPr/>
          </p:nvSpPr>
          <p:spPr>
            <a:xfrm flipH="1">
              <a:off x="5883534" y="4638224"/>
              <a:ext cx="144016" cy="360000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Conector angulado 7"/>
            <p:cNvCxnSpPr>
              <a:stCxn id="9" idx="0"/>
              <a:endCxn id="7" idx="1"/>
            </p:cNvCxnSpPr>
            <p:nvPr/>
          </p:nvCxnSpPr>
          <p:spPr>
            <a:xfrm rot="16200000" flipV="1">
              <a:off x="6314147" y="4531627"/>
              <a:ext cx="391504" cy="964698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/>
            <p:cNvSpPr txBox="1"/>
            <p:nvPr/>
          </p:nvSpPr>
          <p:spPr>
            <a:xfrm>
              <a:off x="5812096" y="5209728"/>
              <a:ext cx="23603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Chama a função para as 2 metades</a:t>
              </a:r>
              <a:endParaRPr lang="en-US" sz="2000" dirty="0"/>
            </a:p>
          </p:txBody>
        </p:sp>
        <p:cxnSp>
          <p:nvCxnSpPr>
            <p:cNvPr id="10" name="Conector angulado 5"/>
            <p:cNvCxnSpPr>
              <a:stCxn id="11" idx="1"/>
            </p:cNvCxnSpPr>
            <p:nvPr/>
          </p:nvCxnSpPr>
          <p:spPr>
            <a:xfrm rot="10800000" flipH="1">
              <a:off x="1928792" y="4481369"/>
              <a:ext cx="770999" cy="1368055"/>
            </a:xfrm>
            <a:prstGeom prst="bentConnector3">
              <a:avLst>
                <a:gd name="adj1" fmla="val -29650"/>
              </a:avLst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/>
            <p:cNvSpPr txBox="1"/>
            <p:nvPr/>
          </p:nvSpPr>
          <p:spPr>
            <a:xfrm>
              <a:off x="1928793" y="5495480"/>
              <a:ext cx="23020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dirty="0"/>
                <a:t>Separa os dados em 2 partições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58745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</a:t>
            </a:r>
            <a:r>
              <a:rPr lang="pt-BR" dirty="0" err="1" smtClean="0"/>
              <a:t>Quick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grpSp>
        <p:nvGrpSpPr>
          <p:cNvPr id="14" name="Grupo 13"/>
          <p:cNvGrpSpPr/>
          <p:nvPr/>
        </p:nvGrpSpPr>
        <p:grpSpPr>
          <a:xfrm>
            <a:off x="539552" y="2117694"/>
            <a:ext cx="8424936" cy="4529630"/>
            <a:chOff x="251520" y="2117694"/>
            <a:chExt cx="8424936" cy="452963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2117694"/>
              <a:ext cx="5820147" cy="45296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Chave esquerda 5"/>
            <p:cNvSpPr/>
            <p:nvPr/>
          </p:nvSpPr>
          <p:spPr>
            <a:xfrm flipH="1">
              <a:off x="5796136" y="3294316"/>
              <a:ext cx="215454" cy="360000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6046366" y="3115090"/>
              <a:ext cx="26300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Avança posição </a:t>
              </a:r>
              <a:endParaRPr lang="pt-BR" sz="2000" dirty="0" smtClean="0"/>
            </a:p>
            <a:p>
              <a:r>
                <a:rPr lang="pt-BR" sz="2000" dirty="0" smtClean="0"/>
                <a:t>da </a:t>
              </a:r>
              <a:r>
                <a:rPr lang="pt-BR" sz="2000" dirty="0"/>
                <a:t>esquerda</a:t>
              </a:r>
              <a:endParaRPr lang="en-US" sz="2000" dirty="0"/>
            </a:p>
          </p:txBody>
        </p:sp>
        <p:sp>
          <p:nvSpPr>
            <p:cNvPr id="8" name="Chave esquerda 7"/>
            <p:cNvSpPr/>
            <p:nvPr/>
          </p:nvSpPr>
          <p:spPr>
            <a:xfrm flipH="1">
              <a:off x="5292080" y="3931087"/>
              <a:ext cx="215454" cy="360000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5542310" y="3768788"/>
              <a:ext cx="26300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Recua posição </a:t>
              </a:r>
              <a:endParaRPr lang="pt-BR" sz="2000" dirty="0" smtClean="0"/>
            </a:p>
            <a:p>
              <a:r>
                <a:rPr lang="pt-BR" sz="2000" dirty="0" smtClean="0"/>
                <a:t>da </a:t>
              </a:r>
              <a:r>
                <a:rPr lang="pt-BR" sz="2000" dirty="0"/>
                <a:t>direita</a:t>
              </a:r>
              <a:endParaRPr lang="en-US" sz="2000" dirty="0"/>
            </a:p>
          </p:txBody>
        </p:sp>
        <p:sp>
          <p:nvSpPr>
            <p:cNvPr id="10" name="Chave esquerda 9"/>
            <p:cNvSpPr/>
            <p:nvPr/>
          </p:nvSpPr>
          <p:spPr>
            <a:xfrm flipH="1">
              <a:off x="4580472" y="4583679"/>
              <a:ext cx="215454" cy="787528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4830702" y="4785851"/>
              <a:ext cx="23759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Trocar </a:t>
              </a:r>
              <a:r>
                <a:rPr lang="pt-BR" sz="2000" dirty="0" err="1"/>
                <a:t>esq</a:t>
              </a:r>
              <a:r>
                <a:rPr lang="pt-BR" sz="2000" dirty="0"/>
                <a:t> e </a:t>
              </a:r>
              <a:r>
                <a:rPr lang="pt-BR" sz="2000" dirty="0" err="1"/>
                <a:t>dir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533234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</a:t>
            </a:r>
            <a:r>
              <a:rPr lang="pt-BR" dirty="0" err="1" smtClean="0"/>
              <a:t>Quick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Passo a passo: função particiona</a:t>
            </a:r>
            <a:endParaRPr lang="pt-BR" dirty="0"/>
          </a:p>
        </p:txBody>
      </p:sp>
      <p:pic>
        <p:nvPicPr>
          <p:cNvPr id="5" name="Picture 2" descr="E:\Ertai\Levar Casa\Levar Sanca\Livro Estutura de Dados em C\VersaoLatex\Figuras\quicksort_etapa.png"/>
          <p:cNvPicPr>
            <a:picLocks noChangeAspect="1" noChangeArrowheads="1"/>
          </p:cNvPicPr>
          <p:nvPr/>
        </p:nvPicPr>
        <p:blipFill rotWithShape="1">
          <a:blip r:embed="rId2"/>
          <a:srcRect r="28" b="63523"/>
          <a:stretch/>
        </p:blipFill>
        <p:spPr bwMode="auto">
          <a:xfrm>
            <a:off x="123722" y="2204863"/>
            <a:ext cx="8896557" cy="34828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198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Podemos </a:t>
            </a:r>
            <a:r>
              <a:rPr lang="pt-BR" dirty="0"/>
              <a:t>usar qualquer tipo de </a:t>
            </a:r>
            <a:r>
              <a:rPr lang="pt-BR" dirty="0" smtClean="0"/>
              <a:t>chave</a:t>
            </a:r>
          </a:p>
          <a:p>
            <a:pPr lvl="1"/>
            <a:r>
              <a:rPr lang="pt-BR" dirty="0" smtClean="0"/>
              <a:t>Deve existir uma </a:t>
            </a:r>
            <a:r>
              <a:rPr lang="pt-BR" dirty="0"/>
              <a:t>regra de ordenação </a:t>
            </a:r>
            <a:r>
              <a:rPr lang="pt-BR" dirty="0" smtClean="0"/>
              <a:t>bem-definida </a:t>
            </a:r>
          </a:p>
          <a:p>
            <a:r>
              <a:rPr lang="pt-BR" dirty="0" smtClean="0"/>
              <a:t>Alguns tipos de ordenação</a:t>
            </a:r>
            <a:endParaRPr lang="pt-BR" dirty="0"/>
          </a:p>
          <a:p>
            <a:pPr lvl="1"/>
            <a:r>
              <a:rPr lang="pt-BR" dirty="0" smtClean="0"/>
              <a:t>numérica</a:t>
            </a:r>
          </a:p>
          <a:p>
            <a:pPr lvl="2"/>
            <a:r>
              <a:rPr lang="pt-BR" dirty="0" smtClean="0"/>
              <a:t>1</a:t>
            </a:r>
            <a:r>
              <a:rPr lang="pt-BR" dirty="0"/>
              <a:t>, 2, 3, 4, 5</a:t>
            </a:r>
          </a:p>
          <a:p>
            <a:pPr lvl="1"/>
            <a:r>
              <a:rPr lang="pt-BR" dirty="0"/>
              <a:t>lexicográfica (ordem alfabética</a:t>
            </a:r>
            <a:r>
              <a:rPr lang="pt-BR" dirty="0" smtClean="0"/>
              <a:t>)</a:t>
            </a:r>
          </a:p>
          <a:p>
            <a:pPr lvl="2"/>
            <a:r>
              <a:rPr lang="pt-BR" dirty="0" smtClean="0"/>
              <a:t>Ana</a:t>
            </a:r>
            <a:r>
              <a:rPr lang="pt-BR" dirty="0"/>
              <a:t>, André, Bianca, Ricardo</a:t>
            </a:r>
          </a:p>
        </p:txBody>
      </p:sp>
    </p:spTree>
    <p:extLst>
      <p:ext uri="{BB962C8B-B14F-4D97-AF65-F5344CB8AC3E}">
        <p14:creationId xmlns:p14="http://schemas.microsoft.com/office/powerpoint/2010/main" val="41372054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</a:t>
            </a:r>
            <a:r>
              <a:rPr lang="pt-BR" dirty="0" err="1" smtClean="0"/>
              <a:t>Quick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Passo a passo: função particiona</a:t>
            </a:r>
            <a:endParaRPr lang="pt-BR" dirty="0"/>
          </a:p>
        </p:txBody>
      </p:sp>
      <p:pic>
        <p:nvPicPr>
          <p:cNvPr id="5" name="Picture 2" descr="E:\Ertai\Levar Casa\Levar Sanca\Livro Estutura de Dados em C\VersaoLatex\Figuras\quicksort_etapa.png"/>
          <p:cNvPicPr>
            <a:picLocks noChangeAspect="1" noChangeArrowheads="1"/>
          </p:cNvPicPr>
          <p:nvPr/>
        </p:nvPicPr>
        <p:blipFill rotWithShape="1">
          <a:blip r:embed="rId2"/>
          <a:srcRect l="1" t="37221" r="-28" b="14607"/>
          <a:stretch/>
        </p:blipFill>
        <p:spPr bwMode="auto">
          <a:xfrm>
            <a:off x="121275" y="2132855"/>
            <a:ext cx="8901451" cy="45994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49967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</a:t>
            </a:r>
            <a:r>
              <a:rPr lang="pt-BR" dirty="0" err="1" smtClean="0"/>
              <a:t>Quick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Passo a passo: função particiona</a:t>
            </a:r>
            <a:endParaRPr lang="pt-BR" dirty="0"/>
          </a:p>
        </p:txBody>
      </p:sp>
      <p:pic>
        <p:nvPicPr>
          <p:cNvPr id="5" name="Picture 2" descr="E:\Ertai\Levar Casa\Levar Sanca\Livro Estutura de Dados em C\VersaoLatex\Figuras\quicksort_etapa.png"/>
          <p:cNvPicPr>
            <a:picLocks noChangeAspect="1" noChangeArrowheads="1"/>
          </p:cNvPicPr>
          <p:nvPr/>
        </p:nvPicPr>
        <p:blipFill rotWithShape="1">
          <a:blip r:embed="rId2"/>
          <a:srcRect t="86386" r="150"/>
          <a:stretch/>
        </p:blipFill>
        <p:spPr bwMode="auto">
          <a:xfrm>
            <a:off x="129151" y="2420886"/>
            <a:ext cx="8885699" cy="129985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47649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</a:t>
            </a:r>
            <a:r>
              <a:rPr lang="pt-BR" dirty="0" err="1" smtClean="0"/>
              <a:t>Quick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  <p:pic>
        <p:nvPicPr>
          <p:cNvPr id="5" name="Picture 2" descr="E:\Ertai\Levar Casa\Levar Sanca\Livro Estutura de Dados em C\VersaoLatex\Figuras\quicksort.png"/>
          <p:cNvPicPr>
            <a:picLocks noChangeAspect="1" noChangeArrowheads="1"/>
          </p:cNvPicPr>
          <p:nvPr/>
        </p:nvPicPr>
        <p:blipFill rotWithShape="1">
          <a:blip r:embed="rId2"/>
          <a:srcRect l="10937" r="14062" b="53607"/>
          <a:stretch/>
        </p:blipFill>
        <p:spPr bwMode="auto">
          <a:xfrm>
            <a:off x="1051953" y="2151249"/>
            <a:ext cx="7040095" cy="33567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84378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</a:t>
            </a:r>
            <a:r>
              <a:rPr lang="pt-BR" dirty="0" err="1" smtClean="0"/>
              <a:t>Quick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  <p:pic>
        <p:nvPicPr>
          <p:cNvPr id="5" name="Picture 2" descr="E:\Ertai\Levar Casa\Levar Sanca\Livro Estutura de Dados em C\VersaoLatex\Figuras\quicksort.png"/>
          <p:cNvPicPr>
            <a:picLocks noChangeAspect="1" noChangeArrowheads="1"/>
          </p:cNvPicPr>
          <p:nvPr/>
        </p:nvPicPr>
        <p:blipFill rotWithShape="1">
          <a:blip r:embed="rId2"/>
          <a:srcRect l="10937" t="36441" r="14062"/>
          <a:stretch/>
        </p:blipFill>
        <p:spPr bwMode="auto">
          <a:xfrm>
            <a:off x="1051953" y="2142521"/>
            <a:ext cx="7040095" cy="45988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334382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</a:t>
            </a:r>
            <a:r>
              <a:rPr lang="pt-BR" dirty="0" err="1" smtClean="0"/>
              <a:t>Quick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Complexidade</a:t>
            </a:r>
          </a:p>
          <a:p>
            <a:pPr lvl="1"/>
            <a:r>
              <a:rPr lang="pt-BR" dirty="0"/>
              <a:t>Considerando um </a:t>
            </a:r>
            <a:r>
              <a:rPr lang="pt-BR" dirty="0" err="1"/>
              <a:t>array</a:t>
            </a:r>
            <a:r>
              <a:rPr lang="pt-BR" dirty="0"/>
              <a:t> com </a:t>
            </a:r>
            <a:r>
              <a:rPr lang="pt-BR" b="1" dirty="0"/>
              <a:t>N</a:t>
            </a:r>
            <a:r>
              <a:rPr lang="pt-BR" dirty="0"/>
              <a:t> elementos, o tempo de execução </a:t>
            </a:r>
            <a:r>
              <a:rPr lang="pt-BR" dirty="0" smtClean="0"/>
              <a:t>é</a:t>
            </a:r>
            <a:r>
              <a:rPr lang="pt-BR" dirty="0"/>
              <a:t>:</a:t>
            </a:r>
          </a:p>
          <a:p>
            <a:pPr lvl="2"/>
            <a:r>
              <a:rPr lang="pt-BR" b="1" i="1" dirty="0"/>
              <a:t>O(N </a:t>
            </a:r>
            <a:r>
              <a:rPr lang="pt-BR" b="1" i="1" dirty="0" smtClean="0"/>
              <a:t>log </a:t>
            </a:r>
            <a:r>
              <a:rPr lang="pt-BR" b="1" i="1" dirty="0"/>
              <a:t>N)</a:t>
            </a:r>
            <a:r>
              <a:rPr lang="pt-BR" dirty="0"/>
              <a:t>, melhor caso e caso médio;</a:t>
            </a:r>
          </a:p>
          <a:p>
            <a:pPr lvl="2"/>
            <a:r>
              <a:rPr lang="pt-BR" b="1" i="1" dirty="0" smtClean="0"/>
              <a:t>O(N</a:t>
            </a:r>
            <a:r>
              <a:rPr lang="pt-BR" b="1" i="1" baseline="30000" dirty="0" smtClean="0"/>
              <a:t>2</a:t>
            </a:r>
            <a:r>
              <a:rPr lang="pt-BR" b="1" i="1" dirty="0"/>
              <a:t>)</a:t>
            </a:r>
            <a:r>
              <a:rPr lang="pt-BR" dirty="0"/>
              <a:t>, pior caso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Em </a:t>
            </a:r>
            <a:r>
              <a:rPr lang="pt-BR" dirty="0"/>
              <a:t>geral, </a:t>
            </a:r>
            <a:r>
              <a:rPr lang="pt-BR" dirty="0" smtClean="0"/>
              <a:t>é algoritmo </a:t>
            </a:r>
            <a:r>
              <a:rPr lang="pt-BR" dirty="0"/>
              <a:t>muito </a:t>
            </a:r>
            <a:r>
              <a:rPr lang="pt-BR" dirty="0" smtClean="0"/>
              <a:t>rápido. Porém</a:t>
            </a:r>
            <a:r>
              <a:rPr lang="pt-BR" dirty="0"/>
              <a:t>, é um algoritmo lento em alguns casos </a:t>
            </a:r>
            <a:r>
              <a:rPr lang="pt-BR" dirty="0" smtClean="0"/>
              <a:t>especiais</a:t>
            </a:r>
          </a:p>
          <a:p>
            <a:pPr lvl="2"/>
            <a:r>
              <a:rPr lang="pt-BR" dirty="0" smtClean="0"/>
              <a:t>Por exemplo, quando o </a:t>
            </a:r>
            <a:r>
              <a:rPr lang="pt-BR" dirty="0" err="1" smtClean="0"/>
              <a:t>particionamento</a:t>
            </a:r>
            <a:r>
              <a:rPr lang="pt-BR" dirty="0" smtClean="0"/>
              <a:t> não </a:t>
            </a:r>
            <a:r>
              <a:rPr lang="pt-BR" dirty="0"/>
              <a:t>é balanceado</a:t>
            </a:r>
          </a:p>
        </p:txBody>
      </p:sp>
    </p:spTree>
    <p:extLst>
      <p:ext uri="{BB962C8B-B14F-4D97-AF65-F5344CB8AC3E}">
        <p14:creationId xmlns:p14="http://schemas.microsoft.com/office/powerpoint/2010/main" val="4158745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</a:t>
            </a:r>
            <a:r>
              <a:rPr lang="pt-BR" dirty="0" err="1" smtClean="0"/>
              <a:t>Quick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Desvantagens</a:t>
            </a:r>
          </a:p>
          <a:p>
            <a:pPr lvl="1"/>
            <a:r>
              <a:rPr lang="pt-BR" dirty="0" smtClean="0"/>
              <a:t>Não é um algoritmo estável</a:t>
            </a:r>
          </a:p>
          <a:p>
            <a:pPr lvl="1"/>
            <a:r>
              <a:rPr lang="pt-BR" b="1" dirty="0" smtClean="0"/>
              <a:t>Como escolher o pivô?</a:t>
            </a:r>
            <a:r>
              <a:rPr lang="pt-BR" dirty="0" smtClean="0"/>
              <a:t> </a:t>
            </a:r>
          </a:p>
          <a:p>
            <a:pPr lvl="2"/>
            <a:r>
              <a:rPr lang="pt-BR" dirty="0" smtClean="0"/>
              <a:t>Existem várias abordagens diferentes</a:t>
            </a:r>
          </a:p>
          <a:p>
            <a:pPr lvl="2"/>
            <a:r>
              <a:rPr lang="pt-BR" dirty="0" smtClean="0"/>
              <a:t>No </a:t>
            </a:r>
            <a:r>
              <a:rPr lang="pt-BR" dirty="0"/>
              <a:t>pior caso </a:t>
            </a:r>
            <a:r>
              <a:rPr lang="pt-BR" dirty="0" smtClean="0"/>
              <a:t>o pivô divide </a:t>
            </a:r>
            <a:r>
              <a:rPr lang="pt-BR" dirty="0"/>
              <a:t>o </a:t>
            </a:r>
            <a:r>
              <a:rPr lang="pt-BR" dirty="0" err="1"/>
              <a:t>array</a:t>
            </a:r>
            <a:r>
              <a:rPr lang="pt-BR" dirty="0"/>
              <a:t> de </a:t>
            </a:r>
            <a:r>
              <a:rPr lang="pt-BR" b="1" dirty="0"/>
              <a:t>N</a:t>
            </a:r>
            <a:r>
              <a:rPr lang="pt-BR" dirty="0"/>
              <a:t> em dois: </a:t>
            </a:r>
            <a:r>
              <a:rPr lang="pt-BR" dirty="0" smtClean="0"/>
              <a:t>uma </a:t>
            </a:r>
            <a:r>
              <a:rPr lang="pt-BR" dirty="0"/>
              <a:t>partição com </a:t>
            </a:r>
            <a:r>
              <a:rPr lang="pt-BR" b="1" dirty="0"/>
              <a:t>N-1</a:t>
            </a:r>
            <a:r>
              <a:rPr lang="pt-BR" dirty="0"/>
              <a:t> elementos e outra com </a:t>
            </a:r>
            <a:r>
              <a:rPr lang="pt-BR" b="1" dirty="0"/>
              <a:t>0</a:t>
            </a:r>
            <a:r>
              <a:rPr lang="pt-BR" dirty="0"/>
              <a:t> </a:t>
            </a:r>
            <a:r>
              <a:rPr lang="pt-BR" dirty="0" smtClean="0"/>
              <a:t>elementos</a:t>
            </a:r>
          </a:p>
          <a:p>
            <a:pPr lvl="2"/>
            <a:r>
              <a:rPr lang="pt-BR" b="1" dirty="0" err="1">
                <a:solidFill>
                  <a:srgbClr val="FF0000"/>
                </a:solidFill>
              </a:rPr>
              <a:t>Particionamento</a:t>
            </a:r>
            <a:r>
              <a:rPr lang="pt-BR" b="1" dirty="0">
                <a:solidFill>
                  <a:srgbClr val="FF0000"/>
                </a:solidFill>
              </a:rPr>
              <a:t> não é balanceado</a:t>
            </a:r>
          </a:p>
          <a:p>
            <a:pPr lvl="2"/>
            <a:r>
              <a:rPr lang="pt-BR" dirty="0" smtClean="0"/>
              <a:t>Quando </a:t>
            </a:r>
            <a:r>
              <a:rPr lang="pt-BR" dirty="0"/>
              <a:t>isso acontece a cada nível da recursão, temos o tempo de execução de </a:t>
            </a:r>
            <a:r>
              <a:rPr lang="pt-BR" b="1" i="1" dirty="0" smtClean="0"/>
              <a:t>O(N</a:t>
            </a:r>
            <a:r>
              <a:rPr lang="pt-BR" b="1" i="1" baseline="30000" dirty="0" smtClean="0"/>
              <a:t>2</a:t>
            </a:r>
            <a:r>
              <a:rPr lang="pt-BR" b="1" i="1" dirty="0"/>
              <a:t>)</a:t>
            </a:r>
            <a:endParaRPr lang="pt-BR" b="1" i="1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8745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Algoritmo </a:t>
            </a:r>
            <a:r>
              <a:rPr lang="pt-BR" dirty="0" err="1" smtClean="0"/>
              <a:t>Quick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Desvantagens</a:t>
            </a:r>
          </a:p>
          <a:p>
            <a:pPr lvl="1"/>
            <a:r>
              <a:rPr lang="pt-BR" dirty="0" smtClean="0"/>
              <a:t>No caso de um </a:t>
            </a:r>
            <a:r>
              <a:rPr lang="pt-BR" dirty="0" err="1"/>
              <a:t>particionamento</a:t>
            </a:r>
            <a:r>
              <a:rPr lang="pt-BR" dirty="0"/>
              <a:t> </a:t>
            </a:r>
            <a:r>
              <a:rPr lang="pt-BR" dirty="0" smtClean="0"/>
              <a:t>não balanceado, o </a:t>
            </a:r>
            <a:r>
              <a:rPr lang="pt-BR" dirty="0" err="1"/>
              <a:t>insertion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acaba sendo mais eficiente que o </a:t>
            </a:r>
            <a:r>
              <a:rPr lang="pt-BR" dirty="0" err="1"/>
              <a:t>quick</a:t>
            </a:r>
            <a:r>
              <a:rPr lang="pt-BR" dirty="0"/>
              <a:t> </a:t>
            </a:r>
            <a:r>
              <a:rPr lang="pt-BR" dirty="0" err="1" smtClean="0"/>
              <a:t>sort</a:t>
            </a:r>
            <a:r>
              <a:rPr lang="pt-BR" dirty="0" smtClean="0"/>
              <a:t> </a:t>
            </a:r>
          </a:p>
          <a:p>
            <a:pPr lvl="2"/>
            <a:r>
              <a:rPr lang="pt-BR" dirty="0" smtClean="0"/>
              <a:t>O </a:t>
            </a:r>
            <a:r>
              <a:rPr lang="pt-BR" dirty="0"/>
              <a:t>pior caso do </a:t>
            </a:r>
            <a:r>
              <a:rPr lang="pt-BR" dirty="0" err="1"/>
              <a:t>quick</a:t>
            </a:r>
            <a:r>
              <a:rPr lang="pt-BR" dirty="0"/>
              <a:t> </a:t>
            </a:r>
            <a:r>
              <a:rPr lang="pt-BR" dirty="0" err="1"/>
              <a:t>sort</a:t>
            </a:r>
            <a:r>
              <a:rPr lang="pt-BR" dirty="0"/>
              <a:t> ocorre quando o </a:t>
            </a:r>
            <a:r>
              <a:rPr lang="pt-BR" dirty="0" err="1"/>
              <a:t>array</a:t>
            </a:r>
            <a:r>
              <a:rPr lang="pt-BR" dirty="0"/>
              <a:t> já está ordenado, uma situação onde a complexidade é </a:t>
            </a:r>
            <a:r>
              <a:rPr lang="pt-BR" b="1" i="1" dirty="0"/>
              <a:t>O(N)</a:t>
            </a:r>
            <a:r>
              <a:rPr lang="pt-BR" dirty="0"/>
              <a:t> no </a:t>
            </a:r>
            <a:r>
              <a:rPr lang="pt-BR" dirty="0" err="1"/>
              <a:t>insertion</a:t>
            </a:r>
            <a:r>
              <a:rPr lang="pt-BR" dirty="0"/>
              <a:t> </a:t>
            </a:r>
            <a:r>
              <a:rPr lang="pt-BR" dirty="0" err="1" smtClean="0"/>
              <a:t>sort</a:t>
            </a:r>
            <a:endParaRPr lang="pt-BR" dirty="0" smtClean="0"/>
          </a:p>
          <a:p>
            <a:r>
              <a:rPr lang="pt-BR" dirty="0"/>
              <a:t>Vantagem</a:t>
            </a:r>
          </a:p>
          <a:p>
            <a:pPr lvl="1"/>
            <a:r>
              <a:rPr lang="pt-BR" dirty="0"/>
              <a:t>Apesar de seu pior caso ser quadrático, costuma ser a melhor opção prática para ordenação de grandes conjuntos de </a:t>
            </a:r>
            <a:r>
              <a:rPr lang="pt-BR" dirty="0" smtClean="0"/>
              <a:t>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10552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Também conhecido como ordenação por contagem</a:t>
            </a:r>
          </a:p>
          <a:p>
            <a:pPr lvl="1"/>
            <a:r>
              <a:rPr lang="pt-BR" dirty="0"/>
              <a:t>Algoritmo de ordenação para valores inteiros</a:t>
            </a:r>
          </a:p>
          <a:p>
            <a:pPr lvl="1"/>
            <a:r>
              <a:rPr lang="pt-BR" dirty="0"/>
              <a:t>Esse valores devem estar dentro de um determinado intervalo</a:t>
            </a:r>
          </a:p>
          <a:p>
            <a:pPr lvl="1"/>
            <a:r>
              <a:rPr lang="pt-BR" dirty="0"/>
              <a:t>A cada passo ele conta o número de ocorrências de um determinado valor no </a:t>
            </a:r>
            <a:r>
              <a:rPr lang="pt-BR" dirty="0" err="1"/>
              <a:t>array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72305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Funcionamento</a:t>
            </a:r>
          </a:p>
          <a:p>
            <a:pPr lvl="1"/>
            <a:r>
              <a:rPr lang="pt-BR" dirty="0"/>
              <a:t>Usa um </a:t>
            </a:r>
            <a:r>
              <a:rPr lang="pt-BR" dirty="0" err="1"/>
              <a:t>array</a:t>
            </a:r>
            <a:r>
              <a:rPr lang="pt-BR" dirty="0"/>
              <a:t> auxiliar de tamanho igual ao maior valor a ser ordenado, </a:t>
            </a:r>
            <a:r>
              <a:rPr lang="pt-BR" b="1" dirty="0"/>
              <a:t>K</a:t>
            </a:r>
          </a:p>
          <a:p>
            <a:pPr lvl="1"/>
            <a:r>
              <a:rPr lang="pt-BR" dirty="0"/>
              <a:t>O </a:t>
            </a:r>
            <a:r>
              <a:rPr lang="pt-BR" dirty="0" err="1"/>
              <a:t>array</a:t>
            </a:r>
            <a:r>
              <a:rPr lang="pt-BR" dirty="0"/>
              <a:t> auxiliar é usado para contar quantas vezes cada valor ocorre</a:t>
            </a:r>
          </a:p>
          <a:p>
            <a:pPr lvl="1"/>
            <a:r>
              <a:rPr lang="pt-BR" dirty="0"/>
              <a:t>Valor a ser ordenado é tratado como </a:t>
            </a:r>
            <a:r>
              <a:rPr lang="pt-BR" dirty="0" smtClean="0"/>
              <a:t>índice.</a:t>
            </a:r>
          </a:p>
          <a:p>
            <a:pPr lvl="1"/>
            <a:r>
              <a:rPr lang="pt-BR" dirty="0" smtClean="0"/>
              <a:t>Percorre </a:t>
            </a:r>
            <a:r>
              <a:rPr lang="pt-BR" dirty="0"/>
              <a:t>o </a:t>
            </a:r>
            <a:r>
              <a:rPr lang="pt-BR" dirty="0" err="1"/>
              <a:t>array</a:t>
            </a:r>
            <a:r>
              <a:rPr lang="pt-BR" dirty="0"/>
              <a:t> auxiliar verificando </a:t>
            </a:r>
            <a:r>
              <a:rPr lang="pt-BR" dirty="0" smtClean="0"/>
              <a:t>quais valores </a:t>
            </a:r>
            <a:r>
              <a:rPr lang="pt-BR" dirty="0"/>
              <a:t>existem e os coloca no </a:t>
            </a:r>
            <a:r>
              <a:rPr lang="pt-BR" dirty="0" err="1"/>
              <a:t>array</a:t>
            </a:r>
            <a:r>
              <a:rPr lang="pt-BR" dirty="0"/>
              <a:t> ordenado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22660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Algoritmo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244601"/>
            <a:ext cx="5494215" cy="349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6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Independente </a:t>
            </a:r>
            <a:r>
              <a:rPr lang="pt-BR" dirty="0"/>
              <a:t>do tipo, a ordenação pode ser </a:t>
            </a:r>
          </a:p>
          <a:p>
            <a:pPr lvl="1"/>
            <a:r>
              <a:rPr lang="pt-BR" dirty="0" smtClean="0"/>
              <a:t>Crescente</a:t>
            </a:r>
            <a:endParaRPr lang="pt-BR" dirty="0"/>
          </a:p>
          <a:p>
            <a:pPr lvl="2"/>
            <a:r>
              <a:rPr lang="pt-BR" dirty="0"/>
              <a:t>1, 2, 3, 4, 5</a:t>
            </a:r>
          </a:p>
          <a:p>
            <a:pPr lvl="2"/>
            <a:r>
              <a:rPr lang="pt-BR" dirty="0"/>
              <a:t>Ana, André, Bianca, Ricardo</a:t>
            </a:r>
          </a:p>
          <a:p>
            <a:pPr lvl="1"/>
            <a:r>
              <a:rPr lang="pt-BR" dirty="0"/>
              <a:t>D</a:t>
            </a:r>
            <a:r>
              <a:rPr lang="pt-BR" dirty="0" smtClean="0"/>
              <a:t>ecrescente</a:t>
            </a:r>
            <a:endParaRPr lang="pt-BR" dirty="0"/>
          </a:p>
          <a:p>
            <a:pPr lvl="2"/>
            <a:r>
              <a:rPr lang="pt-BR" dirty="0"/>
              <a:t>5, 4, 3, 2, 1</a:t>
            </a:r>
          </a:p>
          <a:p>
            <a:pPr lvl="2"/>
            <a:r>
              <a:rPr lang="pt-BR" dirty="0"/>
              <a:t>Ricardo, Bianca, André, Ana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72054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60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Passo a passo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653" y="2342998"/>
            <a:ext cx="6582694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660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61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Passo a passo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876" y="2300999"/>
            <a:ext cx="6649378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660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62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71" y="2105146"/>
            <a:ext cx="7363853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660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63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Complexidade</a:t>
            </a:r>
          </a:p>
          <a:p>
            <a:pPr lvl="1"/>
            <a:r>
              <a:rPr lang="pt-BR" dirty="0"/>
              <a:t>Complexidade linear</a:t>
            </a:r>
          </a:p>
          <a:p>
            <a:pPr lvl="1"/>
            <a:r>
              <a:rPr lang="pt-BR" dirty="0"/>
              <a:t>Considerando um </a:t>
            </a:r>
            <a:r>
              <a:rPr lang="pt-BR" dirty="0" err="1"/>
              <a:t>array</a:t>
            </a:r>
            <a:r>
              <a:rPr lang="pt-BR" dirty="0"/>
              <a:t> com </a:t>
            </a:r>
            <a:r>
              <a:rPr lang="pt-BR" b="1" dirty="0"/>
              <a:t>N</a:t>
            </a:r>
            <a:r>
              <a:rPr lang="pt-BR" dirty="0"/>
              <a:t> elementos e o maior valor sendo </a:t>
            </a:r>
            <a:r>
              <a:rPr lang="pt-BR" b="1" dirty="0"/>
              <a:t>K</a:t>
            </a:r>
            <a:r>
              <a:rPr lang="pt-BR" dirty="0"/>
              <a:t>, o tempo de execução é sempre de ordem </a:t>
            </a:r>
            <a:r>
              <a:rPr lang="pt-BR" b="1" i="1" dirty="0"/>
              <a:t>O(N+K)</a:t>
            </a:r>
          </a:p>
          <a:p>
            <a:pPr lvl="1"/>
            <a:r>
              <a:rPr lang="pt-BR" b="1" dirty="0"/>
              <a:t>K</a:t>
            </a:r>
            <a:r>
              <a:rPr lang="pt-BR" dirty="0"/>
              <a:t> é o tamanho do </a:t>
            </a:r>
            <a:r>
              <a:rPr lang="pt-BR" dirty="0" err="1"/>
              <a:t>array</a:t>
            </a:r>
            <a:r>
              <a:rPr lang="pt-BR" dirty="0"/>
              <a:t> auxiliar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8879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64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Vantagem</a:t>
            </a:r>
          </a:p>
          <a:p>
            <a:pPr lvl="1"/>
            <a:r>
              <a:rPr lang="pt-BR" dirty="0"/>
              <a:t>Estável: não altera a ordem dos dados iguais</a:t>
            </a:r>
          </a:p>
          <a:p>
            <a:pPr lvl="1"/>
            <a:r>
              <a:rPr lang="pt-BR" dirty="0"/>
              <a:t>Processamento simples</a:t>
            </a:r>
          </a:p>
          <a:p>
            <a:endParaRPr lang="pt-BR" dirty="0"/>
          </a:p>
          <a:p>
            <a:r>
              <a:rPr lang="pt-BR" dirty="0"/>
              <a:t>Desvantagens</a:t>
            </a:r>
          </a:p>
          <a:p>
            <a:pPr lvl="1"/>
            <a:r>
              <a:rPr lang="pt-BR" dirty="0"/>
              <a:t>Não recomendado para grandes conjuntos de dados (</a:t>
            </a:r>
            <a:r>
              <a:rPr lang="pt-BR" b="1" dirty="0"/>
              <a:t>K</a:t>
            </a:r>
            <a:r>
              <a:rPr lang="pt-BR" dirty="0"/>
              <a:t> muito grande)</a:t>
            </a:r>
          </a:p>
          <a:p>
            <a:pPr lvl="1"/>
            <a:r>
              <a:rPr lang="pt-BR" dirty="0"/>
              <a:t>Ordena valores inteiros positivos (pode ser modificado para outros valores)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54563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Bucket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65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Também conhecido como ordenação usando baldes</a:t>
            </a:r>
          </a:p>
          <a:p>
            <a:pPr lvl="1"/>
            <a:r>
              <a:rPr lang="pt-BR" dirty="0"/>
              <a:t>Algoritmo de ordenação para valores inteiros</a:t>
            </a:r>
          </a:p>
          <a:p>
            <a:pPr lvl="1"/>
            <a:r>
              <a:rPr lang="pt-BR" dirty="0"/>
              <a:t>Usa um conjunto de </a:t>
            </a:r>
            <a:r>
              <a:rPr lang="pt-BR" b="1" dirty="0"/>
              <a:t>K</a:t>
            </a:r>
            <a:r>
              <a:rPr lang="pt-BR" dirty="0"/>
              <a:t> baldes para separar os dados</a:t>
            </a:r>
          </a:p>
          <a:p>
            <a:pPr lvl="1"/>
            <a:r>
              <a:rPr lang="pt-BR" dirty="0"/>
              <a:t>A ordenação dos valores é feita por balde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433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Bucket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66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Funcionamento</a:t>
            </a:r>
          </a:p>
          <a:p>
            <a:pPr lvl="1"/>
            <a:r>
              <a:rPr lang="pt-BR" dirty="0"/>
              <a:t>Distribui os valores a serem ordenados em um conjunto de baldes. </a:t>
            </a:r>
          </a:p>
          <a:p>
            <a:pPr lvl="2"/>
            <a:r>
              <a:rPr lang="pt-BR" dirty="0"/>
              <a:t>Cada balde é um </a:t>
            </a:r>
            <a:r>
              <a:rPr lang="pt-BR" dirty="0" err="1"/>
              <a:t>array</a:t>
            </a:r>
            <a:r>
              <a:rPr lang="pt-BR" dirty="0"/>
              <a:t> auxiliar</a:t>
            </a:r>
          </a:p>
          <a:p>
            <a:pPr lvl="2"/>
            <a:r>
              <a:rPr lang="pt-BR" dirty="0"/>
              <a:t>Cada balde guarda uma faixa de valores</a:t>
            </a:r>
          </a:p>
          <a:p>
            <a:pPr lvl="1"/>
            <a:r>
              <a:rPr lang="pt-BR" dirty="0"/>
              <a:t>Ordena os valores de cada balde. </a:t>
            </a:r>
          </a:p>
          <a:p>
            <a:pPr lvl="2"/>
            <a:r>
              <a:rPr lang="pt-BR" dirty="0"/>
              <a:t>Isso é feito usando outro algoritmo de ordenação ou ele mesmo</a:t>
            </a:r>
          </a:p>
          <a:p>
            <a:pPr lvl="1"/>
            <a:r>
              <a:rPr lang="pt-BR" dirty="0"/>
              <a:t>Percorre os baldes e coloca os valores de cada balde de volta no </a:t>
            </a:r>
            <a:r>
              <a:rPr lang="pt-BR" dirty="0" err="1"/>
              <a:t>array</a:t>
            </a:r>
            <a:r>
              <a:rPr lang="pt-BR" dirty="0"/>
              <a:t> ordenado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39305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Bucket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67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Algoritmo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7" y="2132856"/>
            <a:ext cx="8042508" cy="452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075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Bucket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68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Algoritmo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64" y="2111845"/>
            <a:ext cx="8166908" cy="390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937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Bucket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69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159482"/>
            <a:ext cx="5106113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75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Os algoritmos de ordenação podem </a:t>
            </a:r>
            <a:r>
              <a:rPr lang="pt-BR" dirty="0"/>
              <a:t>ser classificados </a:t>
            </a:r>
            <a:r>
              <a:rPr lang="pt-BR" dirty="0" smtClean="0"/>
              <a:t>como de</a:t>
            </a:r>
          </a:p>
          <a:p>
            <a:pPr lvl="1"/>
            <a:r>
              <a:rPr lang="pt-BR" dirty="0" smtClean="0"/>
              <a:t>Ordenação interna</a:t>
            </a:r>
          </a:p>
          <a:p>
            <a:pPr lvl="2"/>
            <a:r>
              <a:rPr lang="pt-BR" dirty="0" smtClean="0"/>
              <a:t>O </a:t>
            </a:r>
            <a:r>
              <a:rPr lang="pt-BR" dirty="0"/>
              <a:t>conjunto de dados a ser ordenado cabe todo na memória </a:t>
            </a:r>
            <a:r>
              <a:rPr lang="pt-BR" dirty="0" smtClean="0"/>
              <a:t>principal (RAM) </a:t>
            </a:r>
          </a:p>
          <a:p>
            <a:pPr lvl="2"/>
            <a:r>
              <a:rPr lang="pt-BR" dirty="0" smtClean="0"/>
              <a:t>Qualquer </a:t>
            </a:r>
            <a:r>
              <a:rPr lang="pt-BR" dirty="0"/>
              <a:t>elemento pode ser imediatamente </a:t>
            </a:r>
            <a:r>
              <a:rPr lang="pt-BR" dirty="0" smtClean="0"/>
              <a:t>acessado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72054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Bucket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70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169647"/>
            <a:ext cx="5163271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8382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Bucket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71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21" y="2086578"/>
            <a:ext cx="7039958" cy="47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9838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Bucket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72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Vantagem</a:t>
            </a:r>
          </a:p>
          <a:p>
            <a:pPr lvl="1"/>
            <a:r>
              <a:rPr lang="pt-BR" dirty="0"/>
              <a:t>Estável: não altera a ordem dos dados </a:t>
            </a:r>
            <a:r>
              <a:rPr lang="pt-BR" dirty="0" smtClean="0"/>
              <a:t>iguais </a:t>
            </a:r>
          </a:p>
          <a:p>
            <a:pPr lvl="2"/>
            <a:r>
              <a:rPr lang="pt-BR" dirty="0" smtClean="0"/>
              <a:t>Exceto </a:t>
            </a:r>
            <a:r>
              <a:rPr lang="pt-BR" dirty="0"/>
              <a:t>se </a:t>
            </a:r>
            <a:r>
              <a:rPr lang="pt-BR" dirty="0" smtClean="0"/>
              <a:t>usar </a:t>
            </a:r>
            <a:r>
              <a:rPr lang="pt-BR" dirty="0"/>
              <a:t>um algoritmo não estável </a:t>
            </a:r>
            <a:r>
              <a:rPr lang="pt-BR" dirty="0" smtClean="0"/>
              <a:t>nos baldes</a:t>
            </a:r>
            <a:endParaRPr lang="pt-BR" dirty="0"/>
          </a:p>
          <a:p>
            <a:pPr lvl="1"/>
            <a:r>
              <a:rPr lang="pt-BR" dirty="0"/>
              <a:t>Processamento simples</a:t>
            </a:r>
          </a:p>
          <a:p>
            <a:pPr lvl="1"/>
            <a:r>
              <a:rPr lang="pt-BR" dirty="0"/>
              <a:t>Parecido com o </a:t>
            </a:r>
            <a:r>
              <a:rPr lang="pt-BR" dirty="0" err="1"/>
              <a:t>Counting</a:t>
            </a:r>
            <a:r>
              <a:rPr lang="pt-BR" dirty="0"/>
              <a:t> </a:t>
            </a:r>
            <a:r>
              <a:rPr lang="pt-BR" dirty="0" err="1" smtClean="0"/>
              <a:t>Sort</a:t>
            </a:r>
            <a:endParaRPr lang="pt-BR" dirty="0" smtClean="0"/>
          </a:p>
          <a:p>
            <a:pPr lvl="2"/>
            <a:r>
              <a:rPr lang="pt-BR" dirty="0" smtClean="0"/>
              <a:t>Mas </a:t>
            </a:r>
            <a:r>
              <a:rPr lang="pt-BR" dirty="0"/>
              <a:t>com baldes mais sofisticados</a:t>
            </a:r>
          </a:p>
          <a:p>
            <a:r>
              <a:rPr lang="pt-BR" dirty="0" smtClean="0"/>
              <a:t>Desvantagens</a:t>
            </a:r>
            <a:endParaRPr lang="pt-BR" dirty="0"/>
          </a:p>
          <a:p>
            <a:pPr lvl="1"/>
            <a:r>
              <a:rPr lang="pt-BR" dirty="0"/>
              <a:t>Dados devem estar uniformemente distribuídos</a:t>
            </a:r>
          </a:p>
          <a:p>
            <a:pPr lvl="1"/>
            <a:r>
              <a:rPr lang="pt-BR" dirty="0"/>
              <a:t>Não recomendado para grandes conjuntos de dados</a:t>
            </a:r>
          </a:p>
          <a:p>
            <a:pPr lvl="1"/>
            <a:r>
              <a:rPr lang="pt-BR" dirty="0"/>
              <a:t>Ordena valores inteiros positivos (pode ser modificado para outros valores)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43124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</a:t>
            </a:r>
            <a:r>
              <a:rPr lang="pt-BR" dirty="0" err="1"/>
              <a:t>Bucket</a:t>
            </a:r>
            <a:r>
              <a:rPr lang="pt-BR" dirty="0"/>
              <a:t> </a:t>
            </a:r>
            <a:r>
              <a:rPr lang="pt-BR" dirty="0" err="1"/>
              <a:t>Sort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73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Complexidade</a:t>
            </a:r>
          </a:p>
          <a:p>
            <a:pPr lvl="1"/>
            <a:r>
              <a:rPr lang="pt-BR" dirty="0"/>
              <a:t>Considerando um </a:t>
            </a:r>
            <a:r>
              <a:rPr lang="pt-BR" dirty="0" err="1"/>
              <a:t>array</a:t>
            </a:r>
            <a:r>
              <a:rPr lang="pt-BR" dirty="0"/>
              <a:t> com </a:t>
            </a:r>
            <a:r>
              <a:rPr lang="pt-BR" b="1" dirty="0"/>
              <a:t>N</a:t>
            </a:r>
            <a:r>
              <a:rPr lang="pt-BR" dirty="0"/>
              <a:t> elementos e </a:t>
            </a:r>
            <a:r>
              <a:rPr lang="pt-BR" b="1" dirty="0"/>
              <a:t>K</a:t>
            </a:r>
            <a:r>
              <a:rPr lang="pt-BR" dirty="0"/>
              <a:t> baldes, o tempo de execução é </a:t>
            </a:r>
          </a:p>
          <a:p>
            <a:pPr lvl="1"/>
            <a:r>
              <a:rPr lang="pt-BR" b="1" i="1" dirty="0"/>
              <a:t>O(N+K)</a:t>
            </a:r>
            <a:r>
              <a:rPr lang="pt-BR" dirty="0"/>
              <a:t>,</a:t>
            </a:r>
            <a:r>
              <a:rPr lang="pt-BR" i="1" dirty="0"/>
              <a:t> </a:t>
            </a:r>
            <a:r>
              <a:rPr lang="pt-BR" dirty="0"/>
              <a:t>melhor caso: dados estão uniformemente distribuídos</a:t>
            </a:r>
          </a:p>
          <a:p>
            <a:pPr lvl="1"/>
            <a:r>
              <a:rPr lang="pt-BR" b="1" i="1" dirty="0"/>
              <a:t>O(N</a:t>
            </a:r>
            <a:r>
              <a:rPr lang="pt-BR" b="1" i="1" baseline="30000" dirty="0"/>
              <a:t>2</a:t>
            </a:r>
            <a:r>
              <a:rPr lang="pt-BR" b="1" i="1" dirty="0"/>
              <a:t>)</a:t>
            </a:r>
            <a:r>
              <a:rPr lang="pt-BR" dirty="0"/>
              <a:t>, pior caso: todos os elementos são colocados no mesmo balde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44229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Ordenação de </a:t>
            </a:r>
            <a:r>
              <a:rPr lang="pt-BR" dirty="0" err="1" smtClean="0"/>
              <a:t>array</a:t>
            </a:r>
            <a:r>
              <a:rPr lang="pt-BR" dirty="0" smtClean="0"/>
              <a:t> de </a:t>
            </a:r>
            <a:r>
              <a:rPr lang="pt-BR" dirty="0" err="1" smtClean="0"/>
              <a:t>struct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74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 ordenação de um </a:t>
            </a:r>
            <a:r>
              <a:rPr lang="pt-BR" dirty="0" err="1" smtClean="0"/>
              <a:t>array</a:t>
            </a:r>
            <a:r>
              <a:rPr lang="pt-BR" dirty="0" smtClean="0"/>
              <a:t> de inteiros é uma tarefa simples</a:t>
            </a:r>
          </a:p>
          <a:p>
            <a:pPr lvl="1"/>
            <a:r>
              <a:rPr lang="pt-BR" dirty="0" smtClean="0"/>
              <a:t>Na prática, trabalhamos com dados um pouco mais complexos, como estruturas</a:t>
            </a:r>
          </a:p>
          <a:p>
            <a:pPr lvl="1"/>
            <a:r>
              <a:rPr lang="pt-BR" dirty="0" smtClean="0"/>
              <a:t>Mais dados para manipular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0" b="60198"/>
          <a:stretch/>
        </p:blipFill>
        <p:spPr bwMode="auto">
          <a:xfrm>
            <a:off x="1397834" y="4077072"/>
            <a:ext cx="6348331" cy="1052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42943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 de </a:t>
            </a:r>
            <a:r>
              <a:rPr lang="pt-BR" dirty="0" err="1"/>
              <a:t>array</a:t>
            </a:r>
            <a:r>
              <a:rPr lang="pt-BR" dirty="0"/>
              <a:t> de </a:t>
            </a:r>
            <a:r>
              <a:rPr lang="pt-BR" dirty="0" err="1"/>
              <a:t>struct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75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Como fazer a ordenação quando o que temos é um </a:t>
            </a:r>
            <a:r>
              <a:rPr lang="pt-BR" dirty="0" err="1" smtClean="0"/>
              <a:t>array</a:t>
            </a:r>
            <a:r>
              <a:rPr lang="pt-BR" dirty="0" smtClean="0"/>
              <a:t> de </a:t>
            </a:r>
            <a:r>
              <a:rPr lang="pt-BR" dirty="0" err="1" smtClean="0"/>
              <a:t>struct</a:t>
            </a:r>
            <a:r>
              <a:rPr lang="pt-BR" dirty="0" smtClean="0"/>
              <a:t>?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1070734" y="3356992"/>
            <a:ext cx="7002532" cy="1593468"/>
            <a:chOff x="1907704" y="3933056"/>
            <a:chExt cx="7002532" cy="1593468"/>
          </a:xfrm>
        </p:grpSpPr>
        <p:grpSp>
          <p:nvGrpSpPr>
            <p:cNvPr id="7" name="Grupo 6"/>
            <p:cNvGrpSpPr/>
            <p:nvPr/>
          </p:nvGrpSpPr>
          <p:grpSpPr>
            <a:xfrm>
              <a:off x="1907704" y="4293096"/>
              <a:ext cx="1152128" cy="792088"/>
              <a:chOff x="1907704" y="4077072"/>
              <a:chExt cx="1152128" cy="792088"/>
            </a:xfrm>
          </p:grpSpPr>
          <p:pic>
            <p:nvPicPr>
              <p:cNvPr id="25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50616" y="4192163"/>
                <a:ext cx="1109216" cy="5619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6" name="Retângulo 25"/>
              <p:cNvSpPr/>
              <p:nvPr/>
            </p:nvSpPr>
            <p:spPr>
              <a:xfrm>
                <a:off x="1907704" y="4077072"/>
                <a:ext cx="1152128" cy="792088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upo 7"/>
            <p:cNvGrpSpPr/>
            <p:nvPr/>
          </p:nvGrpSpPr>
          <p:grpSpPr>
            <a:xfrm>
              <a:off x="3077588" y="4293096"/>
              <a:ext cx="1152128" cy="792088"/>
              <a:chOff x="1907704" y="4077072"/>
              <a:chExt cx="1152128" cy="792088"/>
            </a:xfrm>
          </p:grpSpPr>
          <p:pic>
            <p:nvPicPr>
              <p:cNvPr id="23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50616" y="4192163"/>
                <a:ext cx="1109216" cy="5619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4" name="Retângulo 23"/>
              <p:cNvSpPr/>
              <p:nvPr/>
            </p:nvSpPr>
            <p:spPr>
              <a:xfrm>
                <a:off x="1907704" y="4077072"/>
                <a:ext cx="1152128" cy="792088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upo 8"/>
            <p:cNvGrpSpPr/>
            <p:nvPr/>
          </p:nvGrpSpPr>
          <p:grpSpPr>
            <a:xfrm>
              <a:off x="4247472" y="4293096"/>
              <a:ext cx="1152128" cy="792088"/>
              <a:chOff x="1907704" y="4077072"/>
              <a:chExt cx="1152128" cy="792088"/>
            </a:xfrm>
          </p:grpSpPr>
          <p:pic>
            <p:nvPicPr>
              <p:cNvPr id="21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50616" y="4192163"/>
                <a:ext cx="1109216" cy="5619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" name="Retângulo 21"/>
              <p:cNvSpPr/>
              <p:nvPr/>
            </p:nvSpPr>
            <p:spPr>
              <a:xfrm>
                <a:off x="1907704" y="4077072"/>
                <a:ext cx="1152128" cy="792088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5417356" y="4293096"/>
              <a:ext cx="1152128" cy="792088"/>
              <a:chOff x="1907704" y="4077072"/>
              <a:chExt cx="1152128" cy="792088"/>
            </a:xfrm>
          </p:grpSpPr>
          <p:pic>
            <p:nvPicPr>
              <p:cNvPr id="19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50616" y="4192163"/>
                <a:ext cx="1109216" cy="5619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" name="Retângulo 19"/>
              <p:cNvSpPr/>
              <p:nvPr/>
            </p:nvSpPr>
            <p:spPr>
              <a:xfrm>
                <a:off x="1907704" y="4077072"/>
                <a:ext cx="1152128" cy="792088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upo 10"/>
            <p:cNvGrpSpPr/>
            <p:nvPr/>
          </p:nvGrpSpPr>
          <p:grpSpPr>
            <a:xfrm>
              <a:off x="6588224" y="4293096"/>
              <a:ext cx="1152128" cy="792088"/>
              <a:chOff x="1907704" y="4077072"/>
              <a:chExt cx="1152128" cy="792088"/>
            </a:xfrm>
          </p:grpSpPr>
          <p:pic>
            <p:nvPicPr>
              <p:cNvPr id="17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50616" y="4192163"/>
                <a:ext cx="1109216" cy="5619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" name="Retângulo 17"/>
              <p:cNvSpPr/>
              <p:nvPr/>
            </p:nvSpPr>
            <p:spPr>
              <a:xfrm>
                <a:off x="1907704" y="4077072"/>
                <a:ext cx="1152128" cy="792088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upo 11"/>
            <p:cNvGrpSpPr/>
            <p:nvPr/>
          </p:nvGrpSpPr>
          <p:grpSpPr>
            <a:xfrm>
              <a:off x="7758108" y="4293096"/>
              <a:ext cx="1152128" cy="792088"/>
              <a:chOff x="1907704" y="4077072"/>
              <a:chExt cx="1152128" cy="792088"/>
            </a:xfrm>
          </p:grpSpPr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50616" y="4192163"/>
                <a:ext cx="1109216" cy="5619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" name="Retângulo 15"/>
              <p:cNvSpPr/>
              <p:nvPr/>
            </p:nvSpPr>
            <p:spPr>
              <a:xfrm>
                <a:off x="1907704" y="4077072"/>
                <a:ext cx="1152128" cy="792088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CaixaDeTexto 12"/>
            <p:cNvSpPr txBox="1"/>
            <p:nvPr/>
          </p:nvSpPr>
          <p:spPr>
            <a:xfrm>
              <a:off x="1950616" y="5157192"/>
              <a:ext cx="6959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Arial" pitchFamily="34" charset="0"/>
                  <a:cs typeface="Arial" pitchFamily="34" charset="0"/>
                </a:rPr>
                <a:t>   V[0]             v[1]             v[2]            v[3]             v[4]             v[5]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4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0616" y="3933056"/>
              <a:ext cx="2099940" cy="291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6427418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 de </a:t>
            </a:r>
            <a:r>
              <a:rPr lang="pt-BR" dirty="0" err="1"/>
              <a:t>array</a:t>
            </a:r>
            <a:r>
              <a:rPr lang="pt-BR" dirty="0"/>
              <a:t> de </a:t>
            </a:r>
            <a:r>
              <a:rPr lang="pt-BR" dirty="0" err="1"/>
              <a:t>struct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76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Relembrando</a:t>
            </a:r>
          </a:p>
          <a:p>
            <a:r>
              <a:rPr lang="pt-BR" dirty="0" smtClean="0"/>
              <a:t>A ordenação é baseada em uma chave</a:t>
            </a:r>
          </a:p>
          <a:p>
            <a:pPr lvl="1"/>
            <a:r>
              <a:rPr lang="pt-BR" dirty="0"/>
              <a:t>A chave de </a:t>
            </a:r>
            <a:r>
              <a:rPr lang="pt-BR" dirty="0" smtClean="0"/>
              <a:t>ordenação é </a:t>
            </a:r>
            <a:r>
              <a:rPr lang="pt-BR" dirty="0"/>
              <a:t>o </a:t>
            </a:r>
            <a:r>
              <a:rPr lang="pt-BR" b="1" dirty="0" smtClean="0"/>
              <a:t>campo</a:t>
            </a:r>
            <a:r>
              <a:rPr lang="pt-BR" dirty="0" smtClean="0"/>
              <a:t> </a:t>
            </a:r>
            <a:r>
              <a:rPr lang="pt-BR" dirty="0"/>
              <a:t>do item utilizado para </a:t>
            </a:r>
            <a:r>
              <a:rPr lang="pt-BR" dirty="0" smtClean="0"/>
              <a:t>comparação </a:t>
            </a:r>
          </a:p>
          <a:p>
            <a:pPr lvl="2"/>
            <a:r>
              <a:rPr lang="pt-BR" dirty="0"/>
              <a:t>Valor armazenado em um </a:t>
            </a:r>
            <a:r>
              <a:rPr lang="pt-BR" dirty="0" err="1"/>
              <a:t>array</a:t>
            </a:r>
            <a:r>
              <a:rPr lang="pt-BR" dirty="0"/>
              <a:t> de </a:t>
            </a:r>
            <a:r>
              <a:rPr lang="pt-BR" dirty="0" smtClean="0"/>
              <a:t>inteiros</a:t>
            </a:r>
          </a:p>
          <a:p>
            <a:pPr lvl="2"/>
            <a:r>
              <a:rPr lang="pt-BR" b="1" dirty="0" smtClean="0">
                <a:solidFill>
                  <a:srgbClr val="FF0000"/>
                </a:solidFill>
              </a:rPr>
              <a:t>Campo de </a:t>
            </a:r>
            <a:r>
              <a:rPr lang="pt-BR" b="1" dirty="0">
                <a:solidFill>
                  <a:srgbClr val="FF0000"/>
                </a:solidFill>
              </a:rPr>
              <a:t>uma </a:t>
            </a:r>
            <a:r>
              <a:rPr lang="pt-BR" b="1" dirty="0" err="1">
                <a:solidFill>
                  <a:srgbClr val="FF0000"/>
                </a:solidFill>
              </a:rPr>
              <a:t>struct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endParaRPr lang="pt-BR" b="1" dirty="0" smtClean="0">
              <a:solidFill>
                <a:srgbClr val="FF0000"/>
              </a:solidFill>
            </a:endParaRPr>
          </a:p>
          <a:p>
            <a:pPr lvl="2"/>
            <a:r>
              <a:rPr lang="pt-BR" dirty="0" err="1" smtClean="0"/>
              <a:t>etc</a:t>
            </a:r>
            <a:endParaRPr lang="pt-BR" dirty="0"/>
          </a:p>
          <a:p>
            <a:pPr lvl="1"/>
            <a:r>
              <a:rPr lang="pt-BR" dirty="0"/>
              <a:t>É por meio dela que sabemos se um determinado elemento está a frente ou não de outros no </a:t>
            </a:r>
            <a:r>
              <a:rPr lang="pt-BR" dirty="0" smtClean="0"/>
              <a:t>conjunto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2029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 de </a:t>
            </a:r>
            <a:r>
              <a:rPr lang="pt-BR" dirty="0" err="1"/>
              <a:t>array</a:t>
            </a:r>
            <a:r>
              <a:rPr lang="pt-BR" dirty="0"/>
              <a:t> de </a:t>
            </a:r>
            <a:r>
              <a:rPr lang="pt-BR" dirty="0" err="1"/>
              <a:t>struct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77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Ou seja, devemos modificar o algoritmo para que a comparação das chaves seja feita utilizando um determinado campo da </a:t>
            </a:r>
            <a:r>
              <a:rPr lang="pt-BR" b="1" dirty="0" err="1" smtClean="0"/>
              <a:t>struct</a:t>
            </a:r>
            <a:endParaRPr lang="pt-BR" b="1" dirty="0" smtClean="0"/>
          </a:p>
          <a:p>
            <a:r>
              <a:rPr lang="pt-BR" dirty="0" smtClean="0"/>
              <a:t>Exemplo</a:t>
            </a:r>
          </a:p>
          <a:p>
            <a:pPr lvl="1"/>
            <a:r>
              <a:rPr lang="pt-BR" dirty="0" smtClean="0"/>
              <a:t>Vamos modificar o </a:t>
            </a:r>
            <a:r>
              <a:rPr lang="pt-BR" b="1" dirty="0" err="1" smtClean="0"/>
              <a:t>insertion</a:t>
            </a:r>
            <a:r>
              <a:rPr lang="pt-BR" b="1" dirty="0" smtClean="0"/>
              <a:t> </a:t>
            </a:r>
            <a:r>
              <a:rPr lang="pt-BR" b="1" dirty="0" err="1" smtClean="0"/>
              <a:t>sort</a:t>
            </a:r>
            <a:endParaRPr lang="pt-BR" b="1" dirty="0" smtClean="0"/>
          </a:p>
          <a:p>
            <a:pPr lvl="2"/>
            <a:r>
              <a:rPr lang="pt-BR" dirty="0" smtClean="0"/>
              <a:t>Essa modificação vale para os outros métodos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3" b="55107"/>
          <a:stretch/>
        </p:blipFill>
        <p:spPr bwMode="auto">
          <a:xfrm>
            <a:off x="1397835" y="4725144"/>
            <a:ext cx="6348331" cy="191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565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 de </a:t>
            </a:r>
            <a:r>
              <a:rPr lang="pt-BR" dirty="0" err="1"/>
              <a:t>array</a:t>
            </a:r>
            <a:r>
              <a:rPr lang="pt-BR" dirty="0"/>
              <a:t> de </a:t>
            </a:r>
            <a:r>
              <a:rPr lang="pt-BR" dirty="0" err="1"/>
              <a:t>struct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78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Duas novas formas de ordenação</a:t>
            </a:r>
          </a:p>
          <a:p>
            <a:pPr lvl="1"/>
            <a:r>
              <a:rPr lang="pt-BR" dirty="0" smtClean="0"/>
              <a:t>Por </a:t>
            </a:r>
            <a:r>
              <a:rPr lang="pt-BR" b="1" dirty="0" smtClean="0"/>
              <a:t>matricula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/>
          <a:srcRect b="60084"/>
          <a:stretch/>
        </p:blipFill>
        <p:spPr bwMode="auto">
          <a:xfrm>
            <a:off x="1502844" y="2780929"/>
            <a:ext cx="6138313" cy="1846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820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Ordenação de </a:t>
            </a:r>
            <a:r>
              <a:rPr lang="pt-BR" dirty="0" err="1"/>
              <a:t>array</a:t>
            </a:r>
            <a:r>
              <a:rPr lang="pt-BR" dirty="0"/>
              <a:t> de </a:t>
            </a:r>
            <a:r>
              <a:rPr lang="pt-BR" dirty="0" err="1"/>
              <a:t>struct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79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Duas novas formas de ordenação</a:t>
            </a:r>
          </a:p>
          <a:p>
            <a:pPr lvl="1"/>
            <a:r>
              <a:rPr lang="pt-BR" dirty="0" smtClean="0"/>
              <a:t>Por </a:t>
            </a:r>
            <a:r>
              <a:rPr lang="pt-BR" b="1" dirty="0" smtClean="0"/>
              <a:t>nome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/>
          <a:srcRect t="39927"/>
          <a:stretch/>
        </p:blipFill>
        <p:spPr bwMode="auto">
          <a:xfrm>
            <a:off x="1502844" y="2708920"/>
            <a:ext cx="6138313" cy="2778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9332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Os algoritmos de ordenação podem </a:t>
            </a:r>
            <a:r>
              <a:rPr lang="pt-BR" dirty="0"/>
              <a:t>ser classificados </a:t>
            </a:r>
            <a:r>
              <a:rPr lang="pt-BR" dirty="0" smtClean="0"/>
              <a:t>como de</a:t>
            </a:r>
          </a:p>
          <a:p>
            <a:pPr lvl="1"/>
            <a:r>
              <a:rPr lang="pt-BR" dirty="0" smtClean="0"/>
              <a:t>Ordenação externa</a:t>
            </a:r>
          </a:p>
          <a:p>
            <a:pPr lvl="2"/>
            <a:r>
              <a:rPr lang="pt-BR" dirty="0"/>
              <a:t>O</a:t>
            </a:r>
            <a:r>
              <a:rPr lang="pt-BR" dirty="0" smtClean="0"/>
              <a:t> </a:t>
            </a:r>
            <a:r>
              <a:rPr lang="pt-BR" dirty="0"/>
              <a:t>conjunto de dados a ser ordenado não cabe na memória principal </a:t>
            </a:r>
            <a:endParaRPr lang="pt-BR" dirty="0" smtClean="0"/>
          </a:p>
          <a:p>
            <a:pPr lvl="2"/>
            <a:r>
              <a:rPr lang="pt-BR" dirty="0" smtClean="0"/>
              <a:t>Os dados estão armazenados </a:t>
            </a:r>
            <a:r>
              <a:rPr lang="pt-BR" dirty="0"/>
              <a:t>em memória </a:t>
            </a:r>
            <a:r>
              <a:rPr lang="pt-BR" dirty="0" smtClean="0"/>
              <a:t>secundário (por </a:t>
            </a:r>
            <a:r>
              <a:rPr lang="pt-BR" dirty="0"/>
              <a:t>exemplo, </a:t>
            </a:r>
            <a:r>
              <a:rPr lang="pt-BR" dirty="0" smtClean="0"/>
              <a:t>um </a:t>
            </a:r>
            <a:r>
              <a:rPr lang="pt-BR" dirty="0"/>
              <a:t>arquivo</a:t>
            </a:r>
            <a:r>
              <a:rPr lang="pt-BR" dirty="0" smtClean="0"/>
              <a:t>) </a:t>
            </a:r>
          </a:p>
          <a:p>
            <a:pPr lvl="2"/>
            <a:r>
              <a:rPr lang="pt-BR" dirty="0" smtClean="0"/>
              <a:t>Os </a:t>
            </a:r>
            <a:r>
              <a:rPr lang="pt-BR" dirty="0"/>
              <a:t>elementos são acessados sequencialmente ou em grandes </a:t>
            </a:r>
            <a:r>
              <a:rPr lang="pt-BR" dirty="0" smtClean="0"/>
              <a:t>blocos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818794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 Complementar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80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Vídeo </a:t>
            </a:r>
            <a:r>
              <a:rPr lang="pt-BR" dirty="0" smtClean="0"/>
              <a:t>Aulas</a:t>
            </a:r>
          </a:p>
          <a:p>
            <a:pPr lvl="1"/>
            <a:r>
              <a:rPr lang="pt-BR" dirty="0"/>
              <a:t>Aula 47: Ordenação de Vetores: </a:t>
            </a:r>
            <a:endParaRPr lang="pt-BR" dirty="0" smtClean="0">
              <a:hlinkClick r:id="rId2"/>
            </a:endParaRPr>
          </a:p>
          <a:p>
            <a:pPr lvl="1"/>
            <a:r>
              <a:rPr lang="pt-BR" dirty="0" smtClean="0">
                <a:hlinkClick r:id="rId2"/>
              </a:rPr>
              <a:t>youtu.be/vPHHV6iAU2E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48: Ordenação: </a:t>
            </a:r>
            <a:r>
              <a:rPr lang="pt-BR" dirty="0" err="1" smtClean="0"/>
              <a:t>BubbleSort</a:t>
            </a:r>
            <a:r>
              <a:rPr lang="pt-BR" dirty="0"/>
              <a:t>: </a:t>
            </a:r>
            <a:endParaRPr lang="pt-BR" dirty="0" smtClean="0">
              <a:hlinkClick r:id="rId3"/>
            </a:endParaRPr>
          </a:p>
          <a:p>
            <a:pPr lvl="1"/>
            <a:r>
              <a:rPr lang="pt-BR" dirty="0" smtClean="0">
                <a:hlinkClick r:id="rId3"/>
              </a:rPr>
              <a:t>youtu.be/qU8N_bmebQ4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49: Ordenação: </a:t>
            </a:r>
            <a:r>
              <a:rPr lang="pt-BR" dirty="0" err="1" smtClean="0"/>
              <a:t>InsertionSort</a:t>
            </a:r>
            <a:r>
              <a:rPr lang="pt-BR" dirty="0"/>
              <a:t>: </a:t>
            </a:r>
            <a:endParaRPr lang="pt-BR" dirty="0" smtClean="0">
              <a:hlinkClick r:id="rId4"/>
            </a:endParaRPr>
          </a:p>
          <a:p>
            <a:pPr lvl="1"/>
            <a:r>
              <a:rPr lang="pt-BR" dirty="0" smtClean="0">
                <a:hlinkClick r:id="rId4"/>
              </a:rPr>
              <a:t>youtu.be/79buQYoWszA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50: Ordenação: </a:t>
            </a:r>
            <a:r>
              <a:rPr lang="pt-BR" dirty="0" err="1" smtClean="0"/>
              <a:t>SelectionSort</a:t>
            </a:r>
            <a:r>
              <a:rPr lang="pt-BR" dirty="0"/>
              <a:t>: </a:t>
            </a:r>
            <a:endParaRPr lang="pt-BR" dirty="0" smtClean="0">
              <a:hlinkClick r:id="rId5"/>
            </a:endParaRPr>
          </a:p>
          <a:p>
            <a:pPr lvl="1"/>
            <a:r>
              <a:rPr lang="pt-BR" dirty="0" smtClean="0">
                <a:hlinkClick r:id="rId5"/>
              </a:rPr>
              <a:t>youtu.be/zjcGGqskf5s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51: Ordenação: </a:t>
            </a:r>
            <a:r>
              <a:rPr lang="pt-BR" dirty="0" err="1" smtClean="0"/>
              <a:t>MergeSort</a:t>
            </a:r>
            <a:r>
              <a:rPr lang="pt-BR" dirty="0"/>
              <a:t>: </a:t>
            </a:r>
            <a:endParaRPr lang="pt-BR" dirty="0" smtClean="0">
              <a:hlinkClick r:id="rId6"/>
            </a:endParaRPr>
          </a:p>
          <a:p>
            <a:pPr lvl="1"/>
            <a:r>
              <a:rPr lang="pt-BR" dirty="0" smtClean="0">
                <a:hlinkClick r:id="rId6"/>
              </a:rPr>
              <a:t>youtu.be/RZbg5oT5Fgw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52: Ordenação: </a:t>
            </a:r>
            <a:r>
              <a:rPr lang="pt-BR" dirty="0" err="1" smtClean="0"/>
              <a:t>QuickSort</a:t>
            </a:r>
            <a:r>
              <a:rPr lang="pt-BR" dirty="0"/>
              <a:t>: </a:t>
            </a:r>
            <a:endParaRPr lang="pt-BR" dirty="0" smtClean="0">
              <a:hlinkClick r:id="rId7"/>
            </a:endParaRPr>
          </a:p>
          <a:p>
            <a:pPr lvl="1"/>
            <a:r>
              <a:rPr lang="pt-BR" dirty="0" smtClean="0">
                <a:hlinkClick r:id="rId7"/>
              </a:rPr>
              <a:t>youtu.be/spywQ2ix_Co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447842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 Complementar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81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Vídeo </a:t>
            </a:r>
            <a:r>
              <a:rPr lang="pt-BR" dirty="0" smtClean="0"/>
              <a:t>Aulas</a:t>
            </a:r>
          </a:p>
          <a:p>
            <a:pPr lvl="1"/>
            <a:r>
              <a:rPr lang="pt-BR" dirty="0" smtClean="0"/>
              <a:t>Aula </a:t>
            </a:r>
            <a:r>
              <a:rPr lang="pt-BR" dirty="0"/>
              <a:t>53: Ordenação: </a:t>
            </a:r>
            <a:r>
              <a:rPr lang="pt-BR" dirty="0" err="1" smtClean="0"/>
              <a:t>HeapSort</a:t>
            </a:r>
            <a:r>
              <a:rPr lang="pt-BR" dirty="0"/>
              <a:t>: </a:t>
            </a:r>
            <a:endParaRPr lang="pt-BR" dirty="0" smtClean="0">
              <a:hlinkClick r:id="rId2"/>
            </a:endParaRPr>
          </a:p>
          <a:p>
            <a:pPr lvl="1"/>
            <a:r>
              <a:rPr lang="pt-BR" dirty="0" smtClean="0">
                <a:hlinkClick r:id="rId2"/>
              </a:rPr>
              <a:t>youtu.be/zSYOMJ1E52A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54: Ordenação em Vetor de </a:t>
            </a:r>
            <a:r>
              <a:rPr lang="pt-BR" dirty="0" err="1" smtClean="0"/>
              <a:t>Struct</a:t>
            </a:r>
            <a:r>
              <a:rPr lang="pt-BR" dirty="0"/>
              <a:t>: </a:t>
            </a:r>
            <a:endParaRPr lang="pt-BR" dirty="0" smtClean="0">
              <a:hlinkClick r:id="rId3"/>
            </a:endParaRPr>
          </a:p>
          <a:p>
            <a:pPr lvl="1"/>
            <a:r>
              <a:rPr lang="pt-BR" dirty="0" smtClean="0">
                <a:hlinkClick r:id="rId3"/>
              </a:rPr>
              <a:t>youtu.be/</a:t>
            </a:r>
            <a:r>
              <a:rPr lang="pt-BR" dirty="0" err="1" smtClean="0">
                <a:hlinkClick r:id="rId3"/>
              </a:rPr>
              <a:t>LFs-sIQesVw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55: Ordenação – Usando a função </a:t>
            </a:r>
            <a:r>
              <a:rPr lang="pt-BR" dirty="0" err="1"/>
              <a:t>qsort</a:t>
            </a:r>
            <a:r>
              <a:rPr lang="pt-BR" dirty="0"/>
              <a:t>(): </a:t>
            </a:r>
            <a:endParaRPr lang="pt-BR" dirty="0" smtClean="0">
              <a:hlinkClick r:id="rId4"/>
            </a:endParaRPr>
          </a:p>
          <a:p>
            <a:pPr lvl="1"/>
            <a:r>
              <a:rPr lang="pt-BR" dirty="0" smtClean="0">
                <a:hlinkClick r:id="rId4"/>
              </a:rPr>
              <a:t>youtu.be/HtvfgqO0IM4</a:t>
            </a:r>
            <a:endParaRPr lang="pt-BR" dirty="0" smtClean="0"/>
          </a:p>
          <a:p>
            <a:pPr lvl="1"/>
            <a:r>
              <a:rPr lang="pt-BR" dirty="0"/>
              <a:t>Aula 123 - Ordenação: </a:t>
            </a:r>
            <a:r>
              <a:rPr lang="pt-BR" dirty="0" err="1" smtClean="0"/>
              <a:t>CountingSort</a:t>
            </a:r>
            <a:r>
              <a:rPr lang="pt-BR" dirty="0"/>
              <a:t>: </a:t>
            </a:r>
            <a:endParaRPr lang="pt-BR" dirty="0" smtClean="0">
              <a:hlinkClick r:id="rId5"/>
            </a:endParaRPr>
          </a:p>
          <a:p>
            <a:pPr lvl="1"/>
            <a:r>
              <a:rPr lang="pt-BR" dirty="0" smtClean="0">
                <a:hlinkClick r:id="rId5"/>
              </a:rPr>
              <a:t>youtu.be/En8daEdcpJU</a:t>
            </a:r>
            <a:endParaRPr lang="pt-BR" dirty="0" smtClean="0"/>
          </a:p>
          <a:p>
            <a:pPr lvl="1"/>
            <a:r>
              <a:rPr lang="pt-BR" dirty="0"/>
              <a:t>Aula 124 - Ordenação: </a:t>
            </a:r>
            <a:r>
              <a:rPr lang="pt-BR" dirty="0" err="1" smtClean="0"/>
              <a:t>BucketSort</a:t>
            </a:r>
            <a:r>
              <a:rPr lang="pt-BR" dirty="0" smtClean="0"/>
              <a:t>: </a:t>
            </a:r>
            <a:endParaRPr lang="pt-BR" dirty="0" smtClean="0">
              <a:hlinkClick r:id="rId6"/>
            </a:endParaRPr>
          </a:p>
          <a:p>
            <a:pPr lvl="1"/>
            <a:r>
              <a:rPr lang="pt-BR" dirty="0" smtClean="0">
                <a:hlinkClick r:id="rId6"/>
              </a:rPr>
              <a:t>youtu.be/4J89y2Pv_qM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0980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básicos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Além disso, </a:t>
            </a:r>
            <a:r>
              <a:rPr lang="pt-BR" dirty="0" smtClean="0"/>
              <a:t>a ordenação </a:t>
            </a:r>
            <a:r>
              <a:rPr lang="pt-BR" dirty="0"/>
              <a:t>pode ser </a:t>
            </a:r>
            <a:r>
              <a:rPr lang="pt-BR" dirty="0" smtClean="0"/>
              <a:t>estável </a:t>
            </a:r>
            <a:r>
              <a:rPr lang="pt-BR" dirty="0"/>
              <a:t>ou </a:t>
            </a:r>
            <a:r>
              <a:rPr lang="pt-BR" dirty="0" smtClean="0"/>
              <a:t>não</a:t>
            </a:r>
            <a:endParaRPr lang="pt-BR" dirty="0"/>
          </a:p>
          <a:p>
            <a:pPr lvl="1"/>
            <a:r>
              <a:rPr lang="pt-BR" dirty="0"/>
              <a:t>Um algoritmo de ordenação é considerado </a:t>
            </a:r>
            <a:r>
              <a:rPr lang="pt-BR" b="1" dirty="0"/>
              <a:t>estável</a:t>
            </a:r>
            <a:r>
              <a:rPr lang="pt-BR" dirty="0"/>
              <a:t> se a ordem dos elementos com chaves iguais não muda durante a </a:t>
            </a:r>
            <a:r>
              <a:rPr lang="pt-BR" dirty="0" smtClean="0"/>
              <a:t>ordenação</a:t>
            </a:r>
          </a:p>
          <a:p>
            <a:pPr lvl="1"/>
            <a:r>
              <a:rPr lang="pt-BR" dirty="0" smtClean="0"/>
              <a:t>O </a:t>
            </a:r>
            <a:r>
              <a:rPr lang="pt-BR" dirty="0"/>
              <a:t>algoritmo preserva a </a:t>
            </a:r>
            <a:r>
              <a:rPr lang="pt-BR" b="1" dirty="0"/>
              <a:t>ordem relativa </a:t>
            </a:r>
            <a:r>
              <a:rPr lang="pt-BR" dirty="0"/>
              <a:t>original dos </a:t>
            </a:r>
            <a:r>
              <a:rPr lang="pt-BR" dirty="0" smtClean="0"/>
              <a:t>valores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398136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2384</TotalTime>
  <Words>2905</Words>
  <Application>Microsoft Office PowerPoint</Application>
  <PresentationFormat>Apresentação na tela (4:3)</PresentationFormat>
  <Paragraphs>493</Paragraphs>
  <Slides>81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81</vt:i4>
      </vt:variant>
    </vt:vector>
  </HeadingPairs>
  <TitlesOfParts>
    <vt:vector size="82" baseType="lpstr">
      <vt:lpstr>Mediano</vt:lpstr>
      <vt:lpstr>Algoritmos de Ordenação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Conceitos básicos</vt:lpstr>
      <vt:lpstr>Métodos de ordenação</vt:lpstr>
      <vt:lpstr>Algoritmo Bubble Sort</vt:lpstr>
      <vt:lpstr>Algoritmo Bubble Sort</vt:lpstr>
      <vt:lpstr>Algoritmo Bubble Sort</vt:lpstr>
      <vt:lpstr>Algoritmo Bubble Sort</vt:lpstr>
      <vt:lpstr>Algoritmo Bubble Sort</vt:lpstr>
      <vt:lpstr>Algoritmo Bubble Sort</vt:lpstr>
      <vt:lpstr>Algoritmo Bubble Sort</vt:lpstr>
      <vt:lpstr>Algoritmo Bubble Sort</vt:lpstr>
      <vt:lpstr>Algoritmo Selection Sort</vt:lpstr>
      <vt:lpstr>Algoritmo Selection Sort</vt:lpstr>
      <vt:lpstr>Algoritmo Selection Sort</vt:lpstr>
      <vt:lpstr>Algoritmo Selection Sort</vt:lpstr>
      <vt:lpstr>Algoritmo Selection Sort</vt:lpstr>
      <vt:lpstr>Algoritmo Selection Sort</vt:lpstr>
      <vt:lpstr>Algoritmo Selection Sort</vt:lpstr>
      <vt:lpstr>Algoritmo Insertion Sort</vt:lpstr>
      <vt:lpstr>Algoritmo Insertion Sort</vt:lpstr>
      <vt:lpstr>Algoritmo Insertion Sort</vt:lpstr>
      <vt:lpstr>Algoritmo Insertion Sort</vt:lpstr>
      <vt:lpstr>Algoritmo Insertion Sort</vt:lpstr>
      <vt:lpstr>Algoritmo Insertion Sort</vt:lpstr>
      <vt:lpstr>Algoritmo Insertion Sort</vt:lpstr>
      <vt:lpstr>Algoritmo Insertion Sort</vt:lpstr>
      <vt:lpstr>Algoritmo Merge Sort</vt:lpstr>
      <vt:lpstr>Algoritmo Merge Sort</vt:lpstr>
      <vt:lpstr>Algoritmo Merge Sort</vt:lpstr>
      <vt:lpstr>Algoritmo Merge Sort</vt:lpstr>
      <vt:lpstr>Algoritmo Merge Sort</vt:lpstr>
      <vt:lpstr>Algoritmo Merge Sort</vt:lpstr>
      <vt:lpstr>Algoritmo Merge Sort</vt:lpstr>
      <vt:lpstr>Algoritmo Merge Sort</vt:lpstr>
      <vt:lpstr>Algoritmo Merge Sort</vt:lpstr>
      <vt:lpstr>Algoritmo Quick Sort</vt:lpstr>
      <vt:lpstr>Algoritmo Quick Sort</vt:lpstr>
      <vt:lpstr>Algoritmo Quick Sort</vt:lpstr>
      <vt:lpstr>Algoritmo Quick Sort</vt:lpstr>
      <vt:lpstr>Algoritmo Quick Sort</vt:lpstr>
      <vt:lpstr>Algoritmo Quick Sort</vt:lpstr>
      <vt:lpstr>Algoritmo Quick Sort</vt:lpstr>
      <vt:lpstr>Algoritmo Quick Sort</vt:lpstr>
      <vt:lpstr>Algoritmo Quick Sort</vt:lpstr>
      <vt:lpstr>Algoritmo Quick Sort</vt:lpstr>
      <vt:lpstr>Algoritmo Quick Sort</vt:lpstr>
      <vt:lpstr>Algoritmo Quick Sort</vt:lpstr>
      <vt:lpstr>Algoritmo Quick Sort</vt:lpstr>
      <vt:lpstr>Algoritmo Counting Sort</vt:lpstr>
      <vt:lpstr>Algoritmo Counting Sort</vt:lpstr>
      <vt:lpstr>Algoritmo Counting Sort</vt:lpstr>
      <vt:lpstr>Algoritmo Counting Sort</vt:lpstr>
      <vt:lpstr>Algoritmo Counting Sort</vt:lpstr>
      <vt:lpstr>Algoritmo Counting Sort</vt:lpstr>
      <vt:lpstr>Algoritmo Counting Sort</vt:lpstr>
      <vt:lpstr>Algoritmo Counting Sort</vt:lpstr>
      <vt:lpstr>Algoritmo Bucket Sort</vt:lpstr>
      <vt:lpstr>Algoritmo Bucket Sort</vt:lpstr>
      <vt:lpstr>Algoritmo Bucket Sort</vt:lpstr>
      <vt:lpstr>Algoritmo Bucket Sort</vt:lpstr>
      <vt:lpstr>Algoritmo Bucket Sort</vt:lpstr>
      <vt:lpstr>Algoritmo Bucket Sort</vt:lpstr>
      <vt:lpstr>Algoritmo Bucket Sort</vt:lpstr>
      <vt:lpstr>Algoritmo Bucket Sort</vt:lpstr>
      <vt:lpstr>Algoritmo Bucket Sort</vt:lpstr>
      <vt:lpstr>Ordenação de array de struct</vt:lpstr>
      <vt:lpstr>Ordenação de array de struct</vt:lpstr>
      <vt:lpstr>Ordenação de array de struct</vt:lpstr>
      <vt:lpstr>Ordenação de array de struct</vt:lpstr>
      <vt:lpstr>Ordenação de array de struct</vt:lpstr>
      <vt:lpstr>Ordenação de array de struct</vt:lpstr>
      <vt:lpstr>Material Complementar</vt:lpstr>
      <vt:lpstr>Material Complementar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Reconhecimento de Padrões</dc:title>
  <dc:creator>Eduardo</dc:creator>
  <cp:lastModifiedBy>Usuário do Windows</cp:lastModifiedBy>
  <cp:revision>182</cp:revision>
  <dcterms:created xsi:type="dcterms:W3CDTF">2013-02-10T18:49:59Z</dcterms:created>
  <dcterms:modified xsi:type="dcterms:W3CDTF">2019-09-05T23:12:27Z</dcterms:modified>
</cp:coreProperties>
</file>