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0"/>
  </p:notesMasterIdLst>
  <p:sldIdLst>
    <p:sldId id="256" r:id="rId2"/>
    <p:sldId id="259" r:id="rId3"/>
    <p:sldId id="269" r:id="rId4"/>
    <p:sldId id="270" r:id="rId5"/>
    <p:sldId id="271" r:id="rId6"/>
    <p:sldId id="272" r:id="rId7"/>
    <p:sldId id="262" r:id="rId8"/>
    <p:sldId id="273" r:id="rId9"/>
    <p:sldId id="325" r:id="rId10"/>
    <p:sldId id="274" r:id="rId11"/>
    <p:sldId id="275" r:id="rId12"/>
    <p:sldId id="276" r:id="rId13"/>
    <p:sldId id="277" r:id="rId14"/>
    <p:sldId id="278" r:id="rId15"/>
    <p:sldId id="281" r:id="rId16"/>
    <p:sldId id="326" r:id="rId17"/>
    <p:sldId id="327" r:id="rId18"/>
    <p:sldId id="328" r:id="rId19"/>
    <p:sldId id="329" r:id="rId20"/>
    <p:sldId id="279" r:id="rId21"/>
    <p:sldId id="330" r:id="rId22"/>
    <p:sldId id="283" r:id="rId23"/>
    <p:sldId id="263" r:id="rId24"/>
    <p:sldId id="284" r:id="rId25"/>
    <p:sldId id="285" r:id="rId26"/>
    <p:sldId id="286" r:id="rId27"/>
    <p:sldId id="289" r:id="rId28"/>
    <p:sldId id="287" r:id="rId29"/>
    <p:sldId id="293" r:id="rId30"/>
    <p:sldId id="288" r:id="rId31"/>
    <p:sldId id="290" r:id="rId32"/>
    <p:sldId id="291" r:id="rId33"/>
    <p:sldId id="294" r:id="rId34"/>
    <p:sldId id="292" r:id="rId35"/>
    <p:sldId id="296" r:id="rId36"/>
    <p:sldId id="331" r:id="rId37"/>
    <p:sldId id="332" r:id="rId38"/>
    <p:sldId id="334" r:id="rId39"/>
    <p:sldId id="335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2" r:id="rId48"/>
    <p:sldId id="336" r:id="rId49"/>
    <p:sldId id="306" r:id="rId50"/>
    <p:sldId id="308" r:id="rId51"/>
    <p:sldId id="307" r:id="rId52"/>
    <p:sldId id="305" r:id="rId53"/>
    <p:sldId id="261" r:id="rId54"/>
    <p:sldId id="309" r:id="rId55"/>
    <p:sldId id="314" r:id="rId56"/>
    <p:sldId id="310" r:id="rId57"/>
    <p:sldId id="311" r:id="rId58"/>
    <p:sldId id="312" r:id="rId59"/>
    <p:sldId id="313" r:id="rId60"/>
    <p:sldId id="337" r:id="rId61"/>
    <p:sldId id="266" r:id="rId62"/>
    <p:sldId id="265" r:id="rId63"/>
    <p:sldId id="315" r:id="rId64"/>
    <p:sldId id="338" r:id="rId65"/>
    <p:sldId id="267" r:id="rId66"/>
    <p:sldId id="318" r:id="rId67"/>
    <p:sldId id="316" r:id="rId68"/>
    <p:sldId id="319" r:id="rId69"/>
    <p:sldId id="339" r:id="rId70"/>
    <p:sldId id="340" r:id="rId71"/>
    <p:sldId id="341" r:id="rId72"/>
    <p:sldId id="342" r:id="rId73"/>
    <p:sldId id="343" r:id="rId74"/>
    <p:sldId id="320" r:id="rId75"/>
    <p:sldId id="268" r:id="rId76"/>
    <p:sldId id="321" r:id="rId77"/>
    <p:sldId id="324" r:id="rId78"/>
    <p:sldId id="344" r:id="rId7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40yG9bmVZ4" TargetMode="External"/><Relationship Id="rId2" Type="http://schemas.openxmlformats.org/officeDocument/2006/relationships/hyperlink" Target="https://youtu.be/njkANXEMH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YKarxRQ_-g" TargetMode="External"/><Relationship Id="rId5" Type="http://schemas.openxmlformats.org/officeDocument/2006/relationships/hyperlink" Target="https://youtu.be/o0TXB3QPOWY" TargetMode="External"/><Relationship Id="rId4" Type="http://schemas.openxmlformats.org/officeDocument/2006/relationships/hyperlink" Target="https://youtu.be/X55Ku_Mpw5g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sWzI1z0z9o" TargetMode="External"/><Relationship Id="rId2" Type="http://schemas.openxmlformats.org/officeDocument/2006/relationships/hyperlink" Target="https://youtu.be/-3ZTWubURd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hbgy2q0h4w" TargetMode="External"/><Relationship Id="rId5" Type="http://schemas.openxmlformats.org/officeDocument/2006/relationships/hyperlink" Target="https://youtu.be/BDYiADxBqXA" TargetMode="External"/><Relationship Id="rId4" Type="http://schemas.openxmlformats.org/officeDocument/2006/relationships/hyperlink" Target="https://youtu.be/wBReEzdR7So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Infelizmente, esse tipo de implementação também tem suas desvantagens</a:t>
            </a:r>
          </a:p>
          <a:p>
            <a:pPr lvl="1"/>
            <a:r>
              <a:rPr lang="pt-BR" dirty="0" smtClean="0"/>
              <a:t>Alto custo para recuperar os elementos da tabela ordenados pela chave. </a:t>
            </a:r>
          </a:p>
          <a:p>
            <a:pPr lvl="2"/>
            <a:r>
              <a:rPr lang="pt-BR" dirty="0" smtClean="0"/>
              <a:t>Nesse caso, é preciso ordenar a tabela</a:t>
            </a:r>
          </a:p>
          <a:p>
            <a:pPr lvl="1"/>
            <a:r>
              <a:rPr lang="pt-BR" dirty="0" smtClean="0"/>
              <a:t>O pior caso é </a:t>
            </a:r>
            <a:r>
              <a:rPr lang="pt-BR" b="1" i="1" dirty="0" smtClean="0"/>
              <a:t>O(N)</a:t>
            </a:r>
            <a:r>
              <a:rPr lang="pt-BR" dirty="0" smtClean="0"/>
              <a:t>, sendo </a:t>
            </a:r>
            <a:r>
              <a:rPr lang="pt-BR" b="1" i="1" dirty="0" smtClean="0"/>
              <a:t>N</a:t>
            </a:r>
            <a:r>
              <a:rPr lang="pt-BR" dirty="0" smtClean="0"/>
              <a:t> o tamanho da tabela</a:t>
            </a:r>
          </a:p>
          <a:p>
            <a:pPr lvl="2"/>
            <a:r>
              <a:rPr lang="pt-BR" dirty="0" smtClean="0"/>
              <a:t>Alto número de </a:t>
            </a:r>
            <a:r>
              <a:rPr lang="pt-BR" b="1" dirty="0" smtClean="0"/>
              <a:t>colisões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que é uma </a:t>
            </a:r>
            <a:r>
              <a:rPr lang="pt-BR" b="1" dirty="0" smtClean="0"/>
              <a:t>colisão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Uma colisão ocorre quando duas (ou mais) chaves diferentes tentam ocupar a mesma posição na tabela </a:t>
            </a:r>
            <a:r>
              <a:rPr lang="pt-BR" dirty="0" err="1" smtClean="0"/>
              <a:t>hash</a:t>
            </a:r>
            <a:r>
              <a:rPr lang="pt-BR" dirty="0" smtClean="0"/>
              <a:t>. </a:t>
            </a:r>
          </a:p>
          <a:p>
            <a:pPr lvl="2"/>
            <a:r>
              <a:rPr lang="pt-BR" dirty="0" smtClean="0"/>
              <a:t>A colisão de chaves não é algo exatamente ruim, é apenas algo indesejável pois diminui o desempenho do sistema.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colisão</a:t>
            </a:r>
          </a:p>
          <a:p>
            <a:pPr lvl="1"/>
            <a:r>
              <a:rPr lang="pt-BR" b="1" dirty="0" smtClean="0"/>
              <a:t>A</a:t>
            </a:r>
            <a:r>
              <a:rPr lang="pt-BR" dirty="0" smtClean="0"/>
              <a:t> tenta ocupar a posição onde </a:t>
            </a:r>
            <a:r>
              <a:rPr lang="pt-BR" b="1" dirty="0" smtClean="0"/>
              <a:t>B</a:t>
            </a:r>
            <a:r>
              <a:rPr lang="pt-BR" dirty="0" smtClean="0"/>
              <a:t> está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89659"/>
              </p:ext>
            </p:extLst>
          </p:nvPr>
        </p:nvGraphicFramePr>
        <p:xfrm>
          <a:off x="5460606" y="2691788"/>
          <a:ext cx="2567778" cy="4023360"/>
        </p:xfrm>
        <a:graphic>
          <a:graphicData uri="http://schemas.openxmlformats.org/drawingml/2006/table">
            <a:tbl>
              <a:tblPr firstRow="1" firstCol="1"/>
              <a:tblGrid>
                <a:gridCol w="1132845"/>
                <a:gridCol w="1434933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2295104" y="456684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9" name="Elipse 18"/>
          <p:cNvSpPr/>
          <p:nvPr/>
        </p:nvSpPr>
        <p:spPr>
          <a:xfrm>
            <a:off x="2367112" y="34147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Elipse 19"/>
          <p:cNvSpPr/>
          <p:nvPr/>
        </p:nvSpPr>
        <p:spPr>
          <a:xfrm>
            <a:off x="3369916" y="433594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626099" y="550295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647032" y="49240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ector reto 22"/>
          <p:cNvCxnSpPr>
            <a:stCxn id="19" idx="6"/>
          </p:cNvCxnSpPr>
          <p:nvPr/>
        </p:nvCxnSpPr>
        <p:spPr>
          <a:xfrm flipV="1">
            <a:off x="2724302" y="3191854"/>
            <a:ext cx="2633516" cy="40145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  <p:cxnSp>
        <p:nvCxnSpPr>
          <p:cNvPr id="24" name="Conector reto 23"/>
          <p:cNvCxnSpPr>
            <a:stCxn id="18" idx="7"/>
          </p:cNvCxnSpPr>
          <p:nvPr/>
        </p:nvCxnSpPr>
        <p:spPr>
          <a:xfrm flipV="1">
            <a:off x="2599985" y="3267853"/>
            <a:ext cx="2788613" cy="1351302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5" name="Conector reto 24"/>
          <p:cNvCxnSpPr>
            <a:stCxn id="22" idx="6"/>
          </p:cNvCxnSpPr>
          <p:nvPr/>
        </p:nvCxnSpPr>
        <p:spPr>
          <a:xfrm>
            <a:off x="2004222" y="5102631"/>
            <a:ext cx="3384376" cy="68550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6" name="Conector reto 25"/>
          <p:cNvCxnSpPr>
            <a:stCxn id="20" idx="5"/>
          </p:cNvCxnSpPr>
          <p:nvPr/>
        </p:nvCxnSpPr>
        <p:spPr>
          <a:xfrm>
            <a:off x="3674797" y="4640823"/>
            <a:ext cx="1708493" cy="157935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7" name="Conector reto 26"/>
          <p:cNvCxnSpPr>
            <a:stCxn id="21" idx="7"/>
          </p:cNvCxnSpPr>
          <p:nvPr/>
        </p:nvCxnSpPr>
        <p:spPr>
          <a:xfrm flipV="1">
            <a:off x="2930980" y="4745441"/>
            <a:ext cx="2457618" cy="80981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8" name="Elipse 27"/>
          <p:cNvSpPr/>
          <p:nvPr/>
        </p:nvSpPr>
        <p:spPr>
          <a:xfrm>
            <a:off x="1500166" y="3051828"/>
            <a:ext cx="2556284" cy="3312368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 tabela </a:t>
            </a:r>
            <a:r>
              <a:rPr lang="pt-BR" dirty="0" err="1" smtClean="0"/>
              <a:t>hash</a:t>
            </a:r>
            <a:r>
              <a:rPr lang="pt-BR" dirty="0" smtClean="0"/>
              <a:t> pode ser utilizada para </a:t>
            </a:r>
          </a:p>
          <a:p>
            <a:pPr lvl="1"/>
            <a:r>
              <a:rPr lang="pt-BR" dirty="0" smtClean="0"/>
              <a:t>busca de elementos em base de dados</a:t>
            </a:r>
          </a:p>
          <a:p>
            <a:pPr lvl="2"/>
            <a:r>
              <a:rPr lang="pt-BR" dirty="0" smtClean="0"/>
              <a:t>estruturas de dados em memória, bancos de dados e mecanismos de busca na Internet;</a:t>
            </a:r>
          </a:p>
          <a:p>
            <a:pPr lvl="1"/>
            <a:r>
              <a:rPr lang="pt-BR" dirty="0" smtClean="0"/>
              <a:t>verificação de integridade de dados e autenticação de mensagens</a:t>
            </a:r>
          </a:p>
          <a:p>
            <a:pPr lvl="2"/>
            <a:r>
              <a:rPr lang="pt-BR" dirty="0" smtClean="0"/>
              <a:t>os dados são enviados juntamente com o resultado da função de </a:t>
            </a:r>
            <a:r>
              <a:rPr lang="pt-BR" dirty="0" err="1" smtClean="0"/>
              <a:t>hashing</a:t>
            </a:r>
            <a:endParaRPr lang="pt-BR" dirty="0" smtClean="0"/>
          </a:p>
          <a:p>
            <a:pPr lvl="2"/>
            <a:r>
              <a:rPr lang="pt-BR" dirty="0" smtClean="0"/>
              <a:t>Quem receber os dados recalcula a função de </a:t>
            </a:r>
            <a:r>
              <a:rPr lang="pt-BR" dirty="0" err="1" smtClean="0"/>
              <a:t>hashing</a:t>
            </a:r>
            <a:r>
              <a:rPr lang="pt-BR" dirty="0" smtClean="0"/>
              <a:t> usando os dados recebidos e compara o resultado obtido com o que ele recebeu. </a:t>
            </a:r>
          </a:p>
          <a:p>
            <a:pPr lvl="2"/>
            <a:r>
              <a:rPr lang="pt-BR" dirty="0" smtClean="0"/>
              <a:t>Resultados diferentes: erro de transmissão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tabela </a:t>
            </a:r>
            <a:r>
              <a:rPr lang="pt-BR" dirty="0" err="1" smtClean="0"/>
              <a:t>hash</a:t>
            </a:r>
            <a:r>
              <a:rPr lang="pt-BR" dirty="0" smtClean="0"/>
              <a:t> pode ser utilizada para </a:t>
            </a:r>
          </a:p>
          <a:p>
            <a:pPr lvl="1"/>
            <a:r>
              <a:rPr lang="pt-BR" dirty="0" smtClean="0"/>
              <a:t>armazenamento de senhas com segurança</a:t>
            </a:r>
          </a:p>
          <a:p>
            <a:pPr lvl="2"/>
            <a:r>
              <a:rPr lang="pt-BR" dirty="0" smtClean="0"/>
              <a:t>a senha não é armazenada no servidor, mas sim o resultado da função de </a:t>
            </a:r>
            <a:r>
              <a:rPr lang="pt-BR" dirty="0" err="1" smtClean="0"/>
              <a:t>hashing</a:t>
            </a:r>
            <a:endParaRPr lang="pt-BR" dirty="0" smtClean="0"/>
          </a:p>
          <a:p>
            <a:pPr lvl="1"/>
            <a:r>
              <a:rPr lang="pt-BR" dirty="0" smtClean="0"/>
              <a:t>implementação da tabela de símbolos dos compiladores</a:t>
            </a:r>
          </a:p>
          <a:p>
            <a:pPr lvl="1"/>
            <a:r>
              <a:rPr lang="pt-BR" dirty="0" smtClean="0"/>
              <a:t>Criptografia</a:t>
            </a:r>
          </a:p>
          <a:p>
            <a:pPr lvl="2"/>
            <a:r>
              <a:rPr lang="pt-BR" dirty="0" smtClean="0"/>
              <a:t>MD5 e família SHA (</a:t>
            </a:r>
            <a:r>
              <a:rPr lang="pt-BR" dirty="0" err="1" smtClean="0"/>
              <a:t>Secure</a:t>
            </a:r>
            <a:r>
              <a:rPr lang="pt-BR" dirty="0" smtClean="0"/>
              <a:t>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  <a:r>
              <a:rPr lang="pt-BR" dirty="0" err="1" smtClean="0"/>
              <a:t>Algorithm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9" b="68884"/>
          <a:stretch/>
        </p:blipFill>
        <p:spPr bwMode="auto">
          <a:xfrm>
            <a:off x="107504" y="2276872"/>
            <a:ext cx="3480823" cy="14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60"/>
          <a:stretch/>
        </p:blipFill>
        <p:spPr bwMode="auto">
          <a:xfrm>
            <a:off x="107504" y="4077072"/>
            <a:ext cx="6348331" cy="210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D:\Andre\Pesquisa\Publicações\Livros\Livro Estutura de Dados em C\VersaoLatex\Figuras\hash_tip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9" r="20391"/>
          <a:stretch/>
        </p:blipFill>
        <p:spPr bwMode="auto">
          <a:xfrm>
            <a:off x="4305585" y="2111778"/>
            <a:ext cx="4802919" cy="45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Importante</a:t>
            </a:r>
            <a:endParaRPr lang="pt-BR" dirty="0"/>
          </a:p>
          <a:p>
            <a:pPr lvl="1"/>
            <a:r>
              <a:rPr lang="pt-BR" dirty="0" smtClean="0"/>
              <a:t>Por </a:t>
            </a:r>
            <a:r>
              <a:rPr lang="pt-BR" dirty="0"/>
              <a:t>questões de desempenho, </a:t>
            </a:r>
            <a:r>
              <a:rPr lang="pt-BR" dirty="0" smtClean="0"/>
              <a:t>a tabela irá </a:t>
            </a:r>
            <a:r>
              <a:rPr lang="pt-BR" dirty="0"/>
              <a:t>armazenar apenas o </a:t>
            </a:r>
            <a:r>
              <a:rPr lang="pt-BR" dirty="0" smtClean="0"/>
              <a:t>endereço </a:t>
            </a:r>
            <a:r>
              <a:rPr lang="pt-BR" dirty="0"/>
              <a:t>para a estrutura que contém </a:t>
            </a:r>
            <a:r>
              <a:rPr lang="pt-BR" dirty="0" smtClean="0"/>
              <a:t>os </a:t>
            </a:r>
            <a:r>
              <a:rPr lang="pt-BR" dirty="0"/>
              <a:t>dados </a:t>
            </a:r>
            <a:r>
              <a:rPr lang="pt-BR" dirty="0" smtClean="0"/>
              <a:t>e </a:t>
            </a:r>
            <a:r>
              <a:rPr lang="pt-BR" dirty="0"/>
              <a:t>não os dados em si</a:t>
            </a:r>
          </a:p>
          <a:p>
            <a:pPr lvl="1"/>
            <a:r>
              <a:rPr lang="pt-BR" dirty="0" smtClean="0"/>
              <a:t>Isso evita </a:t>
            </a:r>
            <a:r>
              <a:rPr lang="pt-BR" dirty="0"/>
              <a:t>o gasto excessivo </a:t>
            </a:r>
            <a:r>
              <a:rPr lang="pt-BR" dirty="0" smtClean="0"/>
              <a:t>de memória</a:t>
            </a:r>
            <a:endParaRPr lang="pt-BR" dirty="0"/>
          </a:p>
          <a:p>
            <a:pPr lvl="1"/>
            <a:r>
              <a:rPr lang="pt-BR" dirty="0" smtClean="0"/>
              <a:t>A </a:t>
            </a:r>
            <a:r>
              <a:rPr lang="pt-BR" dirty="0"/>
              <a:t>medida que os elementos são </a:t>
            </a:r>
            <a:r>
              <a:rPr lang="pt-BR" dirty="0" smtClean="0"/>
              <a:t>inseridos </a:t>
            </a:r>
            <a:r>
              <a:rPr lang="pt-BR" dirty="0"/>
              <a:t>na tabela, nós realizamos </a:t>
            </a:r>
            <a:r>
              <a:rPr lang="pt-BR" dirty="0" smtClean="0"/>
              <a:t>a </a:t>
            </a:r>
            <a:r>
              <a:rPr lang="pt-BR" dirty="0"/>
              <a:t>alocação daquele único elemento</a:t>
            </a:r>
          </a:p>
        </p:txBody>
      </p:sp>
    </p:spTree>
    <p:extLst>
      <p:ext uri="{BB962C8B-B14F-4D97-AF65-F5344CB8AC3E}">
        <p14:creationId xmlns:p14="http://schemas.microsoft.com/office/powerpoint/2010/main" val="26728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Criando a tabela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4" y="2132856"/>
            <a:ext cx="634833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7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Destruindo </a:t>
            </a:r>
            <a:r>
              <a:rPr lang="pt-BR" dirty="0"/>
              <a:t>a tabela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4" y="2115393"/>
            <a:ext cx="634833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Tamanho da 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ideal é escolher um </a:t>
            </a:r>
            <a:r>
              <a:rPr lang="pt-BR" b="1" dirty="0" smtClean="0"/>
              <a:t>número primo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evitar valores </a:t>
            </a:r>
            <a:r>
              <a:rPr lang="pt-BR" dirty="0"/>
              <a:t>que sejam uma </a:t>
            </a:r>
            <a:r>
              <a:rPr lang="pt-BR" b="1" dirty="0" smtClean="0"/>
              <a:t>potência </a:t>
            </a:r>
            <a:r>
              <a:rPr lang="pt-BR" b="1" dirty="0"/>
              <a:t>de </a:t>
            </a:r>
            <a:r>
              <a:rPr lang="pt-BR" b="1" dirty="0" smtClean="0"/>
              <a:t>dois</a:t>
            </a:r>
            <a:endParaRPr lang="pt-BR" dirty="0"/>
          </a:p>
          <a:p>
            <a:pPr lvl="1"/>
            <a:r>
              <a:rPr lang="pt-BR" dirty="0" smtClean="0"/>
              <a:t>Número primo </a:t>
            </a:r>
          </a:p>
          <a:p>
            <a:pPr lvl="2"/>
            <a:r>
              <a:rPr lang="pt-BR" dirty="0" smtClean="0"/>
              <a:t>reduz </a:t>
            </a:r>
            <a:r>
              <a:rPr lang="pt-BR" dirty="0"/>
              <a:t>a probabilidade </a:t>
            </a:r>
            <a:r>
              <a:rPr lang="pt-BR" dirty="0" smtClean="0"/>
              <a:t>de colisões, </a:t>
            </a:r>
            <a:r>
              <a:rPr lang="pt-BR" dirty="0"/>
              <a:t>mesmo que 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err="1" smtClean="0"/>
              <a:t>hashing</a:t>
            </a:r>
            <a:r>
              <a:rPr lang="pt-BR" dirty="0" smtClean="0"/>
              <a:t> utilizada </a:t>
            </a:r>
            <a:r>
              <a:rPr lang="pt-BR" dirty="0"/>
              <a:t>não seja muito eficaz</a:t>
            </a:r>
          </a:p>
          <a:p>
            <a:pPr lvl="1"/>
            <a:r>
              <a:rPr lang="pt-BR" dirty="0" smtClean="0"/>
              <a:t>Potência </a:t>
            </a:r>
            <a:r>
              <a:rPr lang="pt-BR" dirty="0"/>
              <a:t>de </a:t>
            </a:r>
            <a:r>
              <a:rPr lang="pt-BR" dirty="0" smtClean="0"/>
              <a:t>dois</a:t>
            </a:r>
          </a:p>
          <a:p>
            <a:pPr lvl="2"/>
            <a:r>
              <a:rPr lang="pt-BR" dirty="0" smtClean="0"/>
              <a:t>melhora </a:t>
            </a:r>
            <a:r>
              <a:rPr lang="pt-BR" dirty="0"/>
              <a:t>a velocidade</a:t>
            </a:r>
            <a:r>
              <a:rPr lang="pt-BR" dirty="0" smtClean="0"/>
              <a:t>, mas </a:t>
            </a:r>
            <a:r>
              <a:rPr lang="pt-BR" dirty="0"/>
              <a:t>pode aumentar os problemas de </a:t>
            </a:r>
            <a:r>
              <a:rPr lang="pt-BR" dirty="0" smtClean="0"/>
              <a:t>colisão se estivermos </a:t>
            </a:r>
            <a:r>
              <a:rPr lang="pt-BR" dirty="0"/>
              <a:t>utilizando uma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err="1" smtClean="0"/>
              <a:t>hashing</a:t>
            </a:r>
            <a:r>
              <a:rPr lang="pt-BR" dirty="0" smtClean="0"/>
              <a:t> mais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Princípio de funcionamento dos métodos de busca</a:t>
            </a:r>
          </a:p>
          <a:p>
            <a:pPr lvl="1"/>
            <a:r>
              <a:rPr lang="pt-BR" dirty="0" smtClean="0"/>
              <a:t>Procurar a informação desejada com base na comparação de suas chaves, isto é com base em algum valor que a compõe</a:t>
            </a:r>
          </a:p>
          <a:p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Algoritmos eficientes necessitam que os elementos estejam armazenados de forma ordenada </a:t>
            </a:r>
          </a:p>
          <a:p>
            <a:pPr lvl="1"/>
            <a:r>
              <a:rPr lang="pt-BR" dirty="0" smtClean="0"/>
              <a:t>Custo ordenação melhor caso é </a:t>
            </a:r>
            <a:r>
              <a:rPr lang="pt-BR" b="1" i="1" dirty="0" smtClean="0"/>
              <a:t>O(N log N)</a:t>
            </a:r>
          </a:p>
          <a:p>
            <a:pPr lvl="1"/>
            <a:r>
              <a:rPr lang="pt-BR" dirty="0" smtClean="0"/>
              <a:t>Custo da </a:t>
            </a:r>
            <a:r>
              <a:rPr lang="pt-BR" dirty="0"/>
              <a:t>busca melhor caso é </a:t>
            </a:r>
            <a:r>
              <a:rPr lang="pt-BR" b="1" i="1" dirty="0" smtClean="0"/>
              <a:t>O(log N)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 e busca: é necessário calcular a posição dos dados dentro da tabela. </a:t>
            </a:r>
          </a:p>
          <a:p>
            <a:endParaRPr lang="pt-BR" dirty="0" smtClean="0"/>
          </a:p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Calcula a posição a partir de uma chave escolhida a partir dos dados manipulados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547664" y="4869320"/>
            <a:ext cx="5904656" cy="1440000"/>
            <a:chOff x="1547664" y="4703644"/>
            <a:chExt cx="5904656" cy="1440000"/>
          </a:xfrm>
        </p:grpSpPr>
        <p:sp>
          <p:nvSpPr>
            <p:cNvPr id="5" name="Retângulo 4"/>
            <p:cNvSpPr/>
            <p:nvPr/>
          </p:nvSpPr>
          <p:spPr>
            <a:xfrm>
              <a:off x="3852000" y="4703644"/>
              <a:ext cx="1440000" cy="1440000"/>
            </a:xfrm>
            <a:prstGeom prst="rect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FUNÇÃO HASHING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Conector reto 5"/>
            <p:cNvCxnSpPr>
              <a:stCxn id="5" idx="3"/>
              <a:endCxn id="8" idx="1"/>
            </p:cNvCxnSpPr>
            <p:nvPr/>
          </p:nvCxnSpPr>
          <p:spPr>
            <a:xfrm>
              <a:off x="5292000" y="5423644"/>
              <a:ext cx="50413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7" name="CaixaDeTexto 6"/>
            <p:cNvSpPr txBox="1"/>
            <p:nvPr/>
          </p:nvSpPr>
          <p:spPr>
            <a:xfrm>
              <a:off x="1547664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CHAVE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796136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POSIÇÃO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" name="Conector reto 8"/>
            <p:cNvCxnSpPr>
              <a:stCxn id="7" idx="3"/>
              <a:endCxn id="5" idx="1"/>
            </p:cNvCxnSpPr>
            <p:nvPr/>
          </p:nvCxnSpPr>
          <p:spPr>
            <a:xfrm>
              <a:off x="3203848" y="5423644"/>
              <a:ext cx="64815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É extremamente importante para o bom desempenho da tabela. </a:t>
            </a:r>
          </a:p>
          <a:p>
            <a:pPr lvl="1"/>
            <a:r>
              <a:rPr lang="pt-BR" dirty="0" smtClean="0"/>
              <a:t>Ela é responsável por distribuir as informações de forma equilibrada pela tabela </a:t>
            </a:r>
            <a:r>
              <a:rPr lang="pt-BR" dirty="0" err="1" smtClean="0"/>
              <a:t>hash</a:t>
            </a:r>
            <a:endParaRPr lang="pt-BR" dirty="0" smtClean="0"/>
          </a:p>
          <a:p>
            <a:pPr lvl="1"/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547664" y="4869320"/>
            <a:ext cx="5904656" cy="1440000"/>
            <a:chOff x="1547664" y="4703644"/>
            <a:chExt cx="5904656" cy="1440000"/>
          </a:xfrm>
        </p:grpSpPr>
        <p:sp>
          <p:nvSpPr>
            <p:cNvPr id="5" name="Retângulo 4"/>
            <p:cNvSpPr/>
            <p:nvPr/>
          </p:nvSpPr>
          <p:spPr>
            <a:xfrm>
              <a:off x="3852000" y="4703644"/>
              <a:ext cx="1440000" cy="1440000"/>
            </a:xfrm>
            <a:prstGeom prst="rect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FUNÇÃO HASHING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Conector reto 5"/>
            <p:cNvCxnSpPr>
              <a:stCxn id="5" idx="3"/>
              <a:endCxn id="8" idx="1"/>
            </p:cNvCxnSpPr>
            <p:nvPr/>
          </p:nvCxnSpPr>
          <p:spPr>
            <a:xfrm>
              <a:off x="5292000" y="5423644"/>
              <a:ext cx="50413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7" name="CaixaDeTexto 6"/>
            <p:cNvSpPr txBox="1"/>
            <p:nvPr/>
          </p:nvSpPr>
          <p:spPr>
            <a:xfrm>
              <a:off x="1547664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CHAVE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796136" y="523897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POSIÇÃO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" name="Conector reto 8"/>
            <p:cNvCxnSpPr>
              <a:stCxn id="7" idx="3"/>
              <a:endCxn id="5" idx="1"/>
            </p:cNvCxnSpPr>
            <p:nvPr/>
          </p:nvCxnSpPr>
          <p:spPr>
            <a:xfrm>
              <a:off x="3203848" y="5423644"/>
              <a:ext cx="648152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246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funcionamento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1071538" y="36113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" name="Elipse 5"/>
          <p:cNvSpPr/>
          <p:nvPr/>
        </p:nvSpPr>
        <p:spPr>
          <a:xfrm>
            <a:off x="1072061" y="305402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7" name="Elipse 6"/>
          <p:cNvSpPr/>
          <p:nvPr/>
        </p:nvSpPr>
        <p:spPr>
          <a:xfrm>
            <a:off x="1071538" y="416105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1071538" y="52383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071538" y="470638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869571" y="3623573"/>
            <a:ext cx="1440000" cy="144000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FUNÇÃO HASHING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Conector reto 10"/>
          <p:cNvCxnSpPr>
            <a:stCxn id="7" idx="6"/>
            <a:endCxn id="10" idx="1"/>
          </p:cNvCxnSpPr>
          <p:nvPr/>
        </p:nvCxnSpPr>
        <p:spPr>
          <a:xfrm>
            <a:off x="1428728" y="4339645"/>
            <a:ext cx="1440843" cy="39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2" name="Conector angulado 11"/>
          <p:cNvCxnSpPr>
            <a:stCxn id="6" idx="6"/>
            <a:endCxn id="10" idx="1"/>
          </p:cNvCxnSpPr>
          <p:nvPr/>
        </p:nvCxnSpPr>
        <p:spPr>
          <a:xfrm>
            <a:off x="1429251" y="3232620"/>
            <a:ext cx="1440320" cy="1110953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3" name="Conector angulado 12"/>
          <p:cNvCxnSpPr>
            <a:stCxn id="5" idx="6"/>
            <a:endCxn id="10" idx="1"/>
          </p:cNvCxnSpPr>
          <p:nvPr/>
        </p:nvCxnSpPr>
        <p:spPr>
          <a:xfrm>
            <a:off x="1428728" y="3789938"/>
            <a:ext cx="1440843" cy="553635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4" name="Conector angulado 13"/>
          <p:cNvCxnSpPr>
            <a:stCxn id="9" idx="6"/>
            <a:endCxn id="10" idx="1"/>
          </p:cNvCxnSpPr>
          <p:nvPr/>
        </p:nvCxnSpPr>
        <p:spPr>
          <a:xfrm flipV="1">
            <a:off x="1428728" y="4343573"/>
            <a:ext cx="1440843" cy="54140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5" name="Conector angulado 14"/>
          <p:cNvCxnSpPr>
            <a:stCxn id="8" idx="6"/>
            <a:endCxn id="10" idx="1"/>
          </p:cNvCxnSpPr>
          <p:nvPr/>
        </p:nvCxnSpPr>
        <p:spPr>
          <a:xfrm flipV="1">
            <a:off x="1428728" y="4343573"/>
            <a:ext cx="1440843" cy="1073342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6" name="Conector angulado 15"/>
          <p:cNvCxnSpPr>
            <a:stCxn id="10" idx="3"/>
          </p:cNvCxnSpPr>
          <p:nvPr/>
        </p:nvCxnSpPr>
        <p:spPr>
          <a:xfrm flipV="1">
            <a:off x="4309571" y="2862056"/>
            <a:ext cx="1584176" cy="148151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7" name="Conector angulado 16"/>
          <p:cNvCxnSpPr>
            <a:stCxn id="10" idx="3"/>
          </p:cNvCxnSpPr>
          <p:nvPr/>
        </p:nvCxnSpPr>
        <p:spPr>
          <a:xfrm flipV="1">
            <a:off x="4309571" y="3602814"/>
            <a:ext cx="1584176" cy="74075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8" name="Conector angulado 17"/>
          <p:cNvCxnSpPr>
            <a:stCxn id="10" idx="3"/>
          </p:cNvCxnSpPr>
          <p:nvPr/>
        </p:nvCxnSpPr>
        <p:spPr>
          <a:xfrm>
            <a:off x="4309571" y="4343573"/>
            <a:ext cx="1584176" cy="107334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9" name="Conector angulado 18"/>
          <p:cNvCxnSpPr>
            <a:stCxn id="10" idx="3"/>
          </p:cNvCxnSpPr>
          <p:nvPr/>
        </p:nvCxnSpPr>
        <p:spPr>
          <a:xfrm>
            <a:off x="4309571" y="4343573"/>
            <a:ext cx="1584176" cy="1398803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0" name="Conector reto 19"/>
          <p:cNvCxnSpPr>
            <a:stCxn id="10" idx="3"/>
          </p:cNvCxnSpPr>
          <p:nvPr/>
        </p:nvCxnSpPr>
        <p:spPr>
          <a:xfrm>
            <a:off x="4309571" y="4343573"/>
            <a:ext cx="158400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1" name="CaixaDeTexto 20"/>
          <p:cNvSpPr txBox="1"/>
          <p:nvPr/>
        </p:nvSpPr>
        <p:spPr>
          <a:xfrm>
            <a:off x="1645275" y="3294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CHAVE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877523" y="329410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POSIÇÃO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3" name="Tabel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72773"/>
              </p:ext>
            </p:extLst>
          </p:nvPr>
        </p:nvGraphicFramePr>
        <p:xfrm>
          <a:off x="5902384" y="2285992"/>
          <a:ext cx="2558048" cy="4023360"/>
        </p:xfrm>
        <a:graphic>
          <a:graphicData uri="http://schemas.openxmlformats.org/drawingml/2006/table">
            <a:tbl>
              <a:tblPr firstRow="1" firstCol="1"/>
              <a:tblGrid>
                <a:gridCol w="1128553"/>
                <a:gridCol w="1429495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um bom funcionamento, deve satisfazer as seguintes condições </a:t>
            </a:r>
          </a:p>
          <a:p>
            <a:pPr lvl="1"/>
            <a:r>
              <a:rPr lang="pt-BR" dirty="0" smtClean="0"/>
              <a:t>Ser simples e barata de se calcular</a:t>
            </a:r>
          </a:p>
          <a:p>
            <a:pPr lvl="1"/>
            <a:r>
              <a:rPr lang="pt-BR" dirty="0" smtClean="0"/>
              <a:t>Garantir que valores diferentes produzam posições diferentes</a:t>
            </a:r>
          </a:p>
          <a:p>
            <a:pPr lvl="1"/>
            <a:r>
              <a:rPr lang="pt-BR" dirty="0" smtClean="0"/>
              <a:t>Gerar uma distribuição equilibrada dos dados na tabela</a:t>
            </a:r>
          </a:p>
          <a:p>
            <a:pPr lvl="2"/>
            <a:r>
              <a:rPr lang="pt-BR" dirty="0" smtClean="0"/>
              <a:t>Cada posição da tabela tem a mesma chance de receber uma chave (máximo espalhamento)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Sua implementação depende do conhecimento prévio da natureza e domínio da chave a ser utilizada</a:t>
            </a:r>
          </a:p>
          <a:p>
            <a:pPr lvl="1"/>
            <a:r>
              <a:rPr lang="pt-BR" dirty="0" smtClean="0"/>
              <a:t>Exemplo: utilizar apenas três dígitos do número de telefone de uma pessoa para armazená-lo na tabela. </a:t>
            </a:r>
          </a:p>
          <a:p>
            <a:pPr lvl="2"/>
            <a:r>
              <a:rPr lang="pt-BR" dirty="0" smtClean="0"/>
              <a:t>Neste caso, seria melhor usar os três últimos dígitos do que os três primeiros, pois os primeiros costumam se repetir com maior </a:t>
            </a:r>
            <a:r>
              <a:rPr lang="pt-BR" dirty="0" err="1" smtClean="0"/>
              <a:t>frequência</a:t>
            </a:r>
            <a:r>
              <a:rPr lang="pt-BR" dirty="0" smtClean="0"/>
              <a:t> e iriam gerar posições iguais na tabela. </a:t>
            </a:r>
          </a:p>
          <a:p>
            <a:pPr lvl="2"/>
            <a:r>
              <a:rPr lang="pt-BR" dirty="0" smtClean="0"/>
              <a:t>Assim, o ideal é usar um cálculo diferente de </a:t>
            </a:r>
            <a:r>
              <a:rPr lang="pt-BR" dirty="0" err="1" smtClean="0"/>
              <a:t>Hash</a:t>
            </a:r>
            <a:r>
              <a:rPr lang="pt-BR" dirty="0" smtClean="0"/>
              <a:t> para cada tipo de chave.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Alguns exemplos de função de </a:t>
            </a:r>
            <a:r>
              <a:rPr lang="pt-BR" dirty="0" err="1" smtClean="0"/>
              <a:t>hashing</a:t>
            </a:r>
            <a:r>
              <a:rPr lang="pt-BR" dirty="0" smtClean="0"/>
              <a:t> comumente utilizadas</a:t>
            </a:r>
          </a:p>
          <a:p>
            <a:pPr lvl="1"/>
            <a:r>
              <a:rPr lang="pt-BR" dirty="0" smtClean="0"/>
              <a:t>Método da Divisão</a:t>
            </a:r>
          </a:p>
          <a:p>
            <a:pPr lvl="1"/>
            <a:r>
              <a:rPr lang="pt-BR" dirty="0" smtClean="0"/>
              <a:t>Método da Multiplicação</a:t>
            </a:r>
          </a:p>
          <a:p>
            <a:pPr lvl="1"/>
            <a:r>
              <a:rPr lang="pt-BR" dirty="0" smtClean="0"/>
              <a:t>Método da Dobra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da Divisão</a:t>
            </a:r>
          </a:p>
          <a:p>
            <a:pPr lvl="1"/>
            <a:r>
              <a:rPr lang="pt-BR" dirty="0" smtClean="0"/>
              <a:t>Ou </a:t>
            </a:r>
            <a:r>
              <a:rPr lang="pt-BR" b="1" dirty="0" smtClean="0"/>
              <a:t>método da congruência linear</a:t>
            </a:r>
          </a:p>
          <a:p>
            <a:pPr lvl="1"/>
            <a:r>
              <a:rPr lang="pt-BR" dirty="0" smtClean="0"/>
              <a:t>Consiste em calcular o </a:t>
            </a:r>
            <a:r>
              <a:rPr lang="pt-BR" b="1" dirty="0" smtClean="0"/>
              <a:t>resto da divisão </a:t>
            </a:r>
            <a:r>
              <a:rPr lang="pt-BR" dirty="0" smtClean="0"/>
              <a:t>do valor inteiro que representa o elemento pelo tamanho da tabela, </a:t>
            </a:r>
            <a:r>
              <a:rPr lang="pt-BR" b="1" dirty="0" smtClean="0"/>
              <a:t>TABLE_SIZE</a:t>
            </a:r>
          </a:p>
          <a:p>
            <a:pPr lvl="2"/>
            <a:r>
              <a:rPr lang="pt-BR" dirty="0" smtClean="0"/>
              <a:t>Simples e direta</a:t>
            </a:r>
          </a:p>
          <a:p>
            <a:pPr lvl="2"/>
            <a:r>
              <a:rPr lang="pt-BR" dirty="0"/>
              <a:t>A operação de E bit-a-bit </a:t>
            </a:r>
            <a:r>
              <a:rPr lang="pt-BR" dirty="0" smtClean="0"/>
              <a:t>(</a:t>
            </a:r>
            <a:r>
              <a:rPr lang="pt-BR" b="1" dirty="0" smtClean="0"/>
              <a:t>&amp;</a:t>
            </a:r>
            <a:r>
              <a:rPr lang="pt-BR" dirty="0" smtClean="0"/>
              <a:t>) com </a:t>
            </a:r>
            <a:r>
              <a:rPr lang="pt-BR" dirty="0"/>
              <a:t>o valor </a:t>
            </a:r>
            <a:r>
              <a:rPr lang="pt-BR" b="1" dirty="0" smtClean="0"/>
              <a:t>0x7FFFFFFF </a:t>
            </a:r>
            <a:r>
              <a:rPr lang="pt-BR" dirty="0" smtClean="0"/>
              <a:t>elimina </a:t>
            </a:r>
            <a:r>
              <a:rPr lang="pt-BR" dirty="0"/>
              <a:t>o bit de </a:t>
            </a:r>
            <a:r>
              <a:rPr lang="pt-BR" dirty="0" smtClean="0"/>
              <a:t>sinal e evita o </a:t>
            </a:r>
            <a:r>
              <a:rPr lang="pt-BR" dirty="0"/>
              <a:t>risco de ocorrer um </a:t>
            </a:r>
            <a:r>
              <a:rPr lang="pt-BR" b="1" i="1" dirty="0"/>
              <a:t>overflow</a:t>
            </a:r>
            <a:r>
              <a:rPr lang="pt-BR" dirty="0"/>
              <a:t> e </a:t>
            </a:r>
            <a:r>
              <a:rPr lang="pt-BR" dirty="0" smtClean="0"/>
              <a:t>obtermos </a:t>
            </a:r>
            <a:r>
              <a:rPr lang="pt-BR" dirty="0"/>
              <a:t>um número </a:t>
            </a:r>
            <a:r>
              <a:rPr lang="pt-BR" dirty="0" smtClean="0"/>
              <a:t>negativo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0" b="50614"/>
          <a:stretch/>
        </p:blipFill>
        <p:spPr bwMode="auto">
          <a:xfrm>
            <a:off x="1397834" y="5661248"/>
            <a:ext cx="6348331" cy="665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da Divisão</a:t>
            </a:r>
          </a:p>
          <a:p>
            <a:pPr lvl="1"/>
            <a:r>
              <a:rPr lang="pt-BR" dirty="0" smtClean="0"/>
              <a:t>Apesar de simples, apresenta alguns problemas.</a:t>
            </a:r>
          </a:p>
          <a:p>
            <a:pPr lvl="2"/>
            <a:r>
              <a:rPr lang="pt-BR" dirty="0" smtClean="0"/>
              <a:t>Resto da divisão: valores diferentes podem resultar na mesma posição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dirty="0" smtClean="0"/>
              <a:t>O resto da divisão de 11 por 10 e de 21 por 10 são o mesmo valor de posição: 1 </a:t>
            </a:r>
          </a:p>
          <a:p>
            <a:pPr lvl="2"/>
            <a:r>
              <a:rPr lang="pt-BR" dirty="0" smtClean="0"/>
              <a:t>Uma maneira de reduzir esse tipo de problema é utilizar como tamanho da tabela, </a:t>
            </a:r>
            <a:r>
              <a:rPr lang="pt-BR" b="1" dirty="0" smtClean="0"/>
              <a:t>TABLE_SIZE</a:t>
            </a:r>
            <a:r>
              <a:rPr lang="pt-BR" dirty="0" smtClean="0"/>
              <a:t>, um número primo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 da Multiplicação</a:t>
            </a:r>
          </a:p>
          <a:p>
            <a:pPr lvl="1"/>
            <a:r>
              <a:rPr lang="pt-BR" dirty="0" smtClean="0"/>
              <a:t>Também chamado de </a:t>
            </a:r>
            <a:r>
              <a:rPr lang="pt-BR" b="1" dirty="0" smtClean="0"/>
              <a:t>método da congruência linear multiplicativo</a:t>
            </a:r>
          </a:p>
          <a:p>
            <a:pPr lvl="2"/>
            <a:r>
              <a:rPr lang="pt-BR" dirty="0" smtClean="0"/>
              <a:t>Usa uma constante fracionária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0 &lt; A &lt; 1</a:t>
            </a:r>
            <a:r>
              <a:rPr lang="pt-BR" dirty="0" smtClean="0"/>
              <a:t>, para multiplicar o valor da chave que representa o elemento </a:t>
            </a:r>
          </a:p>
          <a:p>
            <a:pPr lvl="2"/>
            <a:r>
              <a:rPr lang="pt-BR" dirty="0" smtClean="0"/>
              <a:t>Em seguida, a parte fracionária resultante é multiplicada pelo tamanho da tabela para calcular a posição do elemento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88" b="23660"/>
          <a:stretch/>
        </p:blipFill>
        <p:spPr bwMode="auto">
          <a:xfrm>
            <a:off x="1397834" y="5373216"/>
            <a:ext cx="6348331" cy="131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da Multiplicação</a:t>
            </a:r>
          </a:p>
          <a:p>
            <a:pPr lvl="1"/>
            <a:r>
              <a:rPr lang="pt-BR" dirty="0" smtClean="0"/>
              <a:t>Exemplo: calcular a posição da </a:t>
            </a:r>
            <a:r>
              <a:rPr lang="pt-BR" b="1" dirty="0" smtClean="0"/>
              <a:t>chave 123456</a:t>
            </a:r>
            <a:r>
              <a:rPr lang="pt-BR" dirty="0" smtClean="0"/>
              <a:t>, usando a constante fracionária </a:t>
            </a:r>
            <a:r>
              <a:rPr lang="pt-BR" b="1" dirty="0" smtClean="0"/>
              <a:t>A = 0,618</a:t>
            </a:r>
            <a:r>
              <a:rPr lang="pt-BR" dirty="0" smtClean="0"/>
              <a:t> e que o tamanho da tabela seja </a:t>
            </a:r>
            <a:r>
              <a:rPr lang="pt-BR" b="1" dirty="0" smtClean="0"/>
              <a:t>1024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406" y="3500438"/>
            <a:ext cx="9001156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ParteInteira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(TABLE_SIZE *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ParteFracionária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(chave * A)) 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ParteInteira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(1024 *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ParteFracionária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(123456 * 0,618)) 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ParteInteira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(1024 *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ParteFracionária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(762950,808)) 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ParteInteira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(1024 * 0,808) 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ParteInteira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(827,392)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827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Custo da comparação de chaves é alto</a:t>
            </a:r>
          </a:p>
          <a:p>
            <a:r>
              <a:rPr lang="pt-BR" dirty="0" smtClean="0"/>
              <a:t>O que seria uma operação de </a:t>
            </a:r>
            <a:r>
              <a:rPr lang="pt-BR" b="1" dirty="0" smtClean="0"/>
              <a:t>busca ideal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Seria aquela que permitisse o acesso direto ao elemento procurado, sem nenhuma etapa de comparação de chaves </a:t>
            </a:r>
          </a:p>
          <a:p>
            <a:pPr lvl="1"/>
            <a:r>
              <a:rPr lang="pt-BR" dirty="0" smtClean="0"/>
              <a:t>Nesse caso, teríamos um custo </a:t>
            </a:r>
            <a:r>
              <a:rPr lang="pt-BR" b="1" i="1" dirty="0" smtClean="0"/>
              <a:t>O(1)</a:t>
            </a:r>
          </a:p>
          <a:p>
            <a:pPr lvl="2"/>
            <a:r>
              <a:rPr lang="pt-BR" dirty="0" smtClean="0"/>
              <a:t>Tempo sempre constante de acesso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Método da Dobra</a:t>
            </a:r>
          </a:p>
          <a:p>
            <a:pPr lvl="1"/>
            <a:r>
              <a:rPr lang="pt-BR" dirty="0" smtClean="0"/>
              <a:t>Utiliza um esquema de dobrar e somar os dígitos do valor para calcular a sua posição</a:t>
            </a:r>
          </a:p>
          <a:p>
            <a:pPr lvl="2"/>
            <a:r>
              <a:rPr lang="pt-BR" dirty="0" smtClean="0"/>
              <a:t>Considera o valor inteiro que representa o elemento como uma </a:t>
            </a:r>
            <a:r>
              <a:rPr lang="pt-BR" dirty="0" err="1" smtClean="0"/>
              <a:t>sequência</a:t>
            </a:r>
            <a:r>
              <a:rPr lang="pt-BR" dirty="0" smtClean="0"/>
              <a:t> de dígitos escritos num pedaço de papel. </a:t>
            </a:r>
          </a:p>
          <a:p>
            <a:pPr lvl="2"/>
            <a:r>
              <a:rPr lang="pt-BR" dirty="0" smtClean="0"/>
              <a:t>Enquanto esse valor for maior que o tamanho da tabela, o papel é dobrado e os dígitos sobrepostos são somados, desconsiderando-se as dezenas</a:t>
            </a:r>
          </a:p>
          <a:p>
            <a:pPr lvl="2"/>
            <a:r>
              <a:rPr lang="pt-BR" dirty="0" smtClean="0"/>
              <a:t>Note que este processo deve ser repetido enquanto os dígitos formarem um número maior que o tamanho da tabela.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Método da Dobra</a:t>
            </a:r>
          </a:p>
          <a:p>
            <a:pPr lvl="1"/>
            <a:r>
              <a:rPr lang="pt-BR" dirty="0" smtClean="0"/>
              <a:t>Exemplo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4204898" y="1559926"/>
            <a:ext cx="4752528" cy="5200818"/>
            <a:chOff x="4143372" y="1615342"/>
            <a:chExt cx="4752528" cy="5200818"/>
          </a:xfrm>
        </p:grpSpPr>
        <p:grpSp>
          <p:nvGrpSpPr>
            <p:cNvPr id="5" name="Grupo 4"/>
            <p:cNvGrpSpPr/>
            <p:nvPr/>
          </p:nvGrpSpPr>
          <p:grpSpPr>
            <a:xfrm>
              <a:off x="4476050" y="2345621"/>
              <a:ext cx="1429265" cy="306000"/>
              <a:chOff x="3366174" y="5074514"/>
              <a:chExt cx="1429265" cy="285752"/>
            </a:xfrm>
            <a:scene3d>
              <a:camera prst="isometricOffAxis1Right">
                <a:rot lat="20400000" lon="18600000" rev="0"/>
              </a:camera>
              <a:lightRig rig="threePt" dir="t"/>
            </a:scene3d>
          </p:grpSpPr>
          <p:sp>
            <p:nvSpPr>
              <p:cNvPr id="6" name="Retângulo 5"/>
              <p:cNvSpPr/>
              <p:nvPr/>
            </p:nvSpPr>
            <p:spPr>
              <a:xfrm>
                <a:off x="3366174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23779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080644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438249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0" name="Retângulo 9"/>
            <p:cNvSpPr/>
            <p:nvPr/>
          </p:nvSpPr>
          <p:spPr>
            <a:xfrm>
              <a:off x="5655540" y="254688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6013145" y="254688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370010" y="254688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727615" y="254688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644427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002032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6358897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716502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215380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572985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929850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287455" y="1615342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658715" y="4230621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016320" y="4230621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373185" y="4230621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730790" y="4230621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5785226" y="4706005"/>
              <a:ext cx="714795" cy="306000"/>
              <a:chOff x="4080644" y="5074514"/>
              <a:chExt cx="714795" cy="285752"/>
            </a:xfrm>
            <a:scene3d>
              <a:camera prst="isometricOffAxis1Right">
                <a:rot lat="20400000" lon="18600000" rev="0"/>
              </a:camera>
              <a:lightRig rig="threePt" dir="t"/>
            </a:scene3d>
          </p:grpSpPr>
          <p:sp>
            <p:nvSpPr>
              <p:cNvPr id="27" name="Retângulo 26"/>
              <p:cNvSpPr/>
              <p:nvPr/>
            </p:nvSpPr>
            <p:spPr>
              <a:xfrm>
                <a:off x="4080644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4438249" y="5074514"/>
                <a:ext cx="357190" cy="285752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29" name="Retângulo 28"/>
            <p:cNvSpPr/>
            <p:nvPr/>
          </p:nvSpPr>
          <p:spPr>
            <a:xfrm>
              <a:off x="6380905" y="4811800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738510" y="4811800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380905" y="5279113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738510" y="5279113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143372" y="304393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DOBRAR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079476" y="5357478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DOBRAR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655540" y="2983494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013145" y="2983494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370010" y="2983494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727615" y="2983494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655540" y="326924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013145" y="326924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6370010" y="326924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727615" y="3269246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7239716" y="3705493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SOMAR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Seta para baixo 43"/>
            <p:cNvSpPr/>
            <p:nvPr/>
          </p:nvSpPr>
          <p:spPr>
            <a:xfrm>
              <a:off x="6159596" y="3674135"/>
              <a:ext cx="432048" cy="432048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381970" y="5564865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6739575" y="5564865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381970" y="6530408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739575" y="6530408"/>
              <a:ext cx="357190" cy="285752"/>
            </a:xfrm>
            <a:prstGeom prst="rect">
              <a:avLst/>
            </a:prstGeom>
            <a:solidFill>
              <a:srgbClr val="4F81BD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239716" y="601006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SOMAR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Seta para baixo 49"/>
            <p:cNvSpPr/>
            <p:nvPr/>
          </p:nvSpPr>
          <p:spPr>
            <a:xfrm>
              <a:off x="6528689" y="5978711"/>
              <a:ext cx="432048" cy="432048"/>
            </a:xfrm>
            <a:prstGeom prst="down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1" name="Conector angulado 59"/>
            <p:cNvCxnSpPr>
              <a:endCxn id="39" idx="1"/>
            </p:cNvCxnSpPr>
            <p:nvPr/>
          </p:nvCxnSpPr>
          <p:spPr>
            <a:xfrm rot="16200000" flipH="1">
              <a:off x="5061851" y="2818433"/>
              <a:ext cx="722358" cy="465019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2" name="Conector angulado 60"/>
            <p:cNvCxnSpPr>
              <a:endCxn id="45" idx="1"/>
            </p:cNvCxnSpPr>
            <p:nvPr/>
          </p:nvCxnSpPr>
          <p:spPr>
            <a:xfrm rot="16200000" flipH="1">
              <a:off x="5956193" y="5281964"/>
              <a:ext cx="612000" cy="239553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da Dobra</a:t>
            </a:r>
          </a:p>
          <a:p>
            <a:pPr lvl="1"/>
            <a:r>
              <a:rPr lang="pt-BR" dirty="0" smtClean="0"/>
              <a:t>Pode ser usado com valores binários </a:t>
            </a:r>
          </a:p>
          <a:p>
            <a:pPr lvl="2"/>
            <a:r>
              <a:rPr lang="pt-BR" dirty="0" smtClean="0"/>
              <a:t>Utiliza a operação de </a:t>
            </a:r>
            <a:r>
              <a:rPr lang="pt-BR" b="1" dirty="0" smtClean="0"/>
              <a:t>OU exclusivo</a:t>
            </a:r>
          </a:p>
          <a:p>
            <a:pPr lvl="2"/>
            <a:r>
              <a:rPr lang="pt-BR" dirty="0" smtClean="0"/>
              <a:t>Não se usa as operações de </a:t>
            </a:r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dirty="0" err="1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OU binário </a:t>
            </a:r>
            <a:r>
              <a:rPr lang="pt-BR" dirty="0" smtClean="0"/>
              <a:t>pois estas produzem resultados menores e maiores, respectivamente, que os </a:t>
            </a:r>
            <a:r>
              <a:rPr lang="pt-BR" dirty="0" err="1" smtClean="0"/>
              <a:t>operandos</a:t>
            </a:r>
            <a:endParaRPr lang="pt-B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0" b="37736"/>
          <a:stretch/>
        </p:blipFill>
        <p:spPr bwMode="auto">
          <a:xfrm>
            <a:off x="1397834" y="4869160"/>
            <a:ext cx="6348331" cy="12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 da Dobra</a:t>
            </a:r>
          </a:p>
          <a:p>
            <a:pPr lvl="1"/>
            <a:r>
              <a:rPr lang="pt-BR" dirty="0" smtClean="0"/>
              <a:t>No caso de valores binários, a dobra é realizada de </a:t>
            </a:r>
            <a:r>
              <a:rPr lang="pt-BR" b="1" dirty="0" smtClean="0"/>
              <a:t>k</a:t>
            </a:r>
            <a:r>
              <a:rPr lang="pt-BR" dirty="0" smtClean="0"/>
              <a:t> em </a:t>
            </a:r>
            <a:r>
              <a:rPr lang="pt-BR" b="1" dirty="0" smtClean="0"/>
              <a:t>k</a:t>
            </a:r>
            <a:r>
              <a:rPr lang="pt-BR" dirty="0" smtClean="0"/>
              <a:t> bits, o que resulta em um valor de posição entre </a:t>
            </a:r>
            <a:r>
              <a:rPr lang="pt-BR" b="1" dirty="0" smtClean="0"/>
              <a:t>0</a:t>
            </a:r>
            <a:r>
              <a:rPr lang="pt-BR" dirty="0" smtClean="0"/>
              <a:t> e </a:t>
            </a:r>
            <a:r>
              <a:rPr lang="pt-BR" b="1" dirty="0" smtClean="0"/>
              <a:t>2</a:t>
            </a:r>
            <a:r>
              <a:rPr lang="pt-BR" b="1" baseline="30000" dirty="0" smtClean="0"/>
              <a:t>k+1</a:t>
            </a:r>
            <a:r>
              <a:rPr lang="pt-BR" dirty="0" smtClean="0"/>
              <a:t>. </a:t>
            </a:r>
          </a:p>
          <a:p>
            <a:pPr lvl="2"/>
            <a:r>
              <a:rPr lang="pt-BR" dirty="0" smtClean="0"/>
              <a:t>Exemplo: queremos calcular a posição do valor 71 (</a:t>
            </a:r>
            <a:r>
              <a:rPr lang="pt-BR" b="1" dirty="0" smtClean="0"/>
              <a:t>0001000111</a:t>
            </a:r>
            <a:r>
              <a:rPr lang="pt-BR" dirty="0" smtClean="0"/>
              <a:t> em binário), usando </a:t>
            </a:r>
            <a:r>
              <a:rPr lang="pt-BR" b="1" dirty="0" smtClean="0"/>
              <a:t>k = 5</a:t>
            </a:r>
            <a:r>
              <a:rPr lang="pt-BR" dirty="0" smtClean="0"/>
              <a:t>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71670" y="4714884"/>
            <a:ext cx="5357818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00010 “OU exclusivo” 00111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00101 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posição = 5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Tratando uma string como chave</a:t>
            </a:r>
          </a:p>
          <a:p>
            <a:pPr lvl="1"/>
            <a:r>
              <a:rPr lang="pt-BR" dirty="0" smtClean="0"/>
              <a:t>Podemos optar por calcular um valor numérico a partir dessa string</a:t>
            </a:r>
          </a:p>
          <a:p>
            <a:pPr lvl="2"/>
            <a:r>
              <a:rPr lang="pt-BR" dirty="0" smtClean="0"/>
              <a:t>Esse valor pode ser facilmente calculado somando os valores ASCII dos caracteres que compõem a string</a:t>
            </a:r>
          </a:p>
          <a:p>
            <a:pPr lvl="1"/>
            <a:r>
              <a:rPr lang="pt-BR" dirty="0" smtClean="0"/>
              <a:t>O resultado pode então ser utilizado como parâmetro para um 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6" b="42529"/>
          <a:stretch/>
        </p:blipFill>
        <p:spPr bwMode="auto">
          <a:xfrm>
            <a:off x="1397834" y="5085184"/>
            <a:ext cx="6348331" cy="148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Tratando uma string como chave</a:t>
            </a:r>
          </a:p>
          <a:p>
            <a:pPr lvl="1"/>
            <a:r>
              <a:rPr lang="pt-BR" dirty="0" smtClean="0"/>
              <a:t>Por que não devemos simplesmente somar os valores ASCII dos caracteres da string?</a:t>
            </a:r>
          </a:p>
          <a:p>
            <a:pPr lvl="2"/>
            <a:r>
              <a:rPr lang="pt-BR" dirty="0" smtClean="0"/>
              <a:t>Porque palavras com letras trocadas irão produzir o mesmo valor e, </a:t>
            </a:r>
            <a:r>
              <a:rPr lang="pt-BR" dirty="0" err="1" smtClean="0"/>
              <a:t>consequentemente</a:t>
            </a:r>
            <a:r>
              <a:rPr lang="pt-BR" dirty="0" smtClean="0"/>
              <a:t>, uma colisão</a:t>
            </a:r>
          </a:p>
          <a:p>
            <a:pPr lvl="1"/>
            <a:r>
              <a:rPr lang="pt-BR" dirty="0" smtClean="0"/>
              <a:t>Exemplo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143108" y="4500570"/>
            <a:ext cx="464347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cama:  99 + 97 + 109 + 97 = 402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maca: 109 + 97 +  99 + 97 = 402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Inserção </a:t>
            </a:r>
            <a:r>
              <a:rPr lang="pt-BR" dirty="0"/>
              <a:t>e </a:t>
            </a:r>
            <a:r>
              <a:rPr lang="pt-BR" dirty="0" smtClean="0"/>
              <a:t>busca sem tratamento de colisão</a:t>
            </a:r>
            <a:endParaRPr lang="pt-BR" dirty="0"/>
          </a:p>
          <a:p>
            <a:pPr lvl="1"/>
            <a:r>
              <a:rPr lang="pt-BR" dirty="0" smtClean="0"/>
              <a:t>Inserção</a:t>
            </a:r>
            <a:endParaRPr lang="pt-BR" dirty="0"/>
          </a:p>
          <a:p>
            <a:pPr lvl="2"/>
            <a:r>
              <a:rPr lang="pt-BR" dirty="0" smtClean="0"/>
              <a:t>Calcular </a:t>
            </a:r>
            <a:r>
              <a:rPr lang="pt-BR" dirty="0"/>
              <a:t>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b="1" dirty="0" smtClean="0"/>
              <a:t>chave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/>
              <a:t>array</a:t>
            </a:r>
            <a:endParaRPr lang="pt-BR" dirty="0"/>
          </a:p>
          <a:p>
            <a:pPr lvl="2"/>
            <a:r>
              <a:rPr lang="pt-BR" dirty="0" smtClean="0"/>
              <a:t>Alocar </a:t>
            </a:r>
            <a:r>
              <a:rPr lang="pt-BR" dirty="0"/>
              <a:t>espaço para os dados</a:t>
            </a:r>
          </a:p>
          <a:p>
            <a:pPr lvl="2"/>
            <a:r>
              <a:rPr lang="pt-BR" dirty="0" smtClean="0"/>
              <a:t>Armazenar </a:t>
            </a:r>
            <a:r>
              <a:rPr lang="pt-BR" dirty="0"/>
              <a:t>os dados na </a:t>
            </a:r>
            <a:r>
              <a:rPr lang="pt-BR" dirty="0" smtClean="0"/>
              <a:t>posição </a:t>
            </a:r>
            <a:r>
              <a:rPr lang="pt-BR" dirty="0"/>
              <a:t>calculada</a:t>
            </a:r>
          </a:p>
        </p:txBody>
      </p:sp>
      <p:pic>
        <p:nvPicPr>
          <p:cNvPr id="5" name="Picture 3" descr="D:\Andre\Pesquisa\Publicações\Livros\Livro Estutura de Dados em C\VersaoLatex\Figuras\hash_d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1" y="3996475"/>
            <a:ext cx="5868143" cy="27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</a:t>
            </a:r>
            <a:r>
              <a:rPr lang="pt-BR" dirty="0" smtClean="0"/>
              <a:t>sem </a:t>
            </a:r>
            <a:r>
              <a:rPr lang="pt-BR" dirty="0"/>
              <a:t>tratamento de colisão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7"/>
          <a:stretch/>
        </p:blipFill>
        <p:spPr bwMode="auto">
          <a:xfrm>
            <a:off x="1397834" y="2306474"/>
            <a:ext cx="6348331" cy="414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58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 busca sem tratamento de colisão</a:t>
            </a:r>
          </a:p>
          <a:p>
            <a:pPr lvl="1"/>
            <a:r>
              <a:rPr lang="pt-BR" dirty="0" smtClean="0"/>
              <a:t>Busca</a:t>
            </a:r>
          </a:p>
          <a:p>
            <a:pPr lvl="2"/>
            <a:r>
              <a:rPr lang="pt-BR" dirty="0"/>
              <a:t>Calcular 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b="1" dirty="0" smtClean="0"/>
              <a:t>chave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/>
              <a:t>array</a:t>
            </a:r>
            <a:endParaRPr lang="pt-BR" dirty="0"/>
          </a:p>
          <a:p>
            <a:pPr lvl="2"/>
            <a:r>
              <a:rPr lang="pt-BR" dirty="0" smtClean="0"/>
              <a:t>Verificar </a:t>
            </a:r>
            <a:r>
              <a:rPr lang="pt-BR" dirty="0"/>
              <a:t>se há dados na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calculada</a:t>
            </a:r>
          </a:p>
          <a:p>
            <a:pPr lvl="2"/>
            <a:r>
              <a:rPr lang="pt-BR" dirty="0" smtClean="0"/>
              <a:t>Retornar </a:t>
            </a:r>
            <a:r>
              <a:rPr lang="pt-BR" dirty="0"/>
              <a:t>os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sem </a:t>
            </a:r>
            <a:r>
              <a:rPr lang="pt-BR" dirty="0"/>
              <a:t>tratamento de colisão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54"/>
          <a:stretch/>
        </p:blipFill>
        <p:spPr bwMode="auto">
          <a:xfrm>
            <a:off x="1397834" y="2259410"/>
            <a:ext cx="6348331" cy="3545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0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saída é usar </a:t>
            </a:r>
            <a:r>
              <a:rPr lang="pt-BR" b="1" dirty="0" err="1" smtClean="0"/>
              <a:t>arrays</a:t>
            </a:r>
            <a:r>
              <a:rPr lang="pt-BR" b="1" dirty="0" smtClean="0"/>
              <a:t> </a:t>
            </a:r>
          </a:p>
          <a:p>
            <a:pPr lvl="1"/>
            <a:r>
              <a:rPr lang="pt-BR" dirty="0" smtClean="0"/>
              <a:t>São estruturas que utilizam índices para armazenar informações</a:t>
            </a:r>
            <a:endParaRPr lang="pt-BR" dirty="0"/>
          </a:p>
          <a:p>
            <a:pPr lvl="1"/>
            <a:r>
              <a:rPr lang="pt-BR" dirty="0"/>
              <a:t>Permite acessar um determinada </a:t>
            </a:r>
            <a:r>
              <a:rPr lang="pt-BR" dirty="0" smtClean="0"/>
              <a:t>posição com </a:t>
            </a:r>
            <a:r>
              <a:rPr lang="pt-BR" dirty="0"/>
              <a:t>custo </a:t>
            </a:r>
            <a:r>
              <a:rPr lang="pt-BR" b="1" i="1" dirty="0" smtClean="0"/>
              <a:t>O(1)</a:t>
            </a:r>
          </a:p>
          <a:p>
            <a:r>
              <a:rPr lang="pt-BR" dirty="0" smtClean="0"/>
              <a:t>Problema</a:t>
            </a:r>
            <a:endParaRPr lang="pt-BR" b="1" dirty="0"/>
          </a:p>
          <a:p>
            <a:pPr lvl="1"/>
            <a:r>
              <a:rPr lang="pt-BR" dirty="0" err="1" smtClean="0"/>
              <a:t>Arrays</a:t>
            </a:r>
            <a:r>
              <a:rPr lang="pt-BR" dirty="0" smtClean="0"/>
              <a:t> </a:t>
            </a:r>
            <a:r>
              <a:rPr lang="pt-BR" dirty="0"/>
              <a:t>não possuem nenhum mecanismo que permita calcular a posição onde uma informação está armazenada</a:t>
            </a:r>
          </a:p>
          <a:p>
            <a:pPr lvl="1"/>
            <a:r>
              <a:rPr lang="pt-BR" dirty="0"/>
              <a:t>A operação de busca </a:t>
            </a:r>
            <a:r>
              <a:rPr lang="pt-BR" dirty="0" smtClean="0"/>
              <a:t>não </a:t>
            </a:r>
            <a:r>
              <a:rPr lang="pt-BR" dirty="0"/>
              <a:t>é </a:t>
            </a:r>
            <a:r>
              <a:rPr lang="pt-BR" b="1" i="1" dirty="0"/>
              <a:t>O(1</a:t>
            </a:r>
            <a:r>
              <a:rPr lang="pt-BR" b="1" i="1" dirty="0" smtClean="0"/>
              <a:t>)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Universal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r>
              <a:rPr lang="pt-BR" dirty="0" smtClean="0"/>
              <a:t> está sujeita ao problema de gerar posições iguais para chaves diferentes</a:t>
            </a:r>
          </a:p>
          <a:p>
            <a:pPr lvl="1"/>
            <a:r>
              <a:rPr lang="pt-BR" dirty="0" smtClean="0"/>
              <a:t>Por se tratar de uma função determinística, ela pode ser manipulada de forma indesejada. </a:t>
            </a:r>
          </a:p>
          <a:p>
            <a:pPr lvl="1"/>
            <a:r>
              <a:rPr lang="pt-BR" dirty="0" smtClean="0"/>
              <a:t>Conhecendo a função de </a:t>
            </a:r>
            <a:r>
              <a:rPr lang="pt-BR" dirty="0" err="1" smtClean="0"/>
              <a:t>hashing</a:t>
            </a:r>
            <a:r>
              <a:rPr lang="pt-BR" dirty="0" smtClean="0"/>
              <a:t>, pode-se escolher as chaves de entrada de modo que todas colidam, diminuindo o desempenho da tabela na busca para </a:t>
            </a:r>
            <a:r>
              <a:rPr lang="pt-BR" b="1" i="1" dirty="0" smtClean="0"/>
              <a:t>O(N)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Universal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universal é uma estratégia que busca minimizar esse problema de colisões</a:t>
            </a:r>
          </a:p>
          <a:p>
            <a:pPr lvl="1"/>
            <a:r>
              <a:rPr lang="pt-BR" dirty="0"/>
              <a:t>Basicamente, devemos escolher </a:t>
            </a:r>
            <a:r>
              <a:rPr lang="pt-BR" dirty="0" smtClean="0"/>
              <a:t>aleatoriamente (</a:t>
            </a:r>
            <a:r>
              <a:rPr lang="pt-BR" dirty="0"/>
              <a:t>em tempo de execução) a </a:t>
            </a:r>
            <a:r>
              <a:rPr lang="pt-BR" b="1" dirty="0" smtClean="0"/>
              <a:t>função </a:t>
            </a:r>
            <a:r>
              <a:rPr lang="pt-BR" b="1" dirty="0"/>
              <a:t>de </a:t>
            </a:r>
            <a:r>
              <a:rPr lang="pt-BR" b="1" dirty="0" err="1" smtClean="0"/>
              <a:t>hashing</a:t>
            </a:r>
            <a:r>
              <a:rPr lang="pt-BR" dirty="0" smtClean="0"/>
              <a:t> </a:t>
            </a:r>
            <a:r>
              <a:rPr lang="pt-BR" dirty="0"/>
              <a:t>que </a:t>
            </a:r>
            <a:r>
              <a:rPr lang="pt-BR" dirty="0" smtClean="0"/>
              <a:t>será </a:t>
            </a:r>
            <a:r>
              <a:rPr lang="pt-BR" dirty="0"/>
              <a:t>utilizada.</a:t>
            </a:r>
          </a:p>
          <a:p>
            <a:pPr lvl="1"/>
            <a:r>
              <a:rPr lang="pt-BR" dirty="0" smtClean="0"/>
              <a:t>Para </a:t>
            </a:r>
            <a:r>
              <a:rPr lang="pt-BR" dirty="0"/>
              <a:t>tanto, </a:t>
            </a:r>
            <a:r>
              <a:rPr lang="pt-BR" dirty="0" err="1"/>
              <a:t>construimos</a:t>
            </a:r>
            <a:r>
              <a:rPr lang="pt-BR" dirty="0"/>
              <a:t> um conjunto (ou família</a:t>
            </a:r>
            <a:r>
              <a:rPr lang="pt-BR" dirty="0" smtClean="0"/>
              <a:t>) de  </a:t>
            </a:r>
            <a:r>
              <a:rPr lang="pt-BR" b="1" dirty="0" smtClean="0"/>
              <a:t>funções </a:t>
            </a:r>
            <a:r>
              <a:rPr lang="pt-BR" b="1" dirty="0"/>
              <a:t>de </a:t>
            </a:r>
            <a:r>
              <a:rPr lang="pt-BR" b="1" dirty="0" err="1" smtClean="0"/>
              <a:t>hashing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Universal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Existem várias maneiras diferentes de construir uma família de funções de </a:t>
            </a:r>
            <a:r>
              <a:rPr lang="pt-BR" dirty="0" err="1" smtClean="0"/>
              <a:t>hashing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Uma família de funções pode ser facilmente obtida da seguinte forma: </a:t>
            </a:r>
          </a:p>
          <a:p>
            <a:pPr lvl="2"/>
            <a:r>
              <a:rPr lang="pt-BR" dirty="0" smtClean="0"/>
              <a:t>Escolha um número primo </a:t>
            </a:r>
            <a:r>
              <a:rPr lang="pt-BR" b="1" dirty="0" smtClean="0"/>
              <a:t>p</a:t>
            </a:r>
            <a:r>
              <a:rPr lang="pt-BR" dirty="0" smtClean="0"/>
              <a:t>. Ele deve ser maior do que qualquer chave </a:t>
            </a:r>
            <a:r>
              <a:rPr lang="pt-BR" b="1" dirty="0" smtClean="0"/>
              <a:t>k</a:t>
            </a:r>
            <a:r>
              <a:rPr lang="pt-BR" dirty="0" smtClean="0"/>
              <a:t> a ser inserida. </a:t>
            </a:r>
          </a:p>
          <a:p>
            <a:pPr lvl="2"/>
            <a:r>
              <a:rPr lang="pt-BR" b="1" dirty="0" smtClean="0"/>
              <a:t>p</a:t>
            </a:r>
            <a:r>
              <a:rPr lang="pt-BR" dirty="0" smtClean="0"/>
              <a:t> também deve ser maior do que o tamanho da tabela, </a:t>
            </a:r>
            <a:r>
              <a:rPr lang="pt-BR" b="1" dirty="0" smtClean="0"/>
              <a:t>TABLE_SIZE</a:t>
            </a:r>
            <a:endParaRPr lang="pt-BR" dirty="0" smtClean="0"/>
          </a:p>
          <a:p>
            <a:pPr lvl="2"/>
            <a:r>
              <a:rPr lang="pt-BR" dirty="0" smtClean="0"/>
              <a:t>Escolha, aleatoriamente, dois números inteiros,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b</a:t>
            </a:r>
            <a:r>
              <a:rPr lang="pt-BR" dirty="0" smtClean="0"/>
              <a:t>, de tal modo que </a:t>
            </a:r>
            <a:r>
              <a:rPr lang="pt-BR" b="1" dirty="0" smtClean="0"/>
              <a:t>0 &lt; a ≤ p</a:t>
            </a:r>
            <a:r>
              <a:rPr lang="pt-BR" dirty="0" smtClean="0"/>
              <a:t> e </a:t>
            </a:r>
            <a:r>
              <a:rPr lang="pt-BR" b="1" dirty="0" smtClean="0"/>
              <a:t>0 ≤ b ≤ 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Universal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Dados os valores </a:t>
            </a:r>
            <a:r>
              <a:rPr lang="pt-BR" b="1" dirty="0" smtClean="0"/>
              <a:t>p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dirty="0" smtClean="0"/>
              <a:t>, e </a:t>
            </a:r>
            <a:r>
              <a:rPr lang="pt-BR" b="1" dirty="0" smtClean="0"/>
              <a:t>b</a:t>
            </a:r>
            <a:r>
              <a:rPr lang="pt-BR" dirty="0" smtClean="0"/>
              <a:t>, definimos a função de </a:t>
            </a:r>
            <a:r>
              <a:rPr lang="pt-BR" dirty="0" err="1" smtClean="0"/>
              <a:t>hashing</a:t>
            </a:r>
            <a:r>
              <a:rPr lang="pt-BR" dirty="0" smtClean="0"/>
              <a:t> universal como sendo</a:t>
            </a:r>
          </a:p>
          <a:p>
            <a:pPr lvl="1"/>
            <a:endParaRPr lang="pt-BR" b="1" dirty="0" smtClean="0"/>
          </a:p>
          <a:p>
            <a:pPr lvl="1"/>
            <a:r>
              <a:rPr lang="pt-BR" b="1" dirty="0" smtClean="0"/>
              <a:t>h(k)</a:t>
            </a:r>
            <a:r>
              <a:rPr lang="pt-BR" b="1" baseline="-25000" dirty="0" err="1" smtClean="0"/>
              <a:t>a,b</a:t>
            </a:r>
            <a:r>
              <a:rPr lang="pt-BR" b="1" dirty="0" smtClean="0"/>
              <a:t> = ((</a:t>
            </a:r>
            <a:r>
              <a:rPr lang="pt-BR" b="1" dirty="0" err="1" smtClean="0"/>
              <a:t>ak</a:t>
            </a:r>
            <a:r>
              <a:rPr lang="pt-BR" b="1" dirty="0" smtClean="0"/>
              <a:t> + b) % p) % TABLE_SIZE</a:t>
            </a:r>
          </a:p>
          <a:p>
            <a:pPr lvl="2"/>
            <a:r>
              <a:rPr lang="pt-BR" dirty="0" smtClean="0"/>
              <a:t>Esse tipo de função de </a:t>
            </a:r>
            <a:r>
              <a:rPr lang="pt-BR" dirty="0" err="1" smtClean="0"/>
              <a:t>hashing</a:t>
            </a:r>
            <a:r>
              <a:rPr lang="pt-BR" dirty="0" smtClean="0"/>
              <a:t> universal permite o tamanho da tabela, </a:t>
            </a:r>
            <a:r>
              <a:rPr lang="pt-BR" b="1" dirty="0" smtClean="0"/>
              <a:t>TABLE_SIZE</a:t>
            </a:r>
            <a:r>
              <a:rPr lang="pt-BR" dirty="0" smtClean="0"/>
              <a:t>, não seja necessariamente primo </a:t>
            </a:r>
          </a:p>
          <a:p>
            <a:pPr lvl="2"/>
            <a:r>
              <a:rPr lang="pt-BR" dirty="0" smtClean="0"/>
              <a:t>Além disso, como existem </a:t>
            </a:r>
            <a:r>
              <a:rPr lang="pt-BR" b="1" dirty="0" smtClean="0"/>
              <a:t>p-1</a:t>
            </a:r>
            <a:r>
              <a:rPr lang="pt-BR" dirty="0" smtClean="0"/>
              <a:t> valores diferentes para o valor de </a:t>
            </a:r>
            <a:r>
              <a:rPr lang="pt-BR" b="1" dirty="0" smtClean="0"/>
              <a:t>a</a:t>
            </a:r>
            <a:r>
              <a:rPr lang="pt-BR" dirty="0" smtClean="0"/>
              <a:t> e </a:t>
            </a:r>
            <a:r>
              <a:rPr lang="pt-BR" b="1" dirty="0" smtClean="0"/>
              <a:t>p</a:t>
            </a:r>
            <a:r>
              <a:rPr lang="pt-BR" dirty="0" smtClean="0"/>
              <a:t> valores possíveis para </a:t>
            </a:r>
            <a:r>
              <a:rPr lang="pt-BR" b="1" dirty="0" smtClean="0"/>
              <a:t>b</a:t>
            </a:r>
            <a:r>
              <a:rPr lang="pt-BR" dirty="0" smtClean="0"/>
              <a:t>, é possível gerar </a:t>
            </a:r>
            <a:r>
              <a:rPr lang="pt-BR" b="1" dirty="0" smtClean="0"/>
              <a:t>p(p-1)</a:t>
            </a:r>
            <a:r>
              <a:rPr lang="pt-BR" dirty="0" smtClean="0"/>
              <a:t> funções de </a:t>
            </a:r>
            <a:r>
              <a:rPr lang="pt-BR" dirty="0" err="1" smtClean="0"/>
              <a:t>hashing</a:t>
            </a:r>
            <a:r>
              <a:rPr lang="pt-BR" dirty="0" smtClean="0"/>
              <a:t> diferentes.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imperfeito e perfeito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depender do tamanho da tabela, </a:t>
            </a:r>
            <a:r>
              <a:rPr lang="pt-BR" b="1" dirty="0" smtClean="0"/>
              <a:t>TABLE_SIZE</a:t>
            </a:r>
            <a:r>
              <a:rPr lang="pt-BR" dirty="0" smtClean="0"/>
              <a:t>, e dos valores inseridos, uma função de </a:t>
            </a:r>
            <a:r>
              <a:rPr lang="pt-BR" dirty="0" err="1" smtClean="0"/>
              <a:t>hashing</a:t>
            </a:r>
            <a:r>
              <a:rPr lang="pt-BR" dirty="0" smtClean="0"/>
              <a:t> pode ser definida como </a:t>
            </a:r>
          </a:p>
          <a:p>
            <a:pPr lvl="1"/>
            <a:r>
              <a:rPr lang="pt-BR" dirty="0" err="1" smtClean="0"/>
              <a:t>Hashing</a:t>
            </a:r>
            <a:r>
              <a:rPr lang="pt-BR" dirty="0" smtClean="0"/>
              <a:t> imperfeito </a:t>
            </a:r>
          </a:p>
          <a:p>
            <a:pPr lvl="1"/>
            <a:r>
              <a:rPr lang="pt-BR" dirty="0" err="1" smtClean="0"/>
              <a:t>Hashing</a:t>
            </a:r>
            <a:r>
              <a:rPr lang="pt-BR" dirty="0" smtClean="0"/>
              <a:t> perfeito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imperfeito e perfeito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Hashing</a:t>
            </a:r>
            <a:r>
              <a:rPr lang="pt-BR" dirty="0" smtClean="0"/>
              <a:t> imperfeito</a:t>
            </a:r>
          </a:p>
          <a:p>
            <a:pPr lvl="1"/>
            <a:r>
              <a:rPr lang="pt-BR" dirty="0" smtClean="0"/>
              <a:t>Para duas chaves diferentes a saída da função de </a:t>
            </a:r>
            <a:r>
              <a:rPr lang="pt-BR" dirty="0" err="1" smtClean="0"/>
              <a:t>hashing</a:t>
            </a:r>
            <a:r>
              <a:rPr lang="pt-BR" dirty="0" smtClean="0"/>
              <a:t> é a mesma posição na tabela</a:t>
            </a:r>
          </a:p>
          <a:p>
            <a:pPr lvl="1"/>
            <a:r>
              <a:rPr lang="pt-BR" dirty="0" smtClean="0"/>
              <a:t>Ou seja, podem ocorrer colisões das chaves </a:t>
            </a:r>
          </a:p>
          <a:p>
            <a:pPr lvl="2"/>
            <a:r>
              <a:rPr lang="pt-BR" dirty="0" smtClean="0"/>
              <a:t>A colisão de chaves não é algo exatamente ruim, é apenas algo indesejável pois diminui o desempenho do sistema </a:t>
            </a:r>
          </a:p>
          <a:p>
            <a:pPr lvl="2"/>
            <a:r>
              <a:rPr lang="pt-BR" dirty="0" smtClean="0"/>
              <a:t>De modo geral, muitas tabelas </a:t>
            </a:r>
            <a:r>
              <a:rPr lang="pt-BR" dirty="0" err="1" smtClean="0"/>
              <a:t>hash</a:t>
            </a:r>
            <a:r>
              <a:rPr lang="pt-BR" dirty="0" smtClean="0"/>
              <a:t> fazem uso de alguma outra estrutura de dados para lidar com o problema da colisão, como veremos adiante.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Hashing</a:t>
            </a:r>
            <a:r>
              <a:rPr lang="pt-BR" dirty="0" smtClean="0"/>
              <a:t> imperfeito e perfeito 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Hashing</a:t>
            </a:r>
            <a:r>
              <a:rPr lang="pt-BR" dirty="0" smtClean="0"/>
              <a:t> perfeito</a:t>
            </a:r>
          </a:p>
          <a:p>
            <a:pPr lvl="1"/>
            <a:r>
              <a:rPr lang="pt-BR" dirty="0" smtClean="0"/>
              <a:t>Nunca ocorre colisão</a:t>
            </a:r>
          </a:p>
          <a:p>
            <a:pPr lvl="2"/>
            <a:r>
              <a:rPr lang="pt-BR" dirty="0" smtClean="0"/>
              <a:t>Chaves diferentes irão sempre produzir posições diferentes</a:t>
            </a:r>
          </a:p>
          <a:p>
            <a:pPr lvl="1"/>
            <a:r>
              <a:rPr lang="pt-BR" dirty="0" smtClean="0"/>
              <a:t>No pior caso, as operações de busca e inserção são sempre executadas em tempo constante, </a:t>
            </a:r>
            <a:r>
              <a:rPr lang="pt-BR" b="1" i="1" dirty="0" smtClean="0"/>
              <a:t>O(1)</a:t>
            </a:r>
            <a:r>
              <a:rPr lang="pt-BR" dirty="0" smtClean="0"/>
              <a:t>. </a:t>
            </a:r>
          </a:p>
          <a:p>
            <a:pPr lvl="2"/>
            <a:r>
              <a:rPr lang="pt-BR" dirty="0" smtClean="0"/>
              <a:t>É utilizado onde a colisão não é tolerável</a:t>
            </a:r>
          </a:p>
          <a:p>
            <a:pPr lvl="2"/>
            <a:r>
              <a:rPr lang="pt-BR" dirty="0" smtClean="0"/>
              <a:t>Trata-se de um tipo de aplicação muito especifica, por exemplo, o </a:t>
            </a:r>
            <a:r>
              <a:rPr lang="pt-BR" b="1" dirty="0" smtClean="0"/>
              <a:t>conjunto de palavras reservadas de uma linguagem de programação</a:t>
            </a:r>
            <a:r>
              <a:rPr lang="pt-BR" dirty="0" smtClean="0"/>
              <a:t>. Nesse caso, conhecemos previamente o conteúdo a ser armazenado na tabela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Mundo ideal</a:t>
            </a:r>
          </a:p>
          <a:p>
            <a:pPr lvl="1"/>
            <a:r>
              <a:rPr lang="pt-BR" dirty="0" err="1" smtClean="0"/>
              <a:t>Hashing</a:t>
            </a:r>
            <a:r>
              <a:rPr lang="pt-BR" dirty="0" smtClean="0"/>
              <a:t> </a:t>
            </a:r>
            <a:r>
              <a:rPr lang="pt-BR" dirty="0"/>
              <a:t>perfeito </a:t>
            </a:r>
            <a:endParaRPr lang="pt-BR" dirty="0" smtClean="0"/>
          </a:p>
          <a:p>
            <a:pPr lvl="2"/>
            <a:r>
              <a:rPr lang="pt-BR" dirty="0" smtClean="0"/>
              <a:t>Função de </a:t>
            </a:r>
            <a:r>
              <a:rPr lang="pt-BR" dirty="0" err="1" smtClean="0"/>
              <a:t>hashing</a:t>
            </a:r>
            <a:r>
              <a:rPr lang="pt-BR" dirty="0" smtClean="0"/>
              <a:t> irá sempre fornecer posições diferentes para cada uma das chaves inseridas</a:t>
            </a:r>
          </a:p>
          <a:p>
            <a:r>
              <a:rPr lang="pt-BR" dirty="0" smtClean="0"/>
              <a:t>Mundo real</a:t>
            </a:r>
          </a:p>
          <a:p>
            <a:pPr lvl="1"/>
            <a:r>
              <a:rPr lang="pt-BR" dirty="0" smtClean="0"/>
              <a:t>Independente </a:t>
            </a:r>
            <a:r>
              <a:rPr lang="pt-BR" dirty="0"/>
              <a:t>da </a:t>
            </a:r>
            <a:r>
              <a:rPr lang="pt-BR" dirty="0" smtClean="0"/>
              <a:t>função </a:t>
            </a:r>
            <a:r>
              <a:rPr lang="pt-BR" dirty="0"/>
              <a:t>de </a:t>
            </a:r>
            <a:r>
              <a:rPr lang="pt-BR" dirty="0" err="1" smtClean="0"/>
              <a:t>hashing</a:t>
            </a:r>
            <a:r>
              <a:rPr lang="pt-BR" dirty="0" smtClean="0"/>
              <a:t> </a:t>
            </a:r>
            <a:r>
              <a:rPr lang="pt-BR" dirty="0"/>
              <a:t>utilizada, a </a:t>
            </a:r>
            <a:r>
              <a:rPr lang="pt-BR" dirty="0" smtClean="0"/>
              <a:t>mesma vai </a:t>
            </a:r>
            <a:r>
              <a:rPr lang="pt-BR" dirty="0"/>
              <a:t>retornar a mesma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para duas </a:t>
            </a:r>
            <a:r>
              <a:rPr lang="pt-BR" b="1" dirty="0" smtClean="0"/>
              <a:t>chaves</a:t>
            </a:r>
            <a:r>
              <a:rPr lang="pt-BR" dirty="0" smtClean="0"/>
              <a:t> diferentes: </a:t>
            </a:r>
            <a:r>
              <a:rPr lang="pt-BR" b="1" dirty="0" smtClean="0"/>
              <a:t>colisão</a:t>
            </a:r>
            <a:r>
              <a:rPr lang="pt-BR" dirty="0" smtClean="0"/>
              <a:t>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criação de uma tabela </a:t>
            </a:r>
            <a:r>
              <a:rPr lang="pt-BR" dirty="0" err="1" smtClean="0"/>
              <a:t>hash</a:t>
            </a:r>
            <a:r>
              <a:rPr lang="pt-BR" dirty="0" smtClean="0"/>
              <a:t> consiste de duas coisas</a:t>
            </a:r>
          </a:p>
          <a:p>
            <a:pPr lvl="1"/>
            <a:r>
              <a:rPr lang="pt-BR" dirty="0" smtClean="0"/>
              <a:t>uma </a:t>
            </a:r>
            <a:r>
              <a:rPr lang="pt-BR" b="1" dirty="0" smtClean="0"/>
              <a:t>função de </a:t>
            </a:r>
            <a:r>
              <a:rPr lang="pt-BR" b="1" dirty="0" err="1" smtClean="0"/>
              <a:t>hashing</a:t>
            </a:r>
            <a:r>
              <a:rPr lang="pt-BR" b="1" dirty="0" smtClean="0"/>
              <a:t> </a:t>
            </a:r>
          </a:p>
          <a:p>
            <a:pPr lvl="1"/>
            <a:r>
              <a:rPr lang="pt-BR" dirty="0" smtClean="0"/>
              <a:t>uma </a:t>
            </a:r>
            <a:r>
              <a:rPr lang="pt-BR" b="1" dirty="0" smtClean="0"/>
              <a:t>abordagem para o tratamento de colisões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2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escolha adequada do </a:t>
            </a:r>
            <a:r>
              <a:rPr lang="pt-BR" b="1" dirty="0" smtClean="0"/>
              <a:t>tamanho da tabela </a:t>
            </a:r>
            <a:r>
              <a:rPr lang="pt-BR" dirty="0" smtClean="0"/>
              <a:t>pode minimizar as colisões</a:t>
            </a:r>
          </a:p>
          <a:p>
            <a:pPr lvl="1"/>
            <a:r>
              <a:rPr lang="pt-BR" dirty="0" smtClean="0"/>
              <a:t>Colisões ocorrerem porque temos mais chaves para armazenar do que o tamanho da tabela suporta</a:t>
            </a:r>
          </a:p>
          <a:p>
            <a:pPr lvl="1"/>
            <a:r>
              <a:rPr lang="pt-BR" dirty="0" smtClean="0"/>
              <a:t>Não há espaço suficiente para todas as chaves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Precisamos do tempo de acesso do </a:t>
            </a:r>
            <a:r>
              <a:rPr lang="pt-BR" dirty="0" err="1" smtClean="0"/>
              <a:t>array</a:t>
            </a:r>
            <a:r>
              <a:rPr lang="pt-BR" dirty="0" smtClean="0"/>
              <a:t> juntamente com a capacidade de busca um elemento em tempo constante</a:t>
            </a:r>
          </a:p>
          <a:p>
            <a:r>
              <a:rPr lang="pt-BR" dirty="0" smtClean="0"/>
              <a:t>Solução: usar uma </a:t>
            </a:r>
            <a:r>
              <a:rPr lang="pt-BR" b="1" dirty="0" smtClean="0"/>
              <a:t>tabela </a:t>
            </a:r>
            <a:r>
              <a:rPr lang="pt-BR" b="1" dirty="0" err="1" smtClean="0"/>
              <a:t>hash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escolha adequada da </a:t>
            </a:r>
            <a:r>
              <a:rPr lang="pt-BR" b="1" dirty="0" smtClean="0"/>
              <a:t>função de </a:t>
            </a:r>
            <a:r>
              <a:rPr lang="pt-BR" b="1" dirty="0" err="1" smtClean="0"/>
              <a:t>hashing</a:t>
            </a:r>
            <a:r>
              <a:rPr lang="pt-BR" dirty="0" smtClean="0"/>
              <a:t> pode minimizar as colisões</a:t>
            </a:r>
          </a:p>
          <a:p>
            <a:pPr lvl="1"/>
            <a:r>
              <a:rPr lang="pt-BR" dirty="0" smtClean="0"/>
              <a:t>Escolher uma função que produza um espalhamento uniforme das chaves reduz o número de colisões</a:t>
            </a:r>
          </a:p>
          <a:p>
            <a:pPr lvl="2"/>
            <a:r>
              <a:rPr lang="pt-BR" dirty="0" smtClean="0"/>
              <a:t>Infelizmente, não se pode garantir que as funções de </a:t>
            </a:r>
            <a:r>
              <a:rPr lang="pt-BR" dirty="0" err="1" smtClean="0"/>
              <a:t>hashing</a:t>
            </a:r>
            <a:r>
              <a:rPr lang="pt-BR" dirty="0" smtClean="0"/>
              <a:t> possuam um bom potencial de espalhamento por que as colisões também são uniformemente distribuídas. </a:t>
            </a:r>
          </a:p>
          <a:p>
            <a:pPr lvl="2"/>
            <a:r>
              <a:rPr lang="pt-BR" dirty="0" smtClean="0"/>
              <a:t>Colisões </a:t>
            </a:r>
            <a:r>
              <a:rPr lang="pt-BR" dirty="0"/>
              <a:t>são teoricamente inevitáveis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Colisões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Colisões são teoricamente inevitáveis. Por isso, devemos sempre ter uma abordagem para tratá-las.</a:t>
            </a:r>
          </a:p>
          <a:p>
            <a:pPr lvl="1"/>
            <a:r>
              <a:rPr lang="pt-BR" dirty="0" smtClean="0"/>
              <a:t>Existem diversas formas de se tratar a colisão</a:t>
            </a:r>
          </a:p>
          <a:p>
            <a:pPr lvl="1"/>
            <a:r>
              <a:rPr lang="pt-BR" dirty="0" smtClean="0"/>
              <a:t>Duas técnicas muito comuns</a:t>
            </a:r>
          </a:p>
          <a:p>
            <a:pPr lvl="2"/>
            <a:r>
              <a:rPr lang="pt-BR" dirty="0" smtClean="0"/>
              <a:t>endereçamento aberto </a:t>
            </a:r>
          </a:p>
          <a:p>
            <a:pPr lvl="2"/>
            <a:r>
              <a:rPr lang="pt-BR" dirty="0" smtClean="0"/>
              <a:t>encadeamento separado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Também conhecido como </a:t>
            </a:r>
            <a:r>
              <a:rPr lang="pt-BR" i="1" dirty="0" smtClean="0"/>
              <a:t>open </a:t>
            </a:r>
            <a:r>
              <a:rPr lang="pt-BR" i="1" dirty="0" err="1" smtClean="0"/>
              <a:t>addressing</a:t>
            </a:r>
            <a:r>
              <a:rPr lang="pt-BR" dirty="0" smtClean="0"/>
              <a:t> ou </a:t>
            </a:r>
            <a:r>
              <a:rPr lang="pt-BR" i="1" dirty="0" err="1" smtClean="0"/>
              <a:t>rehash</a:t>
            </a:r>
            <a:endParaRPr lang="pt-BR" i="1" dirty="0" smtClean="0"/>
          </a:p>
          <a:p>
            <a:pPr lvl="1"/>
            <a:r>
              <a:rPr lang="pt-BR" dirty="0"/>
              <a:t>No caso de um </a:t>
            </a:r>
            <a:r>
              <a:rPr lang="pt-BR" b="1" dirty="0" smtClean="0"/>
              <a:t>colisão</a:t>
            </a:r>
            <a:r>
              <a:rPr lang="pt-BR" dirty="0" smtClean="0"/>
              <a:t>, percorrer a </a:t>
            </a:r>
            <a:r>
              <a:rPr lang="pt-BR" dirty="0"/>
              <a:t>tabela </a:t>
            </a:r>
            <a:r>
              <a:rPr lang="pt-BR" dirty="0" err="1"/>
              <a:t>hash</a:t>
            </a:r>
            <a:r>
              <a:rPr lang="pt-BR" dirty="0"/>
              <a:t> buscando </a:t>
            </a:r>
            <a:r>
              <a:rPr lang="pt-BR" dirty="0" smtClean="0"/>
              <a:t>por uma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ainda não ocupada</a:t>
            </a:r>
          </a:p>
          <a:p>
            <a:pPr lvl="1"/>
            <a:r>
              <a:rPr lang="pt-BR" dirty="0" smtClean="0"/>
              <a:t>Os elementos são armazenados na própria tabela </a:t>
            </a:r>
            <a:r>
              <a:rPr lang="pt-BR" dirty="0" err="1" smtClean="0"/>
              <a:t>hash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Evita o uso de listas encadeadas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A</a:t>
            </a:r>
            <a:r>
              <a:rPr lang="pt-BR" dirty="0" smtClean="0"/>
              <a:t> tenta ocupar a posição de </a:t>
            </a:r>
            <a:r>
              <a:rPr lang="pt-BR" b="1" dirty="0" smtClean="0"/>
              <a:t>B</a:t>
            </a:r>
          </a:p>
          <a:p>
            <a:pPr lvl="1"/>
            <a:r>
              <a:rPr lang="pt-BR" dirty="0" smtClean="0"/>
              <a:t>Devemos percorrer a tabela até achar uma posição vaga (</a:t>
            </a:r>
            <a:r>
              <a:rPr lang="pt-BR" b="1" dirty="0" smtClean="0"/>
              <a:t>NULL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08749"/>
              </p:ext>
            </p:extLst>
          </p:nvPr>
        </p:nvGraphicFramePr>
        <p:xfrm>
          <a:off x="5909942" y="2691788"/>
          <a:ext cx="2550490" cy="4023360"/>
        </p:xfrm>
        <a:graphic>
          <a:graphicData uri="http://schemas.openxmlformats.org/drawingml/2006/table">
            <a:tbl>
              <a:tblPr firstRow="1" firstCol="1"/>
              <a:tblGrid>
                <a:gridCol w="1125218"/>
                <a:gridCol w="142527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7" name="Elipse 6"/>
          <p:cNvSpPr/>
          <p:nvPr/>
        </p:nvSpPr>
        <p:spPr>
          <a:xfrm>
            <a:off x="3152930" y="34861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8" name="Conector reto 7"/>
          <p:cNvCxnSpPr>
            <a:stCxn id="7" idx="6"/>
          </p:cNvCxnSpPr>
          <p:nvPr/>
        </p:nvCxnSpPr>
        <p:spPr>
          <a:xfrm flipV="1">
            <a:off x="3510120" y="3263292"/>
            <a:ext cx="2633516" cy="40145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Maior número de posições na tabela para a mesma quantidade de memória usada no </a:t>
            </a:r>
            <a:r>
              <a:rPr lang="pt-BR" b="1" dirty="0" smtClean="0"/>
              <a:t>encadeamento separado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A memória utilizada para armazenar os ponteiros da lista encadeada no </a:t>
            </a:r>
            <a:r>
              <a:rPr lang="pt-BR" b="1" dirty="0" smtClean="0"/>
              <a:t>encadeamento separado </a:t>
            </a:r>
            <a:r>
              <a:rPr lang="pt-BR" dirty="0" smtClean="0"/>
              <a:t>pode ser aqui usada para aumentar o tamanho da tabela, diminuindo o número de colisões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Busca é realizada dentro da própria tabela</a:t>
            </a:r>
          </a:p>
          <a:p>
            <a:pPr lvl="2"/>
            <a:r>
              <a:rPr lang="pt-BR" dirty="0" smtClean="0"/>
              <a:t>Recuperação mais rápida de elementos</a:t>
            </a:r>
          </a:p>
          <a:p>
            <a:pPr lvl="1"/>
            <a:r>
              <a:rPr lang="pt-BR" dirty="0" smtClean="0"/>
              <a:t>Voltada para aplicações com restrições de memória</a:t>
            </a:r>
          </a:p>
          <a:p>
            <a:pPr lvl="1"/>
            <a:r>
              <a:rPr lang="pt-BR" dirty="0" smtClean="0"/>
              <a:t>Ao invés de acessarmos ponteiros extras, calculamos a </a:t>
            </a:r>
            <a:r>
              <a:rPr lang="pt-BR" dirty="0" err="1" smtClean="0"/>
              <a:t>sequência</a:t>
            </a:r>
            <a:r>
              <a:rPr lang="pt-BR" dirty="0" smtClean="0"/>
              <a:t> de posições a serem armazenadas.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Maior esforço de processamento no cálculo das posições</a:t>
            </a:r>
          </a:p>
          <a:p>
            <a:pPr lvl="1"/>
            <a:r>
              <a:rPr lang="pt-BR" dirty="0" smtClean="0"/>
              <a:t>Esse </a:t>
            </a:r>
            <a:r>
              <a:rPr lang="pt-BR" dirty="0"/>
              <a:t>esforço maior </a:t>
            </a:r>
            <a:r>
              <a:rPr lang="pt-BR" dirty="0" smtClean="0"/>
              <a:t>se deve ao fato de que, quando uma colisão ocorre, devemos calcular uma nova posição da tabela</a:t>
            </a:r>
          </a:p>
          <a:p>
            <a:pPr lvl="2"/>
            <a:r>
              <a:rPr lang="pt-BR" dirty="0" smtClean="0"/>
              <a:t>Colisões sucessivas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 apenas percorrermos o </a:t>
            </a:r>
            <a:r>
              <a:rPr lang="pt-BR" dirty="0" err="1" smtClean="0"/>
              <a:t>array</a:t>
            </a:r>
            <a:r>
              <a:rPr lang="pt-BR" dirty="0" smtClean="0"/>
              <a:t>, teremos colisões sucessivas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97128"/>
              </p:ext>
            </p:extLst>
          </p:nvPr>
        </p:nvGraphicFramePr>
        <p:xfrm>
          <a:off x="5909942" y="2691788"/>
          <a:ext cx="2550490" cy="4023360"/>
        </p:xfrm>
        <a:graphic>
          <a:graphicData uri="http://schemas.openxmlformats.org/drawingml/2006/table">
            <a:tbl>
              <a:tblPr firstRow="1" firstCol="1"/>
              <a:tblGrid>
                <a:gridCol w="1125218"/>
                <a:gridCol w="142527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3152930" y="34861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7" name="Conector reto 6"/>
          <p:cNvCxnSpPr>
            <a:stCxn id="6" idx="6"/>
          </p:cNvCxnSpPr>
          <p:nvPr/>
        </p:nvCxnSpPr>
        <p:spPr>
          <a:xfrm flipV="1">
            <a:off x="3510120" y="3214686"/>
            <a:ext cx="2704954" cy="45006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  <p:cxnSp>
        <p:nvCxnSpPr>
          <p:cNvPr id="8" name="Conector reto 7"/>
          <p:cNvCxnSpPr>
            <a:stCxn id="6" idx="6"/>
          </p:cNvCxnSpPr>
          <p:nvPr/>
        </p:nvCxnSpPr>
        <p:spPr>
          <a:xfrm flipV="1">
            <a:off x="3510120" y="3571876"/>
            <a:ext cx="2704954" cy="9287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  <p:cxnSp>
        <p:nvCxnSpPr>
          <p:cNvPr id="11" name="Conector reto 10"/>
          <p:cNvCxnSpPr>
            <a:stCxn id="6" idx="6"/>
          </p:cNvCxnSpPr>
          <p:nvPr/>
        </p:nvCxnSpPr>
        <p:spPr>
          <a:xfrm>
            <a:off x="3510120" y="3664751"/>
            <a:ext cx="2704954" cy="335753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Para a realização do cálculo da nova posição após a colisão, existem três estratégias muito utilizadas</a:t>
            </a:r>
          </a:p>
          <a:p>
            <a:pPr lvl="1"/>
            <a:r>
              <a:rPr lang="pt-BR" dirty="0" smtClean="0"/>
              <a:t>Sondagem linear</a:t>
            </a:r>
          </a:p>
          <a:p>
            <a:pPr lvl="1"/>
            <a:r>
              <a:rPr lang="pt-BR" dirty="0" smtClean="0"/>
              <a:t>Sondagem quadrática</a:t>
            </a:r>
          </a:p>
          <a:p>
            <a:pPr lvl="1"/>
            <a:r>
              <a:rPr lang="pt-BR" dirty="0" smtClean="0"/>
              <a:t>Duplo </a:t>
            </a:r>
            <a:r>
              <a:rPr lang="pt-BR" dirty="0" err="1" smtClean="0"/>
              <a:t>hash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Sondagem linear</a:t>
            </a:r>
          </a:p>
          <a:p>
            <a:pPr lvl="1"/>
            <a:r>
              <a:rPr lang="pt-BR" dirty="0" smtClean="0"/>
              <a:t>Também conhecida como </a:t>
            </a:r>
            <a:r>
              <a:rPr lang="pt-BR" b="1" dirty="0" smtClean="0"/>
              <a:t>tentativa linear</a:t>
            </a:r>
            <a:r>
              <a:rPr lang="pt-BR" dirty="0" smtClean="0"/>
              <a:t>, </a:t>
            </a:r>
            <a:r>
              <a:rPr lang="pt-BR" b="1" dirty="0" smtClean="0"/>
              <a:t>espalhamento linear </a:t>
            </a:r>
            <a:r>
              <a:rPr lang="pt-BR" dirty="0" smtClean="0"/>
              <a:t>ou </a:t>
            </a:r>
            <a:r>
              <a:rPr lang="pt-BR" b="1" dirty="0" err="1" smtClean="0"/>
              <a:t>rehash</a:t>
            </a:r>
            <a:r>
              <a:rPr lang="pt-BR" b="1" dirty="0" smtClean="0"/>
              <a:t> linear</a:t>
            </a:r>
          </a:p>
          <a:p>
            <a:pPr lvl="1"/>
            <a:r>
              <a:rPr lang="pt-BR" dirty="0" smtClean="0"/>
              <a:t>Tenta espalhar os elementos de forma sequencial a partir da posição calculada utilizando a função de </a:t>
            </a:r>
            <a:r>
              <a:rPr lang="pt-BR" dirty="0" err="1" smtClean="0"/>
              <a:t>hashing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Também conhecidas como tabelas de indexação ou de espalhamento</a:t>
            </a:r>
          </a:p>
          <a:p>
            <a:pPr lvl="1"/>
            <a:r>
              <a:rPr lang="pt-BR" dirty="0" smtClean="0"/>
              <a:t>É uma generalização da idéia de </a:t>
            </a:r>
            <a:r>
              <a:rPr lang="pt-BR" dirty="0" err="1" smtClean="0"/>
              <a:t>array</a:t>
            </a:r>
            <a:r>
              <a:rPr lang="pt-BR" dirty="0" smtClean="0"/>
              <a:t>. </a:t>
            </a:r>
          </a:p>
          <a:p>
            <a:r>
              <a:rPr lang="pt-BR" dirty="0" smtClean="0"/>
              <a:t>Idéia central </a:t>
            </a:r>
          </a:p>
          <a:p>
            <a:pPr lvl="1"/>
            <a:r>
              <a:rPr lang="pt-BR" dirty="0" smtClean="0"/>
              <a:t>Utilizar uma função, chamada de </a:t>
            </a:r>
            <a:r>
              <a:rPr lang="pt-BR" b="1" dirty="0" smtClean="0"/>
              <a:t>função de </a:t>
            </a:r>
            <a:r>
              <a:rPr lang="pt-BR" b="1" dirty="0" err="1" smtClean="0"/>
              <a:t>hashing</a:t>
            </a:r>
            <a:r>
              <a:rPr lang="pt-BR" dirty="0" smtClean="0"/>
              <a:t>, para espalhar os elementos que queremos armazenar na tabela. </a:t>
            </a:r>
          </a:p>
          <a:p>
            <a:pPr lvl="1"/>
            <a:r>
              <a:rPr lang="pt-BR" dirty="0" smtClean="0"/>
              <a:t>Esse espalhamento faz com que os elementos fiquem dispersos de forma não ordenada dentro do </a:t>
            </a:r>
            <a:r>
              <a:rPr lang="pt-BR" dirty="0" err="1" smtClean="0"/>
              <a:t>array</a:t>
            </a:r>
            <a:r>
              <a:rPr lang="pt-BR" dirty="0" smtClean="0"/>
              <a:t> que define a tabela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Sondagem linear</a:t>
            </a:r>
          </a:p>
          <a:p>
            <a:pPr lvl="1"/>
            <a:r>
              <a:rPr lang="pt-BR" dirty="0" smtClean="0"/>
              <a:t>Funcionamento </a:t>
            </a:r>
          </a:p>
          <a:p>
            <a:pPr lvl="2"/>
            <a:r>
              <a:rPr lang="pt-BR" dirty="0"/>
              <a:t>Primeiro elemento (i = 0) é colocado na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obtida pela </a:t>
            </a:r>
            <a:r>
              <a:rPr lang="pt-BR" b="1" dirty="0" smtClean="0"/>
              <a:t>função </a:t>
            </a:r>
            <a:r>
              <a:rPr lang="pt-BR" b="1" dirty="0"/>
              <a:t>de </a:t>
            </a:r>
            <a:r>
              <a:rPr lang="pt-BR" b="1" dirty="0" err="1" smtClean="0"/>
              <a:t>hashing</a:t>
            </a:r>
            <a:r>
              <a:rPr lang="pt-BR" dirty="0" smtClean="0"/>
              <a:t>: </a:t>
            </a:r>
            <a:r>
              <a:rPr lang="pt-BR" b="1" dirty="0" err="1" smtClean="0"/>
              <a:t>pos</a:t>
            </a:r>
            <a:endParaRPr lang="pt-BR" dirty="0"/>
          </a:p>
          <a:p>
            <a:pPr lvl="2"/>
            <a:r>
              <a:rPr lang="pt-BR" dirty="0" smtClean="0"/>
              <a:t>Segundo </a:t>
            </a:r>
            <a:r>
              <a:rPr lang="pt-BR" dirty="0"/>
              <a:t>elemento (colisão) é colocado na </a:t>
            </a:r>
            <a:r>
              <a:rPr lang="pt-BR" dirty="0" smtClean="0"/>
              <a:t>posição </a:t>
            </a:r>
            <a:r>
              <a:rPr lang="pt-BR" b="1" dirty="0" smtClean="0"/>
              <a:t>pos+1</a:t>
            </a:r>
            <a:endParaRPr lang="pt-BR" dirty="0"/>
          </a:p>
          <a:p>
            <a:pPr lvl="2"/>
            <a:r>
              <a:rPr lang="pt-BR" dirty="0" smtClean="0"/>
              <a:t>Terceiro </a:t>
            </a:r>
            <a:r>
              <a:rPr lang="pt-BR" dirty="0"/>
              <a:t>elemento (nova colisão) é colocado </a:t>
            </a:r>
            <a:r>
              <a:rPr lang="pt-BR" dirty="0" smtClean="0"/>
              <a:t>na </a:t>
            </a:r>
            <a:r>
              <a:rPr lang="pt-BR" dirty="0"/>
              <a:t>posição </a:t>
            </a:r>
            <a:r>
              <a:rPr lang="pt-BR" b="1" dirty="0" smtClean="0"/>
              <a:t>pos+2</a:t>
            </a:r>
            <a:endParaRPr lang="pt-B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58" b="17071"/>
          <a:stretch/>
        </p:blipFill>
        <p:spPr bwMode="auto">
          <a:xfrm>
            <a:off x="1397834" y="5231579"/>
            <a:ext cx="6348331" cy="7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0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Sondagem linear</a:t>
            </a:r>
          </a:p>
          <a:p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1439"/>
              </p:ext>
            </p:extLst>
          </p:nvPr>
        </p:nvGraphicFramePr>
        <p:xfrm>
          <a:off x="7559668" y="2325510"/>
          <a:ext cx="1584176" cy="4023360"/>
        </p:xfrm>
        <a:graphic>
          <a:graphicData uri="http://schemas.openxmlformats.org/drawingml/2006/table">
            <a:tbl>
              <a:tblPr firstRow="1" firstCol="1"/>
              <a:tblGrid>
                <a:gridCol w="1080120"/>
                <a:gridCol w="504056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77327"/>
              </p:ext>
            </p:extLst>
          </p:nvPr>
        </p:nvGraphicFramePr>
        <p:xfrm>
          <a:off x="142844" y="2325510"/>
          <a:ext cx="2448272" cy="4023360"/>
        </p:xfrm>
        <a:graphic>
          <a:graphicData uri="http://schemas.openxmlformats.org/drawingml/2006/table">
            <a:tbl>
              <a:tblPr firstRow="1" firstCol="1"/>
              <a:tblGrid>
                <a:gridCol w="1080122"/>
                <a:gridCol w="1368150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7535"/>
              </p:ext>
            </p:extLst>
          </p:nvPr>
        </p:nvGraphicFramePr>
        <p:xfrm>
          <a:off x="1619672" y="2450941"/>
          <a:ext cx="5832648" cy="3282315"/>
        </p:xfrm>
        <a:graphic>
          <a:graphicData uri="http://schemas.openxmlformats.org/drawingml/2006/table">
            <a:tbl>
              <a:tblPr firstRow="1"/>
              <a:tblGrid>
                <a:gridCol w="1007192"/>
                <a:gridCol w="1258990"/>
                <a:gridCol w="3566466"/>
              </a:tblGrid>
              <a:tr h="344056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CHAVE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INSERÇÃO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2 vazia. Insere elemento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6 vazia. Insere elemento</a:t>
                      </a:r>
                      <a:endParaRPr lang="pt-B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2 ocupada, procura na próxima posição: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3 vazia. Insere elemento</a:t>
                      </a:r>
                      <a:endParaRPr lang="pt-BR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10 vazia. Insere elemento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/>
                        <a:t>E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10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10 ocupada, procura na próxima posição. Como a posição 10 é a última, volta para o início: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Posição</a:t>
                      </a:r>
                      <a:r>
                        <a:rPr lang="pt-BR" sz="1600" b="1" baseline="0" dirty="0" smtClean="0">
                          <a:solidFill>
                            <a:schemeClr val="tx1"/>
                          </a:solidFill>
                        </a:rPr>
                        <a:t> 0 vazia. Insere elemento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Seta para a direita 11"/>
          <p:cNvSpPr/>
          <p:nvPr/>
        </p:nvSpPr>
        <p:spPr>
          <a:xfrm>
            <a:off x="1871036" y="5925910"/>
            <a:ext cx="5220000" cy="43204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Sondagem linear</a:t>
            </a:r>
          </a:p>
          <a:p>
            <a:pPr lvl="1"/>
            <a:r>
              <a:rPr lang="pt-BR" dirty="0" smtClean="0"/>
              <a:t>Estratégia simples</a:t>
            </a:r>
          </a:p>
          <a:p>
            <a:pPr lvl="1"/>
            <a:r>
              <a:rPr lang="pt-BR" dirty="0" smtClean="0"/>
              <a:t>Apresenta um problema conhecido como </a:t>
            </a:r>
            <a:r>
              <a:rPr lang="pt-BR" b="1" dirty="0" smtClean="0"/>
              <a:t>agrupamento primário</a:t>
            </a:r>
          </a:p>
          <a:p>
            <a:pPr lvl="2"/>
            <a:r>
              <a:rPr lang="pt-BR" dirty="0" smtClean="0"/>
              <a:t>A medida que a tabela </a:t>
            </a:r>
            <a:r>
              <a:rPr lang="pt-BR" dirty="0" err="1" smtClean="0"/>
              <a:t>hash</a:t>
            </a:r>
            <a:r>
              <a:rPr lang="pt-BR" dirty="0" smtClean="0"/>
              <a:t> fica cheia, o tempo para incluir ou buscar um elemento aumenta</a:t>
            </a:r>
          </a:p>
          <a:p>
            <a:pPr lvl="2"/>
            <a:r>
              <a:rPr lang="pt-BR" dirty="0" smtClean="0"/>
              <a:t>A medida que os elementos são inseridos surgem longas sequências de posições ocupadas </a:t>
            </a:r>
          </a:p>
          <a:p>
            <a:pPr lvl="2"/>
            <a:r>
              <a:rPr lang="pt-BR" dirty="0" smtClean="0"/>
              <a:t>A ocorrência desses agrupamentos aumenta o tempo de pesquisa, diminuindo o desempenho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Sondagem quadrática</a:t>
            </a:r>
          </a:p>
          <a:p>
            <a:pPr lvl="1"/>
            <a:r>
              <a:rPr lang="pt-BR" dirty="0" smtClean="0"/>
              <a:t>Também conhecida como tentativa quadrática, espalhamento quadrático ou </a:t>
            </a:r>
            <a:r>
              <a:rPr lang="pt-BR" dirty="0" err="1" smtClean="0"/>
              <a:t>rehash</a:t>
            </a:r>
            <a:r>
              <a:rPr lang="pt-BR" dirty="0" smtClean="0"/>
              <a:t> quadrático</a:t>
            </a:r>
          </a:p>
          <a:p>
            <a:pPr lvl="1"/>
            <a:r>
              <a:rPr lang="pt-BR" dirty="0" smtClean="0"/>
              <a:t>Tenta espalhar os elementos utilizando uma equação do segundo grau</a:t>
            </a:r>
          </a:p>
          <a:p>
            <a:pPr lvl="1"/>
            <a:r>
              <a:rPr lang="pt-BR" dirty="0" smtClean="0"/>
              <a:t>Exemplo</a:t>
            </a:r>
          </a:p>
          <a:p>
            <a:pPr lvl="2"/>
            <a:r>
              <a:rPr lang="pt-BR" b="1" dirty="0" err="1" smtClean="0"/>
              <a:t>pos</a:t>
            </a:r>
            <a:r>
              <a:rPr lang="pt-BR" b="1" dirty="0" smtClean="0"/>
              <a:t> + (c</a:t>
            </a:r>
            <a:r>
              <a:rPr lang="pt-BR" b="1" baseline="-25000" dirty="0" smtClean="0"/>
              <a:t>1</a:t>
            </a:r>
            <a:r>
              <a:rPr lang="pt-BR" b="1" dirty="0" smtClean="0"/>
              <a:t> * i) + (c</a:t>
            </a:r>
            <a:r>
              <a:rPr lang="pt-BR" b="1" baseline="-25000" dirty="0" smtClean="0"/>
              <a:t>2</a:t>
            </a:r>
            <a:r>
              <a:rPr lang="pt-BR" b="1" dirty="0" smtClean="0"/>
              <a:t> * i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</a:p>
          <a:p>
            <a:pPr lvl="3"/>
            <a:r>
              <a:rPr lang="pt-BR" b="1" dirty="0" err="1" smtClean="0"/>
              <a:t>pos</a:t>
            </a:r>
            <a:r>
              <a:rPr lang="pt-BR" b="1" dirty="0" smtClean="0"/>
              <a:t> </a:t>
            </a:r>
            <a:r>
              <a:rPr lang="pt-BR" dirty="0" smtClean="0"/>
              <a:t>é a posição obtida pela função de </a:t>
            </a:r>
            <a:r>
              <a:rPr lang="pt-BR" dirty="0" err="1" smtClean="0"/>
              <a:t>hashing</a:t>
            </a:r>
            <a:endParaRPr lang="pt-BR" dirty="0" smtClean="0"/>
          </a:p>
          <a:p>
            <a:pPr lvl="3"/>
            <a:r>
              <a:rPr lang="pt-BR" b="1" dirty="0" smtClean="0"/>
              <a:t>i</a:t>
            </a:r>
            <a:r>
              <a:rPr lang="pt-BR" dirty="0" smtClean="0"/>
              <a:t> é tentativa atual </a:t>
            </a:r>
          </a:p>
          <a:p>
            <a:pPr lvl="3"/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 smtClean="0"/>
              <a:t> e </a:t>
            </a:r>
            <a:r>
              <a:rPr lang="pt-BR" b="1" dirty="0" smtClean="0"/>
              <a:t>c</a:t>
            </a:r>
            <a:r>
              <a:rPr lang="pt-BR" b="1" baseline="-25000" dirty="0" smtClean="0"/>
              <a:t>2</a:t>
            </a:r>
            <a:r>
              <a:rPr lang="pt-BR" dirty="0" smtClean="0"/>
              <a:t> são os coeficientes da equação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Sondagem quadrática</a:t>
            </a:r>
          </a:p>
          <a:p>
            <a:pPr lvl="1"/>
            <a:r>
              <a:rPr lang="pt-BR" dirty="0" smtClean="0"/>
              <a:t>Funcionamento</a:t>
            </a:r>
          </a:p>
          <a:p>
            <a:pPr lvl="2"/>
            <a:r>
              <a:rPr lang="pt-BR" dirty="0" smtClean="0"/>
              <a:t>Primeiro </a:t>
            </a:r>
            <a:r>
              <a:rPr lang="pt-BR" dirty="0"/>
              <a:t>elemento (i = 0) é colocado </a:t>
            </a:r>
            <a:r>
              <a:rPr lang="pt-BR" dirty="0" smtClean="0"/>
              <a:t>na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obtida pela </a:t>
            </a:r>
            <a:r>
              <a:rPr lang="pt-BR" b="1" dirty="0" smtClean="0"/>
              <a:t>função </a:t>
            </a:r>
            <a:r>
              <a:rPr lang="pt-BR" b="1" dirty="0"/>
              <a:t>de </a:t>
            </a:r>
            <a:r>
              <a:rPr lang="pt-BR" b="1" dirty="0" err="1" smtClean="0"/>
              <a:t>hashing</a:t>
            </a:r>
            <a:r>
              <a:rPr lang="pt-BR" dirty="0" smtClean="0"/>
              <a:t>: </a:t>
            </a:r>
            <a:r>
              <a:rPr lang="pt-BR" b="1" dirty="0" err="1" smtClean="0"/>
              <a:t>pos</a:t>
            </a:r>
            <a:endParaRPr lang="pt-BR" dirty="0"/>
          </a:p>
          <a:p>
            <a:pPr lvl="2"/>
            <a:r>
              <a:rPr lang="pt-BR" dirty="0" smtClean="0"/>
              <a:t>Segundo </a:t>
            </a:r>
            <a:r>
              <a:rPr lang="pt-BR" dirty="0"/>
              <a:t>elemento (colisão) é colocado </a:t>
            </a:r>
            <a:r>
              <a:rPr lang="pt-BR" dirty="0" smtClean="0"/>
              <a:t>na posição </a:t>
            </a:r>
            <a:r>
              <a:rPr lang="pt-BR" b="1" dirty="0" err="1"/>
              <a:t>pos</a:t>
            </a:r>
            <a:r>
              <a:rPr lang="pt-BR" b="1" dirty="0"/>
              <a:t> + (c</a:t>
            </a:r>
            <a:r>
              <a:rPr lang="pt-BR" b="1" baseline="-25000" dirty="0"/>
              <a:t>1</a:t>
            </a:r>
            <a:r>
              <a:rPr lang="pt-BR" b="1" dirty="0"/>
              <a:t> * </a:t>
            </a:r>
            <a:r>
              <a:rPr lang="pt-BR" b="1" dirty="0" smtClean="0"/>
              <a:t>1) </a:t>
            </a:r>
            <a:r>
              <a:rPr lang="pt-BR" b="1" dirty="0"/>
              <a:t>+ (c</a:t>
            </a:r>
            <a:r>
              <a:rPr lang="pt-BR" b="1" baseline="-25000" dirty="0"/>
              <a:t>2</a:t>
            </a:r>
            <a:r>
              <a:rPr lang="pt-BR" b="1" dirty="0"/>
              <a:t> * </a:t>
            </a:r>
            <a:r>
              <a:rPr lang="pt-BR" b="1" dirty="0" smtClean="0"/>
              <a:t>1</a:t>
            </a:r>
            <a:r>
              <a:rPr lang="pt-BR" b="1" baseline="30000" dirty="0" smtClean="0"/>
              <a:t>2</a:t>
            </a:r>
            <a:r>
              <a:rPr lang="pt-BR" b="1" dirty="0"/>
              <a:t>)</a:t>
            </a:r>
          </a:p>
          <a:p>
            <a:pPr lvl="2"/>
            <a:r>
              <a:rPr lang="pt-BR" dirty="0" smtClean="0"/>
              <a:t>Terceiro </a:t>
            </a:r>
            <a:r>
              <a:rPr lang="pt-BR" dirty="0"/>
              <a:t>elemento (nova colisão) é </a:t>
            </a:r>
            <a:r>
              <a:rPr lang="pt-BR" dirty="0" smtClean="0"/>
              <a:t>colocado na </a:t>
            </a:r>
            <a:r>
              <a:rPr lang="pt-BR" dirty="0"/>
              <a:t>posição </a:t>
            </a:r>
            <a:r>
              <a:rPr lang="pt-BR" b="1" dirty="0" err="1"/>
              <a:t>pos</a:t>
            </a:r>
            <a:r>
              <a:rPr lang="pt-BR" b="1" dirty="0"/>
              <a:t> + (c</a:t>
            </a:r>
            <a:r>
              <a:rPr lang="pt-BR" b="1" baseline="-25000" dirty="0"/>
              <a:t>1</a:t>
            </a:r>
            <a:r>
              <a:rPr lang="pt-BR" b="1" dirty="0"/>
              <a:t> * </a:t>
            </a:r>
            <a:r>
              <a:rPr lang="pt-BR" b="1" dirty="0" smtClean="0"/>
              <a:t>2) </a:t>
            </a:r>
            <a:r>
              <a:rPr lang="pt-BR" b="1" dirty="0"/>
              <a:t>+ (c</a:t>
            </a:r>
            <a:r>
              <a:rPr lang="pt-BR" b="1" baseline="-25000" dirty="0"/>
              <a:t>2</a:t>
            </a:r>
            <a:r>
              <a:rPr lang="pt-BR" b="1" dirty="0"/>
              <a:t> * </a:t>
            </a:r>
            <a:r>
              <a:rPr lang="pt-BR" b="1" dirty="0" smtClean="0"/>
              <a:t>2</a:t>
            </a:r>
            <a:r>
              <a:rPr lang="pt-BR" b="1" baseline="30000" dirty="0" smtClean="0"/>
              <a:t>2</a:t>
            </a:r>
            <a:r>
              <a:rPr lang="pt-BR" b="1" dirty="0" smtClean="0"/>
              <a:t>)</a:t>
            </a:r>
            <a:endParaRPr lang="pt-BR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95" b="36538"/>
          <a:stretch/>
        </p:blipFill>
        <p:spPr bwMode="auto">
          <a:xfrm>
            <a:off x="1397834" y="5322912"/>
            <a:ext cx="634833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Sondagem quadrática</a:t>
            </a:r>
          </a:p>
          <a:p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179512" y="2414288"/>
            <a:ext cx="8784976" cy="4229422"/>
            <a:chOff x="179512" y="2079898"/>
            <a:chExt cx="8784976" cy="4229422"/>
          </a:xfrm>
        </p:grpSpPr>
        <p:sp>
          <p:nvSpPr>
            <p:cNvPr id="21" name="Elipse 20"/>
            <p:cNvSpPr/>
            <p:nvPr/>
          </p:nvSpPr>
          <p:spPr>
            <a:xfrm>
              <a:off x="4591050" y="2079898"/>
              <a:ext cx="3096000" cy="3869382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2358802" y="2636912"/>
              <a:ext cx="2213198" cy="2707729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000175" y="3169543"/>
              <a:ext cx="1349102" cy="1656184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79512" y="4211562"/>
              <a:ext cx="8784976" cy="209775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558602" y="377956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2790850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544405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990650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Elipse 28"/>
            <p:cNvSpPr/>
            <p:nvPr/>
          </p:nvSpPr>
          <p:spPr>
            <a:xfrm>
              <a:off x="1441748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Elipse 29"/>
            <p:cNvSpPr/>
            <p:nvPr/>
          </p:nvSpPr>
          <p:spPr>
            <a:xfrm>
              <a:off x="1898227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Elipse 30"/>
            <p:cNvSpPr/>
            <p:nvPr/>
          </p:nvSpPr>
          <p:spPr>
            <a:xfrm>
              <a:off x="2349277" y="4120553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91501"/>
              </p:ext>
            </p:extLst>
          </p:nvPr>
        </p:nvGraphicFramePr>
        <p:xfrm>
          <a:off x="323520" y="4329929"/>
          <a:ext cx="8496952" cy="370840"/>
        </p:xfrm>
        <a:graphic>
          <a:graphicData uri="http://schemas.openxmlformats.org/drawingml/2006/table">
            <a:tbl>
              <a:tblPr firstRow="1" bandRow="1"/>
              <a:tblGrid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  <a:gridCol w="447208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13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16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17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/>
                        <a:t>18</a:t>
                      </a:r>
                      <a:endParaRPr lang="pt-B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33" name="CaixaDeTexto 32"/>
          <p:cNvSpPr txBox="1"/>
          <p:nvPr/>
        </p:nvSpPr>
        <p:spPr>
          <a:xfrm>
            <a:off x="242042" y="5160117"/>
            <a:ext cx="25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Sondagem linear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42042" y="2467246"/>
            <a:ext cx="254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Sondagem quadrática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Sondagem quadrática</a:t>
            </a:r>
          </a:p>
          <a:p>
            <a:pPr lvl="1"/>
            <a:r>
              <a:rPr lang="pt-BR" dirty="0" smtClean="0"/>
              <a:t>Resolve o problema de agrupamento primário</a:t>
            </a:r>
          </a:p>
          <a:p>
            <a:pPr lvl="1"/>
            <a:r>
              <a:rPr lang="pt-BR" dirty="0" smtClean="0"/>
              <a:t>Porém, gera outro problema conhecido como </a:t>
            </a:r>
            <a:r>
              <a:rPr lang="pt-BR" b="1" dirty="0" smtClean="0"/>
              <a:t>agrupamento secundário</a:t>
            </a:r>
          </a:p>
          <a:p>
            <a:pPr lvl="2"/>
            <a:r>
              <a:rPr lang="pt-BR" dirty="0" smtClean="0"/>
              <a:t>Todas as chaves que produzam a mesma posição inicial também produzem as mesmas posições na sondagem quadrática</a:t>
            </a:r>
          </a:p>
          <a:p>
            <a:pPr lvl="2"/>
            <a:r>
              <a:rPr lang="pt-BR" dirty="0" smtClean="0"/>
              <a:t>Felizmente, a degradação produzida pelos agrupamentos secundários ainda é menor que a produzida pelos agrupamentos primários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Duplo </a:t>
            </a:r>
            <a:r>
              <a:rPr lang="pt-BR" dirty="0" err="1" smtClean="0"/>
              <a:t>hash</a:t>
            </a:r>
            <a:endParaRPr lang="pt-BR" dirty="0" smtClean="0"/>
          </a:p>
          <a:p>
            <a:pPr lvl="1"/>
            <a:r>
              <a:rPr lang="pt-BR" dirty="0" smtClean="0"/>
              <a:t>Também conhecida como espalhamento duplo</a:t>
            </a:r>
          </a:p>
          <a:p>
            <a:pPr lvl="1"/>
            <a:r>
              <a:rPr lang="pt-BR" dirty="0" smtClean="0"/>
              <a:t>Tenta espalhar os elementos utilizando duas funções de </a:t>
            </a:r>
            <a:r>
              <a:rPr lang="pt-BR" dirty="0" err="1" smtClean="0"/>
              <a:t>hashing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a </a:t>
            </a:r>
            <a:r>
              <a:rPr lang="pt-BR" b="1" dirty="0" smtClean="0"/>
              <a:t>primeira</a:t>
            </a:r>
            <a:r>
              <a:rPr lang="pt-BR" dirty="0" smtClean="0"/>
              <a:t> função de </a:t>
            </a:r>
            <a:r>
              <a:rPr lang="pt-BR" dirty="0" err="1" smtClean="0"/>
              <a:t>hashing</a:t>
            </a:r>
            <a:r>
              <a:rPr lang="pt-BR" dirty="0" smtClean="0"/>
              <a:t>, </a:t>
            </a:r>
            <a:r>
              <a:rPr lang="pt-BR" b="1" dirty="0" smtClean="0"/>
              <a:t>H1</a:t>
            </a:r>
            <a:r>
              <a:rPr lang="pt-BR" dirty="0" smtClean="0"/>
              <a:t>, é utilizada para calcular a posição inicial do elemento</a:t>
            </a:r>
          </a:p>
          <a:p>
            <a:pPr lvl="2"/>
            <a:r>
              <a:rPr lang="pt-BR" dirty="0" smtClean="0"/>
              <a:t>a </a:t>
            </a:r>
            <a:r>
              <a:rPr lang="pt-BR" b="1" dirty="0" smtClean="0"/>
              <a:t>segunda</a:t>
            </a:r>
            <a:r>
              <a:rPr lang="pt-BR" dirty="0" smtClean="0"/>
              <a:t> função de </a:t>
            </a:r>
            <a:r>
              <a:rPr lang="pt-BR" dirty="0" err="1" smtClean="0"/>
              <a:t>hashing</a:t>
            </a:r>
            <a:r>
              <a:rPr lang="pt-BR" dirty="0" smtClean="0"/>
              <a:t>, </a:t>
            </a:r>
            <a:r>
              <a:rPr lang="pt-BR" b="1" dirty="0" smtClean="0"/>
              <a:t>H2</a:t>
            </a:r>
            <a:r>
              <a:rPr lang="pt-BR" dirty="0" smtClean="0"/>
              <a:t>, é utilizada para calcular os deslocamentos em relação a posição inicial (no caso de uma colisão)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Duplo </a:t>
            </a:r>
            <a:r>
              <a:rPr lang="pt-BR" dirty="0" err="1" smtClean="0"/>
              <a:t>hash</a:t>
            </a:r>
            <a:endParaRPr lang="pt-BR" dirty="0" smtClean="0"/>
          </a:p>
          <a:p>
            <a:pPr lvl="1"/>
            <a:r>
              <a:rPr lang="pt-BR" dirty="0" smtClean="0"/>
              <a:t>A posição de um novo elemento na tabela </a:t>
            </a:r>
            <a:r>
              <a:rPr lang="pt-BR" dirty="0" err="1" smtClean="0"/>
              <a:t>hash</a:t>
            </a:r>
            <a:r>
              <a:rPr lang="pt-BR" dirty="0" smtClean="0"/>
              <a:t> é obtida como sendo </a:t>
            </a:r>
          </a:p>
          <a:p>
            <a:pPr lvl="2"/>
            <a:r>
              <a:rPr lang="pt-BR" b="1" dirty="0" smtClean="0"/>
              <a:t>H1 + i * H2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onde </a:t>
            </a:r>
            <a:r>
              <a:rPr lang="pt-BR" b="1" dirty="0" smtClean="0"/>
              <a:t>i</a:t>
            </a:r>
            <a:r>
              <a:rPr lang="pt-BR" dirty="0" smtClean="0"/>
              <a:t> é tentativa atual de inserção do elemento</a:t>
            </a:r>
          </a:p>
          <a:p>
            <a:pPr lvl="1"/>
            <a:r>
              <a:rPr lang="pt-BR" dirty="0" smtClean="0"/>
              <a:t>É necessário que as duas funções de </a:t>
            </a:r>
            <a:r>
              <a:rPr lang="pt-BR" dirty="0" err="1" smtClean="0"/>
              <a:t>hashing</a:t>
            </a:r>
            <a:r>
              <a:rPr lang="pt-BR" dirty="0" smtClean="0"/>
              <a:t> sejam diferentes. </a:t>
            </a:r>
          </a:p>
          <a:p>
            <a:pPr lvl="2"/>
            <a:r>
              <a:rPr lang="pt-BR" dirty="0" smtClean="0"/>
              <a:t>A segunda função de </a:t>
            </a:r>
            <a:r>
              <a:rPr lang="pt-BR" dirty="0" err="1" smtClean="0"/>
              <a:t>hashing</a:t>
            </a:r>
            <a:r>
              <a:rPr lang="pt-BR" dirty="0" smtClean="0"/>
              <a:t> não pode resultar em um valor igual a ZERO pois, neste caso, não haveria deslocamento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Endereçamento Aberto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Duplo </a:t>
            </a:r>
            <a:r>
              <a:rPr lang="pt-BR" dirty="0" err="1" smtClean="0"/>
              <a:t>hash</a:t>
            </a:r>
            <a:endParaRPr lang="pt-BR" dirty="0" smtClean="0"/>
          </a:p>
          <a:p>
            <a:pPr lvl="1"/>
            <a:r>
              <a:rPr lang="pt-BR" dirty="0" smtClean="0"/>
              <a:t>Funcionamento</a:t>
            </a:r>
          </a:p>
          <a:p>
            <a:pPr lvl="2"/>
            <a:r>
              <a:rPr lang="pt-BR" dirty="0"/>
              <a:t>Primeiro elemento (i = 0) é colocado </a:t>
            </a:r>
            <a:r>
              <a:rPr lang="pt-BR" dirty="0" smtClean="0"/>
              <a:t>na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obtida por </a:t>
            </a:r>
            <a:r>
              <a:rPr lang="pt-BR" b="1" dirty="0" smtClean="0"/>
              <a:t>H1</a:t>
            </a:r>
            <a:endParaRPr lang="pt-BR" b="1" dirty="0"/>
          </a:p>
          <a:p>
            <a:pPr lvl="2"/>
            <a:r>
              <a:rPr lang="pt-BR" dirty="0" smtClean="0"/>
              <a:t>Segundo </a:t>
            </a:r>
            <a:r>
              <a:rPr lang="pt-BR" dirty="0"/>
              <a:t>elemento (colisão) é colocado </a:t>
            </a:r>
            <a:r>
              <a:rPr lang="pt-BR" dirty="0" smtClean="0"/>
              <a:t>na posição </a:t>
            </a:r>
            <a:r>
              <a:rPr lang="pt-BR" b="1" dirty="0" smtClean="0"/>
              <a:t>H1 </a:t>
            </a:r>
            <a:r>
              <a:rPr lang="pt-BR" b="1" dirty="0"/>
              <a:t>+ 1 * </a:t>
            </a:r>
            <a:r>
              <a:rPr lang="pt-BR" b="1" dirty="0" smtClean="0"/>
              <a:t>H2</a:t>
            </a:r>
            <a:endParaRPr lang="pt-BR" dirty="0"/>
          </a:p>
          <a:p>
            <a:pPr lvl="2"/>
            <a:r>
              <a:rPr lang="pt-BR" dirty="0" smtClean="0"/>
              <a:t>Terceiro </a:t>
            </a:r>
            <a:r>
              <a:rPr lang="pt-BR" dirty="0"/>
              <a:t>elemento (nova colisão) é </a:t>
            </a:r>
            <a:r>
              <a:rPr lang="pt-BR" dirty="0" smtClean="0"/>
              <a:t>colocado na </a:t>
            </a:r>
            <a:r>
              <a:rPr lang="pt-BR" dirty="0"/>
              <a:t>posição </a:t>
            </a:r>
            <a:r>
              <a:rPr lang="pt-BR" b="1" dirty="0" smtClean="0"/>
              <a:t>H1 </a:t>
            </a:r>
            <a:r>
              <a:rPr lang="pt-BR" b="1" dirty="0"/>
              <a:t>+ 2 * </a:t>
            </a:r>
            <a:r>
              <a:rPr lang="pt-BR" b="1" dirty="0" smtClean="0"/>
              <a:t>H2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5" b="36838"/>
          <a:stretch/>
        </p:blipFill>
        <p:spPr bwMode="auto">
          <a:xfrm>
            <a:off x="1397834" y="5394920"/>
            <a:ext cx="6348331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1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84444"/>
              </p:ext>
            </p:extLst>
          </p:nvPr>
        </p:nvGraphicFramePr>
        <p:xfrm>
          <a:off x="5460606" y="2357430"/>
          <a:ext cx="2639786" cy="4023360"/>
        </p:xfrm>
        <a:graphic>
          <a:graphicData uri="http://schemas.openxmlformats.org/drawingml/2006/table">
            <a:tbl>
              <a:tblPr firstRow="1" firstCol="1"/>
              <a:tblGrid>
                <a:gridCol w="1164614"/>
                <a:gridCol w="147517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solidFill>
                            <a:schemeClr val="tx1"/>
                          </a:solidFill>
                        </a:rPr>
                        <a:t>TABLE_SIZE-1</a:t>
                      </a:r>
                      <a:endParaRPr lang="pt-B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8" name="Elipse 17"/>
          <p:cNvSpPr/>
          <p:nvPr/>
        </p:nvSpPr>
        <p:spPr>
          <a:xfrm>
            <a:off x="2295104" y="423248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9" name="Elipse 18"/>
          <p:cNvSpPr/>
          <p:nvPr/>
        </p:nvSpPr>
        <p:spPr>
          <a:xfrm>
            <a:off x="2367112" y="308036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0" name="Elipse 19"/>
          <p:cNvSpPr/>
          <p:nvPr/>
        </p:nvSpPr>
        <p:spPr>
          <a:xfrm>
            <a:off x="3369916" y="400158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626099" y="516859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1647032" y="45896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ector reto 22"/>
          <p:cNvCxnSpPr>
            <a:stCxn id="19" idx="6"/>
          </p:cNvCxnSpPr>
          <p:nvPr/>
        </p:nvCxnSpPr>
        <p:spPr>
          <a:xfrm>
            <a:off x="2724302" y="3258955"/>
            <a:ext cx="2664296" cy="394619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4" name="Conector reto 23"/>
          <p:cNvCxnSpPr>
            <a:stCxn id="18" idx="7"/>
          </p:cNvCxnSpPr>
          <p:nvPr/>
        </p:nvCxnSpPr>
        <p:spPr>
          <a:xfrm flipV="1">
            <a:off x="2599985" y="2933495"/>
            <a:ext cx="2788613" cy="1351302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5" name="Conector reto 24"/>
          <p:cNvCxnSpPr>
            <a:stCxn id="22" idx="6"/>
          </p:cNvCxnSpPr>
          <p:nvPr/>
        </p:nvCxnSpPr>
        <p:spPr>
          <a:xfrm>
            <a:off x="2004222" y="4768273"/>
            <a:ext cx="3384376" cy="685501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6" name="Conector reto 25"/>
          <p:cNvCxnSpPr>
            <a:stCxn id="20" idx="5"/>
          </p:cNvCxnSpPr>
          <p:nvPr/>
        </p:nvCxnSpPr>
        <p:spPr>
          <a:xfrm>
            <a:off x="3674797" y="4306465"/>
            <a:ext cx="1708493" cy="1579357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27" name="Conector reto 26"/>
          <p:cNvCxnSpPr>
            <a:stCxn id="21" idx="7"/>
          </p:cNvCxnSpPr>
          <p:nvPr/>
        </p:nvCxnSpPr>
        <p:spPr>
          <a:xfrm flipV="1">
            <a:off x="2930980" y="4411083"/>
            <a:ext cx="2457618" cy="80981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28" name="Elipse 27"/>
          <p:cNvSpPr/>
          <p:nvPr/>
        </p:nvSpPr>
        <p:spPr>
          <a:xfrm>
            <a:off x="1500166" y="2717470"/>
            <a:ext cx="2556284" cy="3312368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Inserção </a:t>
            </a:r>
            <a:r>
              <a:rPr lang="pt-BR" dirty="0"/>
              <a:t>e </a:t>
            </a:r>
            <a:r>
              <a:rPr lang="pt-BR" dirty="0" smtClean="0"/>
              <a:t>busca com tratamento de colisão</a:t>
            </a:r>
            <a:endParaRPr lang="pt-BR" dirty="0"/>
          </a:p>
          <a:p>
            <a:pPr lvl="1"/>
            <a:r>
              <a:rPr lang="pt-BR" dirty="0" smtClean="0"/>
              <a:t>Inserção</a:t>
            </a:r>
            <a:endParaRPr lang="pt-BR" dirty="0"/>
          </a:p>
          <a:p>
            <a:pPr lvl="2"/>
            <a:r>
              <a:rPr lang="pt-BR" dirty="0" smtClean="0"/>
              <a:t>Calcular </a:t>
            </a:r>
            <a:r>
              <a:rPr lang="pt-BR" dirty="0"/>
              <a:t>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b="1" dirty="0" smtClean="0"/>
              <a:t>chave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/>
              <a:t>array</a:t>
            </a:r>
            <a:endParaRPr lang="pt-BR" dirty="0"/>
          </a:p>
          <a:p>
            <a:pPr lvl="2"/>
            <a:r>
              <a:rPr lang="pt-BR" dirty="0"/>
              <a:t>Recalcular a </a:t>
            </a:r>
            <a:r>
              <a:rPr lang="pt-BR" b="1" dirty="0" smtClean="0"/>
              <a:t>posição</a:t>
            </a:r>
            <a:r>
              <a:rPr lang="pt-BR" dirty="0" smtClean="0"/>
              <a:t> enquanto </a:t>
            </a:r>
            <a:r>
              <a:rPr lang="pt-BR" dirty="0"/>
              <a:t>houver </a:t>
            </a:r>
            <a:r>
              <a:rPr lang="pt-BR" b="1" dirty="0" smtClean="0"/>
              <a:t>colisão</a:t>
            </a:r>
            <a:r>
              <a:rPr lang="pt-BR" dirty="0" smtClean="0"/>
              <a:t> </a:t>
            </a:r>
            <a:r>
              <a:rPr lang="pt-BR" dirty="0"/>
              <a:t>(limitar o número de tentativas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Alocar </a:t>
            </a:r>
            <a:r>
              <a:rPr lang="pt-BR" dirty="0"/>
              <a:t>espaço para os dados</a:t>
            </a:r>
          </a:p>
          <a:p>
            <a:pPr lvl="2"/>
            <a:r>
              <a:rPr lang="pt-BR" dirty="0" smtClean="0"/>
              <a:t>Armazenar </a:t>
            </a:r>
            <a:r>
              <a:rPr lang="pt-BR" dirty="0"/>
              <a:t>os dados na </a:t>
            </a:r>
            <a:r>
              <a:rPr lang="pt-BR" dirty="0" smtClean="0"/>
              <a:t>posição </a:t>
            </a:r>
            <a:r>
              <a:rPr lang="pt-BR" dirty="0"/>
              <a:t>calculada</a:t>
            </a:r>
          </a:p>
        </p:txBody>
      </p:sp>
    </p:spTree>
    <p:extLst>
      <p:ext uri="{BB962C8B-B14F-4D97-AF65-F5344CB8AC3E}">
        <p14:creationId xmlns:p14="http://schemas.microsoft.com/office/powerpoint/2010/main" val="3983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</a:t>
            </a:r>
            <a:r>
              <a:rPr lang="pt-BR" dirty="0" smtClean="0"/>
              <a:t>com </a:t>
            </a:r>
            <a:r>
              <a:rPr lang="pt-BR" dirty="0"/>
              <a:t>tratamento de colisão</a:t>
            </a:r>
          </a:p>
          <a:p>
            <a:endParaRPr lang="pt-B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76" y="2132856"/>
            <a:ext cx="5962048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2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Inserção e busca </a:t>
            </a:r>
            <a:r>
              <a:rPr lang="pt-BR" dirty="0" smtClean="0"/>
              <a:t>com </a:t>
            </a:r>
            <a:r>
              <a:rPr lang="pt-BR" dirty="0"/>
              <a:t>tratamento de colisão</a:t>
            </a:r>
          </a:p>
          <a:p>
            <a:pPr lvl="1"/>
            <a:r>
              <a:rPr lang="pt-BR" dirty="0" smtClean="0"/>
              <a:t>Busca</a:t>
            </a:r>
          </a:p>
          <a:p>
            <a:pPr lvl="2"/>
            <a:r>
              <a:rPr lang="pt-BR" dirty="0"/>
              <a:t>Calcular 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b="1" dirty="0" smtClean="0"/>
              <a:t>chave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dirty="0" err="1"/>
              <a:t>array</a:t>
            </a:r>
            <a:endParaRPr lang="pt-BR" dirty="0"/>
          </a:p>
          <a:p>
            <a:pPr lvl="2"/>
            <a:r>
              <a:rPr lang="pt-BR" dirty="0" smtClean="0"/>
              <a:t>Verificar </a:t>
            </a:r>
            <a:r>
              <a:rPr lang="pt-BR" dirty="0"/>
              <a:t>se há dados na </a:t>
            </a:r>
            <a:r>
              <a:rPr lang="pt-BR" b="1" dirty="0" smtClean="0"/>
              <a:t>posição</a:t>
            </a:r>
            <a:r>
              <a:rPr lang="pt-BR" dirty="0"/>
              <a:t> calculada e se esses dados combinam com a </a:t>
            </a:r>
            <a:r>
              <a:rPr lang="pt-BR" b="1" dirty="0" smtClean="0"/>
              <a:t>chave</a:t>
            </a:r>
            <a:endParaRPr lang="pt-BR" dirty="0"/>
          </a:p>
          <a:p>
            <a:pPr lvl="2"/>
            <a:r>
              <a:rPr lang="pt-BR" dirty="0" smtClean="0"/>
              <a:t>Recalcular </a:t>
            </a:r>
            <a:r>
              <a:rPr lang="pt-BR" dirty="0"/>
              <a:t>a </a:t>
            </a:r>
            <a:r>
              <a:rPr lang="pt-BR" b="1" dirty="0" smtClean="0"/>
              <a:t>posição</a:t>
            </a:r>
            <a:r>
              <a:rPr lang="pt-BR" dirty="0" smtClean="0"/>
              <a:t> </a:t>
            </a:r>
            <a:r>
              <a:rPr lang="pt-BR" dirty="0"/>
              <a:t>enquanto os dados </a:t>
            </a:r>
            <a:r>
              <a:rPr lang="pt-BR" dirty="0" smtClean="0"/>
              <a:t>forem </a:t>
            </a:r>
            <a:r>
              <a:rPr lang="pt-BR" dirty="0"/>
              <a:t>diferentes da </a:t>
            </a:r>
            <a:r>
              <a:rPr lang="pt-BR" b="1" dirty="0" smtClean="0"/>
              <a:t>chave</a:t>
            </a:r>
            <a:endParaRPr lang="pt-BR" b="1" dirty="0"/>
          </a:p>
          <a:p>
            <a:pPr lvl="2"/>
            <a:r>
              <a:rPr lang="pt-BR" dirty="0" smtClean="0"/>
              <a:t>Retornar </a:t>
            </a:r>
            <a:r>
              <a:rPr lang="pt-BR" dirty="0"/>
              <a:t>os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4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Tabela </a:t>
            </a:r>
            <a:r>
              <a:rPr lang="pt-BR" dirty="0" err="1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 com </a:t>
            </a:r>
            <a:r>
              <a:rPr lang="pt-BR" dirty="0"/>
              <a:t>tratamento de colisão</a:t>
            </a:r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58" y="2132856"/>
            <a:ext cx="6080684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1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Encadeamento Separado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Também conhecido como </a:t>
            </a:r>
            <a:r>
              <a:rPr lang="pt-BR" i="1" dirty="0" err="1" smtClean="0"/>
              <a:t>separate</a:t>
            </a:r>
            <a:r>
              <a:rPr lang="pt-BR" i="1" dirty="0" smtClean="0"/>
              <a:t> </a:t>
            </a:r>
            <a:r>
              <a:rPr lang="pt-BR" i="1" dirty="0" err="1" smtClean="0"/>
              <a:t>chaining</a:t>
            </a:r>
            <a:endParaRPr lang="pt-BR" i="1" dirty="0" smtClean="0"/>
          </a:p>
          <a:p>
            <a:pPr lvl="1"/>
            <a:r>
              <a:rPr lang="pt-BR" dirty="0" smtClean="0"/>
              <a:t>Não procura por posições vagas (valor </a:t>
            </a:r>
            <a:r>
              <a:rPr lang="pt-BR" b="1" dirty="0" smtClean="0"/>
              <a:t>NULL</a:t>
            </a:r>
            <a:r>
              <a:rPr lang="pt-BR" dirty="0" smtClean="0"/>
              <a:t>) dentro do </a:t>
            </a:r>
            <a:r>
              <a:rPr lang="pt-BR" dirty="0" err="1" smtClean="0"/>
              <a:t>array</a:t>
            </a:r>
            <a:r>
              <a:rPr lang="pt-BR" dirty="0" smtClean="0"/>
              <a:t> que define a tabela</a:t>
            </a:r>
          </a:p>
          <a:p>
            <a:pPr lvl="1"/>
            <a:r>
              <a:rPr lang="pt-BR" dirty="0" smtClean="0"/>
              <a:t>Armazena dentro de cada posição do </a:t>
            </a:r>
            <a:r>
              <a:rPr lang="pt-BR" dirty="0" err="1" smtClean="0"/>
              <a:t>array</a:t>
            </a:r>
            <a:r>
              <a:rPr lang="pt-BR" dirty="0" smtClean="0"/>
              <a:t> o início de uma lista dinâmica encadeada</a:t>
            </a:r>
          </a:p>
          <a:p>
            <a:pPr lvl="2"/>
            <a:r>
              <a:rPr lang="pt-BR" dirty="0" smtClean="0"/>
              <a:t>É dentro dessa lista que serão armazenadas as colisões (elementos com chaves iguais) para aquela posição do </a:t>
            </a:r>
            <a:r>
              <a:rPr lang="pt-BR" dirty="0" err="1" smtClean="0"/>
              <a:t>array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Encadeamento Separado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64856"/>
              </p:ext>
            </p:extLst>
          </p:nvPr>
        </p:nvGraphicFramePr>
        <p:xfrm>
          <a:off x="5046986" y="2334598"/>
          <a:ext cx="1512168" cy="4023360"/>
        </p:xfrm>
        <a:graphic>
          <a:graphicData uri="http://schemas.openxmlformats.org/drawingml/2006/table">
            <a:tbl>
              <a:tblPr firstRow="1" firstCol="1"/>
              <a:tblGrid>
                <a:gridCol w="432048"/>
                <a:gridCol w="1080120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pt-BR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7" name="Grupo 36"/>
          <p:cNvGrpSpPr/>
          <p:nvPr/>
        </p:nvGrpSpPr>
        <p:grpSpPr>
          <a:xfrm>
            <a:off x="6844666" y="2766646"/>
            <a:ext cx="571504" cy="285752"/>
            <a:chOff x="5786446" y="1966902"/>
            <a:chExt cx="571504" cy="285752"/>
          </a:xfrm>
        </p:grpSpPr>
        <p:sp>
          <p:nvSpPr>
            <p:cNvPr id="38" name="Retângulo 3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6844666" y="3459567"/>
            <a:ext cx="571504" cy="285752"/>
            <a:chOff x="5786446" y="1966902"/>
            <a:chExt cx="571504" cy="285752"/>
          </a:xfrm>
        </p:grpSpPr>
        <p:sp>
          <p:nvSpPr>
            <p:cNvPr id="41" name="Retângulo 4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6844666" y="4198551"/>
            <a:ext cx="571504" cy="285752"/>
            <a:chOff x="5786446" y="1966902"/>
            <a:chExt cx="571504" cy="285752"/>
          </a:xfrm>
        </p:grpSpPr>
        <p:sp>
          <p:nvSpPr>
            <p:cNvPr id="44" name="Retângulo 43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6844666" y="5298259"/>
            <a:ext cx="571504" cy="285752"/>
            <a:chOff x="5786446" y="1966902"/>
            <a:chExt cx="571504" cy="285752"/>
          </a:xfrm>
          <a:noFill/>
        </p:grpSpPr>
        <p:sp>
          <p:nvSpPr>
            <p:cNvPr id="47" name="Retângulo 4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7643834" y="3459567"/>
            <a:ext cx="571504" cy="285752"/>
            <a:chOff x="5786446" y="1966902"/>
            <a:chExt cx="571504" cy="285752"/>
          </a:xfrm>
        </p:grpSpPr>
        <p:sp>
          <p:nvSpPr>
            <p:cNvPr id="50" name="Retângulo 4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2" name="Conector de seta reta 51"/>
          <p:cNvCxnSpPr/>
          <p:nvPr/>
        </p:nvCxnSpPr>
        <p:spPr>
          <a:xfrm rot="10800000" flipH="1">
            <a:off x="7264744" y="3602443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3" name="Conector de seta reta 52"/>
          <p:cNvCxnSpPr/>
          <p:nvPr/>
        </p:nvCxnSpPr>
        <p:spPr>
          <a:xfrm rot="10800000" flipH="1">
            <a:off x="6370513" y="3602443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4" name="Conector de seta reta 53"/>
          <p:cNvCxnSpPr/>
          <p:nvPr/>
        </p:nvCxnSpPr>
        <p:spPr>
          <a:xfrm rot="10800000" flipH="1">
            <a:off x="6370513" y="4341427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5" name="Conector de seta reta 54"/>
          <p:cNvCxnSpPr/>
          <p:nvPr/>
        </p:nvCxnSpPr>
        <p:spPr>
          <a:xfrm rot="10800000" flipH="1">
            <a:off x="6370513" y="5441135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6" name="Conector de seta reta 55"/>
          <p:cNvCxnSpPr/>
          <p:nvPr/>
        </p:nvCxnSpPr>
        <p:spPr>
          <a:xfrm rot="10800000" flipH="1">
            <a:off x="6375275" y="2899997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57" name="Grupo 56"/>
          <p:cNvGrpSpPr/>
          <p:nvPr/>
        </p:nvGrpSpPr>
        <p:grpSpPr>
          <a:xfrm>
            <a:off x="7643834" y="5291551"/>
            <a:ext cx="571504" cy="285752"/>
            <a:chOff x="5786446" y="1966902"/>
            <a:chExt cx="571504" cy="285752"/>
          </a:xfrm>
          <a:noFill/>
        </p:grpSpPr>
        <p:sp>
          <p:nvSpPr>
            <p:cNvPr id="58" name="Retângulo 5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Conector de seta reta 59"/>
          <p:cNvCxnSpPr/>
          <p:nvPr/>
        </p:nvCxnSpPr>
        <p:spPr>
          <a:xfrm rot="10800000" flipH="1">
            <a:off x="7264744" y="5434427"/>
            <a:ext cx="360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61" name="Grupo 60"/>
          <p:cNvGrpSpPr/>
          <p:nvPr/>
        </p:nvGrpSpPr>
        <p:grpSpPr>
          <a:xfrm>
            <a:off x="6851006" y="5658299"/>
            <a:ext cx="571504" cy="285752"/>
            <a:chOff x="5786446" y="1966902"/>
            <a:chExt cx="571504" cy="285752"/>
          </a:xfrm>
        </p:grpSpPr>
        <p:sp>
          <p:nvSpPr>
            <p:cNvPr id="62" name="Retângulo 6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4" name="Conector de seta reta 63"/>
          <p:cNvCxnSpPr/>
          <p:nvPr/>
        </p:nvCxnSpPr>
        <p:spPr>
          <a:xfrm rot="10800000" flipH="1">
            <a:off x="6381615" y="5791650"/>
            <a:ext cx="468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aphicFrame>
        <p:nvGraphicFramePr>
          <p:cNvPr id="65" name="Tabela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2071"/>
              </p:ext>
            </p:extLst>
          </p:nvPr>
        </p:nvGraphicFramePr>
        <p:xfrm>
          <a:off x="1187624" y="2957359"/>
          <a:ext cx="2333326" cy="2761615"/>
        </p:xfrm>
        <a:graphic>
          <a:graphicData uri="http://schemas.openxmlformats.org/drawingml/2006/table">
            <a:tbl>
              <a:tblPr firstRow="1"/>
              <a:tblGrid>
                <a:gridCol w="1037033"/>
                <a:gridCol w="1296293"/>
              </a:tblGrid>
              <a:tr h="344056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CHAVE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800" b="1" dirty="0" smtClean="0">
                          <a:solidFill>
                            <a:schemeClr val="bg1"/>
                          </a:solidFill>
                        </a:rPr>
                        <a:t>POSIÇÃO</a:t>
                      </a:r>
                      <a:endParaRPr lang="pt-BR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A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dk1"/>
                          </a:solidFill>
                        </a:rPr>
                        <a:t>C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/>
                        <a:t>E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6" name="Seta para a direita 65"/>
          <p:cNvSpPr/>
          <p:nvPr/>
        </p:nvSpPr>
        <p:spPr>
          <a:xfrm>
            <a:off x="3750962" y="4122142"/>
            <a:ext cx="1080000" cy="432048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Encadeamento Separado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A lista dinâmica encadeada mantida em cada posição da tabela pode ser ordenada ou não</a:t>
            </a:r>
          </a:p>
          <a:p>
            <a:pPr lvl="1"/>
            <a:r>
              <a:rPr lang="pt-BR" dirty="0" smtClean="0"/>
              <a:t>Lista não ordenada </a:t>
            </a:r>
          </a:p>
          <a:p>
            <a:pPr lvl="2"/>
            <a:r>
              <a:rPr lang="pt-BR" dirty="0" smtClean="0"/>
              <a:t>Inserção tem complexidade </a:t>
            </a:r>
            <a:r>
              <a:rPr lang="pt-BR" b="1" i="1" dirty="0" smtClean="0"/>
              <a:t>O(1)</a:t>
            </a:r>
            <a:r>
              <a:rPr lang="pt-BR" dirty="0" smtClean="0"/>
              <a:t> no pior caso: basta inserir o elemento no início da lista. </a:t>
            </a:r>
          </a:p>
          <a:p>
            <a:pPr lvl="2"/>
            <a:r>
              <a:rPr lang="pt-BR" dirty="0" smtClean="0"/>
              <a:t>Busca tem complexidade </a:t>
            </a:r>
            <a:r>
              <a:rPr lang="pt-BR" b="1" i="1" dirty="0" smtClean="0"/>
              <a:t>O(M)</a:t>
            </a:r>
            <a:r>
              <a:rPr lang="pt-BR" dirty="0" smtClean="0"/>
              <a:t> no pior caso: busca linear</a:t>
            </a:r>
          </a:p>
          <a:p>
            <a:pPr lvl="1"/>
            <a:r>
              <a:rPr lang="pt-BR" dirty="0" smtClean="0"/>
              <a:t>Desvantagem</a:t>
            </a:r>
          </a:p>
          <a:p>
            <a:pPr lvl="2"/>
            <a:r>
              <a:rPr lang="pt-BR" dirty="0" smtClean="0"/>
              <a:t>Quantidade de memória consumida: gastamos mais memória para manter os ponteiros que ligam os diferentes elementos dentro de cada lista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89: Tabela </a:t>
            </a:r>
            <a:r>
              <a:rPr lang="pt-BR" dirty="0" err="1"/>
              <a:t>Hash</a:t>
            </a:r>
            <a:r>
              <a:rPr lang="pt-BR" dirty="0"/>
              <a:t> – </a:t>
            </a:r>
            <a:r>
              <a:rPr lang="pt-BR" dirty="0"/>
              <a:t>Definição: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</a:t>
            </a:r>
            <a:r>
              <a:rPr lang="pt-BR" dirty="0" err="1" smtClean="0">
                <a:hlinkClick r:id="rId2"/>
              </a:rPr>
              <a:t>njkANXEMHTY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90: Tabela </a:t>
            </a:r>
            <a:r>
              <a:rPr lang="pt-BR" dirty="0" err="1"/>
              <a:t>Hash</a:t>
            </a:r>
            <a:r>
              <a:rPr lang="pt-BR" dirty="0"/>
              <a:t> – </a:t>
            </a:r>
            <a:r>
              <a:rPr lang="pt-BR" dirty="0"/>
              <a:t>Implementação: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youtu.be/K40yG9bmVZ4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91: Tabela </a:t>
            </a:r>
            <a:r>
              <a:rPr lang="pt-BR" dirty="0" err="1"/>
              <a:t>Hash</a:t>
            </a:r>
            <a:r>
              <a:rPr lang="pt-BR" dirty="0"/>
              <a:t> – Criando e Destruindo a </a:t>
            </a:r>
            <a:r>
              <a:rPr lang="pt-BR" dirty="0"/>
              <a:t>Tabela: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youtu.be/X55Ku_Mpw5g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92: Tabela </a:t>
            </a:r>
            <a:r>
              <a:rPr lang="pt-BR" dirty="0" err="1"/>
              <a:t>Hash</a:t>
            </a:r>
            <a:r>
              <a:rPr lang="pt-BR" dirty="0"/>
              <a:t> – Função de </a:t>
            </a:r>
            <a:r>
              <a:rPr lang="pt-BR" dirty="0" err="1" smtClean="0"/>
              <a:t>Hashing</a:t>
            </a:r>
            <a:r>
              <a:rPr lang="pt-BR" dirty="0"/>
              <a:t>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youtu.be/o0TXB3QPOWY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93: Tabela </a:t>
            </a:r>
            <a:r>
              <a:rPr lang="pt-BR" dirty="0" err="1"/>
              <a:t>Hash</a:t>
            </a:r>
            <a:r>
              <a:rPr lang="pt-BR" dirty="0"/>
              <a:t> – Inserção e busca sem tratamento de </a:t>
            </a:r>
            <a:r>
              <a:rPr lang="pt-BR" dirty="0"/>
              <a:t>colisões: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</a:t>
            </a:r>
            <a:r>
              <a:rPr lang="pt-BR" dirty="0" err="1" smtClean="0">
                <a:hlinkClick r:id="rId6"/>
              </a:rPr>
              <a:t>sYKarxRQ</a:t>
            </a:r>
            <a:r>
              <a:rPr lang="pt-BR" dirty="0">
                <a:hlinkClick r:id="rId6"/>
              </a:rPr>
              <a:t>_-</a:t>
            </a:r>
            <a:r>
              <a:rPr lang="pt-BR" dirty="0" smtClean="0">
                <a:hlinkClick r:id="rId6"/>
              </a:rPr>
              <a:t>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8953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 smtClean="0"/>
              <a:t>Aula </a:t>
            </a:r>
            <a:r>
              <a:rPr lang="pt-BR" dirty="0"/>
              <a:t>94: Tabela </a:t>
            </a:r>
            <a:r>
              <a:rPr lang="pt-BR" dirty="0" err="1"/>
              <a:t>Hash</a:t>
            </a:r>
            <a:r>
              <a:rPr lang="pt-BR" dirty="0"/>
              <a:t> – </a:t>
            </a:r>
            <a:r>
              <a:rPr lang="pt-BR" dirty="0" err="1"/>
              <a:t>Hashing</a:t>
            </a:r>
            <a:r>
              <a:rPr lang="pt-BR" dirty="0"/>
              <a:t> </a:t>
            </a:r>
            <a:r>
              <a:rPr lang="pt-BR" dirty="0"/>
              <a:t>Universal: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</a:t>
            </a:r>
            <a:r>
              <a:rPr lang="pt-BR" dirty="0">
                <a:hlinkClick r:id="rId2"/>
              </a:rPr>
              <a:t>/-</a:t>
            </a:r>
            <a:r>
              <a:rPr lang="pt-BR" dirty="0" smtClean="0">
                <a:hlinkClick r:id="rId2"/>
              </a:rPr>
              <a:t>3ZTWubURdc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95: Tabela </a:t>
            </a:r>
            <a:r>
              <a:rPr lang="pt-BR" dirty="0" err="1"/>
              <a:t>Hash</a:t>
            </a:r>
            <a:r>
              <a:rPr lang="pt-BR" dirty="0"/>
              <a:t> – </a:t>
            </a:r>
            <a:r>
              <a:rPr lang="pt-BR" dirty="0" err="1"/>
              <a:t>Hashing</a:t>
            </a:r>
            <a:r>
              <a:rPr lang="pt-BR" dirty="0"/>
              <a:t> Perfeito e </a:t>
            </a:r>
            <a:r>
              <a:rPr lang="pt-BR" dirty="0"/>
              <a:t>Imperfeito: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youtu.be/KsWzI1z0z9o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96: Tabela </a:t>
            </a:r>
            <a:r>
              <a:rPr lang="pt-BR" dirty="0" err="1"/>
              <a:t>Hash</a:t>
            </a:r>
            <a:r>
              <a:rPr lang="pt-BR" dirty="0"/>
              <a:t> – Tratamento de </a:t>
            </a:r>
            <a:r>
              <a:rPr lang="pt-BR" dirty="0"/>
              <a:t>Colisões: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youtu.be/wBReEzdR7So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97: Tabela </a:t>
            </a:r>
            <a:r>
              <a:rPr lang="pt-BR" dirty="0" err="1"/>
              <a:t>Hash</a:t>
            </a:r>
            <a:r>
              <a:rPr lang="pt-BR" dirty="0"/>
              <a:t> – Tratamento de Colisões por Endereçamento </a:t>
            </a:r>
            <a:r>
              <a:rPr lang="pt-BR" dirty="0"/>
              <a:t>Aberto: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</a:t>
            </a:r>
            <a:r>
              <a:rPr lang="pt-BR" dirty="0" err="1" smtClean="0">
                <a:hlinkClick r:id="rId5"/>
              </a:rPr>
              <a:t>BDYiADxBqXA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98: Tabela </a:t>
            </a:r>
            <a:r>
              <a:rPr lang="pt-BR" dirty="0" err="1"/>
              <a:t>Hash</a:t>
            </a:r>
            <a:r>
              <a:rPr lang="pt-BR" dirty="0"/>
              <a:t> – Inserção e Busca com Tratamento de </a:t>
            </a:r>
            <a:r>
              <a:rPr lang="pt-BR" dirty="0"/>
              <a:t>Colisão</a:t>
            </a:r>
            <a:r>
              <a:rPr lang="pt-BR"/>
              <a:t>: </a:t>
            </a:r>
            <a:endParaRPr lang="pt-BR" smtClean="0">
              <a:hlinkClick r:id="rId6"/>
            </a:endParaRPr>
          </a:p>
          <a:p>
            <a:pPr lvl="1"/>
            <a:r>
              <a:rPr lang="pt-BR" smtClean="0">
                <a:hlinkClick r:id="rId6"/>
              </a:rPr>
              <a:t>youtu.be/Dhbgy2q0h4w</a:t>
            </a:r>
            <a:endParaRPr lang="pt-BR" dirty="0" smtClean="0"/>
          </a:p>
          <a:p>
            <a:pPr marL="36576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7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Por </a:t>
            </a:r>
            <a:r>
              <a:rPr lang="pt-BR" dirty="0"/>
              <a:t>que espalhar os elementos melhora a busca</a:t>
            </a:r>
            <a:r>
              <a:rPr lang="pt-BR" dirty="0" smtClean="0"/>
              <a:t>?</a:t>
            </a:r>
            <a:endParaRPr lang="pt-BR" dirty="0"/>
          </a:p>
          <a:p>
            <a:pPr lvl="1"/>
            <a:r>
              <a:rPr lang="pt-BR" dirty="0" smtClean="0"/>
              <a:t>A tabela permite </a:t>
            </a:r>
            <a:r>
              <a:rPr lang="pt-BR" dirty="0"/>
              <a:t>a </a:t>
            </a:r>
            <a:r>
              <a:rPr lang="pt-BR" dirty="0" smtClean="0"/>
              <a:t>associar valores </a:t>
            </a:r>
            <a:r>
              <a:rPr lang="pt-BR" dirty="0"/>
              <a:t>a </a:t>
            </a:r>
            <a:r>
              <a:rPr lang="pt-BR" dirty="0" smtClean="0"/>
              <a:t>chaves</a:t>
            </a:r>
          </a:p>
          <a:p>
            <a:pPr lvl="2"/>
            <a:r>
              <a:rPr lang="pt-BR" b="1" dirty="0" smtClean="0"/>
              <a:t>chave</a:t>
            </a:r>
            <a:r>
              <a:rPr lang="pt-BR" dirty="0" smtClean="0"/>
              <a:t>: </a:t>
            </a:r>
            <a:r>
              <a:rPr lang="pt-BR" dirty="0"/>
              <a:t>parte da informação que compõe </a:t>
            </a:r>
            <a:r>
              <a:rPr lang="pt-BR" dirty="0" smtClean="0"/>
              <a:t>o elemento </a:t>
            </a:r>
            <a:r>
              <a:rPr lang="pt-BR" dirty="0"/>
              <a:t>a ser inserido ou buscado na </a:t>
            </a:r>
            <a:r>
              <a:rPr lang="pt-BR" dirty="0" smtClean="0"/>
              <a:t>tabela</a:t>
            </a:r>
          </a:p>
          <a:p>
            <a:pPr lvl="2"/>
            <a:r>
              <a:rPr lang="pt-BR" b="1" dirty="0" smtClean="0"/>
              <a:t>valor</a:t>
            </a:r>
            <a:r>
              <a:rPr lang="pt-BR" dirty="0" smtClean="0"/>
              <a:t>: </a:t>
            </a:r>
            <a:r>
              <a:rPr lang="pt-BR" dirty="0"/>
              <a:t>é a posição (índice) onde o elemento </a:t>
            </a:r>
            <a:r>
              <a:rPr lang="pt-BR" dirty="0" smtClean="0"/>
              <a:t>se </a:t>
            </a:r>
            <a:r>
              <a:rPr lang="pt-BR" dirty="0"/>
              <a:t>encontra no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/>
              <a:t>que define a </a:t>
            </a:r>
            <a:r>
              <a:rPr lang="pt-BR" dirty="0" smtClean="0"/>
              <a:t>tabela    </a:t>
            </a:r>
          </a:p>
          <a:p>
            <a:pPr lvl="1"/>
            <a:r>
              <a:rPr lang="pt-BR" dirty="0" smtClean="0"/>
              <a:t>Assim, a partir de uma </a:t>
            </a:r>
            <a:r>
              <a:rPr lang="pt-BR" b="1" dirty="0" smtClean="0"/>
              <a:t>chave</a:t>
            </a:r>
            <a:r>
              <a:rPr lang="pt-BR" dirty="0" smtClean="0"/>
              <a:t> podemos acessar de forma rápida uma determinada </a:t>
            </a:r>
            <a:r>
              <a:rPr lang="pt-BR" b="1" dirty="0" smtClean="0"/>
              <a:t>posição</a:t>
            </a:r>
            <a:r>
              <a:rPr lang="pt-BR" dirty="0" smtClean="0"/>
              <a:t> do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 Na média, essa operação tem custo </a:t>
            </a:r>
            <a:r>
              <a:rPr lang="pt-BR" b="1" i="1" dirty="0" smtClean="0"/>
              <a:t>O(1)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Alta eficiência na operação de busca</a:t>
            </a:r>
          </a:p>
          <a:p>
            <a:pPr lvl="2"/>
            <a:r>
              <a:rPr lang="pt-BR" dirty="0" smtClean="0"/>
              <a:t>Caso médio é </a:t>
            </a:r>
            <a:r>
              <a:rPr lang="pt-BR" b="1" i="1" dirty="0" smtClean="0"/>
              <a:t>O(1)</a:t>
            </a:r>
            <a:r>
              <a:rPr lang="pt-BR" dirty="0" smtClean="0"/>
              <a:t> enquanto o da busca linear é </a:t>
            </a:r>
            <a:r>
              <a:rPr lang="pt-BR" b="1" i="1" dirty="0" smtClean="0"/>
              <a:t>O(N)</a:t>
            </a:r>
            <a:r>
              <a:rPr lang="pt-BR" dirty="0" smtClean="0"/>
              <a:t> e a da busca binária é </a:t>
            </a:r>
            <a:r>
              <a:rPr lang="pt-BR" b="1" i="1" dirty="0" smtClean="0"/>
              <a:t>O(log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N)</a:t>
            </a:r>
            <a:endParaRPr lang="pt-BR" dirty="0" smtClean="0"/>
          </a:p>
          <a:p>
            <a:pPr lvl="1"/>
            <a:r>
              <a:rPr lang="pt-BR" dirty="0" smtClean="0"/>
              <a:t>Tempo de busca é praticamente independente do número de chaves armazenadas na tabela</a:t>
            </a:r>
          </a:p>
          <a:p>
            <a:pPr lvl="1"/>
            <a:r>
              <a:rPr lang="pt-BR" dirty="0" smtClean="0"/>
              <a:t>Implementação simples</a:t>
            </a:r>
          </a:p>
        </p:txBody>
      </p:sp>
    </p:spTree>
    <p:extLst>
      <p:ext uri="{BB962C8B-B14F-4D97-AF65-F5344CB8AC3E}">
        <p14:creationId xmlns:p14="http://schemas.microsoft.com/office/powerpoint/2010/main" val="2884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2186</TotalTime>
  <Words>3760</Words>
  <Application>Microsoft Office PowerPoint</Application>
  <PresentationFormat>Apresentação na tela (4:3)</PresentationFormat>
  <Paragraphs>763</Paragraphs>
  <Slides>78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79" baseType="lpstr">
      <vt:lpstr>Mediano</vt:lpstr>
      <vt:lpstr>Tabela Hash</vt:lpstr>
      <vt:lpstr>Problema</vt:lpstr>
      <vt:lpstr>Problema</vt:lpstr>
      <vt:lpstr>Problema</vt:lpstr>
      <vt:lpstr>Problema</vt:lpstr>
      <vt:lpstr>Tabela Hash</vt:lpstr>
      <vt:lpstr>Tabela Hash</vt:lpstr>
      <vt:lpstr>Tabela Hash</vt:lpstr>
      <vt:lpstr>Tabela Hash</vt:lpstr>
      <vt:lpstr>Tabela Hash</vt:lpstr>
      <vt:lpstr>Tabela Hash</vt:lpstr>
      <vt:lpstr>Tabela Hash</vt:lpstr>
      <vt:lpstr>Aplicações</vt:lpstr>
      <vt:lpstr>Aplicações</vt:lpstr>
      <vt:lpstr>TAD Tabela Hash</vt:lpstr>
      <vt:lpstr>TAD Tabela Hash</vt:lpstr>
      <vt:lpstr>TAD Tabela Hash</vt:lpstr>
      <vt:lpstr>TAD Tabela Hash</vt:lpstr>
      <vt:lpstr>Tamanho da Tabela Hash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Função de Hashing</vt:lpstr>
      <vt:lpstr>TAD Tabela Hash</vt:lpstr>
      <vt:lpstr>TAD Tabela Hash</vt:lpstr>
      <vt:lpstr>TAD Tabela Hash</vt:lpstr>
      <vt:lpstr>TAD Tabela Hash</vt:lpstr>
      <vt:lpstr>Hashing Universal</vt:lpstr>
      <vt:lpstr>Hashing Universal</vt:lpstr>
      <vt:lpstr>Hashing Universal</vt:lpstr>
      <vt:lpstr>Hashing Universal</vt:lpstr>
      <vt:lpstr>Hashing imperfeito e perfeito </vt:lpstr>
      <vt:lpstr>Hashing imperfeito e perfeito </vt:lpstr>
      <vt:lpstr>Hashing imperfeito e perfeito </vt:lpstr>
      <vt:lpstr>Tratamento de Colisões</vt:lpstr>
      <vt:lpstr>Tratamento de Colisões</vt:lpstr>
      <vt:lpstr>Tratamento de Colisões</vt:lpstr>
      <vt:lpstr>Tratamento de Colisões</vt:lpstr>
      <vt:lpstr>Tratamento de Colisões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Endereçamento Aberto</vt:lpstr>
      <vt:lpstr>TAD Tabela Hash</vt:lpstr>
      <vt:lpstr>TAD Tabela Hash</vt:lpstr>
      <vt:lpstr>TAD Tabela Hash</vt:lpstr>
      <vt:lpstr>TAD Tabela Hash</vt:lpstr>
      <vt:lpstr>Encadeamento Separado</vt:lpstr>
      <vt:lpstr>Encadeamento Separado</vt:lpstr>
      <vt:lpstr>Encadeamento Separado</vt:lpstr>
      <vt:lpstr>Material Complementar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175</cp:revision>
  <dcterms:created xsi:type="dcterms:W3CDTF">2013-02-10T18:49:59Z</dcterms:created>
  <dcterms:modified xsi:type="dcterms:W3CDTF">2019-04-22T17:07:51Z</dcterms:modified>
</cp:coreProperties>
</file>