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48"/>
  </p:notesMasterIdLst>
  <p:sldIdLst>
    <p:sldId id="256" r:id="rId2"/>
    <p:sldId id="284" r:id="rId3"/>
    <p:sldId id="297" r:id="rId4"/>
    <p:sldId id="285" r:id="rId5"/>
    <p:sldId id="263" r:id="rId6"/>
    <p:sldId id="287" r:id="rId7"/>
    <p:sldId id="261" r:id="rId8"/>
    <p:sldId id="262" r:id="rId9"/>
    <p:sldId id="264" r:id="rId10"/>
    <p:sldId id="288" r:id="rId11"/>
    <p:sldId id="265" r:id="rId12"/>
    <p:sldId id="266" r:id="rId13"/>
    <p:sldId id="267" r:id="rId14"/>
    <p:sldId id="28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90" r:id="rId23"/>
    <p:sldId id="276" r:id="rId24"/>
    <p:sldId id="277" r:id="rId25"/>
    <p:sldId id="278" r:id="rId26"/>
    <p:sldId id="279" r:id="rId27"/>
    <p:sldId id="280" r:id="rId28"/>
    <p:sldId id="291" r:id="rId29"/>
    <p:sldId id="292" r:id="rId30"/>
    <p:sldId id="281" r:id="rId31"/>
    <p:sldId id="293" r:id="rId32"/>
    <p:sldId id="282" r:id="rId33"/>
    <p:sldId id="283" r:id="rId34"/>
    <p:sldId id="294" r:id="rId35"/>
    <p:sldId id="295" r:id="rId36"/>
    <p:sldId id="296" r:id="rId37"/>
    <p:sldId id="303" r:id="rId38"/>
    <p:sldId id="298" r:id="rId39"/>
    <p:sldId id="299" r:id="rId40"/>
    <p:sldId id="300" r:id="rId41"/>
    <p:sldId id="301" r:id="rId42"/>
    <p:sldId id="304" r:id="rId43"/>
    <p:sldId id="305" r:id="rId44"/>
    <p:sldId id="306" r:id="rId45"/>
    <p:sldId id="307" r:id="rId46"/>
    <p:sldId id="302" r:id="rId4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10/11/2019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29A2AB-49EB-4E27-9B9D-B220B1C9FC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6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11/10/2019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qvSbkbUkZjo" TargetMode="External"/><Relationship Id="rId7" Type="http://schemas.openxmlformats.org/officeDocument/2006/relationships/hyperlink" Target="http://youtu.be/-dAxrWDufa8" TargetMode="External"/><Relationship Id="rId2" Type="http://schemas.openxmlformats.org/officeDocument/2006/relationships/hyperlink" Target="http://youtu.be/gJvSmrxekD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k9DJn-COtKg" TargetMode="External"/><Relationship Id="rId5" Type="http://schemas.openxmlformats.org/officeDocument/2006/relationships/hyperlink" Target="http://youtu.be/LsLK04bWgy4" TargetMode="External"/><Relationship Id="rId4" Type="http://schemas.openxmlformats.org/officeDocument/2006/relationships/hyperlink" Target="http://youtu.be/5saF2Dg6sIc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Backes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Grau</a:t>
            </a:r>
          </a:p>
          <a:p>
            <a:pPr lvl="1"/>
            <a:r>
              <a:rPr lang="pt-BR" dirty="0" smtClean="0"/>
              <a:t>Indica o </a:t>
            </a:r>
            <a:r>
              <a:rPr lang="pt-BR" dirty="0"/>
              <a:t>número de arestas que conectam </a:t>
            </a:r>
            <a:r>
              <a:rPr lang="pt-BR" dirty="0" smtClean="0"/>
              <a:t>um vértice do grafo a outros vértices</a:t>
            </a:r>
          </a:p>
          <a:p>
            <a:pPr lvl="2"/>
            <a:r>
              <a:rPr lang="pt-BR" dirty="0" smtClean="0"/>
              <a:t>número </a:t>
            </a:r>
            <a:r>
              <a:rPr lang="pt-BR" dirty="0"/>
              <a:t>de vizinhos que aquele vértice possui no </a:t>
            </a:r>
            <a:r>
              <a:rPr lang="pt-BR" dirty="0" smtClean="0"/>
              <a:t>grafo (que chegam ou partem dele)</a:t>
            </a:r>
          </a:p>
          <a:p>
            <a:pPr lvl="1"/>
            <a:r>
              <a:rPr lang="pt-BR" dirty="0" smtClean="0"/>
              <a:t>No </a:t>
            </a:r>
            <a:r>
              <a:rPr lang="pt-BR" dirty="0"/>
              <a:t>caso dos dígrafos, temos dois tipos de grau:</a:t>
            </a:r>
          </a:p>
          <a:p>
            <a:pPr lvl="2"/>
            <a:r>
              <a:rPr lang="pt-BR" b="1" dirty="0"/>
              <a:t>grau de entrada</a:t>
            </a:r>
            <a:r>
              <a:rPr lang="pt-BR" dirty="0"/>
              <a:t>: </a:t>
            </a:r>
            <a:r>
              <a:rPr lang="pt-BR" dirty="0" smtClean="0"/>
              <a:t>número </a:t>
            </a:r>
            <a:r>
              <a:rPr lang="pt-BR" dirty="0"/>
              <a:t>de arestas que chegam ao </a:t>
            </a:r>
            <a:r>
              <a:rPr lang="pt-BR" dirty="0" smtClean="0"/>
              <a:t>vértice;</a:t>
            </a:r>
            <a:endParaRPr lang="pt-BR" dirty="0"/>
          </a:p>
          <a:p>
            <a:pPr lvl="2"/>
            <a:r>
              <a:rPr lang="pt-BR" b="1" dirty="0"/>
              <a:t>grau de saída</a:t>
            </a:r>
            <a:r>
              <a:rPr lang="pt-BR" dirty="0"/>
              <a:t>: </a:t>
            </a:r>
            <a:r>
              <a:rPr lang="pt-BR" dirty="0" smtClean="0"/>
              <a:t>número </a:t>
            </a:r>
            <a:r>
              <a:rPr lang="pt-BR" dirty="0"/>
              <a:t>de arestas que partem do </a:t>
            </a:r>
            <a:r>
              <a:rPr lang="pt-BR" dirty="0" smtClean="0"/>
              <a:t>vértice.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58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2883816" y="203037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5026956" y="260187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7" name="Conector reto 26"/>
          <p:cNvCxnSpPr>
            <a:stCxn id="28" idx="5"/>
            <a:endCxn id="26" idx="1"/>
          </p:cNvCxnSpPr>
          <p:nvPr/>
        </p:nvCxnSpPr>
        <p:spPr>
          <a:xfrm rot="16200000" flipH="1">
            <a:off x="4331705" y="1906624"/>
            <a:ext cx="676122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8" name="Elipse 27"/>
          <p:cNvSpPr/>
          <p:nvPr/>
        </p:nvSpPr>
        <p:spPr>
          <a:xfrm>
            <a:off x="3955386" y="167318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526758" y="345913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0" name="Conector reto 29"/>
          <p:cNvCxnSpPr>
            <a:stCxn id="25" idx="6"/>
            <a:endCxn id="28" idx="3"/>
          </p:cNvCxnSpPr>
          <p:nvPr/>
        </p:nvCxnSpPr>
        <p:spPr>
          <a:xfrm flipV="1">
            <a:off x="3241006" y="1978062"/>
            <a:ext cx="766689" cy="23090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" name="Conector reto 30"/>
          <p:cNvCxnSpPr>
            <a:stCxn id="29" idx="7"/>
            <a:endCxn id="26" idx="3"/>
          </p:cNvCxnSpPr>
          <p:nvPr/>
        </p:nvCxnSpPr>
        <p:spPr>
          <a:xfrm rot="5400000" flipH="1" flipV="1">
            <a:off x="4153110" y="2585285"/>
            <a:ext cx="604684" cy="124762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2" name="Conector reto 31"/>
          <p:cNvCxnSpPr>
            <a:stCxn id="28" idx="4"/>
            <a:endCxn id="29" idx="0"/>
          </p:cNvCxnSpPr>
          <p:nvPr/>
        </p:nvCxnSpPr>
        <p:spPr>
          <a:xfrm rot="5400000">
            <a:off x="3205287" y="2530437"/>
            <a:ext cx="1428760" cy="4286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3" name="Elipse 32"/>
          <p:cNvSpPr/>
          <p:nvPr/>
        </p:nvSpPr>
        <p:spPr>
          <a:xfrm>
            <a:off x="2882535" y="488341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5025675" y="545491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5" name="Conector reto 34"/>
          <p:cNvCxnSpPr>
            <a:stCxn id="36" idx="5"/>
            <a:endCxn id="34" idx="1"/>
          </p:cNvCxnSpPr>
          <p:nvPr/>
        </p:nvCxnSpPr>
        <p:spPr>
          <a:xfrm rot="16200000" flipH="1">
            <a:off x="4330424" y="4759663"/>
            <a:ext cx="676122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36" name="Elipse 35"/>
          <p:cNvSpPr/>
          <p:nvPr/>
        </p:nvSpPr>
        <p:spPr>
          <a:xfrm>
            <a:off x="3954105" y="45262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3525477" y="631217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8" name="Conector reto 37"/>
          <p:cNvCxnSpPr>
            <a:stCxn id="33" idx="6"/>
            <a:endCxn id="36" idx="3"/>
          </p:cNvCxnSpPr>
          <p:nvPr/>
        </p:nvCxnSpPr>
        <p:spPr>
          <a:xfrm flipV="1">
            <a:off x="3239725" y="4831101"/>
            <a:ext cx="766689" cy="23090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39" name="Conector reto 38"/>
          <p:cNvCxnSpPr>
            <a:stCxn id="37" idx="7"/>
            <a:endCxn id="34" idx="3"/>
          </p:cNvCxnSpPr>
          <p:nvPr/>
        </p:nvCxnSpPr>
        <p:spPr>
          <a:xfrm rot="5400000" flipH="1" flipV="1">
            <a:off x="4151829" y="5438324"/>
            <a:ext cx="604684" cy="124762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cxnSp>
        <p:nvCxnSpPr>
          <p:cNvPr id="40" name="Conector reto 39"/>
          <p:cNvCxnSpPr>
            <a:stCxn id="36" idx="4"/>
            <a:endCxn id="37" idx="0"/>
          </p:cNvCxnSpPr>
          <p:nvPr/>
        </p:nvCxnSpPr>
        <p:spPr>
          <a:xfrm rot="5400000">
            <a:off x="3204006" y="5383476"/>
            <a:ext cx="1428760" cy="4286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arrow" w="med" len="med"/>
          </a:ln>
          <a:effectLst/>
        </p:spPr>
      </p:cxnSp>
      <p:sp>
        <p:nvSpPr>
          <p:cNvPr id="41" name="CaixaDeTexto 40"/>
          <p:cNvSpPr txBox="1"/>
          <p:nvPr/>
        </p:nvSpPr>
        <p:spPr>
          <a:xfrm>
            <a:off x="971600" y="1943543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971600" y="479658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DIGRAFO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28594"/>
              </p:ext>
            </p:extLst>
          </p:nvPr>
        </p:nvGraphicFramePr>
        <p:xfrm>
          <a:off x="6331066" y="2008446"/>
          <a:ext cx="1214446" cy="1854200"/>
        </p:xfrm>
        <a:graphic>
          <a:graphicData uri="http://schemas.openxmlformats.org/drawingml/2006/table">
            <a:tbl>
              <a:tblPr/>
              <a:tblGrid>
                <a:gridCol w="1214446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Grau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G(A) = 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G(B) = 3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G(C) = 2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G(D) = 2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" name="Tabe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761612"/>
              </p:ext>
            </p:extLst>
          </p:nvPr>
        </p:nvGraphicFramePr>
        <p:xfrm>
          <a:off x="5776186" y="4454782"/>
          <a:ext cx="2324206" cy="2123440"/>
        </p:xfrm>
        <a:graphic>
          <a:graphicData uri="http://schemas.openxmlformats.org/drawingml/2006/table">
            <a:tbl>
              <a:tblPr/>
              <a:tblGrid>
                <a:gridCol w="1162103"/>
                <a:gridCol w="1162103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Grau</a:t>
                      </a:r>
                    </a:p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Entrada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Grau Saída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G(A) = 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G(A) = 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G(B) = 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G(B) = 2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G(C)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= 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G(C)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= 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G(D)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= 2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G(D)</a:t>
                      </a:r>
                      <a:r>
                        <a:rPr lang="pt-BR" b="1" baseline="0" dirty="0" smtClean="0">
                          <a:latin typeface="Arial" pitchFamily="34" charset="0"/>
                          <a:cs typeface="Arial" pitchFamily="34" charset="0"/>
                        </a:rPr>
                        <a:t> = 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Laço</a:t>
            </a:r>
          </a:p>
          <a:p>
            <a:pPr lvl="1"/>
            <a:r>
              <a:rPr lang="pt-BR" dirty="0" smtClean="0"/>
              <a:t>Uma </a:t>
            </a:r>
            <a:r>
              <a:rPr lang="pt-BR" dirty="0"/>
              <a:t>aresta é chamada de laço se seu vértice de partida é o mesmo que o de </a:t>
            </a:r>
            <a:r>
              <a:rPr lang="pt-BR" dirty="0" smtClean="0"/>
              <a:t>chagada</a:t>
            </a:r>
          </a:p>
          <a:p>
            <a:pPr lvl="2"/>
            <a:r>
              <a:rPr lang="pt-BR" dirty="0" smtClean="0"/>
              <a:t>A aresta conecta o vértice a ele mesmo</a:t>
            </a:r>
            <a:endParaRPr lang="pt-BR" dirty="0"/>
          </a:p>
        </p:txBody>
      </p:sp>
      <p:sp>
        <p:nvSpPr>
          <p:cNvPr id="17" name="Elipse 16"/>
          <p:cNvSpPr/>
          <p:nvPr/>
        </p:nvSpPr>
        <p:spPr>
          <a:xfrm>
            <a:off x="4214810" y="481140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ipse 17"/>
          <p:cNvSpPr/>
          <p:nvPr/>
        </p:nvSpPr>
        <p:spPr>
          <a:xfrm>
            <a:off x="6786578" y="538290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Conector reto 18"/>
          <p:cNvCxnSpPr>
            <a:stCxn id="20" idx="5"/>
            <a:endCxn id="18" idx="1"/>
          </p:cNvCxnSpPr>
          <p:nvPr/>
        </p:nvCxnSpPr>
        <p:spPr>
          <a:xfrm rot="16200000" flipH="1">
            <a:off x="5734137" y="4330465"/>
            <a:ext cx="961874" cy="124762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0" name="Elipse 19"/>
          <p:cNvSpPr/>
          <p:nvPr/>
        </p:nvSpPr>
        <p:spPr>
          <a:xfrm>
            <a:off x="5286380" y="416846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857752" y="624016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Conector reto 21"/>
          <p:cNvCxnSpPr>
            <a:stCxn id="17" idx="7"/>
            <a:endCxn id="20" idx="3"/>
          </p:cNvCxnSpPr>
          <p:nvPr/>
        </p:nvCxnSpPr>
        <p:spPr>
          <a:xfrm rot="5400000" flipH="1" flipV="1">
            <a:off x="4734005" y="4259027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3" name="Conector reto 22"/>
          <p:cNvCxnSpPr>
            <a:stCxn id="21" idx="7"/>
            <a:endCxn id="18" idx="3"/>
          </p:cNvCxnSpPr>
          <p:nvPr/>
        </p:nvCxnSpPr>
        <p:spPr>
          <a:xfrm rot="5400000" flipH="1" flipV="1">
            <a:off x="5698418" y="5152002"/>
            <a:ext cx="604684" cy="167625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4" name="Conector reto 23"/>
          <p:cNvCxnSpPr>
            <a:stCxn id="20" idx="4"/>
            <a:endCxn id="21" idx="0"/>
          </p:cNvCxnSpPr>
          <p:nvPr/>
        </p:nvCxnSpPr>
        <p:spPr>
          <a:xfrm rot="5400000">
            <a:off x="4393405" y="5168592"/>
            <a:ext cx="1714512" cy="4286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5" name="Forma 24"/>
          <p:cNvCxnSpPr>
            <a:stCxn id="20" idx="2"/>
            <a:endCxn id="20" idx="6"/>
          </p:cNvCxnSpPr>
          <p:nvPr/>
        </p:nvCxnSpPr>
        <p:spPr>
          <a:xfrm rot="10800000" flipH="1">
            <a:off x="5286380" y="4347055"/>
            <a:ext cx="357190" cy="1588"/>
          </a:xfrm>
          <a:prstGeom prst="curvedConnector5">
            <a:avLst>
              <a:gd name="adj1" fmla="val -64000"/>
              <a:gd name="adj2" fmla="val 44236160"/>
              <a:gd name="adj3" fmla="val 164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26" name="Forma 25"/>
          <p:cNvCxnSpPr>
            <a:stCxn id="18" idx="0"/>
            <a:endCxn id="18" idx="4"/>
          </p:cNvCxnSpPr>
          <p:nvPr/>
        </p:nvCxnSpPr>
        <p:spPr>
          <a:xfrm rot="16200000" flipH="1">
            <a:off x="6786578" y="5561501"/>
            <a:ext cx="357190" cy="1588"/>
          </a:xfrm>
          <a:prstGeom prst="curvedConnector5">
            <a:avLst>
              <a:gd name="adj1" fmla="val -64000"/>
              <a:gd name="adj2" fmla="val 44835971"/>
              <a:gd name="adj3" fmla="val 164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27" name="Elipse 26"/>
          <p:cNvSpPr/>
          <p:nvPr/>
        </p:nvSpPr>
        <p:spPr>
          <a:xfrm>
            <a:off x="1428728" y="524003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Forma 27"/>
          <p:cNvCxnSpPr>
            <a:stCxn id="27" idx="2"/>
            <a:endCxn id="27" idx="6"/>
          </p:cNvCxnSpPr>
          <p:nvPr/>
        </p:nvCxnSpPr>
        <p:spPr>
          <a:xfrm rot="10800000" flipH="1">
            <a:off x="1428728" y="5418625"/>
            <a:ext cx="357190" cy="1588"/>
          </a:xfrm>
          <a:prstGeom prst="curvedConnector5">
            <a:avLst>
              <a:gd name="adj1" fmla="val -64000"/>
              <a:gd name="adj2" fmla="val 44236160"/>
              <a:gd name="adj3" fmla="val 164000"/>
            </a:avLst>
          </a:prstGeom>
          <a:noFill/>
          <a:ln w="38100" cap="flat" cmpd="sng" algn="ctr">
            <a:solidFill>
              <a:sysClr val="windowText" lastClr="000000"/>
            </a:solidFill>
            <a:prstDash val="sysDash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Caminho</a:t>
            </a:r>
          </a:p>
          <a:p>
            <a:pPr lvl="1"/>
            <a:r>
              <a:rPr lang="pt-BR" dirty="0" smtClean="0"/>
              <a:t>Um caminho </a:t>
            </a:r>
            <a:r>
              <a:rPr lang="pt-BR" dirty="0"/>
              <a:t>entre dois vértices é uma sequência de vértices onde cada vértice está conectado ao vértice seguinte por meio de uma aresta. </a:t>
            </a:r>
          </a:p>
        </p:txBody>
      </p:sp>
      <p:sp>
        <p:nvSpPr>
          <p:cNvPr id="31" name="Elipse 30"/>
          <p:cNvSpPr/>
          <p:nvPr/>
        </p:nvSpPr>
        <p:spPr>
          <a:xfrm>
            <a:off x="5143504" y="45971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7715272" y="516862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3" name="Conector reto 32"/>
          <p:cNvCxnSpPr>
            <a:stCxn id="39" idx="4"/>
            <a:endCxn id="32" idx="0"/>
          </p:cNvCxnSpPr>
          <p:nvPr/>
        </p:nvCxnSpPr>
        <p:spPr>
          <a:xfrm rot="16200000" flipH="1">
            <a:off x="7179487" y="4454243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4" name="Elipse 33"/>
          <p:cNvSpPr/>
          <p:nvPr/>
        </p:nvSpPr>
        <p:spPr>
          <a:xfrm>
            <a:off x="6357950" y="445424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5429256" y="552581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6" name="Conector reto 35"/>
          <p:cNvCxnSpPr>
            <a:stCxn id="31" idx="6"/>
            <a:endCxn id="34" idx="2"/>
          </p:cNvCxnSpPr>
          <p:nvPr/>
        </p:nvCxnSpPr>
        <p:spPr>
          <a:xfrm flipV="1">
            <a:off x="5500694" y="4632838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7" name="Conector reto 36"/>
          <p:cNvCxnSpPr>
            <a:stCxn id="40" idx="7"/>
            <a:endCxn id="32" idx="3"/>
          </p:cNvCxnSpPr>
          <p:nvPr/>
        </p:nvCxnSpPr>
        <p:spPr>
          <a:xfrm rot="5400000" flipH="1" flipV="1">
            <a:off x="7448649" y="5473504"/>
            <a:ext cx="318932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>
            <a:stCxn id="39" idx="3"/>
            <a:endCxn id="34" idx="7"/>
          </p:cNvCxnSpPr>
          <p:nvPr/>
        </p:nvCxnSpPr>
        <p:spPr>
          <a:xfrm rot="5400000">
            <a:off x="6805707" y="4044744"/>
            <a:ext cx="318932" cy="60468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39" name="Elipse 38"/>
          <p:cNvSpPr/>
          <p:nvPr/>
        </p:nvSpPr>
        <p:spPr>
          <a:xfrm>
            <a:off x="7215206" y="388273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7143768" y="574012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1" name="Conector reto 40"/>
          <p:cNvCxnSpPr>
            <a:stCxn id="34" idx="5"/>
            <a:endCxn id="40" idx="1"/>
          </p:cNvCxnSpPr>
          <p:nvPr/>
        </p:nvCxnSpPr>
        <p:spPr>
          <a:xfrm rot="16200000" flipH="1">
            <a:off x="6412798" y="5009157"/>
            <a:ext cx="1033312" cy="53324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stCxn id="35" idx="6"/>
            <a:endCxn id="40" idx="2"/>
          </p:cNvCxnSpPr>
          <p:nvPr/>
        </p:nvCxnSpPr>
        <p:spPr>
          <a:xfrm>
            <a:off x="5786446" y="5704408"/>
            <a:ext cx="1357322" cy="21431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43" name="Elipse 42"/>
          <p:cNvSpPr/>
          <p:nvPr/>
        </p:nvSpPr>
        <p:spPr>
          <a:xfrm>
            <a:off x="928662" y="45971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3500430" y="516862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Conector reto 44"/>
          <p:cNvCxnSpPr>
            <a:stCxn id="51" idx="4"/>
            <a:endCxn id="44" idx="0"/>
          </p:cNvCxnSpPr>
          <p:nvPr/>
        </p:nvCxnSpPr>
        <p:spPr>
          <a:xfrm rot="16200000" flipH="1">
            <a:off x="2964645" y="4454243"/>
            <a:ext cx="928694" cy="50006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46" name="Elipse 45"/>
          <p:cNvSpPr/>
          <p:nvPr/>
        </p:nvSpPr>
        <p:spPr>
          <a:xfrm>
            <a:off x="2143108" y="445424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1214414" y="552581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8" name="Conector reto 47"/>
          <p:cNvCxnSpPr>
            <a:stCxn id="43" idx="6"/>
            <a:endCxn id="46" idx="2"/>
          </p:cNvCxnSpPr>
          <p:nvPr/>
        </p:nvCxnSpPr>
        <p:spPr>
          <a:xfrm flipV="1">
            <a:off x="1285852" y="4632838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ector reto 48"/>
          <p:cNvCxnSpPr>
            <a:stCxn id="52" idx="7"/>
            <a:endCxn id="44" idx="3"/>
          </p:cNvCxnSpPr>
          <p:nvPr/>
        </p:nvCxnSpPr>
        <p:spPr>
          <a:xfrm rot="5400000" flipH="1" flipV="1">
            <a:off x="3233807" y="5473504"/>
            <a:ext cx="318932" cy="3189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stCxn id="51" idx="3"/>
            <a:endCxn id="46" idx="7"/>
          </p:cNvCxnSpPr>
          <p:nvPr/>
        </p:nvCxnSpPr>
        <p:spPr>
          <a:xfrm rot="5400000">
            <a:off x="2590865" y="4044744"/>
            <a:ext cx="318932" cy="6046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1" name="Elipse 50"/>
          <p:cNvSpPr/>
          <p:nvPr/>
        </p:nvSpPr>
        <p:spPr>
          <a:xfrm>
            <a:off x="3000364" y="388273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928926" y="574012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3" name="Conector reto 52"/>
          <p:cNvCxnSpPr>
            <a:stCxn id="46" idx="5"/>
            <a:endCxn id="52" idx="1"/>
          </p:cNvCxnSpPr>
          <p:nvPr/>
        </p:nvCxnSpPr>
        <p:spPr>
          <a:xfrm rot="16200000" flipH="1">
            <a:off x="2197956" y="5009157"/>
            <a:ext cx="1033312" cy="5332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stCxn id="47" idx="6"/>
            <a:endCxn id="52" idx="2"/>
          </p:cNvCxnSpPr>
          <p:nvPr/>
        </p:nvCxnSpPr>
        <p:spPr>
          <a:xfrm>
            <a:off x="1571604" y="5704408"/>
            <a:ext cx="1357322" cy="21431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55" name="CaixaDeTexto 54"/>
          <p:cNvSpPr txBox="1"/>
          <p:nvPr/>
        </p:nvSpPr>
        <p:spPr>
          <a:xfrm>
            <a:off x="1500166" y="6383069"/>
            <a:ext cx="22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CAMINHO: 3-4-5-6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857884" y="6383069"/>
            <a:ext cx="22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CAMINHO: 3-2-5-6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Caminho</a:t>
            </a:r>
          </a:p>
          <a:p>
            <a:pPr lvl="1"/>
            <a:r>
              <a:rPr lang="pt-BR" dirty="0" smtClean="0"/>
              <a:t>Comprimento </a:t>
            </a:r>
            <a:r>
              <a:rPr lang="pt-BR" dirty="0"/>
              <a:t>do </a:t>
            </a:r>
            <a:r>
              <a:rPr lang="pt-BR" dirty="0" smtClean="0"/>
              <a:t>caminho: número </a:t>
            </a:r>
            <a:r>
              <a:rPr lang="pt-BR" dirty="0"/>
              <a:t>de vértices que precisamos percorrer de um vértice até o </a:t>
            </a:r>
            <a:r>
              <a:rPr lang="pt-BR" dirty="0" smtClean="0"/>
              <a:t>outro</a:t>
            </a:r>
            <a:endParaRPr lang="pt-BR" dirty="0"/>
          </a:p>
        </p:txBody>
      </p:sp>
      <p:sp>
        <p:nvSpPr>
          <p:cNvPr id="31" name="Elipse 30"/>
          <p:cNvSpPr/>
          <p:nvPr/>
        </p:nvSpPr>
        <p:spPr>
          <a:xfrm>
            <a:off x="5143504" y="45971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7715272" y="516862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3" name="Conector reto 32"/>
          <p:cNvCxnSpPr>
            <a:stCxn id="39" idx="4"/>
            <a:endCxn id="32" idx="0"/>
          </p:cNvCxnSpPr>
          <p:nvPr/>
        </p:nvCxnSpPr>
        <p:spPr>
          <a:xfrm rot="16200000" flipH="1">
            <a:off x="7179487" y="4454243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4" name="Elipse 33"/>
          <p:cNvSpPr/>
          <p:nvPr/>
        </p:nvSpPr>
        <p:spPr>
          <a:xfrm>
            <a:off x="6357950" y="445424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5" name="Elipse 34"/>
          <p:cNvSpPr/>
          <p:nvPr/>
        </p:nvSpPr>
        <p:spPr>
          <a:xfrm>
            <a:off x="5429256" y="552581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6" name="Conector reto 35"/>
          <p:cNvCxnSpPr>
            <a:stCxn id="31" idx="6"/>
            <a:endCxn id="34" idx="2"/>
          </p:cNvCxnSpPr>
          <p:nvPr/>
        </p:nvCxnSpPr>
        <p:spPr>
          <a:xfrm flipV="1">
            <a:off x="5500694" y="4632838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7" name="Conector reto 36"/>
          <p:cNvCxnSpPr>
            <a:stCxn id="40" idx="7"/>
            <a:endCxn id="32" idx="3"/>
          </p:cNvCxnSpPr>
          <p:nvPr/>
        </p:nvCxnSpPr>
        <p:spPr>
          <a:xfrm rot="5400000" flipH="1" flipV="1">
            <a:off x="7448649" y="5473504"/>
            <a:ext cx="318932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>
            <a:stCxn id="39" idx="3"/>
            <a:endCxn id="34" idx="7"/>
          </p:cNvCxnSpPr>
          <p:nvPr/>
        </p:nvCxnSpPr>
        <p:spPr>
          <a:xfrm rot="5400000">
            <a:off x="6805707" y="4044744"/>
            <a:ext cx="318932" cy="60468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39" name="Elipse 38"/>
          <p:cNvSpPr/>
          <p:nvPr/>
        </p:nvSpPr>
        <p:spPr>
          <a:xfrm>
            <a:off x="7215206" y="388273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7143768" y="574012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1" name="Conector reto 40"/>
          <p:cNvCxnSpPr>
            <a:stCxn id="34" idx="5"/>
            <a:endCxn id="40" idx="1"/>
          </p:cNvCxnSpPr>
          <p:nvPr/>
        </p:nvCxnSpPr>
        <p:spPr>
          <a:xfrm rot="16200000" flipH="1">
            <a:off x="6412798" y="5009157"/>
            <a:ext cx="1033312" cy="53324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stCxn id="35" idx="6"/>
            <a:endCxn id="40" idx="2"/>
          </p:cNvCxnSpPr>
          <p:nvPr/>
        </p:nvCxnSpPr>
        <p:spPr>
          <a:xfrm>
            <a:off x="5786446" y="5704408"/>
            <a:ext cx="1357322" cy="21431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43" name="Elipse 42"/>
          <p:cNvSpPr/>
          <p:nvPr/>
        </p:nvSpPr>
        <p:spPr>
          <a:xfrm>
            <a:off x="928662" y="459711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3500430" y="516862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5" name="Conector reto 44"/>
          <p:cNvCxnSpPr>
            <a:stCxn id="51" idx="4"/>
            <a:endCxn id="44" idx="0"/>
          </p:cNvCxnSpPr>
          <p:nvPr/>
        </p:nvCxnSpPr>
        <p:spPr>
          <a:xfrm rot="16200000" flipH="1">
            <a:off x="2964645" y="4454243"/>
            <a:ext cx="928694" cy="50006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46" name="Elipse 45"/>
          <p:cNvSpPr/>
          <p:nvPr/>
        </p:nvSpPr>
        <p:spPr>
          <a:xfrm>
            <a:off x="2143108" y="445424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1214414" y="552581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8" name="Conector reto 47"/>
          <p:cNvCxnSpPr>
            <a:stCxn id="43" idx="6"/>
            <a:endCxn id="46" idx="2"/>
          </p:cNvCxnSpPr>
          <p:nvPr/>
        </p:nvCxnSpPr>
        <p:spPr>
          <a:xfrm flipV="1">
            <a:off x="1285852" y="4632838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ector reto 48"/>
          <p:cNvCxnSpPr>
            <a:stCxn id="52" idx="7"/>
            <a:endCxn id="44" idx="3"/>
          </p:cNvCxnSpPr>
          <p:nvPr/>
        </p:nvCxnSpPr>
        <p:spPr>
          <a:xfrm rot="5400000" flipH="1" flipV="1">
            <a:off x="3233807" y="5473504"/>
            <a:ext cx="318932" cy="3189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stCxn id="51" idx="3"/>
            <a:endCxn id="46" idx="7"/>
          </p:cNvCxnSpPr>
          <p:nvPr/>
        </p:nvCxnSpPr>
        <p:spPr>
          <a:xfrm rot="5400000">
            <a:off x="2590865" y="4044744"/>
            <a:ext cx="318932" cy="6046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1" name="Elipse 50"/>
          <p:cNvSpPr/>
          <p:nvPr/>
        </p:nvSpPr>
        <p:spPr>
          <a:xfrm>
            <a:off x="3000364" y="388273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2928926" y="574012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3" name="Conector reto 52"/>
          <p:cNvCxnSpPr>
            <a:stCxn id="46" idx="5"/>
            <a:endCxn id="52" idx="1"/>
          </p:cNvCxnSpPr>
          <p:nvPr/>
        </p:nvCxnSpPr>
        <p:spPr>
          <a:xfrm rot="16200000" flipH="1">
            <a:off x="2197956" y="5009157"/>
            <a:ext cx="1033312" cy="5332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stCxn id="47" idx="6"/>
            <a:endCxn id="52" idx="2"/>
          </p:cNvCxnSpPr>
          <p:nvPr/>
        </p:nvCxnSpPr>
        <p:spPr>
          <a:xfrm>
            <a:off x="1571604" y="5704408"/>
            <a:ext cx="1357322" cy="21431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55" name="CaixaDeTexto 54"/>
          <p:cNvSpPr txBox="1"/>
          <p:nvPr/>
        </p:nvSpPr>
        <p:spPr>
          <a:xfrm>
            <a:off x="1500166" y="6383069"/>
            <a:ext cx="22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CAMINHO: 3-4-5-6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5857884" y="6383069"/>
            <a:ext cx="223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CAMINHO: 3-2-5-6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64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Ciclo</a:t>
            </a:r>
          </a:p>
          <a:p>
            <a:pPr lvl="1"/>
            <a:r>
              <a:rPr lang="pt-BR" dirty="0" smtClean="0"/>
              <a:t>Caminho </a:t>
            </a:r>
            <a:r>
              <a:rPr lang="pt-BR" dirty="0"/>
              <a:t>onde o vértice inicial e o final são o mesmo vértice.</a:t>
            </a:r>
          </a:p>
          <a:p>
            <a:pPr lvl="2"/>
            <a:r>
              <a:rPr lang="pt-BR" dirty="0"/>
              <a:t>Note que um ciclo é um caminho fechado sem vértices repetidos</a:t>
            </a:r>
          </a:p>
        </p:txBody>
      </p:sp>
      <p:sp>
        <p:nvSpPr>
          <p:cNvPr id="27" name="Elipse 26"/>
          <p:cNvSpPr/>
          <p:nvPr/>
        </p:nvSpPr>
        <p:spPr>
          <a:xfrm>
            <a:off x="1000100" y="45152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3571868" y="50867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9" name="Conector reto 28"/>
          <p:cNvCxnSpPr>
            <a:stCxn id="30" idx="5"/>
            <a:endCxn id="28" idx="1"/>
          </p:cNvCxnSpPr>
          <p:nvPr/>
        </p:nvCxnSpPr>
        <p:spPr>
          <a:xfrm rot="16200000" flipH="1">
            <a:off x="2519427" y="4034281"/>
            <a:ext cx="961874" cy="124762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30" name="Elipse 29"/>
          <p:cNvSpPr/>
          <p:nvPr/>
        </p:nvSpPr>
        <p:spPr>
          <a:xfrm>
            <a:off x="2071670" y="387227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1" name="Elipse 30"/>
          <p:cNvSpPr/>
          <p:nvPr/>
        </p:nvSpPr>
        <p:spPr>
          <a:xfrm>
            <a:off x="1643042" y="5943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ector reto 31"/>
          <p:cNvCxnSpPr>
            <a:stCxn id="27" idx="7"/>
            <a:endCxn id="30" idx="3"/>
          </p:cNvCxnSpPr>
          <p:nvPr/>
        </p:nvCxnSpPr>
        <p:spPr>
          <a:xfrm rot="5400000" flipH="1" flipV="1">
            <a:off x="1519295" y="3962843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3" name="Conector reto 32"/>
          <p:cNvCxnSpPr>
            <a:stCxn id="31" idx="7"/>
            <a:endCxn id="28" idx="3"/>
          </p:cNvCxnSpPr>
          <p:nvPr/>
        </p:nvCxnSpPr>
        <p:spPr>
          <a:xfrm rot="5400000" flipH="1" flipV="1">
            <a:off x="2483708" y="4855818"/>
            <a:ext cx="604684" cy="167625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34" name="Conector reto 33"/>
          <p:cNvCxnSpPr>
            <a:stCxn id="30" idx="4"/>
            <a:endCxn id="31" idx="0"/>
          </p:cNvCxnSpPr>
          <p:nvPr/>
        </p:nvCxnSpPr>
        <p:spPr>
          <a:xfrm rot="5400000">
            <a:off x="1178695" y="4872408"/>
            <a:ext cx="1714512" cy="42862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35" name="CaixaDeTexto 34"/>
          <p:cNvSpPr txBox="1"/>
          <p:nvPr/>
        </p:nvSpPr>
        <p:spPr>
          <a:xfrm>
            <a:off x="1500166" y="644404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CICLO: 2-3-4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5143504" y="45866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7" name="Elipse 36"/>
          <p:cNvSpPr/>
          <p:nvPr/>
        </p:nvSpPr>
        <p:spPr>
          <a:xfrm>
            <a:off x="7715272" y="515816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8" name="Conector reto 37"/>
          <p:cNvCxnSpPr>
            <a:stCxn id="44" idx="4"/>
            <a:endCxn id="37" idx="0"/>
          </p:cNvCxnSpPr>
          <p:nvPr/>
        </p:nvCxnSpPr>
        <p:spPr>
          <a:xfrm rot="16200000" flipH="1">
            <a:off x="7179487" y="4443780"/>
            <a:ext cx="928694" cy="50006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39" name="Elipse 38"/>
          <p:cNvSpPr/>
          <p:nvPr/>
        </p:nvSpPr>
        <p:spPr>
          <a:xfrm>
            <a:off x="6357950" y="444378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5429256" y="551535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1" name="Conector reto 40"/>
          <p:cNvCxnSpPr>
            <a:stCxn id="36" idx="6"/>
            <a:endCxn id="39" idx="2"/>
          </p:cNvCxnSpPr>
          <p:nvPr/>
        </p:nvCxnSpPr>
        <p:spPr>
          <a:xfrm flipV="1">
            <a:off x="5500694" y="4622375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stCxn id="45" idx="7"/>
            <a:endCxn id="37" idx="3"/>
          </p:cNvCxnSpPr>
          <p:nvPr/>
        </p:nvCxnSpPr>
        <p:spPr>
          <a:xfrm rot="5400000" flipH="1" flipV="1">
            <a:off x="7448649" y="5463041"/>
            <a:ext cx="318932" cy="31893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43" name="Conector reto 42"/>
          <p:cNvCxnSpPr>
            <a:stCxn id="44" idx="3"/>
            <a:endCxn id="39" idx="7"/>
          </p:cNvCxnSpPr>
          <p:nvPr/>
        </p:nvCxnSpPr>
        <p:spPr>
          <a:xfrm rot="5400000">
            <a:off x="6805707" y="4034281"/>
            <a:ext cx="318932" cy="60468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44" name="Elipse 43"/>
          <p:cNvSpPr/>
          <p:nvPr/>
        </p:nvSpPr>
        <p:spPr>
          <a:xfrm>
            <a:off x="7215206" y="387227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7143768" y="572966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Conector reto 45"/>
          <p:cNvCxnSpPr>
            <a:stCxn id="39" idx="5"/>
            <a:endCxn id="45" idx="1"/>
          </p:cNvCxnSpPr>
          <p:nvPr/>
        </p:nvCxnSpPr>
        <p:spPr>
          <a:xfrm rot="16200000" flipH="1">
            <a:off x="6412798" y="4998694"/>
            <a:ext cx="1033312" cy="53324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47" name="Conector reto 46"/>
          <p:cNvCxnSpPr>
            <a:stCxn id="40" idx="6"/>
            <a:endCxn id="45" idx="2"/>
          </p:cNvCxnSpPr>
          <p:nvPr/>
        </p:nvCxnSpPr>
        <p:spPr>
          <a:xfrm>
            <a:off x="5786446" y="5693945"/>
            <a:ext cx="1357322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8" name="CaixaDeTexto 47"/>
          <p:cNvSpPr txBox="1"/>
          <p:nvPr/>
        </p:nvSpPr>
        <p:spPr>
          <a:xfrm>
            <a:off x="5940152" y="644404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CICLO: 2-3-4-5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trivial</a:t>
            </a:r>
          </a:p>
          <a:p>
            <a:pPr lvl="1"/>
            <a:r>
              <a:rPr lang="pt-BR" dirty="0" smtClean="0"/>
              <a:t>Possui </a:t>
            </a:r>
            <a:r>
              <a:rPr lang="pt-BR" dirty="0"/>
              <a:t>um único vértice e nenhuma </a:t>
            </a:r>
            <a:r>
              <a:rPr lang="pt-BR" dirty="0" smtClean="0"/>
              <a:t>aresta</a:t>
            </a:r>
          </a:p>
          <a:p>
            <a:r>
              <a:rPr lang="pt-BR" dirty="0" smtClean="0"/>
              <a:t>Grafo simples</a:t>
            </a:r>
            <a:endParaRPr lang="pt-BR" dirty="0"/>
          </a:p>
          <a:p>
            <a:pPr lvl="1"/>
            <a:r>
              <a:rPr lang="pt-BR" dirty="0" smtClean="0"/>
              <a:t>Grafo </a:t>
            </a:r>
            <a:r>
              <a:rPr lang="pt-BR" dirty="0"/>
              <a:t>não direcionado, sem laços e sem arestas </a:t>
            </a:r>
            <a:r>
              <a:rPr lang="pt-BR" dirty="0" smtClean="0"/>
              <a:t>paralelas (</a:t>
            </a:r>
            <a:r>
              <a:rPr lang="pt-BR" dirty="0" err="1" smtClean="0"/>
              <a:t>multigrafo</a:t>
            </a:r>
            <a:r>
              <a:rPr lang="pt-BR" dirty="0" smtClean="0"/>
              <a:t>)</a:t>
            </a:r>
            <a:endParaRPr lang="pt-BR" dirty="0"/>
          </a:p>
          <a:p>
            <a:pPr lvl="1"/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1714480" y="515816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ipse 20"/>
          <p:cNvSpPr/>
          <p:nvPr/>
        </p:nvSpPr>
        <p:spPr>
          <a:xfrm>
            <a:off x="4500562" y="472953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7072330" y="53010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Conector reto 22"/>
          <p:cNvCxnSpPr>
            <a:stCxn id="29" idx="4"/>
            <a:endCxn id="22" idx="0"/>
          </p:cNvCxnSpPr>
          <p:nvPr/>
        </p:nvCxnSpPr>
        <p:spPr>
          <a:xfrm rot="16200000" flipH="1">
            <a:off x="6536545" y="4586656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4" name="Elipse 23"/>
          <p:cNvSpPr/>
          <p:nvPr/>
        </p:nvSpPr>
        <p:spPr>
          <a:xfrm>
            <a:off x="5715008" y="45866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4786314" y="565822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ector reto 25"/>
          <p:cNvCxnSpPr>
            <a:stCxn id="21" idx="6"/>
            <a:endCxn id="24" idx="2"/>
          </p:cNvCxnSpPr>
          <p:nvPr/>
        </p:nvCxnSpPr>
        <p:spPr>
          <a:xfrm flipV="1">
            <a:off x="4857752" y="4765251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" name="Conector reto 26"/>
          <p:cNvCxnSpPr>
            <a:stCxn id="30" idx="7"/>
            <a:endCxn id="22" idx="3"/>
          </p:cNvCxnSpPr>
          <p:nvPr/>
        </p:nvCxnSpPr>
        <p:spPr>
          <a:xfrm rot="5400000" flipH="1" flipV="1">
            <a:off x="6805707" y="5605917"/>
            <a:ext cx="318932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" name="Conector reto 27"/>
          <p:cNvCxnSpPr>
            <a:stCxn id="29" idx="3"/>
            <a:endCxn id="24" idx="7"/>
          </p:cNvCxnSpPr>
          <p:nvPr/>
        </p:nvCxnSpPr>
        <p:spPr>
          <a:xfrm rot="5400000">
            <a:off x="6162765" y="4177157"/>
            <a:ext cx="318932" cy="6046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9" name="Elipse 28"/>
          <p:cNvSpPr/>
          <p:nvPr/>
        </p:nvSpPr>
        <p:spPr>
          <a:xfrm>
            <a:off x="6572264" y="401515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6500826" y="587254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Conector reto 30"/>
          <p:cNvCxnSpPr>
            <a:stCxn id="24" idx="5"/>
            <a:endCxn id="30" idx="1"/>
          </p:cNvCxnSpPr>
          <p:nvPr/>
        </p:nvCxnSpPr>
        <p:spPr>
          <a:xfrm rot="16200000" flipH="1">
            <a:off x="5769856" y="5141570"/>
            <a:ext cx="1033312" cy="5332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" name="Conector reto 31"/>
          <p:cNvCxnSpPr>
            <a:stCxn id="25" idx="6"/>
            <a:endCxn id="30" idx="2"/>
          </p:cNvCxnSpPr>
          <p:nvPr/>
        </p:nvCxnSpPr>
        <p:spPr>
          <a:xfrm>
            <a:off x="5143504" y="5836821"/>
            <a:ext cx="1357322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3" name="CaixaDeTexto 32"/>
          <p:cNvSpPr txBox="1"/>
          <p:nvPr/>
        </p:nvSpPr>
        <p:spPr>
          <a:xfrm>
            <a:off x="1285852" y="64440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TRIVIAL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517794" y="64440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SIMPLES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completo</a:t>
            </a:r>
          </a:p>
          <a:p>
            <a:pPr lvl="1"/>
            <a:r>
              <a:rPr lang="pt-BR" dirty="0" smtClean="0"/>
              <a:t>Grafo </a:t>
            </a:r>
            <a:r>
              <a:rPr lang="pt-BR" dirty="0"/>
              <a:t>simples </a:t>
            </a:r>
            <a:r>
              <a:rPr lang="pt-BR" dirty="0" smtClean="0"/>
              <a:t>onde </a:t>
            </a:r>
            <a:r>
              <a:rPr lang="pt-BR" dirty="0"/>
              <a:t>cada vértice </a:t>
            </a:r>
            <a:r>
              <a:rPr lang="pt-BR" dirty="0" smtClean="0"/>
              <a:t>se </a:t>
            </a:r>
            <a:r>
              <a:rPr lang="pt-BR" dirty="0"/>
              <a:t>conecta a todos os outros vértices do grafo.</a:t>
            </a:r>
          </a:p>
          <a:p>
            <a:pPr lvl="1"/>
            <a:endParaRPr lang="pt-BR" dirty="0"/>
          </a:p>
        </p:txBody>
      </p:sp>
      <p:sp>
        <p:nvSpPr>
          <p:cNvPr id="21" name="Elipse 20"/>
          <p:cNvSpPr/>
          <p:nvPr/>
        </p:nvSpPr>
        <p:spPr>
          <a:xfrm>
            <a:off x="7358082" y="545377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Conector reto 21"/>
          <p:cNvCxnSpPr>
            <a:stCxn id="26" idx="4"/>
            <a:endCxn id="21" idx="0"/>
          </p:cNvCxnSpPr>
          <p:nvPr/>
        </p:nvCxnSpPr>
        <p:spPr>
          <a:xfrm rot="16200000" flipH="1">
            <a:off x="6929454" y="4846551"/>
            <a:ext cx="785818" cy="4286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3" name="Elipse 22"/>
          <p:cNvSpPr/>
          <p:nvPr/>
        </p:nvSpPr>
        <p:spPr>
          <a:xfrm>
            <a:off x="5500694" y="502514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Conector reto 23"/>
          <p:cNvCxnSpPr>
            <a:stCxn id="27" idx="7"/>
            <a:endCxn id="21" idx="3"/>
          </p:cNvCxnSpPr>
          <p:nvPr/>
        </p:nvCxnSpPr>
        <p:spPr>
          <a:xfrm rot="5400000" flipH="1" flipV="1">
            <a:off x="7020021" y="5830093"/>
            <a:ext cx="461808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" name="Conector reto 24"/>
          <p:cNvCxnSpPr>
            <a:stCxn id="26" idx="3"/>
            <a:endCxn id="23" idx="7"/>
          </p:cNvCxnSpPr>
          <p:nvPr/>
        </p:nvCxnSpPr>
        <p:spPr>
          <a:xfrm rot="5400000">
            <a:off x="6162765" y="4258457"/>
            <a:ext cx="461808" cy="11761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6" name="Elipse 25"/>
          <p:cNvSpPr/>
          <p:nvPr/>
        </p:nvSpPr>
        <p:spPr>
          <a:xfrm>
            <a:off x="6929454" y="431076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6786578" y="616815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Conector reto 27"/>
          <p:cNvCxnSpPr>
            <a:stCxn id="23" idx="5"/>
            <a:endCxn id="27" idx="1"/>
          </p:cNvCxnSpPr>
          <p:nvPr/>
        </p:nvCxnSpPr>
        <p:spPr>
          <a:xfrm rot="16200000" flipH="1">
            <a:off x="5877013" y="5258589"/>
            <a:ext cx="890436" cy="103331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9" name="Conector reto 28"/>
          <p:cNvCxnSpPr>
            <a:stCxn id="23" idx="6"/>
            <a:endCxn id="21" idx="2"/>
          </p:cNvCxnSpPr>
          <p:nvPr/>
        </p:nvCxnSpPr>
        <p:spPr>
          <a:xfrm>
            <a:off x="5857884" y="5203741"/>
            <a:ext cx="1500198" cy="4286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0" name="Conector reto 29"/>
          <p:cNvCxnSpPr>
            <a:stCxn id="26" idx="4"/>
            <a:endCxn id="27" idx="0"/>
          </p:cNvCxnSpPr>
          <p:nvPr/>
        </p:nvCxnSpPr>
        <p:spPr>
          <a:xfrm rot="5400000">
            <a:off x="6286512" y="5346617"/>
            <a:ext cx="1500198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1" name="Elipse 30"/>
          <p:cNvSpPr/>
          <p:nvPr/>
        </p:nvSpPr>
        <p:spPr>
          <a:xfrm>
            <a:off x="1142976" y="502514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Conector reto 31"/>
          <p:cNvCxnSpPr>
            <a:stCxn id="33" idx="2"/>
            <a:endCxn id="31" idx="7"/>
          </p:cNvCxnSpPr>
          <p:nvPr/>
        </p:nvCxnSpPr>
        <p:spPr>
          <a:xfrm flipH="1">
            <a:off x="1447857" y="4846551"/>
            <a:ext cx="1338193" cy="23090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3" name="Elipse 32"/>
          <p:cNvSpPr/>
          <p:nvPr/>
        </p:nvSpPr>
        <p:spPr>
          <a:xfrm>
            <a:off x="2786050" y="46679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3071802" y="60252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5" name="Conector reto 34"/>
          <p:cNvCxnSpPr>
            <a:stCxn id="31" idx="5"/>
            <a:endCxn id="34" idx="1"/>
          </p:cNvCxnSpPr>
          <p:nvPr/>
        </p:nvCxnSpPr>
        <p:spPr>
          <a:xfrm rot="16200000" flipH="1">
            <a:off x="1912204" y="4865680"/>
            <a:ext cx="747560" cy="167625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>
            <a:stCxn id="33" idx="5"/>
            <a:endCxn id="34" idx="0"/>
          </p:cNvCxnSpPr>
          <p:nvPr/>
        </p:nvCxnSpPr>
        <p:spPr>
          <a:xfrm>
            <a:off x="3090931" y="4972837"/>
            <a:ext cx="159466" cy="105244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regular</a:t>
            </a:r>
          </a:p>
          <a:p>
            <a:pPr lvl="1"/>
            <a:r>
              <a:rPr lang="pt-BR" dirty="0" smtClean="0"/>
              <a:t>Grafo </a:t>
            </a:r>
            <a:r>
              <a:rPr lang="pt-BR" dirty="0"/>
              <a:t>onde todos os seus vértices possuem o mesmo grau (número de arestas ligadas a ele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Todo grafo completo é também regular</a:t>
            </a:r>
            <a:endParaRPr lang="pt-BR" dirty="0"/>
          </a:p>
        </p:txBody>
      </p:sp>
      <p:sp>
        <p:nvSpPr>
          <p:cNvPr id="32" name="Elipse 31"/>
          <p:cNvSpPr/>
          <p:nvPr/>
        </p:nvSpPr>
        <p:spPr>
          <a:xfrm>
            <a:off x="285720" y="40746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1500166" y="571769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Conector reto 33"/>
          <p:cNvCxnSpPr>
            <a:stCxn id="32" idx="5"/>
            <a:endCxn id="33" idx="1"/>
          </p:cNvCxnSpPr>
          <p:nvPr/>
        </p:nvCxnSpPr>
        <p:spPr>
          <a:xfrm rot="16200000" flipH="1">
            <a:off x="376287" y="4593815"/>
            <a:ext cx="1390502" cy="96187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5" name="Elipse 34"/>
          <p:cNvSpPr/>
          <p:nvPr/>
        </p:nvSpPr>
        <p:spPr>
          <a:xfrm>
            <a:off x="2500298" y="471756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6" name="Conector reto 35"/>
          <p:cNvCxnSpPr>
            <a:stCxn id="37" idx="2"/>
            <a:endCxn id="35" idx="7"/>
          </p:cNvCxnSpPr>
          <p:nvPr/>
        </p:nvCxnSpPr>
        <p:spPr>
          <a:xfrm flipH="1">
            <a:off x="2805179" y="4538967"/>
            <a:ext cx="1338193" cy="23090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Elipse 36"/>
          <p:cNvSpPr/>
          <p:nvPr/>
        </p:nvSpPr>
        <p:spPr>
          <a:xfrm>
            <a:off x="4143372" y="436037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4429124" y="571769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Conector reto 38"/>
          <p:cNvCxnSpPr>
            <a:stCxn id="35" idx="5"/>
            <a:endCxn id="38" idx="1"/>
          </p:cNvCxnSpPr>
          <p:nvPr/>
        </p:nvCxnSpPr>
        <p:spPr>
          <a:xfrm rot="16200000" flipH="1">
            <a:off x="3269526" y="4558096"/>
            <a:ext cx="747560" cy="167625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0" name="Conector reto 39"/>
          <p:cNvCxnSpPr>
            <a:stCxn id="37" idx="4"/>
            <a:endCxn id="38" idx="0"/>
          </p:cNvCxnSpPr>
          <p:nvPr/>
        </p:nvCxnSpPr>
        <p:spPr>
          <a:xfrm rot="16200000" flipH="1">
            <a:off x="3964777" y="5074752"/>
            <a:ext cx="1000132" cy="2857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1" name="Elipse 40"/>
          <p:cNvSpPr/>
          <p:nvPr/>
        </p:nvSpPr>
        <p:spPr>
          <a:xfrm>
            <a:off x="6572264" y="436037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8501090" y="471756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ector reto 42"/>
          <p:cNvCxnSpPr>
            <a:stCxn id="49" idx="5"/>
            <a:endCxn id="42" idx="1"/>
          </p:cNvCxnSpPr>
          <p:nvPr/>
        </p:nvCxnSpPr>
        <p:spPr>
          <a:xfrm rot="16200000" flipH="1">
            <a:off x="7627244" y="3843716"/>
            <a:ext cx="818998" cy="103331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4" name="Elipse 43"/>
          <p:cNvSpPr/>
          <p:nvPr/>
        </p:nvSpPr>
        <p:spPr>
          <a:xfrm>
            <a:off x="6858016" y="600344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5929322" y="514619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6" name="Conector reto 45"/>
          <p:cNvCxnSpPr>
            <a:stCxn id="41" idx="5"/>
            <a:endCxn id="50" idx="1"/>
          </p:cNvCxnSpPr>
          <p:nvPr/>
        </p:nvCxnSpPr>
        <p:spPr>
          <a:xfrm rot="16200000" flipH="1">
            <a:off x="7020021" y="4522377"/>
            <a:ext cx="1104750" cy="139050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7" name="Conector reto 46"/>
          <p:cNvCxnSpPr>
            <a:stCxn id="50" idx="7"/>
            <a:endCxn id="42" idx="4"/>
          </p:cNvCxnSpPr>
          <p:nvPr/>
        </p:nvCxnSpPr>
        <p:spPr>
          <a:xfrm rot="5400000" flipH="1" flipV="1">
            <a:off x="8252327" y="5342645"/>
            <a:ext cx="695251" cy="1594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8" name="Conector reto 47"/>
          <p:cNvCxnSpPr>
            <a:stCxn id="41" idx="3"/>
            <a:endCxn id="45" idx="0"/>
          </p:cNvCxnSpPr>
          <p:nvPr/>
        </p:nvCxnSpPr>
        <p:spPr>
          <a:xfrm rot="5400000">
            <a:off x="6125777" y="4647393"/>
            <a:ext cx="480937" cy="51665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9" name="Elipse 48"/>
          <p:cNvSpPr/>
          <p:nvPr/>
        </p:nvSpPr>
        <p:spPr>
          <a:xfrm>
            <a:off x="7215206" y="364599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8215338" y="571769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Conector reto 50"/>
          <p:cNvCxnSpPr>
            <a:stCxn id="44" idx="1"/>
            <a:endCxn id="45" idx="5"/>
          </p:cNvCxnSpPr>
          <p:nvPr/>
        </p:nvCxnSpPr>
        <p:spPr>
          <a:xfrm rot="16200000" flipV="1">
            <a:off x="6269922" y="5415352"/>
            <a:ext cx="604684" cy="67612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ector reto 51"/>
          <p:cNvCxnSpPr>
            <a:stCxn id="41" idx="7"/>
            <a:endCxn id="49" idx="3"/>
          </p:cNvCxnSpPr>
          <p:nvPr/>
        </p:nvCxnSpPr>
        <p:spPr>
          <a:xfrm rot="5400000" flipH="1" flipV="1">
            <a:off x="6841426" y="3986592"/>
            <a:ext cx="461808" cy="3903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3" name="Conector reto 52"/>
          <p:cNvCxnSpPr>
            <a:stCxn id="49" idx="4"/>
            <a:endCxn id="44" idx="0"/>
          </p:cNvCxnSpPr>
          <p:nvPr/>
        </p:nvCxnSpPr>
        <p:spPr>
          <a:xfrm rot="5400000">
            <a:off x="6215074" y="4824719"/>
            <a:ext cx="2000264" cy="3571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4" name="Conector reto 53"/>
          <p:cNvCxnSpPr>
            <a:stCxn id="42" idx="2"/>
            <a:endCxn id="45" idx="6"/>
          </p:cNvCxnSpPr>
          <p:nvPr/>
        </p:nvCxnSpPr>
        <p:spPr>
          <a:xfrm rot="10800000" flipV="1">
            <a:off x="6286512" y="4896157"/>
            <a:ext cx="2214578" cy="42862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5" name="Conector reto 54"/>
          <p:cNvCxnSpPr>
            <a:stCxn id="50" idx="3"/>
            <a:endCxn id="44" idx="6"/>
          </p:cNvCxnSpPr>
          <p:nvPr/>
        </p:nvCxnSpPr>
        <p:spPr>
          <a:xfrm flipH="1">
            <a:off x="7215206" y="6022575"/>
            <a:ext cx="1052441" cy="1594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6" name="CaixaDeTexto 55"/>
          <p:cNvSpPr txBox="1"/>
          <p:nvPr/>
        </p:nvSpPr>
        <p:spPr>
          <a:xfrm>
            <a:off x="477234" y="64440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Grau = 1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3203848" y="64440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Grau = 2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6876256" y="64440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Grau = 3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Subgrafo</a:t>
                </a:r>
              </a:p>
              <a:p>
                <a:pPr lvl="1"/>
                <a:r>
                  <a:rPr lang="pt-BR" dirty="0" err="1" smtClean="0"/>
                  <a:t>Gs</a:t>
                </a:r>
                <a:r>
                  <a:rPr lang="pt-BR" dirty="0" smtClean="0"/>
                  <a:t>(</a:t>
                </a:r>
                <a:r>
                  <a:rPr lang="pt-BR" dirty="0" err="1" smtClean="0"/>
                  <a:t>Vs,As</a:t>
                </a:r>
                <a:r>
                  <a:rPr lang="pt-BR" dirty="0"/>
                  <a:t>) é um </a:t>
                </a:r>
                <a:r>
                  <a:rPr lang="pt-BR" dirty="0" err="1"/>
                  <a:t>subgrafo</a:t>
                </a:r>
                <a:r>
                  <a:rPr lang="pt-BR" dirty="0"/>
                  <a:t> de G(V,A) se o conjunto de vértices </a:t>
                </a:r>
                <a:r>
                  <a:rPr lang="pt-BR" dirty="0" err="1"/>
                  <a:t>Vs</a:t>
                </a:r>
                <a:r>
                  <a:rPr lang="pt-BR" dirty="0"/>
                  <a:t> for um subconjunto de V, </a:t>
                </a:r>
                <a:r>
                  <a:rPr lang="pt-BR" dirty="0" err="1"/>
                  <a:t>Vs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/>
                        <a:ea typeface="Cambria Math"/>
                      </a:rPr>
                      <m:t>⊆</m:t>
                    </m:r>
                    <m:r>
                      <a:rPr lang="pt-B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pt-BR" dirty="0"/>
                  <a:t>V, e se o conjunto de arestas As for um subconjunto de A,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  <a:ea typeface="Cambria Math"/>
                      </a:rPr>
                      <m:t>⊆</m:t>
                    </m:r>
                  </m:oMath>
                </a14:m>
                <a:r>
                  <a:rPr lang="pt-BR" dirty="0"/>
                  <a:t> A.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2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Elipse 31"/>
          <p:cNvSpPr/>
          <p:nvPr/>
        </p:nvSpPr>
        <p:spPr>
          <a:xfrm>
            <a:off x="130874" y="450009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2702642" y="507160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Conector reto 33"/>
          <p:cNvCxnSpPr>
            <a:stCxn id="40" idx="4"/>
            <a:endCxn id="33" idx="0"/>
          </p:cNvCxnSpPr>
          <p:nvPr/>
        </p:nvCxnSpPr>
        <p:spPr>
          <a:xfrm rot="16200000" flipH="1">
            <a:off x="2166857" y="4357221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5" name="Elipse 34"/>
          <p:cNvSpPr/>
          <p:nvPr/>
        </p:nvSpPr>
        <p:spPr>
          <a:xfrm>
            <a:off x="1345320" y="435722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416626" y="542879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7" name="Conector reto 36"/>
          <p:cNvCxnSpPr>
            <a:stCxn id="32" idx="6"/>
            <a:endCxn id="35" idx="2"/>
          </p:cNvCxnSpPr>
          <p:nvPr/>
        </p:nvCxnSpPr>
        <p:spPr>
          <a:xfrm flipV="1">
            <a:off x="488064" y="4535816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>
            <a:stCxn id="41" idx="7"/>
            <a:endCxn id="33" idx="3"/>
          </p:cNvCxnSpPr>
          <p:nvPr/>
        </p:nvCxnSpPr>
        <p:spPr>
          <a:xfrm rot="5400000" flipH="1" flipV="1">
            <a:off x="2436019" y="5376482"/>
            <a:ext cx="318932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9" name="Conector reto 38"/>
          <p:cNvCxnSpPr>
            <a:stCxn id="40" idx="3"/>
            <a:endCxn id="35" idx="7"/>
          </p:cNvCxnSpPr>
          <p:nvPr/>
        </p:nvCxnSpPr>
        <p:spPr>
          <a:xfrm rot="5400000">
            <a:off x="1793077" y="3947722"/>
            <a:ext cx="318932" cy="6046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0" name="Elipse 39"/>
          <p:cNvSpPr/>
          <p:nvPr/>
        </p:nvSpPr>
        <p:spPr>
          <a:xfrm>
            <a:off x="2202576" y="378571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1" name="Elipse 40"/>
          <p:cNvSpPr/>
          <p:nvPr/>
        </p:nvSpPr>
        <p:spPr>
          <a:xfrm>
            <a:off x="2131138" y="564310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2" name="Conector reto 41"/>
          <p:cNvCxnSpPr>
            <a:stCxn id="35" idx="5"/>
            <a:endCxn id="41" idx="1"/>
          </p:cNvCxnSpPr>
          <p:nvPr/>
        </p:nvCxnSpPr>
        <p:spPr>
          <a:xfrm rot="16200000" flipH="1">
            <a:off x="1400168" y="4912135"/>
            <a:ext cx="1033312" cy="5332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3" name="Conector reto 42"/>
          <p:cNvCxnSpPr>
            <a:stCxn id="36" idx="6"/>
            <a:endCxn id="41" idx="2"/>
          </p:cNvCxnSpPr>
          <p:nvPr/>
        </p:nvCxnSpPr>
        <p:spPr>
          <a:xfrm>
            <a:off x="773816" y="5607386"/>
            <a:ext cx="1357322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4" name="Elipse 43"/>
          <p:cNvSpPr/>
          <p:nvPr/>
        </p:nvSpPr>
        <p:spPr>
          <a:xfrm>
            <a:off x="4398651" y="4428659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8572528" y="507160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Conector reto 45"/>
          <p:cNvCxnSpPr>
            <a:stCxn id="51" idx="4"/>
            <a:endCxn id="45" idx="0"/>
          </p:cNvCxnSpPr>
          <p:nvPr/>
        </p:nvCxnSpPr>
        <p:spPr>
          <a:xfrm rot="16200000" flipH="1">
            <a:off x="8036743" y="4357221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7" name="Elipse 46"/>
          <p:cNvSpPr/>
          <p:nvPr/>
        </p:nvSpPr>
        <p:spPr>
          <a:xfrm>
            <a:off x="5613097" y="428578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6286512" y="542879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6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9" name="Conector reto 48"/>
          <p:cNvCxnSpPr>
            <a:stCxn id="44" idx="6"/>
            <a:endCxn id="47" idx="2"/>
          </p:cNvCxnSpPr>
          <p:nvPr/>
        </p:nvCxnSpPr>
        <p:spPr>
          <a:xfrm flipV="1">
            <a:off x="4755841" y="4464378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0" name="Conector reto 49"/>
          <p:cNvCxnSpPr>
            <a:stCxn id="52" idx="7"/>
            <a:endCxn id="45" idx="3"/>
          </p:cNvCxnSpPr>
          <p:nvPr/>
        </p:nvCxnSpPr>
        <p:spPr>
          <a:xfrm rot="5400000" flipH="1" flipV="1">
            <a:off x="8305905" y="5376482"/>
            <a:ext cx="318932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1" name="Elipse 50"/>
          <p:cNvSpPr/>
          <p:nvPr/>
        </p:nvSpPr>
        <p:spPr>
          <a:xfrm>
            <a:off x="8072462" y="378571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2" name="Elipse 51"/>
          <p:cNvSpPr/>
          <p:nvPr/>
        </p:nvSpPr>
        <p:spPr>
          <a:xfrm>
            <a:off x="8001024" y="564310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5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3" name="Conector reto 52"/>
          <p:cNvCxnSpPr>
            <a:stCxn id="48" idx="6"/>
            <a:endCxn id="52" idx="2"/>
          </p:cNvCxnSpPr>
          <p:nvPr/>
        </p:nvCxnSpPr>
        <p:spPr>
          <a:xfrm>
            <a:off x="6643702" y="5607386"/>
            <a:ext cx="1357322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4" name="CaixaDeTexto 53"/>
          <p:cNvSpPr txBox="1"/>
          <p:nvPr/>
        </p:nvSpPr>
        <p:spPr>
          <a:xfrm>
            <a:off x="1115616" y="644404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5951552" y="6444044"/>
            <a:ext cx="178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SUBGRAFOS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Elipse 55"/>
          <p:cNvSpPr/>
          <p:nvPr/>
        </p:nvSpPr>
        <p:spPr>
          <a:xfrm rot="21099157">
            <a:off x="3898585" y="4123858"/>
            <a:ext cx="2448272" cy="821537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" name="Elipse 56"/>
          <p:cNvSpPr/>
          <p:nvPr/>
        </p:nvSpPr>
        <p:spPr>
          <a:xfrm rot="21099157">
            <a:off x="5990412" y="3517639"/>
            <a:ext cx="3054800" cy="2873192"/>
          </a:xfrm>
          <a:prstGeom prst="ellipse">
            <a:avLst/>
          </a:prstGeom>
          <a:noFill/>
          <a:ln w="25400" cap="flat" cmpd="sng" algn="ctr">
            <a:solidFill>
              <a:sysClr val="windowText" lastClr="000000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Conector reto 57"/>
          <p:cNvCxnSpPr/>
          <p:nvPr/>
        </p:nvCxnSpPr>
        <p:spPr>
          <a:xfrm rot="5400000">
            <a:off x="2322682" y="4948645"/>
            <a:ext cx="2484000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Como </a:t>
            </a:r>
            <a:r>
              <a:rPr lang="pt-BR" dirty="0" smtClean="0"/>
              <a:t>representar um conjunto </a:t>
            </a:r>
            <a:r>
              <a:rPr lang="pt-BR" dirty="0"/>
              <a:t>de objetos e as suas </a:t>
            </a:r>
            <a:r>
              <a:rPr lang="pt-BR" dirty="0" smtClean="0"/>
              <a:t>relações?</a:t>
            </a:r>
          </a:p>
          <a:p>
            <a:pPr lvl="1"/>
            <a:r>
              <a:rPr lang="pt-BR" dirty="0" smtClean="0"/>
              <a:t>Diversos </a:t>
            </a:r>
            <a:r>
              <a:rPr lang="pt-BR" dirty="0"/>
              <a:t>tipos de aplicações necessitam </a:t>
            </a:r>
            <a:r>
              <a:rPr lang="pt-BR" dirty="0" smtClean="0"/>
              <a:t>disso </a:t>
            </a:r>
          </a:p>
          <a:p>
            <a:pPr lvl="1"/>
            <a:r>
              <a:rPr lang="pt-BR" dirty="0" smtClean="0"/>
              <a:t>Um </a:t>
            </a:r>
            <a:r>
              <a:rPr lang="pt-BR" dirty="0"/>
              <a:t>grafo é um modelo matemático que representa as relações entre objetos de um determinado conjunto.</a:t>
            </a:r>
          </a:p>
          <a:p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275856" y="502742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847624" y="559893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" name="Conector reto 6"/>
          <p:cNvCxnSpPr>
            <a:stCxn id="8" idx="5"/>
            <a:endCxn id="6" idx="1"/>
          </p:cNvCxnSpPr>
          <p:nvPr/>
        </p:nvCxnSpPr>
        <p:spPr>
          <a:xfrm rot="16200000" flipH="1">
            <a:off x="4795183" y="4546489"/>
            <a:ext cx="961874" cy="124762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" name="Elipse 7"/>
          <p:cNvSpPr/>
          <p:nvPr/>
        </p:nvSpPr>
        <p:spPr>
          <a:xfrm>
            <a:off x="4347426" y="438448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918798" y="645618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" name="Conector reto 9"/>
          <p:cNvCxnSpPr>
            <a:stCxn id="5" idx="7"/>
            <a:endCxn id="8" idx="3"/>
          </p:cNvCxnSpPr>
          <p:nvPr/>
        </p:nvCxnSpPr>
        <p:spPr>
          <a:xfrm rot="5400000" flipH="1" flipV="1">
            <a:off x="3795051" y="4475051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Conector reto 10"/>
          <p:cNvCxnSpPr>
            <a:stCxn id="8" idx="4"/>
            <a:endCxn id="9" idx="0"/>
          </p:cNvCxnSpPr>
          <p:nvPr/>
        </p:nvCxnSpPr>
        <p:spPr>
          <a:xfrm flipH="1">
            <a:off x="4097393" y="4741674"/>
            <a:ext cx="428628" cy="171451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Conector reto 11"/>
          <p:cNvCxnSpPr>
            <a:stCxn id="5" idx="6"/>
            <a:endCxn id="6" idx="2"/>
          </p:cNvCxnSpPr>
          <p:nvPr/>
        </p:nvCxnSpPr>
        <p:spPr>
          <a:xfrm>
            <a:off x="3633046" y="5206021"/>
            <a:ext cx="2214578" cy="57150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602407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bipartido</a:t>
            </a:r>
          </a:p>
          <a:p>
            <a:pPr lvl="1"/>
            <a:r>
              <a:rPr lang="pt-BR" dirty="0"/>
              <a:t>Um grafo G(V,A) </a:t>
            </a:r>
            <a:r>
              <a:rPr lang="pt-BR" dirty="0" smtClean="0"/>
              <a:t>onde o </a:t>
            </a:r>
            <a:r>
              <a:rPr lang="pt-BR" dirty="0"/>
              <a:t>seu conjunto de vértices pode ser divididos em dois subconjuntos </a:t>
            </a:r>
            <a:r>
              <a:rPr lang="pt-BR" dirty="0" smtClean="0"/>
              <a:t>X </a:t>
            </a:r>
            <a:r>
              <a:rPr lang="pt-BR" dirty="0"/>
              <a:t>e </a:t>
            </a:r>
            <a:r>
              <a:rPr lang="pt-BR" dirty="0" smtClean="0"/>
              <a:t>Y </a:t>
            </a:r>
            <a:r>
              <a:rPr lang="pt-BR" dirty="0"/>
              <a:t>sem intersecção. </a:t>
            </a:r>
            <a:endParaRPr lang="pt-BR" dirty="0" smtClean="0"/>
          </a:p>
          <a:p>
            <a:pPr lvl="2"/>
            <a:r>
              <a:rPr lang="pt-BR" dirty="0" smtClean="0"/>
              <a:t>As </a:t>
            </a:r>
            <a:r>
              <a:rPr lang="pt-BR" dirty="0"/>
              <a:t>arestas conectam apenas os vértices que estão em subconjuntos diferentes</a:t>
            </a:r>
          </a:p>
          <a:p>
            <a:pPr lvl="1"/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839307" y="49427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X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1839307" y="630002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Y</a:t>
            </a:r>
          </a:p>
        </p:txBody>
      </p:sp>
      <p:sp>
        <p:nvSpPr>
          <p:cNvPr id="21" name="Elipse 20"/>
          <p:cNvSpPr/>
          <p:nvPr/>
        </p:nvSpPr>
        <p:spPr>
          <a:xfrm>
            <a:off x="2946596" y="501414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6161306" y="6228590"/>
            <a:ext cx="357190" cy="35719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Conector reto 22"/>
          <p:cNvCxnSpPr>
            <a:stCxn id="29" idx="4"/>
            <a:endCxn id="22" idx="0"/>
          </p:cNvCxnSpPr>
          <p:nvPr/>
        </p:nvCxnSpPr>
        <p:spPr>
          <a:xfrm rot="5400000">
            <a:off x="6018430" y="5621367"/>
            <a:ext cx="928694" cy="2857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4" name="Elipse 23"/>
          <p:cNvSpPr/>
          <p:nvPr/>
        </p:nvSpPr>
        <p:spPr>
          <a:xfrm>
            <a:off x="4446794" y="494270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Elipse 24"/>
          <p:cNvSpPr/>
          <p:nvPr/>
        </p:nvSpPr>
        <p:spPr>
          <a:xfrm>
            <a:off x="3160910" y="6300028"/>
            <a:ext cx="357190" cy="35719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Conector reto 25"/>
          <p:cNvCxnSpPr>
            <a:stCxn id="21" idx="5"/>
            <a:endCxn id="30" idx="1"/>
          </p:cNvCxnSpPr>
          <p:nvPr/>
        </p:nvCxnSpPr>
        <p:spPr>
          <a:xfrm rot="16200000" flipH="1">
            <a:off x="3644386" y="4926116"/>
            <a:ext cx="961874" cy="174769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7" name="Conector reto 26"/>
          <p:cNvCxnSpPr>
            <a:stCxn id="24" idx="3"/>
            <a:endCxn id="25" idx="7"/>
          </p:cNvCxnSpPr>
          <p:nvPr/>
        </p:nvCxnSpPr>
        <p:spPr>
          <a:xfrm rot="5400000">
            <a:off x="3430072" y="5283306"/>
            <a:ext cx="1104750" cy="103331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8" name="Conector reto 27"/>
          <p:cNvCxnSpPr>
            <a:stCxn id="29" idx="3"/>
            <a:endCxn id="25" idx="7"/>
          </p:cNvCxnSpPr>
          <p:nvPr/>
        </p:nvCxnSpPr>
        <p:spPr>
          <a:xfrm rot="5400000">
            <a:off x="4430204" y="4283174"/>
            <a:ext cx="1104750" cy="30335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9" name="Elipse 28"/>
          <p:cNvSpPr/>
          <p:nvPr/>
        </p:nvSpPr>
        <p:spPr>
          <a:xfrm>
            <a:off x="6447058" y="494270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4946860" y="6228590"/>
            <a:ext cx="357190" cy="357190"/>
          </a:xfrm>
          <a:prstGeom prst="ellipse">
            <a:avLst/>
          </a:prstGeom>
          <a:noFill/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Conector reto 30"/>
          <p:cNvCxnSpPr>
            <a:stCxn id="24" idx="5"/>
            <a:endCxn id="22" idx="0"/>
          </p:cNvCxnSpPr>
          <p:nvPr/>
        </p:nvCxnSpPr>
        <p:spPr>
          <a:xfrm rot="16200000" flipH="1">
            <a:off x="5055287" y="4943975"/>
            <a:ext cx="981003" cy="158822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2" name="Conector reto 31"/>
          <p:cNvCxnSpPr>
            <a:stCxn id="24" idx="4"/>
            <a:endCxn id="30" idx="0"/>
          </p:cNvCxnSpPr>
          <p:nvPr/>
        </p:nvCxnSpPr>
        <p:spPr>
          <a:xfrm rot="16200000" flipH="1">
            <a:off x="4411075" y="5514210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conexo e desconexo</a:t>
            </a:r>
          </a:p>
          <a:p>
            <a:pPr lvl="1"/>
            <a:r>
              <a:rPr lang="pt-BR" b="1" dirty="0" smtClean="0"/>
              <a:t>Grafo conexo</a:t>
            </a:r>
            <a:r>
              <a:rPr lang="pt-BR" dirty="0" smtClean="0"/>
              <a:t>: existe um caminho ligando quaisquer dois vértices. </a:t>
            </a:r>
          </a:p>
          <a:p>
            <a:pPr lvl="1"/>
            <a:r>
              <a:rPr lang="pt-BR" dirty="0" smtClean="0"/>
              <a:t>Quando </a:t>
            </a:r>
            <a:r>
              <a:rPr lang="pt-BR" dirty="0"/>
              <a:t>isso não acontece, temos um </a:t>
            </a:r>
            <a:r>
              <a:rPr lang="pt-BR" b="1" dirty="0"/>
              <a:t>grafo desconexo</a:t>
            </a:r>
          </a:p>
          <a:p>
            <a:pPr lvl="1"/>
            <a:endParaRPr lang="pt-BR" dirty="0"/>
          </a:p>
        </p:txBody>
      </p:sp>
      <p:sp>
        <p:nvSpPr>
          <p:cNvPr id="29" name="Elipse 28"/>
          <p:cNvSpPr/>
          <p:nvPr/>
        </p:nvSpPr>
        <p:spPr>
          <a:xfrm>
            <a:off x="467544" y="472571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Elipse 29"/>
          <p:cNvSpPr/>
          <p:nvPr/>
        </p:nvSpPr>
        <p:spPr>
          <a:xfrm>
            <a:off x="3039312" y="52972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Conector reto 30"/>
          <p:cNvCxnSpPr>
            <a:stCxn id="37" idx="4"/>
            <a:endCxn id="30" idx="0"/>
          </p:cNvCxnSpPr>
          <p:nvPr/>
        </p:nvCxnSpPr>
        <p:spPr>
          <a:xfrm rot="16200000" flipH="1">
            <a:off x="2503527" y="4582838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2" name="Elipse 31"/>
          <p:cNvSpPr/>
          <p:nvPr/>
        </p:nvSpPr>
        <p:spPr>
          <a:xfrm>
            <a:off x="1681990" y="45828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Elipse 32"/>
          <p:cNvSpPr/>
          <p:nvPr/>
        </p:nvSpPr>
        <p:spPr>
          <a:xfrm>
            <a:off x="753296" y="565440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Conector reto 33"/>
          <p:cNvCxnSpPr>
            <a:stCxn id="29" idx="6"/>
            <a:endCxn id="32" idx="2"/>
          </p:cNvCxnSpPr>
          <p:nvPr/>
        </p:nvCxnSpPr>
        <p:spPr>
          <a:xfrm flipV="1">
            <a:off x="824734" y="4761433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5" name="Conector reto 34"/>
          <p:cNvCxnSpPr>
            <a:stCxn id="38" idx="7"/>
            <a:endCxn id="30" idx="3"/>
          </p:cNvCxnSpPr>
          <p:nvPr/>
        </p:nvCxnSpPr>
        <p:spPr>
          <a:xfrm rot="5400000" flipH="1" flipV="1">
            <a:off x="2772689" y="5602099"/>
            <a:ext cx="318932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>
            <a:stCxn id="37" idx="3"/>
            <a:endCxn id="32" idx="7"/>
          </p:cNvCxnSpPr>
          <p:nvPr/>
        </p:nvCxnSpPr>
        <p:spPr>
          <a:xfrm rot="5400000">
            <a:off x="2129747" y="4173339"/>
            <a:ext cx="318932" cy="6046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Elipse 36"/>
          <p:cNvSpPr/>
          <p:nvPr/>
        </p:nvSpPr>
        <p:spPr>
          <a:xfrm>
            <a:off x="2539246" y="401133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2467808" y="58687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Conector reto 38"/>
          <p:cNvCxnSpPr>
            <a:stCxn id="32" idx="5"/>
            <a:endCxn id="38" idx="1"/>
          </p:cNvCxnSpPr>
          <p:nvPr/>
        </p:nvCxnSpPr>
        <p:spPr>
          <a:xfrm rot="16200000" flipH="1">
            <a:off x="1736838" y="5137752"/>
            <a:ext cx="1033312" cy="5332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0" name="Conector reto 39"/>
          <p:cNvCxnSpPr>
            <a:stCxn id="33" idx="6"/>
            <a:endCxn id="38" idx="2"/>
          </p:cNvCxnSpPr>
          <p:nvPr/>
        </p:nvCxnSpPr>
        <p:spPr>
          <a:xfrm>
            <a:off x="1110486" y="5833003"/>
            <a:ext cx="1357322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1" name="CaixaDeTexto 40"/>
          <p:cNvSpPr txBox="1"/>
          <p:nvPr/>
        </p:nvSpPr>
        <p:spPr>
          <a:xfrm>
            <a:off x="967610" y="6440226"/>
            <a:ext cx="214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 CONEXO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5788156" y="6440226"/>
            <a:ext cx="267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 DESCONEXO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5359528" y="472571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7931296" y="529721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5" name="Conector reto 44"/>
          <p:cNvCxnSpPr>
            <a:stCxn id="49" idx="4"/>
            <a:endCxn id="44" idx="0"/>
          </p:cNvCxnSpPr>
          <p:nvPr/>
        </p:nvCxnSpPr>
        <p:spPr>
          <a:xfrm rot="16200000" flipH="1">
            <a:off x="7395511" y="4582838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6" name="Elipse 45"/>
          <p:cNvSpPr/>
          <p:nvPr/>
        </p:nvSpPr>
        <p:spPr>
          <a:xfrm>
            <a:off x="6573974" y="45828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5645280" y="565440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Conector reto 47"/>
          <p:cNvCxnSpPr>
            <a:stCxn id="49" idx="3"/>
            <a:endCxn id="46" idx="7"/>
          </p:cNvCxnSpPr>
          <p:nvPr/>
        </p:nvCxnSpPr>
        <p:spPr>
          <a:xfrm rot="5400000">
            <a:off x="7021731" y="4173339"/>
            <a:ext cx="318932" cy="6046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9" name="Elipse 48"/>
          <p:cNvSpPr/>
          <p:nvPr/>
        </p:nvSpPr>
        <p:spPr>
          <a:xfrm>
            <a:off x="7431230" y="401133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Elipse 49"/>
          <p:cNvSpPr/>
          <p:nvPr/>
        </p:nvSpPr>
        <p:spPr>
          <a:xfrm>
            <a:off x="7359792" y="58687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1" name="Conector reto 50"/>
          <p:cNvCxnSpPr>
            <a:stCxn id="47" idx="6"/>
            <a:endCxn id="50" idx="2"/>
          </p:cNvCxnSpPr>
          <p:nvPr/>
        </p:nvCxnSpPr>
        <p:spPr>
          <a:xfrm>
            <a:off x="6002470" y="5833003"/>
            <a:ext cx="1357322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2" name="Conector reto 51"/>
          <p:cNvCxnSpPr/>
          <p:nvPr/>
        </p:nvCxnSpPr>
        <p:spPr>
          <a:xfrm rot="5400000">
            <a:off x="3113182" y="5246270"/>
            <a:ext cx="2484000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Grafos </a:t>
            </a:r>
            <a:r>
              <a:rPr lang="pt-BR" dirty="0" smtClean="0"/>
              <a:t>isomorfos</a:t>
            </a:r>
          </a:p>
          <a:p>
            <a:pPr lvl="1"/>
            <a:r>
              <a:rPr lang="pt-BR" dirty="0" smtClean="0"/>
              <a:t>Dois </a:t>
            </a:r>
            <a:r>
              <a:rPr lang="pt-BR" dirty="0"/>
              <a:t>grafos, </a:t>
            </a:r>
            <a:r>
              <a:rPr lang="pt-BR" dirty="0" smtClean="0"/>
              <a:t>G1(V1,A1</a:t>
            </a:r>
            <a:r>
              <a:rPr lang="pt-BR" dirty="0"/>
              <a:t>) e </a:t>
            </a:r>
            <a:r>
              <a:rPr lang="pt-BR" dirty="0" smtClean="0"/>
              <a:t>G2(V2,A2</a:t>
            </a:r>
            <a:r>
              <a:rPr lang="pt-BR" dirty="0"/>
              <a:t>), são ditos </a:t>
            </a:r>
            <a:r>
              <a:rPr lang="pt-BR" b="1" dirty="0"/>
              <a:t>isomorfos</a:t>
            </a:r>
            <a:r>
              <a:rPr lang="pt-BR" dirty="0"/>
              <a:t> se existe uma função que faça o mapeamento de vértices e arestas de modo que os dois grafos se tornem coincidentes. </a:t>
            </a:r>
            <a:endParaRPr lang="pt-BR" dirty="0" smtClean="0"/>
          </a:p>
          <a:p>
            <a:pPr lvl="2"/>
            <a:r>
              <a:rPr lang="pt-BR" dirty="0" smtClean="0"/>
              <a:t>Em </a:t>
            </a:r>
            <a:r>
              <a:rPr lang="pt-BR" dirty="0"/>
              <a:t>outras palavras, dois grafos são isomorfos se existe uma função </a:t>
            </a:r>
            <a:r>
              <a:rPr lang="pt-BR" b="1" i="1" dirty="0"/>
              <a:t>f</a:t>
            </a:r>
            <a:r>
              <a:rPr lang="pt-BR" dirty="0"/>
              <a:t> onde, para cada dois vértices </a:t>
            </a:r>
            <a:r>
              <a:rPr lang="pt-BR" b="1" dirty="0"/>
              <a:t>a</a:t>
            </a:r>
            <a:r>
              <a:rPr lang="pt-BR" dirty="0"/>
              <a:t> e </a:t>
            </a:r>
            <a:r>
              <a:rPr lang="pt-BR" b="1" dirty="0"/>
              <a:t>b</a:t>
            </a:r>
            <a:r>
              <a:rPr lang="pt-BR" dirty="0"/>
              <a:t> adjacentes no grafo </a:t>
            </a:r>
            <a:r>
              <a:rPr lang="pt-BR" dirty="0" smtClean="0"/>
              <a:t>G1</a:t>
            </a:r>
            <a:r>
              <a:rPr lang="pt-BR" dirty="0"/>
              <a:t>, </a:t>
            </a:r>
            <a:r>
              <a:rPr lang="pt-BR" b="1" dirty="0"/>
              <a:t>f(a)</a:t>
            </a:r>
            <a:r>
              <a:rPr lang="pt-BR" dirty="0"/>
              <a:t> e </a:t>
            </a:r>
            <a:r>
              <a:rPr lang="pt-BR" b="1" dirty="0"/>
              <a:t>f(b)</a:t>
            </a:r>
            <a:r>
              <a:rPr lang="pt-BR" dirty="0"/>
              <a:t> também são adjacentes no grafo </a:t>
            </a:r>
            <a:r>
              <a:rPr lang="pt-BR" dirty="0" smtClean="0"/>
              <a:t>G2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353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Grafos isomorfos</a:t>
            </a:r>
            <a:endParaRPr lang="pt-BR" dirty="0"/>
          </a:p>
        </p:txBody>
      </p:sp>
      <p:sp>
        <p:nvSpPr>
          <p:cNvPr id="36" name="Elipse 35"/>
          <p:cNvSpPr/>
          <p:nvPr/>
        </p:nvSpPr>
        <p:spPr>
          <a:xfrm>
            <a:off x="4934890" y="34210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Conector reto 36"/>
          <p:cNvCxnSpPr>
            <a:stCxn id="41" idx="4"/>
            <a:endCxn id="36" idx="0"/>
          </p:cNvCxnSpPr>
          <p:nvPr/>
        </p:nvCxnSpPr>
        <p:spPr>
          <a:xfrm rot="5400000">
            <a:off x="4792014" y="3099549"/>
            <a:ext cx="642942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8" name="Elipse 37"/>
          <p:cNvSpPr/>
          <p:nvPr/>
        </p:nvSpPr>
        <p:spPr>
          <a:xfrm>
            <a:off x="3613287" y="242088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Conector reto 38"/>
          <p:cNvCxnSpPr>
            <a:stCxn id="42" idx="6"/>
            <a:endCxn id="36" idx="2"/>
          </p:cNvCxnSpPr>
          <p:nvPr/>
        </p:nvCxnSpPr>
        <p:spPr>
          <a:xfrm>
            <a:off x="3970477" y="3599615"/>
            <a:ext cx="964413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0" name="Conector reto 39"/>
          <p:cNvCxnSpPr>
            <a:stCxn id="41" idx="2"/>
            <a:endCxn id="38" idx="6"/>
          </p:cNvCxnSpPr>
          <p:nvPr/>
        </p:nvCxnSpPr>
        <p:spPr>
          <a:xfrm rot="10800000">
            <a:off x="3970478" y="2599483"/>
            <a:ext cx="964413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1" name="Elipse 40"/>
          <p:cNvSpPr/>
          <p:nvPr/>
        </p:nvSpPr>
        <p:spPr>
          <a:xfrm>
            <a:off x="4934890" y="242088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3613287" y="34210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" name="Conector reto 42"/>
          <p:cNvCxnSpPr>
            <a:stCxn id="38" idx="4"/>
            <a:endCxn id="42" idx="0"/>
          </p:cNvCxnSpPr>
          <p:nvPr/>
        </p:nvCxnSpPr>
        <p:spPr>
          <a:xfrm rot="5400000">
            <a:off x="3470411" y="3099549"/>
            <a:ext cx="642942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4" name="Conector reto 43"/>
          <p:cNvCxnSpPr>
            <a:stCxn id="38" idx="5"/>
            <a:endCxn id="36" idx="1"/>
          </p:cNvCxnSpPr>
          <p:nvPr/>
        </p:nvCxnSpPr>
        <p:spPr>
          <a:xfrm rot="16200000" flipH="1">
            <a:off x="4078903" y="2565033"/>
            <a:ext cx="747560" cy="10690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5" name="Elipse 44"/>
          <p:cNvSpPr/>
          <p:nvPr/>
        </p:nvSpPr>
        <p:spPr>
          <a:xfrm>
            <a:off x="3027912" y="602470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Conector reto 45"/>
          <p:cNvCxnSpPr>
            <a:stCxn id="50" idx="4"/>
            <a:endCxn id="45" idx="0"/>
          </p:cNvCxnSpPr>
          <p:nvPr/>
        </p:nvCxnSpPr>
        <p:spPr>
          <a:xfrm rot="5400000">
            <a:off x="2885036" y="5703237"/>
            <a:ext cx="642942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7" name="Elipse 46"/>
          <p:cNvSpPr/>
          <p:nvPr/>
        </p:nvSpPr>
        <p:spPr>
          <a:xfrm>
            <a:off x="2384970" y="545320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8" name="Conector reto 47"/>
          <p:cNvCxnSpPr>
            <a:stCxn id="51" idx="6"/>
            <a:endCxn id="45" idx="2"/>
          </p:cNvCxnSpPr>
          <p:nvPr/>
        </p:nvCxnSpPr>
        <p:spPr>
          <a:xfrm>
            <a:off x="2063499" y="6203303"/>
            <a:ext cx="964413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9" name="Conector reto 48"/>
          <p:cNvCxnSpPr>
            <a:stCxn id="50" idx="2"/>
            <a:endCxn id="47" idx="7"/>
          </p:cNvCxnSpPr>
          <p:nvPr/>
        </p:nvCxnSpPr>
        <p:spPr>
          <a:xfrm rot="10800000" flipV="1">
            <a:off x="2689852" y="5203171"/>
            <a:ext cx="338061" cy="30234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0" name="Elipse 49"/>
          <p:cNvSpPr/>
          <p:nvPr/>
        </p:nvSpPr>
        <p:spPr>
          <a:xfrm>
            <a:off x="3027912" y="502457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1706309" y="602470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47" idx="3"/>
            <a:endCxn id="51" idx="7"/>
          </p:cNvCxnSpPr>
          <p:nvPr/>
        </p:nvCxnSpPr>
        <p:spPr>
          <a:xfrm rot="5400000">
            <a:off x="2064769" y="5704507"/>
            <a:ext cx="318932" cy="42608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53" name="Elipse 52"/>
          <p:cNvSpPr/>
          <p:nvPr/>
        </p:nvSpPr>
        <p:spPr>
          <a:xfrm>
            <a:off x="6077898" y="609614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Z</a:t>
            </a:r>
          </a:p>
        </p:txBody>
      </p:sp>
      <p:sp>
        <p:nvSpPr>
          <p:cNvPr id="54" name="Elipse 53"/>
          <p:cNvSpPr/>
          <p:nvPr/>
        </p:nvSpPr>
        <p:spPr>
          <a:xfrm>
            <a:off x="6077898" y="49531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" name="Elipse 54"/>
          <p:cNvSpPr/>
          <p:nvPr/>
        </p:nvSpPr>
        <p:spPr>
          <a:xfrm>
            <a:off x="6863716" y="552464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Y</a:t>
            </a:r>
          </a:p>
        </p:txBody>
      </p:sp>
      <p:sp>
        <p:nvSpPr>
          <p:cNvPr id="56" name="Elipse 55"/>
          <p:cNvSpPr/>
          <p:nvPr/>
        </p:nvSpPr>
        <p:spPr>
          <a:xfrm>
            <a:off x="5292080" y="552464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X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7" name="Forma 56"/>
          <p:cNvCxnSpPr>
            <a:stCxn id="54" idx="6"/>
            <a:endCxn id="55" idx="0"/>
          </p:cNvCxnSpPr>
          <p:nvPr/>
        </p:nvCxnSpPr>
        <p:spPr>
          <a:xfrm>
            <a:off x="6435088" y="5131733"/>
            <a:ext cx="607223" cy="392909"/>
          </a:xfrm>
          <a:prstGeom prst="curved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8" name="Forma 57"/>
          <p:cNvCxnSpPr>
            <a:stCxn id="53" idx="6"/>
            <a:endCxn id="55" idx="4"/>
          </p:cNvCxnSpPr>
          <p:nvPr/>
        </p:nvCxnSpPr>
        <p:spPr>
          <a:xfrm flipV="1">
            <a:off x="6435088" y="5881832"/>
            <a:ext cx="607223" cy="392909"/>
          </a:xfrm>
          <a:prstGeom prst="curved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Forma 58"/>
          <p:cNvCxnSpPr>
            <a:stCxn id="54" idx="2"/>
            <a:endCxn id="56" idx="0"/>
          </p:cNvCxnSpPr>
          <p:nvPr/>
        </p:nvCxnSpPr>
        <p:spPr>
          <a:xfrm rot="10800000" flipV="1">
            <a:off x="5470676" y="5131732"/>
            <a:ext cx="607223" cy="392909"/>
          </a:xfrm>
          <a:prstGeom prst="curved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Forma 59"/>
          <p:cNvCxnSpPr>
            <a:stCxn id="56" idx="4"/>
            <a:endCxn id="53" idx="2"/>
          </p:cNvCxnSpPr>
          <p:nvPr/>
        </p:nvCxnSpPr>
        <p:spPr>
          <a:xfrm rot="16200000" flipH="1">
            <a:off x="5577832" y="5774674"/>
            <a:ext cx="392909" cy="607223"/>
          </a:xfrm>
          <a:prstGeom prst="curvedConnector2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Conector reto 60"/>
          <p:cNvCxnSpPr>
            <a:stCxn id="56" idx="6"/>
            <a:endCxn id="55" idx="2"/>
          </p:cNvCxnSpPr>
          <p:nvPr/>
        </p:nvCxnSpPr>
        <p:spPr>
          <a:xfrm>
            <a:off x="5649270" y="5703237"/>
            <a:ext cx="1214446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2" name="Conector angulado 61"/>
          <p:cNvCxnSpPr>
            <a:stCxn id="51" idx="0"/>
            <a:endCxn id="50" idx="0"/>
          </p:cNvCxnSpPr>
          <p:nvPr/>
        </p:nvCxnSpPr>
        <p:spPr>
          <a:xfrm rot="5400000" flipH="1" flipV="1">
            <a:off x="2045639" y="4863841"/>
            <a:ext cx="1000132" cy="1321603"/>
          </a:xfrm>
          <a:prstGeom prst="bentConnector3">
            <a:avLst>
              <a:gd name="adj1" fmla="val 118095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graphicFrame>
        <p:nvGraphicFramePr>
          <p:cNvPr id="63" name="Tabela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69062"/>
              </p:ext>
            </p:extLst>
          </p:nvPr>
        </p:nvGraphicFramePr>
        <p:xfrm>
          <a:off x="467544" y="4443150"/>
          <a:ext cx="1000132" cy="1854200"/>
        </p:xfrm>
        <a:graphic>
          <a:graphicData uri="http://schemas.openxmlformats.org/drawingml/2006/table">
            <a:tbl>
              <a:tblPr/>
              <a:tblGrid>
                <a:gridCol w="1000132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Grau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f(1) = A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f(2) = B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f(3) = C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f(4) = D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4" name="Tabela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459551"/>
              </p:ext>
            </p:extLst>
          </p:nvPr>
        </p:nvGraphicFramePr>
        <p:xfrm>
          <a:off x="7380312" y="4437112"/>
          <a:ext cx="1296144" cy="1854200"/>
        </p:xfrm>
        <a:graphic>
          <a:graphicData uri="http://schemas.openxmlformats.org/drawingml/2006/table">
            <a:tbl>
              <a:tblPr/>
              <a:tblGrid>
                <a:gridCol w="1296144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Grau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f(1) = X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f(2) = W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f(3) = Y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f(4) = Z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5" name="Seta para a direita 64"/>
          <p:cNvSpPr/>
          <p:nvPr/>
        </p:nvSpPr>
        <p:spPr>
          <a:xfrm rot="7885691">
            <a:off x="3768695" y="4087623"/>
            <a:ext cx="648072" cy="388227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Seta para a direita 65"/>
          <p:cNvSpPr/>
          <p:nvPr/>
        </p:nvSpPr>
        <p:spPr>
          <a:xfrm rot="13714309" flipH="1">
            <a:off x="4607916" y="4087623"/>
            <a:ext cx="648072" cy="388227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ponderado</a:t>
            </a:r>
          </a:p>
          <a:p>
            <a:pPr lvl="1"/>
            <a:r>
              <a:rPr lang="pt-BR" dirty="0" smtClean="0"/>
              <a:t>É um grafo que possui </a:t>
            </a:r>
            <a:r>
              <a:rPr lang="pt-BR" b="1" dirty="0" smtClean="0"/>
              <a:t>pesos</a:t>
            </a:r>
            <a:r>
              <a:rPr lang="pt-BR" dirty="0" smtClean="0"/>
              <a:t> (</a:t>
            </a:r>
            <a:r>
              <a:rPr lang="pt-BR" dirty="0"/>
              <a:t>valor numérico) </a:t>
            </a:r>
            <a:r>
              <a:rPr lang="pt-BR" dirty="0" smtClean="0"/>
              <a:t>associados </a:t>
            </a:r>
            <a:r>
              <a:rPr lang="pt-BR" dirty="0"/>
              <a:t>a cada uma </a:t>
            </a:r>
            <a:r>
              <a:rPr lang="pt-BR" dirty="0" smtClean="0"/>
              <a:t>de suas arestas. </a:t>
            </a:r>
          </a:p>
        </p:txBody>
      </p:sp>
      <p:sp>
        <p:nvSpPr>
          <p:cNvPr id="23" name="Elipse 22"/>
          <p:cNvSpPr/>
          <p:nvPr/>
        </p:nvSpPr>
        <p:spPr>
          <a:xfrm>
            <a:off x="2857488" y="502571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Elipse 23"/>
          <p:cNvSpPr/>
          <p:nvPr/>
        </p:nvSpPr>
        <p:spPr>
          <a:xfrm>
            <a:off x="5429256" y="55972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5" name="Conector reto 24"/>
          <p:cNvCxnSpPr>
            <a:stCxn id="31" idx="4"/>
            <a:endCxn id="24" idx="0"/>
          </p:cNvCxnSpPr>
          <p:nvPr/>
        </p:nvCxnSpPr>
        <p:spPr>
          <a:xfrm rot="16200000" flipH="1">
            <a:off x="4893471" y="4882840"/>
            <a:ext cx="928694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26" name="Elipse 25"/>
          <p:cNvSpPr/>
          <p:nvPr/>
        </p:nvSpPr>
        <p:spPr>
          <a:xfrm>
            <a:off x="4071934" y="488284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7" name="Elipse 26"/>
          <p:cNvSpPr/>
          <p:nvPr/>
        </p:nvSpPr>
        <p:spPr>
          <a:xfrm>
            <a:off x="3143240" y="595441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8" name="Conector reto 27"/>
          <p:cNvCxnSpPr>
            <a:stCxn id="23" idx="6"/>
            <a:endCxn id="26" idx="2"/>
          </p:cNvCxnSpPr>
          <p:nvPr/>
        </p:nvCxnSpPr>
        <p:spPr>
          <a:xfrm flipV="1">
            <a:off x="3214678" y="5061435"/>
            <a:ext cx="857256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9" name="Conector reto 28"/>
          <p:cNvCxnSpPr>
            <a:stCxn id="32" idx="7"/>
            <a:endCxn id="24" idx="3"/>
          </p:cNvCxnSpPr>
          <p:nvPr/>
        </p:nvCxnSpPr>
        <p:spPr>
          <a:xfrm rot="5400000" flipH="1" flipV="1">
            <a:off x="5162633" y="5902101"/>
            <a:ext cx="318932" cy="31893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0" name="Conector reto 29"/>
          <p:cNvCxnSpPr>
            <a:stCxn id="31" idx="3"/>
            <a:endCxn id="26" idx="7"/>
          </p:cNvCxnSpPr>
          <p:nvPr/>
        </p:nvCxnSpPr>
        <p:spPr>
          <a:xfrm rot="5400000">
            <a:off x="4519691" y="4473341"/>
            <a:ext cx="318932" cy="60468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1" name="Elipse 30"/>
          <p:cNvSpPr/>
          <p:nvPr/>
        </p:nvSpPr>
        <p:spPr>
          <a:xfrm>
            <a:off x="4929190" y="431133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4857752" y="616872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3" name="Conector reto 32"/>
          <p:cNvCxnSpPr>
            <a:stCxn id="26" idx="5"/>
            <a:endCxn id="32" idx="1"/>
          </p:cNvCxnSpPr>
          <p:nvPr/>
        </p:nvCxnSpPr>
        <p:spPr>
          <a:xfrm rot="16200000" flipH="1">
            <a:off x="4126782" y="5437754"/>
            <a:ext cx="1033312" cy="5332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4" name="Conector reto 33"/>
          <p:cNvCxnSpPr>
            <a:stCxn id="27" idx="6"/>
            <a:endCxn id="32" idx="2"/>
          </p:cNvCxnSpPr>
          <p:nvPr/>
        </p:nvCxnSpPr>
        <p:spPr>
          <a:xfrm>
            <a:off x="3500430" y="6133005"/>
            <a:ext cx="1357322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5" name="CaixaDeTexto 34"/>
          <p:cNvSpPr txBox="1"/>
          <p:nvPr/>
        </p:nvSpPr>
        <p:spPr>
          <a:xfrm>
            <a:off x="3000364" y="48114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4000496" y="444207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3500430" y="622802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3786182" y="54422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39" name="CaixaDeTexto 38"/>
          <p:cNvSpPr txBox="1"/>
          <p:nvPr/>
        </p:nvSpPr>
        <p:spPr>
          <a:xfrm>
            <a:off x="4857752" y="595441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9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4929190" y="496380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</a:t>
            </a:r>
            <a:r>
              <a:rPr lang="pt-BR" dirty="0" err="1" smtClean="0"/>
              <a:t>Euleriano</a:t>
            </a:r>
            <a:endParaRPr lang="pt-BR" dirty="0" smtClean="0"/>
          </a:p>
          <a:p>
            <a:pPr lvl="1"/>
            <a:r>
              <a:rPr lang="pt-BR" dirty="0" smtClean="0"/>
              <a:t>Grafo </a:t>
            </a:r>
            <a:r>
              <a:rPr lang="pt-BR" dirty="0"/>
              <a:t>que possui um </a:t>
            </a:r>
            <a:r>
              <a:rPr lang="pt-BR" b="1" dirty="0"/>
              <a:t>ciclo</a:t>
            </a:r>
            <a:r>
              <a:rPr lang="pt-BR" dirty="0"/>
              <a:t> que visita todas as suas arestas apenas uma vez, iniciando e terminando no mesmo vértice. </a:t>
            </a:r>
          </a:p>
        </p:txBody>
      </p:sp>
      <p:sp>
        <p:nvSpPr>
          <p:cNvPr id="33" name="Elipse 32"/>
          <p:cNvSpPr/>
          <p:nvPr/>
        </p:nvSpPr>
        <p:spPr>
          <a:xfrm>
            <a:off x="2571736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4" name="Conector reto 33"/>
          <p:cNvCxnSpPr>
            <a:stCxn id="36" idx="7"/>
            <a:endCxn id="35" idx="2"/>
          </p:cNvCxnSpPr>
          <p:nvPr/>
        </p:nvCxnSpPr>
        <p:spPr>
          <a:xfrm rot="5400000" flipH="1" flipV="1">
            <a:off x="1072806" y="3779731"/>
            <a:ext cx="445218" cy="69525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5" name="Elipse 34"/>
          <p:cNvSpPr/>
          <p:nvPr/>
        </p:nvSpPr>
        <p:spPr>
          <a:xfrm>
            <a:off x="1643041" y="372615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642909" y="42976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7" name="Conector reto 36"/>
          <p:cNvCxnSpPr>
            <a:stCxn id="40" idx="6"/>
            <a:endCxn id="33" idx="2"/>
          </p:cNvCxnSpPr>
          <p:nvPr/>
        </p:nvCxnSpPr>
        <p:spPr>
          <a:xfrm>
            <a:off x="1500165" y="5833573"/>
            <a:ext cx="1071571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8" name="Conector reto 37"/>
          <p:cNvCxnSpPr>
            <a:stCxn id="39" idx="2"/>
            <a:endCxn id="35" idx="6"/>
          </p:cNvCxnSpPr>
          <p:nvPr/>
        </p:nvCxnSpPr>
        <p:spPr>
          <a:xfrm rot="10800000">
            <a:off x="2000232" y="3904747"/>
            <a:ext cx="785819" cy="7143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9" name="Elipse 38"/>
          <p:cNvSpPr/>
          <p:nvPr/>
        </p:nvSpPr>
        <p:spPr>
          <a:xfrm>
            <a:off x="2786050" y="379759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0" name="Elipse 39"/>
          <p:cNvSpPr/>
          <p:nvPr/>
        </p:nvSpPr>
        <p:spPr>
          <a:xfrm>
            <a:off x="1142975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1" name="Conector reto 40"/>
          <p:cNvCxnSpPr>
            <a:stCxn id="35" idx="4"/>
            <a:endCxn id="40" idx="0"/>
          </p:cNvCxnSpPr>
          <p:nvPr/>
        </p:nvCxnSpPr>
        <p:spPr>
          <a:xfrm rot="5400000">
            <a:off x="785785" y="4619127"/>
            <a:ext cx="1571636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stCxn id="36" idx="5"/>
            <a:endCxn id="33" idx="2"/>
          </p:cNvCxnSpPr>
          <p:nvPr/>
        </p:nvCxnSpPr>
        <p:spPr>
          <a:xfrm rot="16200000" flipH="1">
            <a:off x="1144245" y="4406082"/>
            <a:ext cx="1231036" cy="16239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3" name="Forma 34"/>
          <p:cNvCxnSpPr>
            <a:stCxn id="39" idx="6"/>
            <a:endCxn id="33" idx="6"/>
          </p:cNvCxnSpPr>
          <p:nvPr/>
        </p:nvCxnSpPr>
        <p:spPr>
          <a:xfrm flipH="1">
            <a:off x="2928926" y="3976185"/>
            <a:ext cx="214314" cy="1857388"/>
          </a:xfrm>
          <a:prstGeom prst="curvedConnector3">
            <a:avLst>
              <a:gd name="adj1" fmla="val -10666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4" name="Conector reto 43"/>
          <p:cNvCxnSpPr>
            <a:stCxn id="39" idx="4"/>
            <a:endCxn id="33" idx="0"/>
          </p:cNvCxnSpPr>
          <p:nvPr/>
        </p:nvCxnSpPr>
        <p:spPr>
          <a:xfrm rot="5400000">
            <a:off x="2107389" y="4797722"/>
            <a:ext cx="1500198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5" name="Elipse 44"/>
          <p:cNvSpPr/>
          <p:nvPr/>
        </p:nvSpPr>
        <p:spPr>
          <a:xfrm>
            <a:off x="7000892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6" name="Conector reto 45"/>
          <p:cNvCxnSpPr>
            <a:stCxn id="47" idx="2"/>
            <a:endCxn id="48" idx="7"/>
          </p:cNvCxnSpPr>
          <p:nvPr/>
        </p:nvCxnSpPr>
        <p:spPr>
          <a:xfrm rot="10800000" flipV="1">
            <a:off x="5376947" y="3904747"/>
            <a:ext cx="695251" cy="44521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47" name="Elipse 46"/>
          <p:cNvSpPr/>
          <p:nvPr/>
        </p:nvSpPr>
        <p:spPr>
          <a:xfrm>
            <a:off x="6072197" y="372615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8" name="Elipse 47"/>
          <p:cNvSpPr/>
          <p:nvPr/>
        </p:nvSpPr>
        <p:spPr>
          <a:xfrm>
            <a:off x="5072065" y="42976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9" name="Conector reto 48"/>
          <p:cNvCxnSpPr>
            <a:stCxn id="45" idx="2"/>
            <a:endCxn id="51" idx="6"/>
          </p:cNvCxnSpPr>
          <p:nvPr/>
        </p:nvCxnSpPr>
        <p:spPr>
          <a:xfrm rot="10800000">
            <a:off x="5929322" y="5833573"/>
            <a:ext cx="1071571" cy="15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50" name="Elipse 49"/>
          <p:cNvSpPr/>
          <p:nvPr/>
        </p:nvSpPr>
        <p:spPr>
          <a:xfrm>
            <a:off x="7215206" y="379759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1" name="Elipse 50"/>
          <p:cNvSpPr/>
          <p:nvPr/>
        </p:nvSpPr>
        <p:spPr>
          <a:xfrm>
            <a:off x="5572131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2" name="Conector reto 51"/>
          <p:cNvCxnSpPr>
            <a:stCxn id="51" idx="0"/>
            <a:endCxn id="47" idx="4"/>
          </p:cNvCxnSpPr>
          <p:nvPr/>
        </p:nvCxnSpPr>
        <p:spPr>
          <a:xfrm rot="5400000" flipH="1" flipV="1">
            <a:off x="5214941" y="4619127"/>
            <a:ext cx="1571636" cy="50006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cxnSp>
        <p:nvCxnSpPr>
          <p:cNvPr id="53" name="Conector reto 52"/>
          <p:cNvCxnSpPr>
            <a:stCxn id="48" idx="5"/>
            <a:endCxn id="45" idx="2"/>
          </p:cNvCxnSpPr>
          <p:nvPr/>
        </p:nvCxnSpPr>
        <p:spPr>
          <a:xfrm rot="16200000" flipH="1">
            <a:off x="5573401" y="4406082"/>
            <a:ext cx="1231036" cy="162394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cxnSp>
        <p:nvCxnSpPr>
          <p:cNvPr id="54" name="Forma 34"/>
          <p:cNvCxnSpPr>
            <a:stCxn id="50" idx="6"/>
            <a:endCxn id="45" idx="6"/>
          </p:cNvCxnSpPr>
          <p:nvPr/>
        </p:nvCxnSpPr>
        <p:spPr>
          <a:xfrm flipH="1">
            <a:off x="7358082" y="3976185"/>
            <a:ext cx="214314" cy="1857388"/>
          </a:xfrm>
          <a:prstGeom prst="curvedConnector3">
            <a:avLst>
              <a:gd name="adj1" fmla="val -106666"/>
            </a:avLst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cxnSp>
        <p:nvCxnSpPr>
          <p:cNvPr id="55" name="Conector reto 54"/>
          <p:cNvCxnSpPr>
            <a:stCxn id="50" idx="4"/>
            <a:endCxn id="45" idx="0"/>
          </p:cNvCxnSpPr>
          <p:nvPr/>
        </p:nvCxnSpPr>
        <p:spPr>
          <a:xfrm rot="5400000">
            <a:off x="6536545" y="4797722"/>
            <a:ext cx="1500198" cy="21431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triangle" w="lg" len="lg"/>
            <a:tailEnd type="none" w="lg" len="lg"/>
          </a:ln>
          <a:effectLst/>
        </p:spPr>
      </p:cxnSp>
      <p:cxnSp>
        <p:nvCxnSpPr>
          <p:cNvPr id="56" name="Conector reto 55"/>
          <p:cNvCxnSpPr>
            <a:stCxn id="50" idx="2"/>
            <a:endCxn id="47" idx="6"/>
          </p:cNvCxnSpPr>
          <p:nvPr/>
        </p:nvCxnSpPr>
        <p:spPr>
          <a:xfrm rot="10800000">
            <a:off x="6429388" y="3904747"/>
            <a:ext cx="785819" cy="7143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57" name="CaixaDeTexto 56"/>
          <p:cNvSpPr txBox="1"/>
          <p:nvPr/>
        </p:nvSpPr>
        <p:spPr>
          <a:xfrm>
            <a:off x="5143504" y="6095037"/>
            <a:ext cx="29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CICLO EULERIANO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C-D-C-B-A-D-E-B-C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8" name="Forma 34"/>
          <p:cNvCxnSpPr>
            <a:stCxn id="35" idx="5"/>
            <a:endCxn id="39" idx="3"/>
          </p:cNvCxnSpPr>
          <p:nvPr/>
        </p:nvCxnSpPr>
        <p:spPr>
          <a:xfrm rot="16200000" flipH="1">
            <a:off x="2357421" y="3621533"/>
            <a:ext cx="71438" cy="890437"/>
          </a:xfrm>
          <a:prstGeom prst="curvedConnector3">
            <a:avLst>
              <a:gd name="adj1" fmla="val 493221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9" name="Forma 34"/>
          <p:cNvCxnSpPr>
            <a:stCxn id="47" idx="5"/>
            <a:endCxn id="50" idx="3"/>
          </p:cNvCxnSpPr>
          <p:nvPr/>
        </p:nvCxnSpPr>
        <p:spPr>
          <a:xfrm rot="16200000" flipH="1">
            <a:off x="6786577" y="3621533"/>
            <a:ext cx="71438" cy="890437"/>
          </a:xfrm>
          <a:prstGeom prst="curvedConnector3">
            <a:avLst>
              <a:gd name="adj1" fmla="val 493221"/>
            </a:avLst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60" name="CaixaDeTexto 59"/>
          <p:cNvSpPr txBox="1"/>
          <p:nvPr/>
        </p:nvSpPr>
        <p:spPr>
          <a:xfrm>
            <a:off x="691306" y="6088901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 EULERIANO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</a:t>
            </a:r>
            <a:r>
              <a:rPr lang="pt-BR" dirty="0" err="1" smtClean="0"/>
              <a:t>Semi-Euleriano</a:t>
            </a:r>
            <a:endParaRPr lang="pt-BR" dirty="0" smtClean="0"/>
          </a:p>
          <a:p>
            <a:pPr lvl="1"/>
            <a:r>
              <a:rPr lang="pt-BR" dirty="0" smtClean="0"/>
              <a:t>Grafo </a:t>
            </a:r>
            <a:r>
              <a:rPr lang="pt-BR" dirty="0"/>
              <a:t>que possui um </a:t>
            </a:r>
            <a:r>
              <a:rPr lang="pt-BR" b="1" dirty="0"/>
              <a:t>caminho</a:t>
            </a:r>
            <a:r>
              <a:rPr lang="pt-BR" dirty="0"/>
              <a:t> aberto (não é um ciclo) que visita todas as suas arestas apenas uma vez. </a:t>
            </a:r>
          </a:p>
        </p:txBody>
      </p:sp>
      <p:sp>
        <p:nvSpPr>
          <p:cNvPr id="31" name="Elipse 30"/>
          <p:cNvSpPr/>
          <p:nvPr/>
        </p:nvSpPr>
        <p:spPr>
          <a:xfrm>
            <a:off x="2571736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2" name="Conector reto 31"/>
          <p:cNvCxnSpPr>
            <a:stCxn id="34" idx="7"/>
            <a:endCxn id="33" idx="2"/>
          </p:cNvCxnSpPr>
          <p:nvPr/>
        </p:nvCxnSpPr>
        <p:spPr>
          <a:xfrm rot="5400000" flipH="1" flipV="1">
            <a:off x="1072806" y="3779731"/>
            <a:ext cx="445218" cy="69525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3" name="Elipse 32"/>
          <p:cNvSpPr/>
          <p:nvPr/>
        </p:nvSpPr>
        <p:spPr>
          <a:xfrm>
            <a:off x="1643041" y="372615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4" name="Elipse 33"/>
          <p:cNvSpPr/>
          <p:nvPr/>
        </p:nvSpPr>
        <p:spPr>
          <a:xfrm>
            <a:off x="642909" y="42976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5" name="Conector reto 34"/>
          <p:cNvCxnSpPr>
            <a:stCxn id="38" idx="6"/>
            <a:endCxn id="31" idx="2"/>
          </p:cNvCxnSpPr>
          <p:nvPr/>
        </p:nvCxnSpPr>
        <p:spPr>
          <a:xfrm>
            <a:off x="1500165" y="5833573"/>
            <a:ext cx="1071571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36" name="Conector reto 35"/>
          <p:cNvCxnSpPr>
            <a:stCxn id="37" idx="2"/>
            <a:endCxn id="33" idx="6"/>
          </p:cNvCxnSpPr>
          <p:nvPr/>
        </p:nvCxnSpPr>
        <p:spPr>
          <a:xfrm rot="10800000">
            <a:off x="2000232" y="3904747"/>
            <a:ext cx="785819" cy="7143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37" name="Elipse 36"/>
          <p:cNvSpPr/>
          <p:nvPr/>
        </p:nvSpPr>
        <p:spPr>
          <a:xfrm>
            <a:off x="2786050" y="379759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8" name="Elipse 37"/>
          <p:cNvSpPr/>
          <p:nvPr/>
        </p:nvSpPr>
        <p:spPr>
          <a:xfrm>
            <a:off x="1142975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9" name="Conector reto 38"/>
          <p:cNvCxnSpPr>
            <a:stCxn id="33" idx="4"/>
            <a:endCxn id="38" idx="0"/>
          </p:cNvCxnSpPr>
          <p:nvPr/>
        </p:nvCxnSpPr>
        <p:spPr>
          <a:xfrm rot="5400000">
            <a:off x="785785" y="4619127"/>
            <a:ext cx="1571636" cy="50006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0" name="Conector reto 39"/>
          <p:cNvCxnSpPr>
            <a:stCxn id="34" idx="5"/>
            <a:endCxn id="31" idx="2"/>
          </p:cNvCxnSpPr>
          <p:nvPr/>
        </p:nvCxnSpPr>
        <p:spPr>
          <a:xfrm rot="16200000" flipH="1">
            <a:off x="1144245" y="4406082"/>
            <a:ext cx="1231036" cy="162394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1" name="Forma 34"/>
          <p:cNvCxnSpPr>
            <a:stCxn id="37" idx="6"/>
            <a:endCxn id="31" idx="6"/>
          </p:cNvCxnSpPr>
          <p:nvPr/>
        </p:nvCxnSpPr>
        <p:spPr>
          <a:xfrm flipH="1">
            <a:off x="2928926" y="3976185"/>
            <a:ext cx="214314" cy="1857388"/>
          </a:xfrm>
          <a:prstGeom prst="curvedConnector3">
            <a:avLst>
              <a:gd name="adj1" fmla="val -10666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42" name="Conector reto 41"/>
          <p:cNvCxnSpPr>
            <a:stCxn id="37" idx="4"/>
            <a:endCxn id="31" idx="0"/>
          </p:cNvCxnSpPr>
          <p:nvPr/>
        </p:nvCxnSpPr>
        <p:spPr>
          <a:xfrm rot="5400000">
            <a:off x="2107389" y="4797722"/>
            <a:ext cx="1500198" cy="21431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43" name="Elipse 42"/>
          <p:cNvSpPr/>
          <p:nvPr/>
        </p:nvSpPr>
        <p:spPr>
          <a:xfrm>
            <a:off x="7000892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4" name="Conector reto 43"/>
          <p:cNvCxnSpPr>
            <a:stCxn id="45" idx="2"/>
            <a:endCxn id="46" idx="7"/>
          </p:cNvCxnSpPr>
          <p:nvPr/>
        </p:nvCxnSpPr>
        <p:spPr>
          <a:xfrm rot="10800000" flipV="1">
            <a:off x="5376947" y="3904747"/>
            <a:ext cx="695251" cy="44521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45" name="Elipse 44"/>
          <p:cNvSpPr/>
          <p:nvPr/>
        </p:nvSpPr>
        <p:spPr>
          <a:xfrm>
            <a:off x="6072197" y="372615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5072065" y="429765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7" name="Conector reto 46"/>
          <p:cNvCxnSpPr>
            <a:stCxn id="43" idx="2"/>
            <a:endCxn id="49" idx="6"/>
          </p:cNvCxnSpPr>
          <p:nvPr/>
        </p:nvCxnSpPr>
        <p:spPr>
          <a:xfrm rot="10800000">
            <a:off x="5929322" y="5833573"/>
            <a:ext cx="1071571" cy="15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48" name="Elipse 47"/>
          <p:cNvSpPr/>
          <p:nvPr/>
        </p:nvSpPr>
        <p:spPr>
          <a:xfrm>
            <a:off x="7215206" y="379759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5572131" y="5654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0" name="Conector reto 49"/>
          <p:cNvCxnSpPr>
            <a:stCxn id="49" idx="0"/>
            <a:endCxn id="45" idx="4"/>
          </p:cNvCxnSpPr>
          <p:nvPr/>
        </p:nvCxnSpPr>
        <p:spPr>
          <a:xfrm rot="5400000" flipH="1" flipV="1">
            <a:off x="5214941" y="4619127"/>
            <a:ext cx="1571636" cy="50006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cxnSp>
        <p:nvCxnSpPr>
          <p:cNvPr id="51" name="Conector reto 50"/>
          <p:cNvCxnSpPr>
            <a:stCxn id="46" idx="5"/>
            <a:endCxn id="43" idx="2"/>
          </p:cNvCxnSpPr>
          <p:nvPr/>
        </p:nvCxnSpPr>
        <p:spPr>
          <a:xfrm rot="16200000" flipH="1">
            <a:off x="5573401" y="4406082"/>
            <a:ext cx="1231036" cy="1623946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cxnSp>
        <p:nvCxnSpPr>
          <p:cNvPr id="52" name="Forma 34"/>
          <p:cNvCxnSpPr>
            <a:stCxn id="48" idx="6"/>
            <a:endCxn id="43" idx="6"/>
          </p:cNvCxnSpPr>
          <p:nvPr/>
        </p:nvCxnSpPr>
        <p:spPr>
          <a:xfrm flipH="1">
            <a:off x="7358082" y="3976185"/>
            <a:ext cx="214314" cy="1857388"/>
          </a:xfrm>
          <a:prstGeom prst="curvedConnector3">
            <a:avLst>
              <a:gd name="adj1" fmla="val -106666"/>
            </a:avLst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cxnSp>
        <p:nvCxnSpPr>
          <p:cNvPr id="53" name="Conector reto 52"/>
          <p:cNvCxnSpPr>
            <a:stCxn id="48" idx="4"/>
            <a:endCxn id="43" idx="0"/>
          </p:cNvCxnSpPr>
          <p:nvPr/>
        </p:nvCxnSpPr>
        <p:spPr>
          <a:xfrm rot="5400000">
            <a:off x="6536545" y="4797722"/>
            <a:ext cx="1500198" cy="214314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triangle" w="lg" len="lg"/>
            <a:tailEnd type="none" w="lg" len="lg"/>
          </a:ln>
          <a:effectLst/>
        </p:spPr>
      </p:cxnSp>
      <p:cxnSp>
        <p:nvCxnSpPr>
          <p:cNvPr id="54" name="Conector reto 53"/>
          <p:cNvCxnSpPr>
            <a:stCxn id="48" idx="2"/>
            <a:endCxn id="45" idx="6"/>
          </p:cNvCxnSpPr>
          <p:nvPr/>
        </p:nvCxnSpPr>
        <p:spPr>
          <a:xfrm rot="10800000">
            <a:off x="6429388" y="3904747"/>
            <a:ext cx="785819" cy="7143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triangle" w="lg" len="lg"/>
          </a:ln>
          <a:effectLst/>
        </p:spPr>
      </p:cxnSp>
      <p:sp>
        <p:nvSpPr>
          <p:cNvPr id="55" name="CaixaDeTexto 54"/>
          <p:cNvSpPr txBox="1"/>
          <p:nvPr/>
        </p:nvSpPr>
        <p:spPr>
          <a:xfrm>
            <a:off x="5143504" y="6095037"/>
            <a:ext cx="29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CAMINHO EULERIANO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C-D-C-B-A-D-E-B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691306" y="6095037"/>
            <a:ext cx="29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 </a:t>
            </a: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SEMI-EULERIANO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Grafos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 Hamiltoniano </a:t>
            </a:r>
          </a:p>
          <a:p>
            <a:pPr lvl="1"/>
            <a:r>
              <a:rPr lang="pt-BR" dirty="0" smtClean="0"/>
              <a:t>Grafo </a:t>
            </a:r>
            <a:r>
              <a:rPr lang="pt-BR" dirty="0"/>
              <a:t>que possui um caminho que visita todos os seus vértices apenas uma vez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Pode ser um ciclo</a:t>
            </a:r>
            <a:endParaRPr lang="pt-BR" dirty="0"/>
          </a:p>
        </p:txBody>
      </p:sp>
      <p:sp>
        <p:nvSpPr>
          <p:cNvPr id="53" name="CaixaDeTexto 52"/>
          <p:cNvSpPr txBox="1"/>
          <p:nvPr/>
        </p:nvSpPr>
        <p:spPr>
          <a:xfrm>
            <a:off x="3025718" y="6355291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CICLO HAMILTONIANO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Elipse 53"/>
          <p:cNvSpPr/>
          <p:nvPr/>
        </p:nvSpPr>
        <p:spPr>
          <a:xfrm>
            <a:off x="5311734" y="477283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5" name="Conector reto 54"/>
          <p:cNvCxnSpPr>
            <a:stCxn id="59" idx="5"/>
            <a:endCxn id="54" idx="0"/>
          </p:cNvCxnSpPr>
          <p:nvPr/>
        </p:nvCxnSpPr>
        <p:spPr>
          <a:xfrm rot="16200000" flipH="1">
            <a:off x="4809365" y="4091869"/>
            <a:ext cx="516656" cy="845271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56" name="Elipse 55"/>
          <p:cNvSpPr/>
          <p:nvPr/>
        </p:nvSpPr>
        <p:spPr>
          <a:xfrm>
            <a:off x="3311470" y="477283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3668660" y="58801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8" name="Conector reto 57"/>
          <p:cNvCxnSpPr>
            <a:stCxn id="59" idx="3"/>
            <a:endCxn id="56" idx="7"/>
          </p:cNvCxnSpPr>
          <p:nvPr/>
        </p:nvCxnSpPr>
        <p:spPr>
          <a:xfrm rot="5400000">
            <a:off x="3719937" y="4152592"/>
            <a:ext cx="568965" cy="77613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59" name="Elipse 58"/>
          <p:cNvSpPr/>
          <p:nvPr/>
        </p:nvSpPr>
        <p:spPr>
          <a:xfrm>
            <a:off x="4340177" y="395129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Elipse 59"/>
          <p:cNvSpPr/>
          <p:nvPr/>
        </p:nvSpPr>
        <p:spPr>
          <a:xfrm>
            <a:off x="5025982" y="58801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Conector reto 60"/>
          <p:cNvCxnSpPr>
            <a:stCxn id="57" idx="6"/>
            <a:endCxn id="60" idx="2"/>
          </p:cNvCxnSpPr>
          <p:nvPr/>
        </p:nvCxnSpPr>
        <p:spPr>
          <a:xfrm>
            <a:off x="4025850" y="6058717"/>
            <a:ext cx="1000132" cy="15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62" name="Conector reto 61"/>
          <p:cNvCxnSpPr>
            <a:stCxn id="57" idx="0"/>
            <a:endCxn id="56" idx="4"/>
          </p:cNvCxnSpPr>
          <p:nvPr/>
        </p:nvCxnSpPr>
        <p:spPr>
          <a:xfrm rot="16200000" flipV="1">
            <a:off x="3293611" y="5326478"/>
            <a:ext cx="750099" cy="357190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63" name="Conector reto 62"/>
          <p:cNvCxnSpPr>
            <a:stCxn id="54" idx="4"/>
            <a:endCxn id="60" idx="0"/>
          </p:cNvCxnSpPr>
          <p:nvPr/>
        </p:nvCxnSpPr>
        <p:spPr>
          <a:xfrm rot="5400000">
            <a:off x="4972404" y="5362196"/>
            <a:ext cx="750099" cy="285752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64" name="Conector reto 63"/>
          <p:cNvCxnSpPr>
            <a:stCxn id="59" idx="4"/>
            <a:endCxn id="57" idx="7"/>
          </p:cNvCxnSpPr>
          <p:nvPr/>
        </p:nvCxnSpPr>
        <p:spPr>
          <a:xfrm rot="5400000">
            <a:off x="3434185" y="4847843"/>
            <a:ext cx="1623945" cy="5452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5" name="Conector reto 64"/>
          <p:cNvCxnSpPr>
            <a:stCxn id="59" idx="4"/>
            <a:endCxn id="60" idx="1"/>
          </p:cNvCxnSpPr>
          <p:nvPr/>
        </p:nvCxnSpPr>
        <p:spPr>
          <a:xfrm rot="16200000" flipH="1">
            <a:off x="3986559" y="4840698"/>
            <a:ext cx="1623945" cy="55951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6" name="Conector reto 65"/>
          <p:cNvCxnSpPr>
            <a:stCxn id="54" idx="2"/>
            <a:endCxn id="56" idx="6"/>
          </p:cNvCxnSpPr>
          <p:nvPr/>
        </p:nvCxnSpPr>
        <p:spPr>
          <a:xfrm rot="10800000">
            <a:off x="3668660" y="4951428"/>
            <a:ext cx="1643074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7" name="Conector reto 66"/>
          <p:cNvCxnSpPr>
            <a:stCxn id="54" idx="2"/>
            <a:endCxn id="57" idx="7"/>
          </p:cNvCxnSpPr>
          <p:nvPr/>
        </p:nvCxnSpPr>
        <p:spPr>
          <a:xfrm rot="10800000" flipV="1">
            <a:off x="3973542" y="4951427"/>
            <a:ext cx="1338193" cy="98100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8" name="Conector reto 67"/>
          <p:cNvCxnSpPr>
            <a:stCxn id="60" idx="1"/>
            <a:endCxn id="56" idx="6"/>
          </p:cNvCxnSpPr>
          <p:nvPr/>
        </p:nvCxnSpPr>
        <p:spPr>
          <a:xfrm rot="16200000" flipV="1">
            <a:off x="3882975" y="4737114"/>
            <a:ext cx="981003" cy="14096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69" name="Elipse 68"/>
          <p:cNvSpPr/>
          <p:nvPr/>
        </p:nvSpPr>
        <p:spPr>
          <a:xfrm>
            <a:off x="8442520" y="477283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0" name="Conector reto 69"/>
          <p:cNvCxnSpPr>
            <a:stCxn id="74" idx="5"/>
            <a:endCxn id="69" idx="0"/>
          </p:cNvCxnSpPr>
          <p:nvPr/>
        </p:nvCxnSpPr>
        <p:spPr>
          <a:xfrm rot="16200000" flipH="1">
            <a:off x="7940151" y="4091869"/>
            <a:ext cx="516656" cy="8452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71" name="Elipse 70"/>
          <p:cNvSpPr/>
          <p:nvPr/>
        </p:nvSpPr>
        <p:spPr>
          <a:xfrm>
            <a:off x="6442256" y="477283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Elipse 71"/>
          <p:cNvSpPr/>
          <p:nvPr/>
        </p:nvSpPr>
        <p:spPr>
          <a:xfrm>
            <a:off x="6799446" y="58801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3" name="Conector reto 72"/>
          <p:cNvCxnSpPr>
            <a:stCxn id="74" idx="3"/>
            <a:endCxn id="71" idx="7"/>
          </p:cNvCxnSpPr>
          <p:nvPr/>
        </p:nvCxnSpPr>
        <p:spPr>
          <a:xfrm rot="5400000">
            <a:off x="6850723" y="4152592"/>
            <a:ext cx="568965" cy="776135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sp>
        <p:nvSpPr>
          <p:cNvPr id="74" name="Elipse 73"/>
          <p:cNvSpPr/>
          <p:nvPr/>
        </p:nvSpPr>
        <p:spPr>
          <a:xfrm>
            <a:off x="7470963" y="395129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8156768" y="58801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6" name="Conector reto 75"/>
          <p:cNvCxnSpPr>
            <a:stCxn id="72" idx="6"/>
            <a:endCxn id="75" idx="2"/>
          </p:cNvCxnSpPr>
          <p:nvPr/>
        </p:nvCxnSpPr>
        <p:spPr>
          <a:xfrm>
            <a:off x="7156636" y="6058717"/>
            <a:ext cx="1000132" cy="15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77" name="Conector reto 76"/>
          <p:cNvCxnSpPr>
            <a:stCxn id="72" idx="0"/>
            <a:endCxn id="71" idx="4"/>
          </p:cNvCxnSpPr>
          <p:nvPr/>
        </p:nvCxnSpPr>
        <p:spPr>
          <a:xfrm rot="16200000" flipV="1">
            <a:off x="6424397" y="5326478"/>
            <a:ext cx="750099" cy="3571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8" name="Conector reto 77"/>
          <p:cNvCxnSpPr>
            <a:stCxn id="69" idx="4"/>
            <a:endCxn id="75" idx="0"/>
          </p:cNvCxnSpPr>
          <p:nvPr/>
        </p:nvCxnSpPr>
        <p:spPr>
          <a:xfrm rot="5400000">
            <a:off x="8103190" y="5362196"/>
            <a:ext cx="750099" cy="2857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9" name="Conector reto 78"/>
          <p:cNvCxnSpPr>
            <a:stCxn id="74" idx="4"/>
            <a:endCxn id="72" idx="7"/>
          </p:cNvCxnSpPr>
          <p:nvPr/>
        </p:nvCxnSpPr>
        <p:spPr>
          <a:xfrm rot="5400000">
            <a:off x="6564971" y="4847843"/>
            <a:ext cx="1623945" cy="5452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0" name="Conector reto 79"/>
          <p:cNvCxnSpPr>
            <a:stCxn id="74" idx="4"/>
            <a:endCxn id="75" idx="1"/>
          </p:cNvCxnSpPr>
          <p:nvPr/>
        </p:nvCxnSpPr>
        <p:spPr>
          <a:xfrm rot="16200000" flipH="1">
            <a:off x="7117345" y="4840698"/>
            <a:ext cx="1623945" cy="55951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1" name="Conector reto 80"/>
          <p:cNvCxnSpPr>
            <a:stCxn id="69" idx="2"/>
            <a:endCxn id="71" idx="6"/>
          </p:cNvCxnSpPr>
          <p:nvPr/>
        </p:nvCxnSpPr>
        <p:spPr>
          <a:xfrm rot="10800000">
            <a:off x="6799446" y="4951428"/>
            <a:ext cx="1643074" cy="1588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82" name="Conector reto 81"/>
          <p:cNvCxnSpPr>
            <a:stCxn id="69" idx="2"/>
            <a:endCxn id="72" idx="7"/>
          </p:cNvCxnSpPr>
          <p:nvPr/>
        </p:nvCxnSpPr>
        <p:spPr>
          <a:xfrm rot="10800000" flipV="1">
            <a:off x="7104328" y="4951427"/>
            <a:ext cx="1338193" cy="981003"/>
          </a:xfrm>
          <a:prstGeom prst="line">
            <a:avLst/>
          </a:prstGeom>
          <a:noFill/>
          <a:ln w="38100" cap="flat" cmpd="sng" algn="ctr">
            <a:solidFill>
              <a:srgbClr val="FF0000"/>
            </a:solidFill>
            <a:prstDash val="dash"/>
            <a:headEnd type="none" w="med" len="med"/>
            <a:tailEnd type="none" w="med" len="med"/>
          </a:ln>
          <a:effectLst/>
        </p:spPr>
      </p:cxnSp>
      <p:cxnSp>
        <p:nvCxnSpPr>
          <p:cNvPr id="83" name="Conector reto 82"/>
          <p:cNvCxnSpPr>
            <a:stCxn id="75" idx="1"/>
            <a:endCxn id="71" idx="6"/>
          </p:cNvCxnSpPr>
          <p:nvPr/>
        </p:nvCxnSpPr>
        <p:spPr>
          <a:xfrm rot="16200000" flipV="1">
            <a:off x="7013761" y="4737114"/>
            <a:ext cx="981003" cy="14096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4" name="CaixaDeTexto 83"/>
          <p:cNvSpPr txBox="1"/>
          <p:nvPr/>
        </p:nvSpPr>
        <p:spPr>
          <a:xfrm>
            <a:off x="6156504" y="6216792"/>
            <a:ext cx="295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CAMINHO HAMILTONIANO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CaixaDeTexto 84"/>
          <p:cNvSpPr txBox="1"/>
          <p:nvPr/>
        </p:nvSpPr>
        <p:spPr>
          <a:xfrm>
            <a:off x="35496" y="6355291"/>
            <a:ext cx="295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 HAMILTONIANO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Elipse 85"/>
          <p:cNvSpPr/>
          <p:nvPr/>
        </p:nvSpPr>
        <p:spPr>
          <a:xfrm>
            <a:off x="2321512" y="477283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7" name="Conector reto 86"/>
          <p:cNvCxnSpPr>
            <a:stCxn id="91" idx="5"/>
            <a:endCxn id="86" idx="0"/>
          </p:cNvCxnSpPr>
          <p:nvPr/>
        </p:nvCxnSpPr>
        <p:spPr>
          <a:xfrm rot="16200000" flipH="1">
            <a:off x="1819143" y="4091869"/>
            <a:ext cx="516656" cy="84527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88" name="Elipse 87"/>
          <p:cNvSpPr/>
          <p:nvPr/>
        </p:nvSpPr>
        <p:spPr>
          <a:xfrm>
            <a:off x="321248" y="4772833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Elipse 88"/>
          <p:cNvSpPr/>
          <p:nvPr/>
        </p:nvSpPr>
        <p:spPr>
          <a:xfrm>
            <a:off x="678438" y="58801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Conector reto 89"/>
          <p:cNvCxnSpPr>
            <a:stCxn id="91" idx="3"/>
            <a:endCxn id="88" idx="7"/>
          </p:cNvCxnSpPr>
          <p:nvPr/>
        </p:nvCxnSpPr>
        <p:spPr>
          <a:xfrm rot="5400000">
            <a:off x="729715" y="4152592"/>
            <a:ext cx="568965" cy="77613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91" name="Elipse 90"/>
          <p:cNvSpPr/>
          <p:nvPr/>
        </p:nvSpPr>
        <p:spPr>
          <a:xfrm>
            <a:off x="1349955" y="395129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Elipse 91"/>
          <p:cNvSpPr/>
          <p:nvPr/>
        </p:nvSpPr>
        <p:spPr>
          <a:xfrm>
            <a:off x="2035760" y="58801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Conector reto 92"/>
          <p:cNvCxnSpPr>
            <a:stCxn id="89" idx="6"/>
            <a:endCxn id="92" idx="2"/>
          </p:cNvCxnSpPr>
          <p:nvPr/>
        </p:nvCxnSpPr>
        <p:spPr>
          <a:xfrm>
            <a:off x="1035628" y="6058717"/>
            <a:ext cx="1000132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4" name="Conector reto 93"/>
          <p:cNvCxnSpPr>
            <a:stCxn id="89" idx="0"/>
            <a:endCxn id="88" idx="4"/>
          </p:cNvCxnSpPr>
          <p:nvPr/>
        </p:nvCxnSpPr>
        <p:spPr>
          <a:xfrm rot="16200000" flipV="1">
            <a:off x="303389" y="5326478"/>
            <a:ext cx="750099" cy="35719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5" name="Conector reto 94"/>
          <p:cNvCxnSpPr>
            <a:stCxn id="86" idx="4"/>
            <a:endCxn id="92" idx="0"/>
          </p:cNvCxnSpPr>
          <p:nvPr/>
        </p:nvCxnSpPr>
        <p:spPr>
          <a:xfrm rot="5400000">
            <a:off x="1982182" y="5362196"/>
            <a:ext cx="750099" cy="28575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6" name="Conector reto 95"/>
          <p:cNvCxnSpPr>
            <a:stCxn id="91" idx="4"/>
            <a:endCxn id="89" idx="7"/>
          </p:cNvCxnSpPr>
          <p:nvPr/>
        </p:nvCxnSpPr>
        <p:spPr>
          <a:xfrm rot="5400000">
            <a:off x="443963" y="4847843"/>
            <a:ext cx="1623945" cy="5452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7" name="Conector reto 96"/>
          <p:cNvCxnSpPr>
            <a:stCxn id="91" idx="4"/>
            <a:endCxn id="92" idx="1"/>
          </p:cNvCxnSpPr>
          <p:nvPr/>
        </p:nvCxnSpPr>
        <p:spPr>
          <a:xfrm rot="16200000" flipH="1">
            <a:off x="996337" y="4840698"/>
            <a:ext cx="1623945" cy="55951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8" name="Conector reto 97"/>
          <p:cNvCxnSpPr>
            <a:stCxn id="86" idx="2"/>
            <a:endCxn id="88" idx="6"/>
          </p:cNvCxnSpPr>
          <p:nvPr/>
        </p:nvCxnSpPr>
        <p:spPr>
          <a:xfrm rot="10800000">
            <a:off x="678438" y="4951428"/>
            <a:ext cx="1643074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9" name="Conector reto 98"/>
          <p:cNvCxnSpPr>
            <a:stCxn id="86" idx="2"/>
            <a:endCxn id="89" idx="7"/>
          </p:cNvCxnSpPr>
          <p:nvPr/>
        </p:nvCxnSpPr>
        <p:spPr>
          <a:xfrm rot="10800000" flipV="1">
            <a:off x="983320" y="4951427"/>
            <a:ext cx="1338193" cy="981003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0" name="Conector reto 99"/>
          <p:cNvCxnSpPr>
            <a:stCxn id="92" idx="1"/>
            <a:endCxn id="88" idx="6"/>
          </p:cNvCxnSpPr>
          <p:nvPr/>
        </p:nvCxnSpPr>
        <p:spPr>
          <a:xfrm rot="16200000" flipV="1">
            <a:off x="892753" y="4737114"/>
            <a:ext cx="981003" cy="1409631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representação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</a:t>
            </a:r>
            <a:r>
              <a:rPr lang="pt-BR" dirty="0"/>
              <a:t>representar </a:t>
            </a:r>
            <a:r>
              <a:rPr lang="pt-BR" dirty="0" smtClean="0"/>
              <a:t>um grafo </a:t>
            </a:r>
            <a:r>
              <a:rPr lang="pt-BR" dirty="0"/>
              <a:t>no computador? </a:t>
            </a:r>
            <a:endParaRPr lang="pt-BR" dirty="0" smtClean="0"/>
          </a:p>
          <a:p>
            <a:pPr lvl="1"/>
            <a:r>
              <a:rPr lang="pt-BR" dirty="0" smtClean="0"/>
              <a:t>Existem </a:t>
            </a:r>
            <a:r>
              <a:rPr lang="pt-BR" dirty="0"/>
              <a:t>duas abordagens muito </a:t>
            </a:r>
            <a:r>
              <a:rPr lang="pt-BR" dirty="0" smtClean="0"/>
              <a:t>utilizadas:</a:t>
            </a:r>
          </a:p>
          <a:p>
            <a:pPr lvl="2"/>
            <a:r>
              <a:rPr lang="pt-BR" dirty="0"/>
              <a:t>Matriz de </a:t>
            </a:r>
            <a:r>
              <a:rPr lang="pt-BR" dirty="0" smtClean="0"/>
              <a:t>Adjacência</a:t>
            </a:r>
          </a:p>
          <a:p>
            <a:pPr lvl="2"/>
            <a:r>
              <a:rPr lang="pt-BR" dirty="0" smtClean="0"/>
              <a:t>Lista de Adjacência</a:t>
            </a:r>
          </a:p>
          <a:p>
            <a:pPr lvl="2"/>
            <a:endParaRPr lang="pt-BR" dirty="0" smtClean="0"/>
          </a:p>
          <a:p>
            <a:pPr lvl="1"/>
            <a:r>
              <a:rPr lang="pt-BR" dirty="0" smtClean="0"/>
              <a:t>Qual a representação que deve ser utilizada?</a:t>
            </a:r>
          </a:p>
          <a:p>
            <a:pPr lvl="2"/>
            <a:r>
              <a:rPr lang="pt-BR" dirty="0" smtClean="0"/>
              <a:t>Depende da aplicação!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7663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representação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Matriz de adjacência</a:t>
            </a:r>
          </a:p>
          <a:p>
            <a:pPr lvl="1"/>
            <a:r>
              <a:rPr lang="pt-BR" dirty="0" smtClean="0"/>
              <a:t>Utiliza uma matriz </a:t>
            </a:r>
            <a:r>
              <a:rPr lang="pt-BR" b="1" dirty="0" smtClean="0"/>
              <a:t>N x N </a:t>
            </a:r>
            <a:r>
              <a:rPr lang="pt-BR" dirty="0" smtClean="0"/>
              <a:t>para armazenar o grafo, onde </a:t>
            </a:r>
            <a:r>
              <a:rPr lang="pt-BR" b="1" dirty="0" smtClean="0"/>
              <a:t>N</a:t>
            </a:r>
            <a:r>
              <a:rPr lang="pt-BR" dirty="0" smtClean="0"/>
              <a:t> é o número de vértices</a:t>
            </a:r>
          </a:p>
          <a:p>
            <a:pPr lvl="2"/>
            <a:r>
              <a:rPr lang="pt-BR" dirty="0" smtClean="0"/>
              <a:t>Alto custo computacional,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</a:t>
            </a:r>
          </a:p>
          <a:p>
            <a:pPr lvl="1"/>
            <a:r>
              <a:rPr lang="pt-BR" dirty="0" smtClean="0"/>
              <a:t>Uma aresta é representada por uma marca na posição </a:t>
            </a:r>
            <a:r>
              <a:rPr lang="pt-BR" b="1" dirty="0" smtClean="0"/>
              <a:t>(i , j)</a:t>
            </a:r>
            <a:r>
              <a:rPr lang="pt-BR" dirty="0" smtClean="0"/>
              <a:t> da matriz</a:t>
            </a:r>
          </a:p>
          <a:p>
            <a:pPr lvl="2"/>
            <a:r>
              <a:rPr lang="pt-BR" dirty="0" smtClean="0"/>
              <a:t>Aresta liga o vértice </a:t>
            </a:r>
            <a:r>
              <a:rPr lang="pt-BR" b="1" dirty="0" smtClean="0"/>
              <a:t>i</a:t>
            </a:r>
            <a:r>
              <a:rPr lang="pt-BR" dirty="0" smtClean="0"/>
              <a:t> ao </a:t>
            </a:r>
            <a:r>
              <a:rPr lang="pt-BR" b="1" dirty="0" smtClean="0"/>
              <a:t>j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078315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Grafos em computação</a:t>
            </a:r>
          </a:p>
          <a:p>
            <a:pPr lvl="1"/>
            <a:r>
              <a:rPr lang="pt-BR" dirty="0" smtClean="0"/>
              <a:t>Forma de solucionar problemas computáveis</a:t>
            </a:r>
          </a:p>
          <a:p>
            <a:pPr lvl="1"/>
            <a:r>
              <a:rPr lang="pt-BR" dirty="0" smtClean="0"/>
              <a:t>Buscam o desenvolvimento de algoritmos mais eficientes</a:t>
            </a:r>
          </a:p>
          <a:p>
            <a:pPr lvl="2"/>
            <a:r>
              <a:rPr lang="pt-BR" dirty="0" smtClean="0"/>
              <a:t>Qual a melhor rota da minha casa até o restaurante?</a:t>
            </a:r>
          </a:p>
          <a:p>
            <a:pPr lvl="2"/>
            <a:r>
              <a:rPr lang="pt-BR" dirty="0" smtClean="0"/>
              <a:t>Duas pessoas tem amigos em comum?</a:t>
            </a:r>
            <a:endParaRPr lang="pt-BR" dirty="0"/>
          </a:p>
        </p:txBody>
      </p:sp>
      <p:sp>
        <p:nvSpPr>
          <p:cNvPr id="5" name="Elipse 4"/>
          <p:cNvSpPr/>
          <p:nvPr/>
        </p:nvSpPr>
        <p:spPr>
          <a:xfrm>
            <a:off x="3275856" y="502742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5847624" y="559893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7" name="Conector reto 6"/>
          <p:cNvCxnSpPr>
            <a:stCxn id="8" idx="5"/>
            <a:endCxn id="6" idx="1"/>
          </p:cNvCxnSpPr>
          <p:nvPr/>
        </p:nvCxnSpPr>
        <p:spPr>
          <a:xfrm rot="16200000" flipH="1">
            <a:off x="4795183" y="4546489"/>
            <a:ext cx="961874" cy="124762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" name="Elipse 7"/>
          <p:cNvSpPr/>
          <p:nvPr/>
        </p:nvSpPr>
        <p:spPr>
          <a:xfrm>
            <a:off x="4347426" y="438448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3918798" y="645618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0" name="Conector reto 9"/>
          <p:cNvCxnSpPr>
            <a:stCxn id="5" idx="7"/>
            <a:endCxn id="8" idx="3"/>
          </p:cNvCxnSpPr>
          <p:nvPr/>
        </p:nvCxnSpPr>
        <p:spPr>
          <a:xfrm rot="5400000" flipH="1" flipV="1">
            <a:off x="3795051" y="4475051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1" name="Conector reto 10"/>
          <p:cNvCxnSpPr>
            <a:stCxn id="8" idx="4"/>
            <a:endCxn id="9" idx="0"/>
          </p:cNvCxnSpPr>
          <p:nvPr/>
        </p:nvCxnSpPr>
        <p:spPr>
          <a:xfrm flipH="1">
            <a:off x="4097393" y="4741674"/>
            <a:ext cx="428628" cy="171451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2" name="Conector reto 11"/>
          <p:cNvCxnSpPr>
            <a:stCxn id="5" idx="6"/>
            <a:endCxn id="6" idx="2"/>
          </p:cNvCxnSpPr>
          <p:nvPr/>
        </p:nvCxnSpPr>
        <p:spPr>
          <a:xfrm>
            <a:off x="3633046" y="5206021"/>
            <a:ext cx="2214578" cy="57150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4080772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representação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Matriz de adjacência</a:t>
            </a:r>
          </a:p>
        </p:txBody>
      </p:sp>
      <p:sp>
        <p:nvSpPr>
          <p:cNvPr id="28" name="Elipse 27"/>
          <p:cNvSpPr/>
          <p:nvPr/>
        </p:nvSpPr>
        <p:spPr>
          <a:xfrm>
            <a:off x="1835864" y="30621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3979004" y="341931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0" name="Conector reto 29"/>
          <p:cNvCxnSpPr>
            <a:stCxn id="31" idx="5"/>
            <a:endCxn id="29" idx="1"/>
          </p:cNvCxnSpPr>
          <p:nvPr/>
        </p:nvCxnSpPr>
        <p:spPr>
          <a:xfrm rot="16200000" flipH="1">
            <a:off x="3248034" y="2688340"/>
            <a:ext cx="74756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31" name="Elipse 30"/>
          <p:cNvSpPr/>
          <p:nvPr/>
        </p:nvSpPr>
        <p:spPr>
          <a:xfrm>
            <a:off x="2907434" y="24191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2" name="Elipse 31"/>
          <p:cNvSpPr/>
          <p:nvPr/>
        </p:nvSpPr>
        <p:spPr>
          <a:xfrm>
            <a:off x="2764558" y="391937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33" name="Conector reto 32"/>
          <p:cNvCxnSpPr>
            <a:stCxn id="28" idx="7"/>
            <a:endCxn id="31" idx="3"/>
          </p:cNvCxnSpPr>
          <p:nvPr/>
        </p:nvCxnSpPr>
        <p:spPr>
          <a:xfrm rot="5400000" flipH="1" flipV="1">
            <a:off x="2355059" y="2509745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Conector reto 33"/>
          <p:cNvCxnSpPr>
            <a:stCxn id="32" idx="6"/>
            <a:endCxn id="29" idx="3"/>
          </p:cNvCxnSpPr>
          <p:nvPr/>
        </p:nvCxnSpPr>
        <p:spPr>
          <a:xfrm flipV="1">
            <a:off x="3121748" y="3724191"/>
            <a:ext cx="909565" cy="3737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Conector reto 34"/>
          <p:cNvCxnSpPr>
            <a:stCxn id="31" idx="4"/>
            <a:endCxn id="32" idx="0"/>
          </p:cNvCxnSpPr>
          <p:nvPr/>
        </p:nvCxnSpPr>
        <p:spPr>
          <a:xfrm rot="5400000">
            <a:off x="2443087" y="3276434"/>
            <a:ext cx="1143008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Forma 35"/>
          <p:cNvCxnSpPr>
            <a:stCxn id="29" idx="0"/>
            <a:endCxn id="29" idx="4"/>
          </p:cNvCxnSpPr>
          <p:nvPr/>
        </p:nvCxnSpPr>
        <p:spPr>
          <a:xfrm rot="16200000" flipH="1">
            <a:off x="3979004" y="3597905"/>
            <a:ext cx="357190" cy="1588"/>
          </a:xfrm>
          <a:prstGeom prst="curvedConnector5">
            <a:avLst>
              <a:gd name="adj1" fmla="val -50667"/>
              <a:gd name="adj2" fmla="val 36438613"/>
              <a:gd name="adj3" fmla="val 137334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286216"/>
              </p:ext>
            </p:extLst>
          </p:nvPr>
        </p:nvGraphicFramePr>
        <p:xfrm>
          <a:off x="5479202" y="2204864"/>
          <a:ext cx="2952730" cy="1828800"/>
        </p:xfrm>
        <a:graphic>
          <a:graphicData uri="http://schemas.openxmlformats.org/drawingml/2006/table">
            <a:tbl>
              <a:tblPr firstRow="1" firstCol="1"/>
              <a:tblGrid>
                <a:gridCol w="590546"/>
                <a:gridCol w="590546"/>
                <a:gridCol w="590546"/>
                <a:gridCol w="590546"/>
                <a:gridCol w="590546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" name="Elipse 37"/>
          <p:cNvSpPr/>
          <p:nvPr/>
        </p:nvSpPr>
        <p:spPr>
          <a:xfrm>
            <a:off x="1835864" y="549101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9" name="Elipse 38"/>
          <p:cNvSpPr/>
          <p:nvPr/>
        </p:nvSpPr>
        <p:spPr>
          <a:xfrm>
            <a:off x="3979004" y="584820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0" name="Conector reto 39"/>
          <p:cNvCxnSpPr>
            <a:stCxn id="41" idx="5"/>
            <a:endCxn id="39" idx="1"/>
          </p:cNvCxnSpPr>
          <p:nvPr/>
        </p:nvCxnSpPr>
        <p:spPr>
          <a:xfrm rot="16200000" flipH="1">
            <a:off x="3248034" y="5117232"/>
            <a:ext cx="74756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41" name="Elipse 40"/>
          <p:cNvSpPr/>
          <p:nvPr/>
        </p:nvSpPr>
        <p:spPr>
          <a:xfrm>
            <a:off x="2907434" y="484807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2764558" y="634826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43" name="Conector reto 42"/>
          <p:cNvCxnSpPr>
            <a:stCxn id="38" idx="7"/>
            <a:endCxn id="41" idx="3"/>
          </p:cNvCxnSpPr>
          <p:nvPr/>
        </p:nvCxnSpPr>
        <p:spPr>
          <a:xfrm rot="5400000" flipH="1" flipV="1">
            <a:off x="2355059" y="4938637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44" name="Conector reto 43"/>
          <p:cNvCxnSpPr>
            <a:stCxn id="42" idx="6"/>
            <a:endCxn id="39" idx="3"/>
          </p:cNvCxnSpPr>
          <p:nvPr/>
        </p:nvCxnSpPr>
        <p:spPr>
          <a:xfrm flipV="1">
            <a:off x="3121748" y="6153083"/>
            <a:ext cx="909565" cy="3737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45" name="Conector reto 44"/>
          <p:cNvCxnSpPr>
            <a:stCxn id="41" idx="4"/>
            <a:endCxn id="42" idx="0"/>
          </p:cNvCxnSpPr>
          <p:nvPr/>
        </p:nvCxnSpPr>
        <p:spPr>
          <a:xfrm rot="5400000">
            <a:off x="2443087" y="5705326"/>
            <a:ext cx="1143008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46" name="Forma 45"/>
          <p:cNvCxnSpPr>
            <a:stCxn id="39" idx="0"/>
            <a:endCxn id="39" idx="4"/>
          </p:cNvCxnSpPr>
          <p:nvPr/>
        </p:nvCxnSpPr>
        <p:spPr>
          <a:xfrm rot="16200000" flipH="1">
            <a:off x="3979004" y="6026797"/>
            <a:ext cx="357190" cy="1588"/>
          </a:xfrm>
          <a:prstGeom prst="curvedConnector5">
            <a:avLst>
              <a:gd name="adj1" fmla="val -50667"/>
              <a:gd name="adj2" fmla="val 36438613"/>
              <a:gd name="adj3" fmla="val 137334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lg" len="lg"/>
          </a:ln>
          <a:effectLst/>
        </p:spPr>
      </p:cxnSp>
      <p:graphicFrame>
        <p:nvGraphicFramePr>
          <p:cNvPr id="47" name="Tabe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22978"/>
              </p:ext>
            </p:extLst>
          </p:nvPr>
        </p:nvGraphicFramePr>
        <p:xfrm>
          <a:off x="5479202" y="4633756"/>
          <a:ext cx="2952730" cy="1828800"/>
        </p:xfrm>
        <a:graphic>
          <a:graphicData uri="http://schemas.openxmlformats.org/drawingml/2006/table">
            <a:tbl>
              <a:tblPr firstRow="1" firstCol="1"/>
              <a:tblGrid>
                <a:gridCol w="590546"/>
                <a:gridCol w="590546"/>
                <a:gridCol w="590546"/>
                <a:gridCol w="590546"/>
                <a:gridCol w="590546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endParaRPr lang="pt-BR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b="1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8" name="CaixaDeTexto 47"/>
          <p:cNvSpPr txBox="1"/>
          <p:nvPr/>
        </p:nvSpPr>
        <p:spPr>
          <a:xfrm>
            <a:off x="395536" y="306212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395536" y="5491012"/>
            <a:ext cx="136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DIGRAFO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0" name="Conector reto 49"/>
          <p:cNvCxnSpPr/>
          <p:nvPr/>
        </p:nvCxnSpPr>
        <p:spPr>
          <a:xfrm>
            <a:off x="684448" y="4423554"/>
            <a:ext cx="7920000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representação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Lista de adjacência</a:t>
            </a:r>
          </a:p>
          <a:p>
            <a:pPr lvl="1"/>
            <a:r>
              <a:rPr lang="pt-BR" dirty="0" smtClean="0"/>
              <a:t>Utiliza uma </a:t>
            </a:r>
            <a:r>
              <a:rPr lang="pt-BR" dirty="0"/>
              <a:t>lista de vértices para descrever as relações entre os vértices. </a:t>
            </a:r>
            <a:endParaRPr lang="pt-BR" dirty="0" smtClean="0"/>
          </a:p>
          <a:p>
            <a:pPr lvl="2"/>
            <a:r>
              <a:rPr lang="pt-BR" dirty="0" smtClean="0"/>
              <a:t>Um </a:t>
            </a:r>
            <a:r>
              <a:rPr lang="pt-BR" dirty="0"/>
              <a:t>grafo contendo </a:t>
            </a:r>
            <a:r>
              <a:rPr lang="pt-BR" b="1" dirty="0"/>
              <a:t>N</a:t>
            </a:r>
            <a:r>
              <a:rPr lang="pt-BR" dirty="0"/>
              <a:t> vértices utiliza um </a:t>
            </a:r>
            <a:r>
              <a:rPr lang="pt-BR" dirty="0" err="1"/>
              <a:t>array</a:t>
            </a:r>
            <a:r>
              <a:rPr lang="pt-BR" dirty="0"/>
              <a:t> de ponteiros de tamanho </a:t>
            </a:r>
            <a:r>
              <a:rPr lang="pt-BR" b="1" dirty="0"/>
              <a:t>N</a:t>
            </a:r>
            <a:r>
              <a:rPr lang="pt-BR" dirty="0"/>
              <a:t> para armazenar os vértices do </a:t>
            </a:r>
            <a:r>
              <a:rPr lang="pt-BR" dirty="0" smtClean="0"/>
              <a:t>grafo</a:t>
            </a:r>
          </a:p>
          <a:p>
            <a:pPr lvl="2"/>
            <a:r>
              <a:rPr lang="pt-BR" dirty="0" smtClean="0"/>
              <a:t>Para </a:t>
            </a:r>
            <a:r>
              <a:rPr lang="pt-BR" dirty="0"/>
              <a:t>cada vértice é criada uma lista de arestas, onde cada posição da lista armazena o índice do vértice a qual aquele vértice se conecta</a:t>
            </a:r>
          </a:p>
        </p:txBody>
      </p:sp>
    </p:spTree>
    <p:extLst>
      <p:ext uri="{BB962C8B-B14F-4D97-AF65-F5344CB8AC3E}">
        <p14:creationId xmlns:p14="http://schemas.microsoft.com/office/powerpoint/2010/main" val="2710149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representação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Lista de adjacência</a:t>
            </a:r>
          </a:p>
          <a:p>
            <a:endParaRPr lang="pt-BR" dirty="0"/>
          </a:p>
        </p:txBody>
      </p:sp>
      <p:sp>
        <p:nvSpPr>
          <p:cNvPr id="84" name="Elipse 83"/>
          <p:cNvSpPr/>
          <p:nvPr/>
        </p:nvSpPr>
        <p:spPr>
          <a:xfrm>
            <a:off x="1616611" y="306383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5" name="Elipse 84"/>
          <p:cNvSpPr/>
          <p:nvPr/>
        </p:nvSpPr>
        <p:spPr>
          <a:xfrm>
            <a:off x="3759751" y="342102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6" name="Conector reto 85"/>
          <p:cNvCxnSpPr>
            <a:stCxn id="87" idx="5"/>
            <a:endCxn id="85" idx="1"/>
          </p:cNvCxnSpPr>
          <p:nvPr/>
        </p:nvCxnSpPr>
        <p:spPr>
          <a:xfrm rot="16200000" flipH="1">
            <a:off x="3028781" y="2690050"/>
            <a:ext cx="74756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Elipse 86"/>
          <p:cNvSpPr/>
          <p:nvPr/>
        </p:nvSpPr>
        <p:spPr>
          <a:xfrm>
            <a:off x="2688181" y="242088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8" name="Elipse 87"/>
          <p:cNvSpPr/>
          <p:nvPr/>
        </p:nvSpPr>
        <p:spPr>
          <a:xfrm>
            <a:off x="2545305" y="392108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89" name="Conector reto 88"/>
          <p:cNvCxnSpPr>
            <a:stCxn id="84" idx="7"/>
            <a:endCxn id="87" idx="3"/>
          </p:cNvCxnSpPr>
          <p:nvPr/>
        </p:nvCxnSpPr>
        <p:spPr>
          <a:xfrm rot="5400000" flipH="1" flipV="1">
            <a:off x="2135806" y="2511455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0" name="Conector reto 89"/>
          <p:cNvCxnSpPr>
            <a:stCxn id="88" idx="6"/>
            <a:endCxn id="85" idx="3"/>
          </p:cNvCxnSpPr>
          <p:nvPr/>
        </p:nvCxnSpPr>
        <p:spPr>
          <a:xfrm flipV="1">
            <a:off x="2902495" y="3725901"/>
            <a:ext cx="909565" cy="3737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1" name="Conector reto 90"/>
          <p:cNvCxnSpPr>
            <a:stCxn id="87" idx="4"/>
            <a:endCxn id="88" idx="0"/>
          </p:cNvCxnSpPr>
          <p:nvPr/>
        </p:nvCxnSpPr>
        <p:spPr>
          <a:xfrm rot="5400000">
            <a:off x="2223834" y="3278144"/>
            <a:ext cx="1143008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2" name="Forma 91"/>
          <p:cNvCxnSpPr>
            <a:stCxn id="85" idx="0"/>
            <a:endCxn id="85" idx="4"/>
          </p:cNvCxnSpPr>
          <p:nvPr/>
        </p:nvCxnSpPr>
        <p:spPr>
          <a:xfrm rot="16200000" flipH="1">
            <a:off x="3759751" y="3599615"/>
            <a:ext cx="357190" cy="1588"/>
          </a:xfrm>
          <a:prstGeom prst="curvedConnector5">
            <a:avLst>
              <a:gd name="adj1" fmla="val -50667"/>
              <a:gd name="adj2" fmla="val 36438613"/>
              <a:gd name="adj3" fmla="val 137334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93" name="Tabela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28403"/>
              </p:ext>
            </p:extLst>
          </p:nvPr>
        </p:nvGraphicFramePr>
        <p:xfrm>
          <a:off x="5509982" y="2458046"/>
          <a:ext cx="590546" cy="1463040"/>
        </p:xfrm>
        <a:graphic>
          <a:graphicData uri="http://schemas.openxmlformats.org/drawingml/2006/table">
            <a:tbl>
              <a:tblPr firstRow="1" firstCol="1"/>
              <a:tblGrid>
                <a:gridCol w="590546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4" name="Elipse 93"/>
          <p:cNvSpPr/>
          <p:nvPr/>
        </p:nvSpPr>
        <p:spPr>
          <a:xfrm>
            <a:off x="1616611" y="549272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5" name="Elipse 94"/>
          <p:cNvSpPr/>
          <p:nvPr/>
        </p:nvSpPr>
        <p:spPr>
          <a:xfrm>
            <a:off x="3759751" y="5849912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6" name="Conector reto 95"/>
          <p:cNvCxnSpPr>
            <a:stCxn id="97" idx="5"/>
            <a:endCxn id="95" idx="1"/>
          </p:cNvCxnSpPr>
          <p:nvPr/>
        </p:nvCxnSpPr>
        <p:spPr>
          <a:xfrm rot="16200000" flipH="1">
            <a:off x="3028781" y="5118942"/>
            <a:ext cx="74756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sp>
        <p:nvSpPr>
          <p:cNvPr id="97" name="Elipse 96"/>
          <p:cNvSpPr/>
          <p:nvPr/>
        </p:nvSpPr>
        <p:spPr>
          <a:xfrm>
            <a:off x="2688181" y="484978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98" name="Elipse 97"/>
          <p:cNvSpPr/>
          <p:nvPr/>
        </p:nvSpPr>
        <p:spPr>
          <a:xfrm>
            <a:off x="2545305" y="634997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99" name="Conector reto 98"/>
          <p:cNvCxnSpPr>
            <a:stCxn id="94" idx="7"/>
            <a:endCxn id="97" idx="3"/>
          </p:cNvCxnSpPr>
          <p:nvPr/>
        </p:nvCxnSpPr>
        <p:spPr>
          <a:xfrm rot="5400000" flipH="1" flipV="1">
            <a:off x="2135806" y="4940347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00" name="Conector reto 99"/>
          <p:cNvCxnSpPr>
            <a:stCxn id="98" idx="6"/>
            <a:endCxn id="95" idx="3"/>
          </p:cNvCxnSpPr>
          <p:nvPr/>
        </p:nvCxnSpPr>
        <p:spPr>
          <a:xfrm flipV="1">
            <a:off x="2902495" y="6154793"/>
            <a:ext cx="909565" cy="37378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01" name="Conector reto 100"/>
          <p:cNvCxnSpPr>
            <a:stCxn id="97" idx="4"/>
            <a:endCxn id="98" idx="0"/>
          </p:cNvCxnSpPr>
          <p:nvPr/>
        </p:nvCxnSpPr>
        <p:spPr>
          <a:xfrm rot="5400000">
            <a:off x="2223834" y="5707036"/>
            <a:ext cx="1143008" cy="14287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tailEnd type="triangle" w="lg" len="lg"/>
          </a:ln>
          <a:effectLst/>
        </p:spPr>
      </p:cxnSp>
      <p:cxnSp>
        <p:nvCxnSpPr>
          <p:cNvPr id="102" name="Forma 101"/>
          <p:cNvCxnSpPr>
            <a:stCxn id="95" idx="0"/>
            <a:endCxn id="95" idx="4"/>
          </p:cNvCxnSpPr>
          <p:nvPr/>
        </p:nvCxnSpPr>
        <p:spPr>
          <a:xfrm rot="16200000" flipH="1">
            <a:off x="3759751" y="6028507"/>
            <a:ext cx="357190" cy="1588"/>
          </a:xfrm>
          <a:prstGeom prst="curvedConnector5">
            <a:avLst>
              <a:gd name="adj1" fmla="val -50667"/>
              <a:gd name="adj2" fmla="val 36438613"/>
              <a:gd name="adj3" fmla="val 137334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 w="med" len="med"/>
            <a:tailEnd type="triangle" w="lg" len="lg"/>
          </a:ln>
          <a:effectLst/>
        </p:spPr>
      </p:cxnSp>
      <p:graphicFrame>
        <p:nvGraphicFramePr>
          <p:cNvPr id="103" name="Tabela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97273"/>
              </p:ext>
            </p:extLst>
          </p:nvPr>
        </p:nvGraphicFramePr>
        <p:xfrm>
          <a:off x="5509982" y="4886938"/>
          <a:ext cx="590546" cy="1463040"/>
        </p:xfrm>
        <a:graphic>
          <a:graphicData uri="http://schemas.openxmlformats.org/drawingml/2006/table">
            <a:tbl>
              <a:tblPr firstRow="1" firstCol="1"/>
              <a:tblGrid>
                <a:gridCol w="590546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4" name="CaixaDeTexto 103"/>
          <p:cNvSpPr txBox="1"/>
          <p:nvPr/>
        </p:nvSpPr>
        <p:spPr>
          <a:xfrm>
            <a:off x="247342" y="3063830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GRAFO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CaixaDeTexto 104"/>
          <p:cNvSpPr txBox="1"/>
          <p:nvPr/>
        </p:nvSpPr>
        <p:spPr>
          <a:xfrm>
            <a:off x="247341" y="5492722"/>
            <a:ext cx="136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DIGRAFO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6" name="Grupo 105"/>
          <p:cNvGrpSpPr/>
          <p:nvPr/>
        </p:nvGrpSpPr>
        <p:grpSpPr>
          <a:xfrm>
            <a:off x="6319572" y="2496146"/>
            <a:ext cx="571504" cy="285752"/>
            <a:chOff x="5786446" y="1966902"/>
            <a:chExt cx="571504" cy="285752"/>
          </a:xfrm>
        </p:grpSpPr>
        <p:sp>
          <p:nvSpPr>
            <p:cNvPr id="107" name="Retângulo 106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09" name="Grupo 108"/>
          <p:cNvGrpSpPr/>
          <p:nvPr/>
        </p:nvGrpSpPr>
        <p:grpSpPr>
          <a:xfrm>
            <a:off x="6319572" y="2867624"/>
            <a:ext cx="571504" cy="285752"/>
            <a:chOff x="5786446" y="1966902"/>
            <a:chExt cx="571504" cy="285752"/>
          </a:xfrm>
        </p:grpSpPr>
        <p:sp>
          <p:nvSpPr>
            <p:cNvPr id="110" name="Retângulo 109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2" name="Grupo 111"/>
          <p:cNvGrpSpPr/>
          <p:nvPr/>
        </p:nvGrpSpPr>
        <p:grpSpPr>
          <a:xfrm>
            <a:off x="6319572" y="3229576"/>
            <a:ext cx="571504" cy="285752"/>
            <a:chOff x="5786446" y="1966902"/>
            <a:chExt cx="571504" cy="285752"/>
          </a:xfrm>
        </p:grpSpPr>
        <p:sp>
          <p:nvSpPr>
            <p:cNvPr id="113" name="Retângulo 11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5" name="Grupo 114"/>
          <p:cNvGrpSpPr/>
          <p:nvPr/>
        </p:nvGrpSpPr>
        <p:grpSpPr>
          <a:xfrm>
            <a:off x="6319572" y="3601054"/>
            <a:ext cx="571504" cy="285752"/>
            <a:chOff x="5786446" y="1966902"/>
            <a:chExt cx="571504" cy="285752"/>
          </a:xfrm>
        </p:grpSpPr>
        <p:sp>
          <p:nvSpPr>
            <p:cNvPr id="116" name="Retângulo 11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7248266" y="2867624"/>
            <a:ext cx="571504" cy="285752"/>
            <a:chOff x="5786446" y="1966902"/>
            <a:chExt cx="571504" cy="285752"/>
          </a:xfrm>
        </p:grpSpPr>
        <p:sp>
          <p:nvSpPr>
            <p:cNvPr id="119" name="Retângulo 11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1" name="Grupo 120"/>
          <p:cNvGrpSpPr/>
          <p:nvPr/>
        </p:nvGrpSpPr>
        <p:grpSpPr>
          <a:xfrm>
            <a:off x="7248266" y="3229576"/>
            <a:ext cx="571504" cy="285752"/>
            <a:chOff x="5786446" y="1966902"/>
            <a:chExt cx="571504" cy="285752"/>
          </a:xfrm>
        </p:grpSpPr>
        <p:sp>
          <p:nvSpPr>
            <p:cNvPr id="122" name="Retângulo 12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3" name="Retângulo 12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4" name="Grupo 123"/>
          <p:cNvGrpSpPr/>
          <p:nvPr/>
        </p:nvGrpSpPr>
        <p:grpSpPr>
          <a:xfrm>
            <a:off x="7248266" y="3601054"/>
            <a:ext cx="571504" cy="285752"/>
            <a:chOff x="5786446" y="1966902"/>
            <a:chExt cx="571504" cy="285752"/>
          </a:xfrm>
        </p:grpSpPr>
        <p:sp>
          <p:nvSpPr>
            <p:cNvPr id="125" name="Retângulo 12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27" name="Grupo 126"/>
          <p:cNvGrpSpPr/>
          <p:nvPr/>
        </p:nvGrpSpPr>
        <p:grpSpPr>
          <a:xfrm>
            <a:off x="8176960" y="2867624"/>
            <a:ext cx="571504" cy="285752"/>
            <a:chOff x="5786446" y="1966902"/>
            <a:chExt cx="571504" cy="285752"/>
          </a:xfrm>
        </p:grpSpPr>
        <p:sp>
          <p:nvSpPr>
            <p:cNvPr id="128" name="Retângulo 127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30" name="Grupo 129"/>
          <p:cNvGrpSpPr/>
          <p:nvPr/>
        </p:nvGrpSpPr>
        <p:grpSpPr>
          <a:xfrm>
            <a:off x="8176960" y="3601054"/>
            <a:ext cx="571504" cy="285752"/>
            <a:chOff x="5786446" y="1966902"/>
            <a:chExt cx="571504" cy="285752"/>
          </a:xfrm>
        </p:grpSpPr>
        <p:sp>
          <p:nvSpPr>
            <p:cNvPr id="131" name="Retângulo 130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rot="10800000" flipH="1">
            <a:off x="6672000" y="3010500"/>
            <a:ext cx="576266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4" name="Conector de seta reta 133"/>
          <p:cNvCxnSpPr/>
          <p:nvPr/>
        </p:nvCxnSpPr>
        <p:spPr>
          <a:xfrm rot="10800000" flipH="1">
            <a:off x="7600694" y="3010500"/>
            <a:ext cx="576266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5" name="Conector de seta reta 134"/>
          <p:cNvCxnSpPr/>
          <p:nvPr/>
        </p:nvCxnSpPr>
        <p:spPr>
          <a:xfrm rot="10800000" flipH="1">
            <a:off x="6672000" y="3372452"/>
            <a:ext cx="576266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6" name="Conector de seta reta 135"/>
          <p:cNvCxnSpPr/>
          <p:nvPr/>
        </p:nvCxnSpPr>
        <p:spPr>
          <a:xfrm rot="10800000" flipH="1">
            <a:off x="6672000" y="3743930"/>
            <a:ext cx="576266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7" name="Conector de seta reta 136"/>
          <p:cNvCxnSpPr/>
          <p:nvPr/>
        </p:nvCxnSpPr>
        <p:spPr>
          <a:xfrm>
            <a:off x="7605456" y="3743930"/>
            <a:ext cx="571504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8" name="Conector de seta reta 137"/>
          <p:cNvCxnSpPr/>
          <p:nvPr/>
        </p:nvCxnSpPr>
        <p:spPr>
          <a:xfrm rot="10800000" flipH="1">
            <a:off x="5989419" y="301050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39" name="Conector de seta reta 138"/>
          <p:cNvCxnSpPr/>
          <p:nvPr/>
        </p:nvCxnSpPr>
        <p:spPr>
          <a:xfrm rot="10800000" flipH="1">
            <a:off x="5989419" y="3372452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0" name="Conector de seta reta 139"/>
          <p:cNvCxnSpPr/>
          <p:nvPr/>
        </p:nvCxnSpPr>
        <p:spPr>
          <a:xfrm rot="10800000" flipH="1">
            <a:off x="5989419" y="3743930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41" name="Conector de seta reta 140"/>
          <p:cNvCxnSpPr/>
          <p:nvPr/>
        </p:nvCxnSpPr>
        <p:spPr>
          <a:xfrm rot="10800000" flipH="1">
            <a:off x="5994181" y="2629497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grpSp>
        <p:nvGrpSpPr>
          <p:cNvPr id="142" name="Grupo 141"/>
          <p:cNvGrpSpPr/>
          <p:nvPr/>
        </p:nvGrpSpPr>
        <p:grpSpPr>
          <a:xfrm>
            <a:off x="6316348" y="4925038"/>
            <a:ext cx="571504" cy="285752"/>
            <a:chOff x="5786446" y="1966902"/>
            <a:chExt cx="571504" cy="285752"/>
          </a:xfrm>
        </p:grpSpPr>
        <p:sp>
          <p:nvSpPr>
            <p:cNvPr id="143" name="Retângulo 142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4" name="Retângulo 143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5" name="Grupo 144"/>
          <p:cNvGrpSpPr/>
          <p:nvPr/>
        </p:nvGrpSpPr>
        <p:grpSpPr>
          <a:xfrm>
            <a:off x="6316348" y="5296516"/>
            <a:ext cx="571504" cy="285752"/>
            <a:chOff x="5786446" y="1966902"/>
            <a:chExt cx="571504" cy="285752"/>
          </a:xfrm>
        </p:grpSpPr>
        <p:sp>
          <p:nvSpPr>
            <p:cNvPr id="146" name="Retângulo 145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47" name="Retângulo 146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6316348" y="5658468"/>
            <a:ext cx="571504" cy="285752"/>
            <a:chOff x="5786446" y="1966902"/>
            <a:chExt cx="571504" cy="285752"/>
          </a:xfrm>
        </p:grpSpPr>
        <p:sp>
          <p:nvSpPr>
            <p:cNvPr id="149" name="Retângulo 148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1" name="Grupo 150"/>
          <p:cNvGrpSpPr/>
          <p:nvPr/>
        </p:nvGrpSpPr>
        <p:grpSpPr>
          <a:xfrm>
            <a:off x="6316348" y="6029946"/>
            <a:ext cx="571504" cy="285752"/>
            <a:chOff x="5786446" y="1966902"/>
            <a:chExt cx="571504" cy="285752"/>
          </a:xfrm>
        </p:grpSpPr>
        <p:sp>
          <p:nvSpPr>
            <p:cNvPr id="152" name="Retângulo 151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grpSp>
        <p:nvGrpSpPr>
          <p:cNvPr id="154" name="Grupo 153"/>
          <p:cNvGrpSpPr/>
          <p:nvPr/>
        </p:nvGrpSpPr>
        <p:grpSpPr>
          <a:xfrm>
            <a:off x="7245042" y="5296516"/>
            <a:ext cx="571504" cy="285752"/>
            <a:chOff x="5786446" y="1966902"/>
            <a:chExt cx="571504" cy="285752"/>
          </a:xfrm>
        </p:grpSpPr>
        <p:sp>
          <p:nvSpPr>
            <p:cNvPr id="155" name="Retângulo 154"/>
            <p:cNvSpPr/>
            <p:nvPr/>
          </p:nvSpPr>
          <p:spPr>
            <a:xfrm>
              <a:off x="5786446" y="1966902"/>
              <a:ext cx="357190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  <a:endParaRPr kumimoji="0" lang="pt-BR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6138874" y="1966902"/>
              <a:ext cx="219076" cy="285752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  <p:cxnSp>
        <p:nvCxnSpPr>
          <p:cNvPr id="157" name="Conector de seta reta 156"/>
          <p:cNvCxnSpPr/>
          <p:nvPr/>
        </p:nvCxnSpPr>
        <p:spPr>
          <a:xfrm rot="10800000" flipH="1">
            <a:off x="6668776" y="5439392"/>
            <a:ext cx="576266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58" name="Conector de seta reta 157"/>
          <p:cNvCxnSpPr/>
          <p:nvPr/>
        </p:nvCxnSpPr>
        <p:spPr>
          <a:xfrm rot="10800000" flipH="1">
            <a:off x="5986195" y="5439392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59" name="Conector de seta reta 158"/>
          <p:cNvCxnSpPr/>
          <p:nvPr/>
        </p:nvCxnSpPr>
        <p:spPr>
          <a:xfrm rot="10800000" flipH="1">
            <a:off x="5986195" y="5801344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60" name="Conector de seta reta 159"/>
          <p:cNvCxnSpPr/>
          <p:nvPr/>
        </p:nvCxnSpPr>
        <p:spPr>
          <a:xfrm rot="10800000" flipH="1">
            <a:off x="5986195" y="6172822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61" name="Conector de seta reta 160"/>
          <p:cNvCxnSpPr/>
          <p:nvPr/>
        </p:nvCxnSpPr>
        <p:spPr>
          <a:xfrm rot="10800000" flipH="1">
            <a:off x="5990957" y="5058389"/>
            <a:ext cx="324000" cy="1588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cxnSp>
        <p:nvCxnSpPr>
          <p:cNvPr id="162" name="Conector reto 161"/>
          <p:cNvCxnSpPr/>
          <p:nvPr/>
        </p:nvCxnSpPr>
        <p:spPr>
          <a:xfrm>
            <a:off x="715228" y="4425264"/>
            <a:ext cx="7920000" cy="1588"/>
          </a:xfrm>
          <a:prstGeom prst="line">
            <a:avLst/>
          </a:prstGeom>
          <a:noFill/>
          <a:ln w="38100" cap="flat" cmpd="sng" algn="ctr">
            <a:solidFill>
              <a:srgbClr val="4F81BD">
                <a:shade val="95000"/>
                <a:satMod val="105000"/>
              </a:srgbClr>
            </a:solidFill>
            <a:prstDash val="dash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representação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Qual representação utilizar?</a:t>
            </a:r>
          </a:p>
          <a:p>
            <a:pPr lvl="1"/>
            <a:r>
              <a:rPr lang="pt-BR" dirty="0" smtClean="0"/>
              <a:t>Lista </a:t>
            </a:r>
            <a:r>
              <a:rPr lang="pt-BR" dirty="0"/>
              <a:t>de adjacência é mais indicada para um grafo que possui muitos vértices mas poucas arestas ligando esses vértices. </a:t>
            </a:r>
            <a:endParaRPr lang="pt-BR" dirty="0" smtClean="0"/>
          </a:p>
          <a:p>
            <a:pPr lvl="1"/>
            <a:r>
              <a:rPr lang="pt-BR" dirty="0" smtClean="0"/>
              <a:t>A </a:t>
            </a:r>
            <a:r>
              <a:rPr lang="pt-BR" dirty="0"/>
              <a:t>medida que o número de arestas cresce e não havendo nenhuma outra informação associada a aresta (por exemplo, seu peso), o uso de uma matriz de adjacência se torna mais eficiente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Vamos usar uma </a:t>
            </a:r>
            <a:r>
              <a:rPr lang="pt-BR" b="1" dirty="0" smtClean="0"/>
              <a:t>lista</a:t>
            </a:r>
            <a:r>
              <a:rPr lang="pt-BR" dirty="0" smtClean="0"/>
              <a:t> </a:t>
            </a:r>
            <a:r>
              <a:rPr lang="pt-BR" b="1" dirty="0" smtClean="0"/>
              <a:t>de adjacência</a:t>
            </a:r>
          </a:p>
          <a:p>
            <a:pPr lvl="1"/>
            <a:r>
              <a:rPr lang="pt-BR" dirty="0" smtClean="0"/>
              <a:t>Lista de arestas: lista sequencial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1187624" y="2609340"/>
            <a:ext cx="7776864" cy="4204036"/>
            <a:chOff x="1187624" y="2609340"/>
            <a:chExt cx="7776864" cy="420403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80" b="10657"/>
            <a:stretch/>
          </p:blipFill>
          <p:spPr bwMode="auto">
            <a:xfrm>
              <a:off x="1187624" y="2609340"/>
              <a:ext cx="7134606" cy="4204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4860032" y="6021288"/>
              <a:ext cx="4104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 smtClean="0"/>
                <a:t>Qtd</a:t>
              </a:r>
              <a:r>
                <a:rPr lang="pt-BR" sz="2000" dirty="0" smtClean="0"/>
                <a:t> de elementos em cada lista</a:t>
              </a:r>
              <a:endParaRPr lang="pt-BR" sz="2900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4860032" y="5333146"/>
              <a:ext cx="4104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err="1" smtClean="0"/>
                <a:t>Array</a:t>
              </a:r>
              <a:r>
                <a:rPr lang="pt-BR" sz="2000" dirty="0" smtClean="0"/>
                <a:t> de listas</a:t>
              </a:r>
              <a:endParaRPr lang="pt-BR" sz="2900" dirty="0"/>
            </a:p>
          </p:txBody>
        </p:sp>
        <p:cxnSp>
          <p:nvCxnSpPr>
            <p:cNvPr id="9" name="Conector de seta reta 8"/>
            <p:cNvCxnSpPr>
              <a:endCxn id="7" idx="1"/>
            </p:cNvCxnSpPr>
            <p:nvPr/>
          </p:nvCxnSpPr>
          <p:spPr>
            <a:xfrm flipV="1">
              <a:off x="3995936" y="5533201"/>
              <a:ext cx="864096" cy="96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/>
            <p:cNvCxnSpPr>
              <a:endCxn id="6" idx="1"/>
            </p:cNvCxnSpPr>
            <p:nvPr/>
          </p:nvCxnSpPr>
          <p:spPr>
            <a:xfrm>
              <a:off x="3491880" y="5949280"/>
              <a:ext cx="1368152" cy="27206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/>
            <p:cNvSpPr txBox="1"/>
            <p:nvPr/>
          </p:nvSpPr>
          <p:spPr>
            <a:xfrm>
              <a:off x="4860032" y="4869160"/>
              <a:ext cx="41044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 smtClean="0"/>
                <a:t>Tamanho das listas</a:t>
              </a:r>
              <a:endParaRPr lang="pt-BR" sz="2900" dirty="0"/>
            </a:p>
          </p:txBody>
        </p:sp>
        <p:cxnSp>
          <p:nvCxnSpPr>
            <p:cNvPr id="14" name="Conector de seta reta 13"/>
            <p:cNvCxnSpPr/>
            <p:nvPr/>
          </p:nvCxnSpPr>
          <p:spPr>
            <a:xfrm flipV="1">
              <a:off x="3995936" y="5069215"/>
              <a:ext cx="864096" cy="2000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1200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Criando um grafo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5" b="42402"/>
          <a:stretch/>
        </p:blipFill>
        <p:spPr bwMode="auto">
          <a:xfrm>
            <a:off x="1397834" y="2923309"/>
            <a:ext cx="6348331" cy="1856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91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 grafo</a:t>
            </a:r>
          </a:p>
          <a:p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251520" y="2185392"/>
            <a:ext cx="7716002" cy="4627984"/>
            <a:chOff x="251520" y="2185392"/>
            <a:chExt cx="7716002" cy="462798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191" y="2187401"/>
              <a:ext cx="6348331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904925" y="2185392"/>
              <a:ext cx="1080120" cy="453650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have esquerda 6"/>
            <p:cNvSpPr/>
            <p:nvPr/>
          </p:nvSpPr>
          <p:spPr>
            <a:xfrm>
              <a:off x="2201069" y="4057600"/>
              <a:ext cx="144015" cy="576024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251520" y="4148658"/>
              <a:ext cx="2071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Cria matriz arestas</a:t>
              </a:r>
              <a:endParaRPr lang="en-US" b="1" dirty="0"/>
            </a:p>
          </p:txBody>
        </p:sp>
        <p:sp>
          <p:nvSpPr>
            <p:cNvPr id="9" name="Chave esquerda 8"/>
            <p:cNvSpPr/>
            <p:nvPr/>
          </p:nvSpPr>
          <p:spPr>
            <a:xfrm>
              <a:off x="2353469" y="4705672"/>
              <a:ext cx="144015" cy="108012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403920" y="5056420"/>
              <a:ext cx="20714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Cria </a:t>
              </a:r>
              <a:r>
                <a:rPr lang="pt-BR" b="1" smtClean="0"/>
                <a:t>matriz pesos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49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44344" r="56386" b="19983"/>
          <a:stretch/>
        </p:blipFill>
        <p:spPr bwMode="auto">
          <a:xfrm>
            <a:off x="198407" y="2132856"/>
            <a:ext cx="2527540" cy="1854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3" t="44414" r="40909" b="45702"/>
          <a:stretch/>
        </p:blipFill>
        <p:spPr bwMode="auto">
          <a:xfrm>
            <a:off x="198407" y="4034392"/>
            <a:ext cx="2812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79346"/>
              </p:ext>
            </p:extLst>
          </p:nvPr>
        </p:nvGraphicFramePr>
        <p:xfrm>
          <a:off x="5220072" y="2303104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789261"/>
              </p:ext>
            </p:extLst>
          </p:nvPr>
        </p:nvGraphicFramePr>
        <p:xfrm>
          <a:off x="4283968" y="2303104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17" name="Conector angulado 16"/>
          <p:cNvCxnSpPr/>
          <p:nvPr/>
        </p:nvCxnSpPr>
        <p:spPr>
          <a:xfrm flipV="1">
            <a:off x="2411760" y="2305474"/>
            <a:ext cx="3096344" cy="862734"/>
          </a:xfrm>
          <a:prstGeom prst="bentConnector4">
            <a:avLst>
              <a:gd name="adj1" fmla="val 28172"/>
              <a:gd name="adj2" fmla="val 185491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/>
          <p:cNvCxnSpPr/>
          <p:nvPr/>
        </p:nvCxnSpPr>
        <p:spPr>
          <a:xfrm flipV="1">
            <a:off x="1907704" y="2564628"/>
            <a:ext cx="2795220" cy="1072994"/>
          </a:xfrm>
          <a:prstGeom prst="bentConnector4">
            <a:avLst>
              <a:gd name="adj1" fmla="val 64323"/>
              <a:gd name="adj2" fmla="val 15587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/>
          <p:cNvSpPr txBox="1"/>
          <p:nvPr/>
        </p:nvSpPr>
        <p:spPr>
          <a:xfrm>
            <a:off x="17252" y="4653136"/>
            <a:ext cx="421196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Cria um grafo de 10 vértices. </a:t>
            </a:r>
          </a:p>
          <a:p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Cada vértice se conecta com até outros 7 vértices</a:t>
            </a:r>
          </a:p>
          <a:p>
            <a:pPr marL="285750" indent="-285750">
              <a:buFontTx/>
              <a:buChar char="-"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Matriz 10x7 para as arestas</a:t>
            </a:r>
          </a:p>
          <a:p>
            <a:pPr marL="285750" indent="-285750">
              <a:buFontTx/>
              <a:buChar char="-"/>
            </a:pP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Vetor “grau” guarda o número de conexões de cada um dos 10 vértices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9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Grafo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Liberando o grafo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06" b="29584"/>
          <a:stretch/>
        </p:blipFill>
        <p:spPr bwMode="auto">
          <a:xfrm>
            <a:off x="1464029" y="2348880"/>
            <a:ext cx="6348331" cy="247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91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Grafo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Liberando o grafo</a:t>
            </a:r>
          </a:p>
          <a:p>
            <a:endParaRPr lang="pt-BR" dirty="0"/>
          </a:p>
        </p:txBody>
      </p:sp>
      <p:grpSp>
        <p:nvGrpSpPr>
          <p:cNvPr id="12" name="Grupo 11"/>
          <p:cNvGrpSpPr/>
          <p:nvPr/>
        </p:nvGrpSpPr>
        <p:grpSpPr>
          <a:xfrm>
            <a:off x="1397834" y="2043117"/>
            <a:ext cx="7504187" cy="3387865"/>
            <a:chOff x="1397834" y="2043117"/>
            <a:chExt cx="7504187" cy="338786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8327"/>
            <a:stretch/>
          </p:blipFill>
          <p:spPr bwMode="auto">
            <a:xfrm>
              <a:off x="1397834" y="2115393"/>
              <a:ext cx="6348331" cy="33155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 flipH="1">
              <a:off x="6324575" y="2689448"/>
              <a:ext cx="144015" cy="576024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angulado 6"/>
            <p:cNvCxnSpPr>
              <a:stCxn id="8" idx="1"/>
              <a:endCxn id="6" idx="1"/>
            </p:cNvCxnSpPr>
            <p:nvPr/>
          </p:nvCxnSpPr>
          <p:spPr>
            <a:xfrm rot="10800000" flipV="1">
              <a:off x="6468591" y="2366282"/>
              <a:ext cx="433167" cy="611177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6901757" y="2043117"/>
              <a:ext cx="2000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Libera matriz arestas</a:t>
              </a:r>
              <a:endParaRPr lang="en-US" b="1" dirty="0"/>
            </a:p>
          </p:txBody>
        </p:sp>
        <p:sp>
          <p:nvSpPr>
            <p:cNvPr id="9" name="Chave esquerda 8"/>
            <p:cNvSpPr/>
            <p:nvPr/>
          </p:nvSpPr>
          <p:spPr>
            <a:xfrm flipH="1">
              <a:off x="6757742" y="3593384"/>
              <a:ext cx="144015" cy="824255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angulado 9"/>
            <p:cNvCxnSpPr>
              <a:stCxn id="11" idx="1"/>
              <a:endCxn id="9" idx="1"/>
            </p:cNvCxnSpPr>
            <p:nvPr/>
          </p:nvCxnSpPr>
          <p:spPr>
            <a:xfrm rot="10800000">
              <a:off x="6901758" y="4005513"/>
              <a:ext cx="494515" cy="412127"/>
            </a:xfrm>
            <a:prstGeom prst="bentConnector3">
              <a:avLst>
                <a:gd name="adj1" fmla="val 32665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7396272" y="4094473"/>
              <a:ext cx="1505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/>
                <a:t>Libera </a:t>
              </a:r>
              <a:r>
                <a:rPr lang="pt-BR" b="1" dirty="0" smtClean="0"/>
                <a:t>matriz pesos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437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 grafo G(V,A) é definido </a:t>
            </a:r>
            <a:r>
              <a:rPr lang="pt-BR" dirty="0" smtClean="0"/>
              <a:t>por dois conjuntos</a:t>
            </a:r>
          </a:p>
          <a:p>
            <a:pPr lvl="1"/>
            <a:r>
              <a:rPr lang="pt-BR" dirty="0" smtClean="0"/>
              <a:t>Conjunto </a:t>
            </a:r>
            <a:r>
              <a:rPr lang="pt-BR" dirty="0"/>
              <a:t>V de </a:t>
            </a:r>
            <a:r>
              <a:rPr lang="pt-BR" dirty="0" smtClean="0"/>
              <a:t>vértices (não vazio)</a:t>
            </a:r>
          </a:p>
          <a:p>
            <a:pPr lvl="2"/>
            <a:r>
              <a:rPr lang="pt-BR" dirty="0"/>
              <a:t>I</a:t>
            </a:r>
            <a:r>
              <a:rPr lang="pt-BR" dirty="0" smtClean="0"/>
              <a:t>tens </a:t>
            </a:r>
            <a:r>
              <a:rPr lang="pt-BR" dirty="0"/>
              <a:t>representados em um grafo;</a:t>
            </a:r>
          </a:p>
          <a:p>
            <a:pPr lvl="1"/>
            <a:r>
              <a:rPr lang="pt-BR" dirty="0" smtClean="0"/>
              <a:t>Conjunto </a:t>
            </a:r>
            <a:r>
              <a:rPr lang="pt-BR" dirty="0"/>
              <a:t>A de </a:t>
            </a:r>
            <a:r>
              <a:rPr lang="pt-BR" dirty="0" smtClean="0"/>
              <a:t>arestas</a:t>
            </a:r>
          </a:p>
          <a:p>
            <a:pPr lvl="2"/>
            <a:r>
              <a:rPr lang="pt-BR" dirty="0" smtClean="0"/>
              <a:t>Utilizadas </a:t>
            </a:r>
            <a:r>
              <a:rPr lang="pt-BR" dirty="0"/>
              <a:t>para conectar </a:t>
            </a:r>
            <a:r>
              <a:rPr lang="pt-BR" dirty="0" smtClean="0"/>
              <a:t>pares </a:t>
            </a:r>
            <a:r>
              <a:rPr lang="pt-BR" dirty="0"/>
              <a:t>de </a:t>
            </a:r>
            <a:r>
              <a:rPr lang="pt-BR" dirty="0" smtClean="0"/>
              <a:t>vértices, usando um critério </a:t>
            </a:r>
            <a:r>
              <a:rPr lang="pt-BR" dirty="0"/>
              <a:t>previamente estabelecido.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251520" y="4581128"/>
            <a:ext cx="32889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G(V,A)</a:t>
            </a:r>
          </a:p>
          <a:p>
            <a:pPr algn="ctr"/>
            <a:endParaRPr lang="pt-BR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 = {1,2,3,4}</a:t>
            </a:r>
          </a:p>
          <a:p>
            <a:pPr algn="ctr"/>
            <a:endParaRPr lang="pt-BR" b="1" dirty="0" smtClean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A = {{1,2},{1,4},{2,3},{2,4}}</a:t>
            </a:r>
          </a:p>
        </p:txBody>
      </p:sp>
      <p:sp>
        <p:nvSpPr>
          <p:cNvPr id="22" name="Elipse 21"/>
          <p:cNvSpPr/>
          <p:nvPr/>
        </p:nvSpPr>
        <p:spPr>
          <a:xfrm>
            <a:off x="3275856" y="502742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1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Elipse 22"/>
          <p:cNvSpPr/>
          <p:nvPr/>
        </p:nvSpPr>
        <p:spPr>
          <a:xfrm>
            <a:off x="5847624" y="559893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4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4" name="Conector reto 23"/>
          <p:cNvCxnSpPr>
            <a:stCxn id="25" idx="5"/>
            <a:endCxn id="23" idx="1"/>
          </p:cNvCxnSpPr>
          <p:nvPr/>
        </p:nvCxnSpPr>
        <p:spPr>
          <a:xfrm rot="16200000" flipH="1">
            <a:off x="4795183" y="4546489"/>
            <a:ext cx="961874" cy="1247626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5" name="Elipse 24"/>
          <p:cNvSpPr/>
          <p:nvPr/>
        </p:nvSpPr>
        <p:spPr>
          <a:xfrm>
            <a:off x="4347426" y="4384484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2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918798" y="6456186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3</a:t>
            </a:r>
            <a:endParaRPr kumimoji="0" lang="pt-BR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27" name="Conector reto 26"/>
          <p:cNvCxnSpPr>
            <a:stCxn id="22" idx="7"/>
            <a:endCxn id="25" idx="3"/>
          </p:cNvCxnSpPr>
          <p:nvPr/>
        </p:nvCxnSpPr>
        <p:spPr>
          <a:xfrm rot="5400000" flipH="1" flipV="1">
            <a:off x="3795051" y="4475051"/>
            <a:ext cx="390370" cy="81899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" name="Conector reto 27"/>
          <p:cNvCxnSpPr>
            <a:stCxn id="25" idx="4"/>
            <a:endCxn id="26" idx="0"/>
          </p:cNvCxnSpPr>
          <p:nvPr/>
        </p:nvCxnSpPr>
        <p:spPr>
          <a:xfrm flipH="1">
            <a:off x="4097393" y="4741674"/>
            <a:ext cx="428628" cy="1714512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" name="Conector reto 28"/>
          <p:cNvCxnSpPr>
            <a:stCxn id="22" idx="6"/>
            <a:endCxn id="23" idx="2"/>
          </p:cNvCxnSpPr>
          <p:nvPr/>
        </p:nvCxnSpPr>
        <p:spPr>
          <a:xfrm>
            <a:off x="3633046" y="5206021"/>
            <a:ext cx="2214578" cy="571504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714889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Grafo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Inserindo uma aresta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4" b="20540"/>
          <a:stretch/>
        </p:blipFill>
        <p:spPr bwMode="auto">
          <a:xfrm>
            <a:off x="1397834" y="2420888"/>
            <a:ext cx="6348331" cy="2867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2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Grafo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Inserindo uma aresta</a:t>
            </a:r>
          </a:p>
          <a:p>
            <a:endParaRPr lang="pt-BR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87624" y="2115394"/>
            <a:ext cx="7746167" cy="3758934"/>
            <a:chOff x="1187624" y="2115394"/>
            <a:chExt cx="7746167" cy="375893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743"/>
            <a:stretch/>
          </p:blipFill>
          <p:spPr bwMode="auto">
            <a:xfrm>
              <a:off x="1187624" y="2115394"/>
              <a:ext cx="6348331" cy="3758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 flipH="1">
              <a:off x="6450020" y="2833464"/>
              <a:ext cx="144015" cy="72008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angulado 6"/>
            <p:cNvCxnSpPr>
              <a:stCxn id="8" idx="1"/>
              <a:endCxn id="6" idx="1"/>
            </p:cNvCxnSpPr>
            <p:nvPr/>
          </p:nvCxnSpPr>
          <p:spPr>
            <a:xfrm rot="10800000" flipV="1">
              <a:off x="6594036" y="3193334"/>
              <a:ext cx="592027" cy="1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7186062" y="2870168"/>
              <a:ext cx="15057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Verifica se vértice existe</a:t>
              </a:r>
              <a:endParaRPr lang="en-US" b="1" dirty="0"/>
            </a:p>
          </p:txBody>
        </p:sp>
        <p:sp>
          <p:nvSpPr>
            <p:cNvPr id="9" name="Chave esquerda 8"/>
            <p:cNvSpPr/>
            <p:nvPr/>
          </p:nvSpPr>
          <p:spPr>
            <a:xfrm flipH="1">
              <a:off x="6738054" y="3985592"/>
              <a:ext cx="144015" cy="72008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angulado 9"/>
            <p:cNvCxnSpPr>
              <a:stCxn id="11" idx="1"/>
              <a:endCxn id="9" idx="1"/>
            </p:cNvCxnSpPr>
            <p:nvPr/>
          </p:nvCxnSpPr>
          <p:spPr>
            <a:xfrm rot="10800000" flipV="1">
              <a:off x="6882069" y="4345462"/>
              <a:ext cx="592028" cy="17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7474097" y="4022296"/>
              <a:ext cx="1459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Insere no final da linha</a:t>
              </a:r>
              <a:endParaRPr lang="en-US" b="1" dirty="0"/>
            </a:p>
          </p:txBody>
        </p:sp>
        <p:sp>
          <p:nvSpPr>
            <p:cNvPr id="12" name="Chave esquerda 11"/>
            <p:cNvSpPr/>
            <p:nvPr/>
          </p:nvSpPr>
          <p:spPr>
            <a:xfrm flipH="1">
              <a:off x="6226416" y="4993704"/>
              <a:ext cx="144015" cy="360041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angulado 12"/>
            <p:cNvCxnSpPr>
              <a:stCxn id="14" idx="1"/>
              <a:endCxn id="12" idx="1"/>
            </p:cNvCxnSpPr>
            <p:nvPr/>
          </p:nvCxnSpPr>
          <p:spPr>
            <a:xfrm rot="10800000">
              <a:off x="6370432" y="5173725"/>
              <a:ext cx="592029" cy="138800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/>
            <p:cNvSpPr txBox="1"/>
            <p:nvPr/>
          </p:nvSpPr>
          <p:spPr>
            <a:xfrm>
              <a:off x="6962460" y="4850860"/>
              <a:ext cx="19713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Insere outra aresta se NÃO for </a:t>
              </a:r>
              <a:r>
                <a:rPr lang="pt-BR" b="1" dirty="0" err="1" smtClean="0"/>
                <a:t>digrafo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6324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05384"/>
              </p:ext>
            </p:extLst>
          </p:nvPr>
        </p:nvGraphicFramePr>
        <p:xfrm>
          <a:off x="1043609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819113"/>
              </p:ext>
            </p:extLst>
          </p:nvPr>
        </p:nvGraphicFramePr>
        <p:xfrm>
          <a:off x="107505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36924"/>
              </p:ext>
            </p:extLst>
          </p:nvPr>
        </p:nvGraphicFramePr>
        <p:xfrm>
          <a:off x="5724128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659059"/>
              </p:ext>
            </p:extLst>
          </p:nvPr>
        </p:nvGraphicFramePr>
        <p:xfrm>
          <a:off x="4788024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466020" y="1556792"/>
            <a:ext cx="4211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(gr,0,1,0,0);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870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Antes da inserção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896543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Após a inserção</a:t>
            </a:r>
          </a:p>
        </p:txBody>
      </p:sp>
    </p:spTree>
    <p:extLst>
      <p:ext uri="{BB962C8B-B14F-4D97-AF65-F5344CB8AC3E}">
        <p14:creationId xmlns:p14="http://schemas.microsoft.com/office/powerpoint/2010/main" val="203383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91255"/>
              </p:ext>
            </p:extLst>
          </p:nvPr>
        </p:nvGraphicFramePr>
        <p:xfrm>
          <a:off x="1043609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49689"/>
              </p:ext>
            </p:extLst>
          </p:nvPr>
        </p:nvGraphicFramePr>
        <p:xfrm>
          <a:off x="107505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916930"/>
              </p:ext>
            </p:extLst>
          </p:nvPr>
        </p:nvGraphicFramePr>
        <p:xfrm>
          <a:off x="5724128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30082"/>
              </p:ext>
            </p:extLst>
          </p:nvPr>
        </p:nvGraphicFramePr>
        <p:xfrm>
          <a:off x="4788024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466020" y="1556792"/>
            <a:ext cx="42119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(gr,0,1,0,0);</a:t>
            </a:r>
          </a:p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(gr,1,3,0,0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26870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Antes da inserção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896543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Após a inserção</a:t>
            </a:r>
          </a:p>
        </p:txBody>
      </p:sp>
    </p:spTree>
    <p:extLst>
      <p:ext uri="{BB962C8B-B14F-4D97-AF65-F5344CB8AC3E}">
        <p14:creationId xmlns:p14="http://schemas.microsoft.com/office/powerpoint/2010/main" val="10831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3460"/>
              </p:ext>
            </p:extLst>
          </p:nvPr>
        </p:nvGraphicFramePr>
        <p:xfrm>
          <a:off x="1043609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589399"/>
              </p:ext>
            </p:extLst>
          </p:nvPr>
        </p:nvGraphicFramePr>
        <p:xfrm>
          <a:off x="107505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4659"/>
              </p:ext>
            </p:extLst>
          </p:nvPr>
        </p:nvGraphicFramePr>
        <p:xfrm>
          <a:off x="5724128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617025"/>
              </p:ext>
            </p:extLst>
          </p:nvPr>
        </p:nvGraphicFramePr>
        <p:xfrm>
          <a:off x="4788024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466020" y="1556792"/>
            <a:ext cx="42119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(gr,0,1,0,0);</a:t>
            </a:r>
          </a:p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(gr,1,3,0,0);</a:t>
            </a:r>
          </a:p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(gr,3,2,0,0);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870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Antes da inserção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896543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Após a inserção</a:t>
            </a:r>
          </a:p>
        </p:txBody>
      </p:sp>
    </p:spTree>
    <p:extLst>
      <p:ext uri="{BB962C8B-B14F-4D97-AF65-F5344CB8AC3E}">
        <p14:creationId xmlns:p14="http://schemas.microsoft.com/office/powerpoint/2010/main" val="23186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Grafo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668645"/>
              </p:ext>
            </p:extLst>
          </p:nvPr>
        </p:nvGraphicFramePr>
        <p:xfrm>
          <a:off x="1043609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10876"/>
              </p:ext>
            </p:extLst>
          </p:nvPr>
        </p:nvGraphicFramePr>
        <p:xfrm>
          <a:off x="107505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38165"/>
              </p:ext>
            </p:extLst>
          </p:nvPr>
        </p:nvGraphicFramePr>
        <p:xfrm>
          <a:off x="5724128" y="2824688"/>
          <a:ext cx="3312367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  <a:gridCol w="414342"/>
                <a:gridCol w="414342"/>
                <a:gridCol w="414342"/>
                <a:gridCol w="414342"/>
                <a:gridCol w="414342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990772"/>
              </p:ext>
            </p:extLst>
          </p:nvPr>
        </p:nvGraphicFramePr>
        <p:xfrm>
          <a:off x="4788024" y="2824688"/>
          <a:ext cx="826315" cy="3916680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973"/>
                <a:gridCol w="414342"/>
              </a:tblGrid>
              <a:tr h="248426"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0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1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2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3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4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5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6</a:t>
                      </a:r>
                      <a:endParaRPr lang="pt-BR" sz="1100" dirty="0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7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48426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 smtClean="0"/>
                        <a:t>9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2466020" y="1556792"/>
            <a:ext cx="421196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(gr,0,1,0,0);</a:t>
            </a:r>
          </a:p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(gr,1,3,0,0);</a:t>
            </a:r>
          </a:p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(gr,3,2,0,0);</a:t>
            </a:r>
          </a:p>
          <a:p>
            <a:pPr algn="ctr"/>
            <a:r>
              <a:rPr lang="pt-BR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insereAresta</a:t>
            </a:r>
            <a:r>
              <a:rPr lang="pt-BR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(gr,6,1,0,0);</a:t>
            </a:r>
            <a:endParaRPr lang="pt-B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26870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Antes da inserção</a:t>
            </a:r>
          </a:p>
        </p:txBody>
      </p:sp>
      <p:sp>
        <p:nvSpPr>
          <p:cNvPr id="11" name="CaixaDeTexto 10"/>
          <p:cNvSpPr txBox="1"/>
          <p:nvPr/>
        </p:nvSpPr>
        <p:spPr>
          <a:xfrm>
            <a:off x="4896543" y="2492896"/>
            <a:ext cx="421196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pt-BR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Após a inserção</a:t>
            </a:r>
          </a:p>
        </p:txBody>
      </p:sp>
    </p:spTree>
    <p:extLst>
      <p:ext uri="{BB962C8B-B14F-4D97-AF65-F5344CB8AC3E}">
        <p14:creationId xmlns:p14="http://schemas.microsoft.com/office/powerpoint/2010/main" val="623446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56: Grafos – Definição</a:t>
            </a:r>
            <a:r>
              <a:rPr lang="pt-BR"/>
              <a:t>: </a:t>
            </a:r>
            <a:endParaRPr lang="pt-BR" smtClean="0">
              <a:hlinkClick r:id="rId2"/>
            </a:endParaRPr>
          </a:p>
          <a:p>
            <a:pPr lvl="1"/>
            <a:r>
              <a:rPr lang="pt-BR" smtClean="0">
                <a:hlinkClick r:id="rId2"/>
              </a:rPr>
              <a:t>youtu.be/</a:t>
            </a:r>
            <a:r>
              <a:rPr lang="pt-BR" dirty="0" err="1" smtClean="0">
                <a:hlinkClick r:id="rId2"/>
              </a:rPr>
              <a:t>gJvSmrxekDo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57: Grafos – Propriedades: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</a:t>
            </a:r>
            <a:r>
              <a:rPr lang="pt-BR" dirty="0" err="1" smtClean="0">
                <a:hlinkClick r:id="rId3"/>
              </a:rPr>
              <a:t>qvSbkbUkZjo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58: Grafos – Tipos de Grafos (Parte 1):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youtu.be/5saF2Dg6sIc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59: Grafos – Tipos de Grafos (Parte 2):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youtu.be/LsLK04bWgy4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60: Grafos – Representação de Grafos (Parte 1): </a:t>
            </a:r>
            <a:endParaRPr lang="pt-BR" dirty="0" smtClean="0">
              <a:hlinkClick r:id="rId6"/>
            </a:endParaRPr>
          </a:p>
          <a:p>
            <a:pPr lvl="1"/>
            <a:r>
              <a:rPr lang="pt-BR" dirty="0" smtClean="0">
                <a:hlinkClick r:id="rId6"/>
              </a:rPr>
              <a:t>youtu.be/k9DJn-COtKg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61: Grafos – Representação de Grafos (Parte 2): </a:t>
            </a:r>
            <a:endParaRPr lang="pt-BR" dirty="0" smtClean="0"/>
          </a:p>
          <a:p>
            <a:pPr lvl="1"/>
            <a:r>
              <a:rPr lang="pt-BR" dirty="0" smtClean="0">
                <a:hlinkClick r:id="rId7"/>
              </a:rPr>
              <a:t>youtu.be</a:t>
            </a:r>
            <a:r>
              <a:rPr lang="pt-BR" dirty="0">
                <a:hlinkClick r:id="rId7"/>
              </a:rPr>
              <a:t>/-</a:t>
            </a:r>
            <a:r>
              <a:rPr lang="pt-BR" dirty="0" smtClean="0">
                <a:hlinkClick r:id="rId7"/>
              </a:rPr>
              <a:t>dAxrWDufa8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9057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Vértice </a:t>
            </a:r>
            <a:r>
              <a:rPr lang="pt-BR" dirty="0"/>
              <a:t>é cada um dos itens representados no grafo. </a:t>
            </a:r>
            <a:endParaRPr lang="pt-BR" dirty="0" smtClean="0"/>
          </a:p>
          <a:p>
            <a:pPr lvl="1"/>
            <a:r>
              <a:rPr lang="pt-BR" dirty="0"/>
              <a:t>O seu significado </a:t>
            </a:r>
            <a:r>
              <a:rPr lang="pt-BR" dirty="0" smtClean="0"/>
              <a:t>depende da </a:t>
            </a:r>
            <a:r>
              <a:rPr lang="pt-BR" dirty="0"/>
              <a:t>natureza do problema modelado</a:t>
            </a:r>
          </a:p>
          <a:p>
            <a:pPr lvl="2"/>
            <a:r>
              <a:rPr lang="pt-BR" dirty="0"/>
              <a:t>Pessoas, uma tarefa em um projeto, lugares em um mapa, etc.</a:t>
            </a:r>
          </a:p>
          <a:p>
            <a:endParaRPr lang="pt-BR" dirty="0" smtClean="0"/>
          </a:p>
        </p:txBody>
      </p:sp>
      <p:sp>
        <p:nvSpPr>
          <p:cNvPr id="21" name="Elipse 20"/>
          <p:cNvSpPr/>
          <p:nvPr/>
        </p:nvSpPr>
        <p:spPr>
          <a:xfrm>
            <a:off x="5458896" y="56709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ipse 21"/>
          <p:cNvSpPr/>
          <p:nvPr/>
        </p:nvSpPr>
        <p:spPr>
          <a:xfrm>
            <a:off x="7816350" y="56709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Conector reto 22"/>
          <p:cNvCxnSpPr>
            <a:stCxn id="21" idx="6"/>
            <a:endCxn id="22" idx="2"/>
          </p:cNvCxnSpPr>
          <p:nvPr/>
        </p:nvCxnSpPr>
        <p:spPr>
          <a:xfrm>
            <a:off x="5816086" y="5849533"/>
            <a:ext cx="2000264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4" name="CaixaDeTexto 23"/>
          <p:cNvSpPr txBox="1"/>
          <p:nvPr/>
        </p:nvSpPr>
        <p:spPr>
          <a:xfrm>
            <a:off x="4673078" y="449982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VÉRTICE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7101970" y="651605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ARESTA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Conector de seta reta 25"/>
          <p:cNvCxnSpPr>
            <a:stCxn id="24" idx="2"/>
          </p:cNvCxnSpPr>
          <p:nvPr/>
        </p:nvCxnSpPr>
        <p:spPr>
          <a:xfrm rot="16200000" flipH="1">
            <a:off x="5054198" y="5095262"/>
            <a:ext cx="702238" cy="25003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tailEnd type="arrow"/>
          </a:ln>
          <a:effectLst/>
        </p:spPr>
      </p:cxnSp>
      <p:cxnSp>
        <p:nvCxnSpPr>
          <p:cNvPr id="27" name="Conector de seta reta 26"/>
          <p:cNvCxnSpPr>
            <a:stCxn id="24" idx="2"/>
          </p:cNvCxnSpPr>
          <p:nvPr/>
        </p:nvCxnSpPr>
        <p:spPr>
          <a:xfrm rot="16200000" flipH="1">
            <a:off x="6090049" y="4059411"/>
            <a:ext cx="773676" cy="23931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tailEnd type="arrow"/>
          </a:ln>
          <a:effectLst/>
        </p:spPr>
      </p:cxnSp>
      <p:cxnSp>
        <p:nvCxnSpPr>
          <p:cNvPr id="28" name="Conector de seta reta 27"/>
          <p:cNvCxnSpPr>
            <a:stCxn id="25" idx="0"/>
          </p:cNvCxnSpPr>
          <p:nvPr/>
        </p:nvCxnSpPr>
        <p:spPr>
          <a:xfrm rot="16200000" flipV="1">
            <a:off x="7090182" y="5897040"/>
            <a:ext cx="559362" cy="67866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tailEnd type="arrow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Aresta </a:t>
            </a:r>
            <a:r>
              <a:rPr lang="pt-BR" dirty="0"/>
              <a:t>(ou arco) liga dois vértices </a:t>
            </a:r>
            <a:endParaRPr lang="pt-BR" dirty="0" smtClean="0"/>
          </a:p>
          <a:p>
            <a:pPr lvl="1"/>
            <a:r>
              <a:rPr lang="pt-BR" dirty="0" smtClean="0"/>
              <a:t>Diz qual a relação </a:t>
            </a:r>
            <a:r>
              <a:rPr lang="pt-BR" dirty="0"/>
              <a:t>entre </a:t>
            </a:r>
            <a:r>
              <a:rPr lang="pt-BR" dirty="0" smtClean="0"/>
              <a:t>eles </a:t>
            </a:r>
            <a:endParaRPr lang="pt-BR" dirty="0"/>
          </a:p>
          <a:p>
            <a:pPr lvl="1"/>
            <a:r>
              <a:rPr lang="pt-BR" dirty="0"/>
              <a:t>Dois vértices são </a:t>
            </a:r>
            <a:r>
              <a:rPr lang="pt-BR" b="1" dirty="0" smtClean="0"/>
              <a:t>adjacentes</a:t>
            </a:r>
            <a:r>
              <a:rPr lang="pt-BR" dirty="0" smtClean="0"/>
              <a:t> </a:t>
            </a:r>
            <a:r>
              <a:rPr lang="pt-BR" dirty="0"/>
              <a:t>se existir uma aresta ligando eles</a:t>
            </a:r>
            <a:r>
              <a:rPr lang="pt-BR" dirty="0" smtClean="0"/>
              <a:t>.</a:t>
            </a:r>
          </a:p>
          <a:p>
            <a:pPr lvl="2"/>
            <a:r>
              <a:rPr lang="pt-BR" dirty="0" smtClean="0"/>
              <a:t>Pessoas (parentesco </a:t>
            </a:r>
            <a:r>
              <a:rPr lang="pt-BR" dirty="0"/>
              <a:t>entre elas ou </a:t>
            </a:r>
            <a:r>
              <a:rPr lang="pt-BR" dirty="0" smtClean="0"/>
              <a:t>amizade), tarefas </a:t>
            </a:r>
            <a:r>
              <a:rPr lang="pt-BR" dirty="0"/>
              <a:t>de um </a:t>
            </a:r>
            <a:r>
              <a:rPr lang="pt-BR" dirty="0" smtClean="0"/>
              <a:t>projeto (pré-requisito entre </a:t>
            </a:r>
            <a:r>
              <a:rPr lang="pt-BR" dirty="0"/>
              <a:t>as </a:t>
            </a:r>
            <a:r>
              <a:rPr lang="pt-BR" dirty="0" smtClean="0"/>
              <a:t>tarefas), lugares </a:t>
            </a:r>
            <a:r>
              <a:rPr lang="pt-BR" dirty="0"/>
              <a:t>de um </a:t>
            </a:r>
            <a:r>
              <a:rPr lang="pt-BR" dirty="0" smtClean="0"/>
              <a:t>mapa (estradas </a:t>
            </a:r>
            <a:r>
              <a:rPr lang="pt-BR" dirty="0"/>
              <a:t>que existem ligando os </a:t>
            </a:r>
            <a:r>
              <a:rPr lang="pt-BR" dirty="0" smtClean="0"/>
              <a:t>lugares), etc. </a:t>
            </a:r>
            <a:endParaRPr lang="pt-BR" dirty="0"/>
          </a:p>
        </p:txBody>
      </p:sp>
      <p:sp>
        <p:nvSpPr>
          <p:cNvPr id="13" name="Elipse 12"/>
          <p:cNvSpPr/>
          <p:nvPr/>
        </p:nvSpPr>
        <p:spPr>
          <a:xfrm>
            <a:off x="5458896" y="56709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7816350" y="5670938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Conector reto 14"/>
          <p:cNvCxnSpPr>
            <a:stCxn id="13" idx="6"/>
            <a:endCxn id="14" idx="2"/>
          </p:cNvCxnSpPr>
          <p:nvPr/>
        </p:nvCxnSpPr>
        <p:spPr>
          <a:xfrm>
            <a:off x="5816086" y="5849533"/>
            <a:ext cx="2000264" cy="158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6" name="CaixaDeTexto 15"/>
          <p:cNvSpPr txBox="1"/>
          <p:nvPr/>
        </p:nvSpPr>
        <p:spPr>
          <a:xfrm>
            <a:off x="4673078" y="449982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VÉRTICE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7101970" y="6516052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ARESTA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Conector de seta reta 17"/>
          <p:cNvCxnSpPr>
            <a:stCxn id="16" idx="2"/>
          </p:cNvCxnSpPr>
          <p:nvPr/>
        </p:nvCxnSpPr>
        <p:spPr>
          <a:xfrm rot="16200000" flipH="1">
            <a:off x="5054198" y="5095262"/>
            <a:ext cx="702238" cy="25003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tailEnd type="arrow"/>
          </a:ln>
          <a:effectLst/>
        </p:spPr>
      </p:cxnSp>
      <p:cxnSp>
        <p:nvCxnSpPr>
          <p:cNvPr id="19" name="Conector de seta reta 18"/>
          <p:cNvCxnSpPr>
            <a:stCxn id="16" idx="2"/>
          </p:cNvCxnSpPr>
          <p:nvPr/>
        </p:nvCxnSpPr>
        <p:spPr>
          <a:xfrm rot="16200000" flipH="1">
            <a:off x="6090049" y="4059411"/>
            <a:ext cx="773676" cy="239317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tailEnd type="arrow"/>
          </a:ln>
          <a:effectLst/>
        </p:spPr>
      </p:cxnSp>
      <p:cxnSp>
        <p:nvCxnSpPr>
          <p:cNvPr id="20" name="Conector de seta reta 19"/>
          <p:cNvCxnSpPr>
            <a:stCxn id="17" idx="0"/>
          </p:cNvCxnSpPr>
          <p:nvPr/>
        </p:nvCxnSpPr>
        <p:spPr>
          <a:xfrm rot="16200000" flipV="1">
            <a:off x="7090182" y="5897040"/>
            <a:ext cx="559362" cy="678661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ysDash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0646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Praticamente qualquer objeto pode ser representado como um grafo. </a:t>
            </a:r>
            <a:endParaRPr lang="pt-BR" dirty="0" smtClean="0"/>
          </a:p>
          <a:p>
            <a:pPr lvl="1"/>
            <a:r>
              <a:rPr lang="pt-BR" dirty="0" smtClean="0"/>
              <a:t>Exemplo: sistema de distribuição de água</a:t>
            </a:r>
            <a:endParaRPr lang="pt-BR" dirty="0"/>
          </a:p>
        </p:txBody>
      </p:sp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65207"/>
            <a:ext cx="1008112" cy="87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386564"/>
            <a:ext cx="1008112" cy="87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864749"/>
            <a:ext cx="1008112" cy="87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5848006"/>
            <a:ext cx="1008112" cy="876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Fluxograma: Disco magnético 31"/>
          <p:cNvSpPr/>
          <p:nvPr/>
        </p:nvSpPr>
        <p:spPr>
          <a:xfrm>
            <a:off x="323528" y="3377233"/>
            <a:ext cx="792088" cy="1584176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3" name="Conector angulado 32"/>
          <p:cNvCxnSpPr>
            <a:stCxn id="32" idx="3"/>
            <a:endCxn id="28" idx="2"/>
          </p:cNvCxnSpPr>
          <p:nvPr/>
        </p:nvCxnSpPr>
        <p:spPr>
          <a:xfrm rot="16200000" flipH="1">
            <a:off x="1173430" y="4507551"/>
            <a:ext cx="280417" cy="1188132"/>
          </a:xfrm>
          <a:prstGeom prst="bentConnector3">
            <a:avLst>
              <a:gd name="adj1" fmla="val 181521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4" name="Conector angulado 33"/>
          <p:cNvCxnSpPr/>
          <p:nvPr/>
        </p:nvCxnSpPr>
        <p:spPr>
          <a:xfrm rot="16200000" flipH="1">
            <a:off x="2062851" y="3608605"/>
            <a:ext cx="301774" cy="2988332"/>
          </a:xfrm>
          <a:prstGeom prst="bentConnector3">
            <a:avLst>
              <a:gd name="adj1" fmla="val 172596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5" name="Conector angulado 34"/>
          <p:cNvCxnSpPr/>
          <p:nvPr/>
        </p:nvCxnSpPr>
        <p:spPr>
          <a:xfrm rot="16200000" flipH="1">
            <a:off x="861968" y="4874968"/>
            <a:ext cx="903340" cy="118813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6" name="Conector angulado 35"/>
          <p:cNvCxnSpPr/>
          <p:nvPr/>
        </p:nvCxnSpPr>
        <p:spPr>
          <a:xfrm rot="16200000" flipH="1">
            <a:off x="1770440" y="3977216"/>
            <a:ext cx="886597" cy="298833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7" name="Conector reto 36"/>
          <p:cNvCxnSpPr>
            <a:stCxn id="46" idx="0"/>
            <a:endCxn id="43" idx="4"/>
          </p:cNvCxnSpPr>
          <p:nvPr/>
        </p:nvCxnSpPr>
        <p:spPr>
          <a:xfrm flipV="1">
            <a:off x="8569869" y="4501985"/>
            <a:ext cx="0" cy="71951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8" name="Conector reto 37"/>
          <p:cNvCxnSpPr>
            <a:stCxn id="45" idx="0"/>
            <a:endCxn id="46" idx="4"/>
          </p:cNvCxnSpPr>
          <p:nvPr/>
        </p:nvCxnSpPr>
        <p:spPr>
          <a:xfrm flipV="1">
            <a:off x="8569869" y="5578690"/>
            <a:ext cx="0" cy="6300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9" name="Conector reto 38"/>
          <p:cNvCxnSpPr>
            <a:stCxn id="41" idx="0"/>
            <a:endCxn id="44" idx="4"/>
          </p:cNvCxnSpPr>
          <p:nvPr/>
        </p:nvCxnSpPr>
        <p:spPr>
          <a:xfrm flipV="1">
            <a:off x="7189022" y="5578690"/>
            <a:ext cx="0" cy="630097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0" name="Conector reto 39"/>
          <p:cNvCxnSpPr>
            <a:stCxn id="44" idx="0"/>
            <a:endCxn id="42" idx="4"/>
          </p:cNvCxnSpPr>
          <p:nvPr/>
        </p:nvCxnSpPr>
        <p:spPr>
          <a:xfrm flipV="1">
            <a:off x="7189022" y="4526511"/>
            <a:ext cx="0" cy="694989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1" name="Elipse 40"/>
          <p:cNvSpPr/>
          <p:nvPr/>
        </p:nvSpPr>
        <p:spPr>
          <a:xfrm>
            <a:off x="7010427" y="620878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Elipse 41"/>
          <p:cNvSpPr/>
          <p:nvPr/>
        </p:nvSpPr>
        <p:spPr>
          <a:xfrm>
            <a:off x="7010427" y="4169321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Elipse 42"/>
          <p:cNvSpPr/>
          <p:nvPr/>
        </p:nvSpPr>
        <p:spPr>
          <a:xfrm>
            <a:off x="8391274" y="4144795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Elipse 43"/>
          <p:cNvSpPr/>
          <p:nvPr/>
        </p:nvSpPr>
        <p:spPr>
          <a:xfrm>
            <a:off x="7010427" y="522150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Elipse 44"/>
          <p:cNvSpPr/>
          <p:nvPr/>
        </p:nvSpPr>
        <p:spPr>
          <a:xfrm>
            <a:off x="8391274" y="6208787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Elipse 45"/>
          <p:cNvSpPr/>
          <p:nvPr/>
        </p:nvSpPr>
        <p:spPr>
          <a:xfrm>
            <a:off x="8391274" y="522150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5791991" y="5221500"/>
            <a:ext cx="357190" cy="357190"/>
          </a:xfrm>
          <a:prstGeom prst="ellipse">
            <a:avLst/>
          </a:prstGeom>
          <a:solidFill>
            <a:srgbClr val="4F81BD">
              <a:lumMod val="40000"/>
              <a:lumOff val="60000"/>
            </a:srgbClr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Conector reto 47"/>
          <p:cNvCxnSpPr>
            <a:stCxn id="46" idx="2"/>
            <a:endCxn id="44" idx="6"/>
          </p:cNvCxnSpPr>
          <p:nvPr/>
        </p:nvCxnSpPr>
        <p:spPr>
          <a:xfrm flipH="1">
            <a:off x="7367617" y="5400095"/>
            <a:ext cx="1023657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9" name="Conector reto 48"/>
          <p:cNvCxnSpPr>
            <a:stCxn id="44" idx="2"/>
            <a:endCxn id="47" idx="6"/>
          </p:cNvCxnSpPr>
          <p:nvPr/>
        </p:nvCxnSpPr>
        <p:spPr>
          <a:xfrm flipH="1">
            <a:off x="6149181" y="5400095"/>
            <a:ext cx="861246" cy="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0" name="Seta para a direita 49"/>
          <p:cNvSpPr/>
          <p:nvPr/>
        </p:nvSpPr>
        <p:spPr>
          <a:xfrm>
            <a:off x="4484365" y="4948134"/>
            <a:ext cx="1008112" cy="945604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Praticamente qualquer objeto pode ser representado como um grafo </a:t>
            </a:r>
            <a:endParaRPr lang="pt-BR" dirty="0" smtClean="0"/>
          </a:p>
          <a:p>
            <a:pPr lvl="1"/>
            <a:r>
              <a:rPr lang="pt-BR" dirty="0" smtClean="0"/>
              <a:t>Exemplo</a:t>
            </a:r>
            <a:r>
              <a:rPr lang="pt-BR" dirty="0"/>
              <a:t>: </a:t>
            </a:r>
            <a:r>
              <a:rPr lang="pt-BR" dirty="0" smtClean="0"/>
              <a:t>rede social</a:t>
            </a:r>
            <a:endParaRPr lang="pt-BR" dirty="0"/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07504" y="2988146"/>
            <a:ext cx="8928992" cy="3753222"/>
            <a:chOff x="107504" y="2988146"/>
            <a:chExt cx="8928992" cy="375322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159" y="3635846"/>
              <a:ext cx="442384" cy="96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251" y="4216695"/>
              <a:ext cx="487183" cy="94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9649" y="5328219"/>
              <a:ext cx="442384" cy="96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644255"/>
              <a:ext cx="487183" cy="94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855" y="2988146"/>
              <a:ext cx="442384" cy="96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2033" y="3064297"/>
              <a:ext cx="487183" cy="94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4891" y="5778202"/>
              <a:ext cx="442384" cy="9631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5263777"/>
              <a:ext cx="487183" cy="9407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8" name="Conector reto 47"/>
            <p:cNvCxnSpPr>
              <a:stCxn id="46" idx="3"/>
              <a:endCxn id="43" idx="1"/>
            </p:cNvCxnSpPr>
            <p:nvPr/>
          </p:nvCxnSpPr>
          <p:spPr>
            <a:xfrm flipV="1">
              <a:off x="2697275" y="5114639"/>
              <a:ext cx="722597" cy="11451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Conector reto 48"/>
            <p:cNvCxnSpPr>
              <a:stCxn id="41" idx="3"/>
              <a:endCxn id="44" idx="1"/>
            </p:cNvCxnSpPr>
            <p:nvPr/>
          </p:nvCxnSpPr>
          <p:spPr>
            <a:xfrm flipV="1">
              <a:off x="2604434" y="3469729"/>
              <a:ext cx="576421" cy="121735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>
              <a:stCxn id="43" idx="1"/>
              <a:endCxn id="41" idx="3"/>
            </p:cNvCxnSpPr>
            <p:nvPr/>
          </p:nvCxnSpPr>
          <p:spPr>
            <a:xfrm flipH="1" flipV="1">
              <a:off x="2604434" y="4687079"/>
              <a:ext cx="815438" cy="42756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Conector reto 50"/>
            <p:cNvCxnSpPr>
              <a:stCxn id="42" idx="0"/>
              <a:endCxn id="45" idx="2"/>
            </p:cNvCxnSpPr>
            <p:nvPr/>
          </p:nvCxnSpPr>
          <p:spPr>
            <a:xfrm flipV="1">
              <a:off x="1450841" y="4005064"/>
              <a:ext cx="464784" cy="132315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>
              <a:stCxn id="42" idx="3"/>
              <a:endCxn id="46" idx="1"/>
            </p:cNvCxnSpPr>
            <p:nvPr/>
          </p:nvCxnSpPr>
          <p:spPr>
            <a:xfrm>
              <a:off x="1672033" y="5809802"/>
              <a:ext cx="582858" cy="44998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3" name="Conector reto 52"/>
            <p:cNvCxnSpPr>
              <a:stCxn id="47" idx="3"/>
              <a:endCxn id="42" idx="1"/>
            </p:cNvCxnSpPr>
            <p:nvPr/>
          </p:nvCxnSpPr>
          <p:spPr>
            <a:xfrm>
              <a:off x="594687" y="5734161"/>
              <a:ext cx="634962" cy="75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4" name="Conector reto 53"/>
            <p:cNvCxnSpPr>
              <a:stCxn id="40" idx="3"/>
              <a:endCxn id="42" idx="0"/>
            </p:cNvCxnSpPr>
            <p:nvPr/>
          </p:nvCxnSpPr>
          <p:spPr>
            <a:xfrm>
              <a:off x="1022543" y="4117429"/>
              <a:ext cx="428298" cy="121079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5" name="Conector reto 54"/>
            <p:cNvCxnSpPr>
              <a:stCxn id="41" idx="1"/>
              <a:endCxn id="45" idx="2"/>
            </p:cNvCxnSpPr>
            <p:nvPr/>
          </p:nvCxnSpPr>
          <p:spPr>
            <a:xfrm flipH="1" flipV="1">
              <a:off x="1915625" y="4005064"/>
              <a:ext cx="201626" cy="68201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6" name="Conector reto 55"/>
            <p:cNvCxnSpPr>
              <a:stCxn id="40" idx="0"/>
              <a:endCxn id="45" idx="1"/>
            </p:cNvCxnSpPr>
            <p:nvPr/>
          </p:nvCxnSpPr>
          <p:spPr>
            <a:xfrm flipV="1">
              <a:off x="801351" y="3534681"/>
              <a:ext cx="870682" cy="10116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7" name="Conector reto 56"/>
            <p:cNvCxnSpPr>
              <a:stCxn id="73" idx="7"/>
              <a:endCxn id="70" idx="3"/>
            </p:cNvCxnSpPr>
            <p:nvPr/>
          </p:nvCxnSpPr>
          <p:spPr>
            <a:xfrm flipV="1">
              <a:off x="7904400" y="5190785"/>
              <a:ext cx="827215" cy="95107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" name="Conector reto 57"/>
            <p:cNvCxnSpPr>
              <a:stCxn id="69" idx="7"/>
              <a:endCxn id="68" idx="3"/>
            </p:cNvCxnSpPr>
            <p:nvPr/>
          </p:nvCxnSpPr>
          <p:spPr>
            <a:xfrm flipV="1">
              <a:off x="7687735" y="3415041"/>
              <a:ext cx="626268" cy="13243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9" name="Conector reto 58"/>
            <p:cNvCxnSpPr>
              <a:stCxn id="70" idx="1"/>
              <a:endCxn id="69" idx="6"/>
            </p:cNvCxnSpPr>
            <p:nvPr/>
          </p:nvCxnSpPr>
          <p:spPr>
            <a:xfrm flipH="1" flipV="1">
              <a:off x="7740044" y="4865673"/>
              <a:ext cx="991571" cy="7254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Conector reto 59"/>
            <p:cNvCxnSpPr>
              <a:stCxn id="72" idx="0"/>
              <a:endCxn id="67" idx="4"/>
            </p:cNvCxnSpPr>
            <p:nvPr/>
          </p:nvCxnSpPr>
          <p:spPr>
            <a:xfrm flipV="1">
              <a:off x="6667678" y="3717032"/>
              <a:ext cx="523256" cy="196057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Conector reto 60"/>
            <p:cNvCxnSpPr>
              <a:stCxn id="72" idx="6"/>
              <a:endCxn id="73" idx="2"/>
            </p:cNvCxnSpPr>
            <p:nvPr/>
          </p:nvCxnSpPr>
          <p:spPr>
            <a:xfrm>
              <a:off x="6846273" y="5856198"/>
              <a:ext cx="753246" cy="41194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2" name="Conector reto 61"/>
            <p:cNvCxnSpPr>
              <a:stCxn id="71" idx="6"/>
              <a:endCxn id="72" idx="2"/>
            </p:cNvCxnSpPr>
            <p:nvPr/>
          </p:nvCxnSpPr>
          <p:spPr>
            <a:xfrm>
              <a:off x="5824599" y="5742520"/>
              <a:ext cx="664484" cy="1136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" name="Conector reto 62"/>
            <p:cNvCxnSpPr>
              <a:stCxn id="66" idx="5"/>
              <a:endCxn id="72" idx="0"/>
            </p:cNvCxnSpPr>
            <p:nvPr/>
          </p:nvCxnSpPr>
          <p:spPr>
            <a:xfrm>
              <a:off x="6119293" y="3994332"/>
              <a:ext cx="548385" cy="168327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4" name="Conector reto 63"/>
            <p:cNvCxnSpPr>
              <a:stCxn id="69" idx="1"/>
              <a:endCxn id="67" idx="4"/>
            </p:cNvCxnSpPr>
            <p:nvPr/>
          </p:nvCxnSpPr>
          <p:spPr>
            <a:xfrm flipH="1" flipV="1">
              <a:off x="7190934" y="3717032"/>
              <a:ext cx="244229" cy="102235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5" name="Conector reto 64"/>
            <p:cNvCxnSpPr>
              <a:stCxn id="66" idx="7"/>
              <a:endCxn id="67" idx="2"/>
            </p:cNvCxnSpPr>
            <p:nvPr/>
          </p:nvCxnSpPr>
          <p:spPr>
            <a:xfrm flipV="1">
              <a:off x="6119293" y="3538437"/>
              <a:ext cx="893046" cy="20332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6" name="Elipse 65"/>
            <p:cNvSpPr/>
            <p:nvPr/>
          </p:nvSpPr>
          <p:spPr>
            <a:xfrm>
              <a:off x="5814412" y="3689451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7012339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8261694" y="311016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7382854" y="468707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Elipse 69"/>
            <p:cNvSpPr/>
            <p:nvPr/>
          </p:nvSpPr>
          <p:spPr>
            <a:xfrm>
              <a:off x="8679306" y="488590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Elipse 70"/>
            <p:cNvSpPr/>
            <p:nvPr/>
          </p:nvSpPr>
          <p:spPr>
            <a:xfrm>
              <a:off x="5467409" y="556392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Elipse 71"/>
            <p:cNvSpPr/>
            <p:nvPr/>
          </p:nvSpPr>
          <p:spPr>
            <a:xfrm>
              <a:off x="6489083" y="567760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Elipse 72"/>
            <p:cNvSpPr/>
            <p:nvPr/>
          </p:nvSpPr>
          <p:spPr>
            <a:xfrm>
              <a:off x="7599519" y="6089549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Seta para a direita 73"/>
            <p:cNvSpPr/>
            <p:nvPr/>
          </p:nvSpPr>
          <p:spPr>
            <a:xfrm>
              <a:off x="4340349" y="4389954"/>
              <a:ext cx="1008112" cy="945604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arestas podem ou não ter </a:t>
            </a:r>
            <a:r>
              <a:rPr lang="pt-BR" dirty="0" smtClean="0"/>
              <a:t>direção</a:t>
            </a:r>
          </a:p>
          <a:p>
            <a:pPr lvl="1"/>
            <a:r>
              <a:rPr lang="pt-BR" dirty="0" smtClean="0"/>
              <a:t>Existe um orientação quanto ao sentido da aresta</a:t>
            </a:r>
          </a:p>
          <a:p>
            <a:pPr lvl="2"/>
            <a:r>
              <a:rPr lang="pt-BR" dirty="0" smtClean="0"/>
              <a:t>Em </a:t>
            </a:r>
            <a:r>
              <a:rPr lang="pt-BR" dirty="0"/>
              <a:t>um grafo direcionado ou </a:t>
            </a:r>
            <a:r>
              <a:rPr lang="pt-BR" b="1" dirty="0" err="1" smtClean="0"/>
              <a:t>digrafo</a:t>
            </a:r>
            <a:r>
              <a:rPr lang="pt-BR" dirty="0" smtClean="0"/>
              <a:t>, </a:t>
            </a:r>
            <a:r>
              <a:rPr lang="pt-BR" dirty="0"/>
              <a:t>se uma aresta liga os vértices </a:t>
            </a:r>
            <a:r>
              <a:rPr lang="pt-BR" b="1" dirty="0"/>
              <a:t>A</a:t>
            </a:r>
            <a:r>
              <a:rPr lang="pt-BR" dirty="0"/>
              <a:t> </a:t>
            </a:r>
            <a:r>
              <a:rPr lang="pt-BR" dirty="0" err="1"/>
              <a:t>a</a:t>
            </a:r>
            <a:r>
              <a:rPr lang="pt-BR" dirty="0"/>
              <a:t> </a:t>
            </a:r>
            <a:r>
              <a:rPr lang="pt-BR" b="1" dirty="0"/>
              <a:t>B</a:t>
            </a:r>
            <a:r>
              <a:rPr lang="pt-BR" dirty="0"/>
              <a:t>, isso significa que podemos ir de </a:t>
            </a:r>
            <a:r>
              <a:rPr lang="pt-BR" b="1" dirty="0"/>
              <a:t>A</a:t>
            </a:r>
            <a:r>
              <a:rPr lang="pt-BR" dirty="0"/>
              <a:t> para </a:t>
            </a:r>
            <a:r>
              <a:rPr lang="pt-BR" b="1" dirty="0"/>
              <a:t>B</a:t>
            </a:r>
            <a:r>
              <a:rPr lang="pt-BR" dirty="0"/>
              <a:t>, mas não o </a:t>
            </a:r>
            <a:r>
              <a:rPr lang="pt-BR" dirty="0" smtClean="0"/>
              <a:t>contrário</a:t>
            </a:r>
          </a:p>
          <a:p>
            <a:pPr lvl="1"/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714348" y="4229810"/>
            <a:ext cx="7858180" cy="2439550"/>
            <a:chOff x="714348" y="4229810"/>
            <a:chExt cx="7858180" cy="2439550"/>
          </a:xfrm>
        </p:grpSpPr>
        <p:sp>
          <p:nvSpPr>
            <p:cNvPr id="23" name="Elipse 22"/>
            <p:cNvSpPr/>
            <p:nvPr/>
          </p:nvSpPr>
          <p:spPr>
            <a:xfrm>
              <a:off x="714348" y="488341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286116" y="545491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5" name="Conector reto 24"/>
            <p:cNvCxnSpPr>
              <a:stCxn id="26" idx="5"/>
              <a:endCxn id="24" idx="1"/>
            </p:cNvCxnSpPr>
            <p:nvPr/>
          </p:nvCxnSpPr>
          <p:spPr>
            <a:xfrm rot="16200000" flipH="1">
              <a:off x="2233675" y="4402473"/>
              <a:ext cx="961874" cy="12476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6" name="Elipse 25"/>
            <p:cNvSpPr/>
            <p:nvPr/>
          </p:nvSpPr>
          <p:spPr>
            <a:xfrm>
              <a:off x="1785918" y="424046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1357290" y="63121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Conector reto 27"/>
            <p:cNvCxnSpPr>
              <a:stCxn id="23" idx="7"/>
              <a:endCxn id="26" idx="3"/>
            </p:cNvCxnSpPr>
            <p:nvPr/>
          </p:nvCxnSpPr>
          <p:spPr>
            <a:xfrm rot="5400000" flipH="1" flipV="1">
              <a:off x="1233543" y="4331035"/>
              <a:ext cx="390370" cy="81899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9" name="Conector reto 28"/>
            <p:cNvCxnSpPr>
              <a:stCxn id="27" idx="7"/>
              <a:endCxn id="24" idx="3"/>
            </p:cNvCxnSpPr>
            <p:nvPr/>
          </p:nvCxnSpPr>
          <p:spPr>
            <a:xfrm rot="5400000" flipH="1" flipV="1">
              <a:off x="2197956" y="5224010"/>
              <a:ext cx="604684" cy="167625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" name="Conector reto 29"/>
            <p:cNvCxnSpPr>
              <a:stCxn id="26" idx="4"/>
              <a:endCxn id="27" idx="0"/>
            </p:cNvCxnSpPr>
            <p:nvPr/>
          </p:nvCxnSpPr>
          <p:spPr>
            <a:xfrm rot="5400000">
              <a:off x="892943" y="5240600"/>
              <a:ext cx="1714512" cy="42862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1" name="Elipse 30"/>
            <p:cNvSpPr/>
            <p:nvPr/>
          </p:nvSpPr>
          <p:spPr>
            <a:xfrm>
              <a:off x="5643570" y="488341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Elipse 31"/>
            <p:cNvSpPr/>
            <p:nvPr/>
          </p:nvSpPr>
          <p:spPr>
            <a:xfrm>
              <a:off x="8215338" y="545491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3" name="Conector reto 32"/>
            <p:cNvCxnSpPr>
              <a:stCxn id="34" idx="5"/>
              <a:endCxn id="32" idx="1"/>
            </p:cNvCxnSpPr>
            <p:nvPr/>
          </p:nvCxnSpPr>
          <p:spPr>
            <a:xfrm rot="16200000" flipH="1">
              <a:off x="7162897" y="4402473"/>
              <a:ext cx="961874" cy="12476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4" name="Elipse 33"/>
            <p:cNvSpPr/>
            <p:nvPr/>
          </p:nvSpPr>
          <p:spPr>
            <a:xfrm>
              <a:off x="6715140" y="4240468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6286512" y="6312170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" name="Conector reto 35"/>
            <p:cNvCxnSpPr>
              <a:stCxn id="31" idx="7"/>
              <a:endCxn id="34" idx="3"/>
            </p:cNvCxnSpPr>
            <p:nvPr/>
          </p:nvCxnSpPr>
          <p:spPr>
            <a:xfrm rot="5400000" flipH="1" flipV="1">
              <a:off x="6162765" y="4331035"/>
              <a:ext cx="390370" cy="81899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7" name="Conector reto 36"/>
            <p:cNvCxnSpPr>
              <a:stCxn id="35" idx="7"/>
              <a:endCxn id="32" idx="3"/>
            </p:cNvCxnSpPr>
            <p:nvPr/>
          </p:nvCxnSpPr>
          <p:spPr>
            <a:xfrm rot="5400000" flipH="1" flipV="1">
              <a:off x="7127178" y="5224010"/>
              <a:ext cx="604684" cy="167625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cxnSp>
          <p:nvCxnSpPr>
            <p:cNvPr id="38" name="Conector reto 37"/>
            <p:cNvCxnSpPr>
              <a:stCxn id="34" idx="4"/>
              <a:endCxn id="35" idx="0"/>
            </p:cNvCxnSpPr>
            <p:nvPr/>
          </p:nvCxnSpPr>
          <p:spPr>
            <a:xfrm rot="5400000">
              <a:off x="5822165" y="5240600"/>
              <a:ext cx="1714512" cy="42862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39" name="CaixaDeTexto 38"/>
            <p:cNvSpPr txBox="1"/>
            <p:nvPr/>
          </p:nvSpPr>
          <p:spPr>
            <a:xfrm>
              <a:off x="1403648" y="4229810"/>
              <a:ext cx="2928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GRAFO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7118688" y="4229810"/>
              <a:ext cx="13829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DIGRAFO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1979</TotalTime>
  <Words>2083</Words>
  <Application>Microsoft Office PowerPoint</Application>
  <PresentationFormat>Apresentação na tela (4:3)</PresentationFormat>
  <Paragraphs>871</Paragraphs>
  <Slides>46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47" baseType="lpstr">
      <vt:lpstr>Mediano</vt:lpstr>
      <vt:lpstr>Grafos</vt:lpstr>
      <vt:lpstr>Definição</vt:lpstr>
      <vt:lpstr>Definição</vt:lpstr>
      <vt:lpstr>Definição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Tipos de Grafos</vt:lpstr>
      <vt:lpstr>Tipos de Grafos</vt:lpstr>
      <vt:lpstr>Tipos de Grafos</vt:lpstr>
      <vt:lpstr>Tipos de Grafos</vt:lpstr>
      <vt:lpstr>Tipos de Grafos</vt:lpstr>
      <vt:lpstr>Tipos de Grafos</vt:lpstr>
      <vt:lpstr>Tipos de Grafos</vt:lpstr>
      <vt:lpstr>Tipos de Grafos</vt:lpstr>
      <vt:lpstr>Tipos de Grafos</vt:lpstr>
      <vt:lpstr>Tipos de Grafos</vt:lpstr>
      <vt:lpstr>Tipos de Grafos</vt:lpstr>
      <vt:lpstr>Tipos de Grafos</vt:lpstr>
      <vt:lpstr>Tipos de representação</vt:lpstr>
      <vt:lpstr>Tipos de representação</vt:lpstr>
      <vt:lpstr>Tipos de representação</vt:lpstr>
      <vt:lpstr>Tipos de representação</vt:lpstr>
      <vt:lpstr>Tipos de representação</vt:lpstr>
      <vt:lpstr>Tipos de representação</vt:lpstr>
      <vt:lpstr>TAD Grafo</vt:lpstr>
      <vt:lpstr>TAD Grafo</vt:lpstr>
      <vt:lpstr>TAD Grafo</vt:lpstr>
      <vt:lpstr>TAD Grafo</vt:lpstr>
      <vt:lpstr>TAD Grafo</vt:lpstr>
      <vt:lpstr>TAD Grafo</vt:lpstr>
      <vt:lpstr>TAD Grafo</vt:lpstr>
      <vt:lpstr>TAD Grafo</vt:lpstr>
      <vt:lpstr>TAD Grafo</vt:lpstr>
      <vt:lpstr>TAD Grafo</vt:lpstr>
      <vt:lpstr>TAD Grafo</vt:lpstr>
      <vt:lpstr>TAD Grafo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154</cp:revision>
  <dcterms:created xsi:type="dcterms:W3CDTF">2013-02-10T18:49:59Z</dcterms:created>
  <dcterms:modified xsi:type="dcterms:W3CDTF">2019-10-11T19:54:19Z</dcterms:modified>
</cp:coreProperties>
</file>