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49"/>
  </p:notesMasterIdLst>
  <p:sldIdLst>
    <p:sldId id="256" r:id="rId2"/>
    <p:sldId id="285" r:id="rId3"/>
    <p:sldId id="311" r:id="rId4"/>
    <p:sldId id="308" r:id="rId5"/>
    <p:sldId id="332" r:id="rId6"/>
    <p:sldId id="317" r:id="rId7"/>
    <p:sldId id="318" r:id="rId8"/>
    <p:sldId id="319" r:id="rId9"/>
    <p:sldId id="333" r:id="rId10"/>
    <p:sldId id="335" r:id="rId11"/>
    <p:sldId id="336" r:id="rId12"/>
    <p:sldId id="337" r:id="rId13"/>
    <p:sldId id="338" r:id="rId14"/>
    <p:sldId id="339" r:id="rId15"/>
    <p:sldId id="340" r:id="rId16"/>
    <p:sldId id="320" r:id="rId17"/>
    <p:sldId id="321" r:id="rId18"/>
    <p:sldId id="312" r:id="rId19"/>
    <p:sldId id="313" r:id="rId20"/>
    <p:sldId id="314" r:id="rId21"/>
    <p:sldId id="341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15" r:id="rId30"/>
    <p:sldId id="316" r:id="rId31"/>
    <p:sldId id="322" r:id="rId32"/>
    <p:sldId id="324" r:id="rId33"/>
    <p:sldId id="323" r:id="rId34"/>
    <p:sldId id="325" r:id="rId35"/>
    <p:sldId id="327" r:id="rId36"/>
    <p:sldId id="328" r:id="rId37"/>
    <p:sldId id="329" r:id="rId38"/>
    <p:sldId id="350" r:id="rId39"/>
    <p:sldId id="351" r:id="rId40"/>
    <p:sldId id="352" r:id="rId41"/>
    <p:sldId id="353" r:id="rId42"/>
    <p:sldId id="354" r:id="rId43"/>
    <p:sldId id="355" r:id="rId44"/>
    <p:sldId id="356" r:id="rId45"/>
    <p:sldId id="357" r:id="rId46"/>
    <p:sldId id="326" r:id="rId47"/>
    <p:sldId id="331" r:id="rId4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69B30-11EC-4385-9006-B5B57B444AFF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9A2AB-49EB-4E27-9B9D-B220B1C9FC1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04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65D292F-1202-46A0-8915-96D74CE3A474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E1FE-7D18-41D1-89D1-2EE0629EFEB2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09EF806-1C09-4F5F-B46B-D52D905E11F8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0A8C-D66C-4A42-BE7E-6EBB5D638B52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33BA-AE91-4606-B4B2-7D416F154859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07E7CA8-9B19-41A1-B171-5E3C797AD83C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CBC33D4-0AF2-4363-ACA7-F1443C17A20E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64FB-678D-4B0D-96C5-AABA6714F545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A0FF-301F-4C6F-9B70-FDCFD06AADF6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4563-1905-4121-91B7-97215C01B55D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FF9B99D-36B6-4585-95C4-1B9F04F4B21B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9380FAB-A11D-4461-BD73-A6573C007330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pJ3ilnhXWCQ" TargetMode="External"/><Relationship Id="rId2" Type="http://schemas.openxmlformats.org/officeDocument/2006/relationships/hyperlink" Target="http://youtu.be/iN6PWvga5IQ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youtu.be/5y8dch2uHR4" TargetMode="External"/><Relationship Id="rId4" Type="http://schemas.openxmlformats.org/officeDocument/2006/relationships/hyperlink" Target="http://youtu.be/jWoP1fTTDz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Grafos</a:t>
            </a:r>
            <a:br>
              <a:rPr lang="pt-BR" dirty="0" smtClean="0"/>
            </a:br>
            <a:r>
              <a:rPr lang="pt-BR" dirty="0" smtClean="0"/>
              <a:t>Buscas e Menor caminho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André Backes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em largura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Passo a passo</a:t>
            </a:r>
            <a:endParaRPr lang="pt-BR" dirty="0"/>
          </a:p>
        </p:txBody>
      </p:sp>
      <p:sp>
        <p:nvSpPr>
          <p:cNvPr id="97" name="Elipse 96"/>
          <p:cNvSpPr/>
          <p:nvPr/>
        </p:nvSpPr>
        <p:spPr>
          <a:xfrm>
            <a:off x="185852" y="3241848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8" name="Elipse 97"/>
          <p:cNvSpPr/>
          <p:nvPr/>
        </p:nvSpPr>
        <p:spPr>
          <a:xfrm>
            <a:off x="2147061" y="3887818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99" name="Conector reto 98"/>
          <p:cNvCxnSpPr>
            <a:stCxn id="100" idx="5"/>
            <a:endCxn id="98" idx="1"/>
          </p:cNvCxnSpPr>
          <p:nvPr/>
        </p:nvCxnSpPr>
        <p:spPr>
          <a:xfrm>
            <a:off x="1614612" y="3225258"/>
            <a:ext cx="584758" cy="714869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sp>
        <p:nvSpPr>
          <p:cNvPr id="100" name="Elipse 99"/>
          <p:cNvSpPr/>
          <p:nvPr/>
        </p:nvSpPr>
        <p:spPr>
          <a:xfrm>
            <a:off x="1309731" y="2920377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1" name="Elipse 100"/>
          <p:cNvSpPr/>
          <p:nvPr/>
        </p:nvSpPr>
        <p:spPr>
          <a:xfrm>
            <a:off x="1131136" y="4207700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02" name="Conector reto 101"/>
          <p:cNvCxnSpPr>
            <a:stCxn id="97" idx="7"/>
            <a:endCxn id="100" idx="2"/>
          </p:cNvCxnSpPr>
          <p:nvPr/>
        </p:nvCxnSpPr>
        <p:spPr>
          <a:xfrm flipV="1">
            <a:off x="490733" y="3098972"/>
            <a:ext cx="818998" cy="195185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103" name="Conector reto 102"/>
          <p:cNvCxnSpPr>
            <a:stCxn id="101" idx="6"/>
            <a:endCxn id="98" idx="3"/>
          </p:cNvCxnSpPr>
          <p:nvPr/>
        </p:nvCxnSpPr>
        <p:spPr>
          <a:xfrm flipV="1">
            <a:off x="1488326" y="4192699"/>
            <a:ext cx="711044" cy="19359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104" name="Conector reto 103"/>
          <p:cNvCxnSpPr>
            <a:stCxn id="97" idx="5"/>
            <a:endCxn id="101" idx="1"/>
          </p:cNvCxnSpPr>
          <p:nvPr/>
        </p:nvCxnSpPr>
        <p:spPr>
          <a:xfrm>
            <a:off x="490733" y="3546729"/>
            <a:ext cx="692712" cy="71328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graphicFrame>
        <p:nvGraphicFramePr>
          <p:cNvPr id="105" name="Tabela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965066"/>
              </p:ext>
            </p:extLst>
          </p:nvPr>
        </p:nvGraphicFramePr>
        <p:xfrm>
          <a:off x="2794882" y="2957535"/>
          <a:ext cx="444222" cy="182880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106" name="Grupo 105"/>
          <p:cNvGrpSpPr/>
          <p:nvPr/>
        </p:nvGrpSpPr>
        <p:grpSpPr>
          <a:xfrm>
            <a:off x="3454924" y="2995635"/>
            <a:ext cx="571504" cy="285752"/>
            <a:chOff x="5786446" y="1966902"/>
            <a:chExt cx="571504" cy="285752"/>
          </a:xfrm>
        </p:grpSpPr>
        <p:sp>
          <p:nvSpPr>
            <p:cNvPr id="107" name="Retângulo 106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8" name="Retângulo 107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09" name="Grupo 108"/>
          <p:cNvGrpSpPr/>
          <p:nvPr/>
        </p:nvGrpSpPr>
        <p:grpSpPr>
          <a:xfrm>
            <a:off x="3454924" y="3367113"/>
            <a:ext cx="571504" cy="285752"/>
            <a:chOff x="5786446" y="1966902"/>
            <a:chExt cx="571504" cy="285752"/>
          </a:xfrm>
        </p:grpSpPr>
        <p:sp>
          <p:nvSpPr>
            <p:cNvPr id="110" name="Retângulo 109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1" name="Retângulo 110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12" name="Grupo 111"/>
          <p:cNvGrpSpPr/>
          <p:nvPr/>
        </p:nvGrpSpPr>
        <p:grpSpPr>
          <a:xfrm>
            <a:off x="3454924" y="3729065"/>
            <a:ext cx="571504" cy="285752"/>
            <a:chOff x="5786446" y="1966902"/>
            <a:chExt cx="571504" cy="285752"/>
          </a:xfrm>
        </p:grpSpPr>
        <p:sp>
          <p:nvSpPr>
            <p:cNvPr id="113" name="Retângulo 112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4" name="Retângulo 113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15" name="Grupo 114"/>
          <p:cNvGrpSpPr/>
          <p:nvPr/>
        </p:nvGrpSpPr>
        <p:grpSpPr>
          <a:xfrm>
            <a:off x="3454924" y="4100543"/>
            <a:ext cx="571504" cy="285752"/>
            <a:chOff x="5786446" y="1966902"/>
            <a:chExt cx="571504" cy="285752"/>
          </a:xfrm>
        </p:grpSpPr>
        <p:sp>
          <p:nvSpPr>
            <p:cNvPr id="116" name="Retângulo 115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18" name="Grupo 117"/>
          <p:cNvGrpSpPr/>
          <p:nvPr/>
        </p:nvGrpSpPr>
        <p:grpSpPr>
          <a:xfrm>
            <a:off x="4254092" y="3367113"/>
            <a:ext cx="571504" cy="285752"/>
            <a:chOff x="5786446" y="1966902"/>
            <a:chExt cx="571504" cy="285752"/>
          </a:xfrm>
        </p:grpSpPr>
        <p:sp>
          <p:nvSpPr>
            <p:cNvPr id="119" name="Retângulo 118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0" name="Retângulo 119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21" name="Conector de seta reta 120"/>
          <p:cNvCxnSpPr/>
          <p:nvPr/>
        </p:nvCxnSpPr>
        <p:spPr>
          <a:xfrm rot="10800000" flipH="1">
            <a:off x="3875002" y="3509989"/>
            <a:ext cx="360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122" name="Conector de seta reta 121"/>
          <p:cNvCxnSpPr/>
          <p:nvPr/>
        </p:nvCxnSpPr>
        <p:spPr>
          <a:xfrm rot="10800000" flipH="1">
            <a:off x="3124771" y="3509989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123" name="Conector de seta reta 122"/>
          <p:cNvCxnSpPr/>
          <p:nvPr/>
        </p:nvCxnSpPr>
        <p:spPr>
          <a:xfrm rot="10800000" flipH="1">
            <a:off x="3124771" y="3871941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124" name="Conector de seta reta 123"/>
          <p:cNvCxnSpPr/>
          <p:nvPr/>
        </p:nvCxnSpPr>
        <p:spPr>
          <a:xfrm rot="10800000" flipH="1">
            <a:off x="3124771" y="4243419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125" name="Conector de seta reta 124"/>
          <p:cNvCxnSpPr/>
          <p:nvPr/>
        </p:nvCxnSpPr>
        <p:spPr>
          <a:xfrm rot="10800000" flipH="1">
            <a:off x="3129533" y="3128986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126" name="Elipse 125"/>
          <p:cNvSpPr/>
          <p:nvPr/>
        </p:nvSpPr>
        <p:spPr>
          <a:xfrm>
            <a:off x="212006" y="4511970"/>
            <a:ext cx="357190" cy="35719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27" name="Conector reto 126"/>
          <p:cNvCxnSpPr>
            <a:stCxn id="126" idx="0"/>
            <a:endCxn id="97" idx="4"/>
          </p:cNvCxnSpPr>
          <p:nvPr/>
        </p:nvCxnSpPr>
        <p:spPr>
          <a:xfrm flipH="1" flipV="1">
            <a:off x="364447" y="3599038"/>
            <a:ext cx="26154" cy="91293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128" name="Conector reto 127"/>
          <p:cNvCxnSpPr>
            <a:stCxn id="101" idx="3"/>
            <a:endCxn id="126" idx="6"/>
          </p:cNvCxnSpPr>
          <p:nvPr/>
        </p:nvCxnSpPr>
        <p:spPr>
          <a:xfrm flipH="1">
            <a:off x="569196" y="4512581"/>
            <a:ext cx="614249" cy="177984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129" name="Conector reto 128"/>
          <p:cNvCxnSpPr>
            <a:stCxn id="98" idx="2"/>
            <a:endCxn id="97" idx="6"/>
          </p:cNvCxnSpPr>
          <p:nvPr/>
        </p:nvCxnSpPr>
        <p:spPr>
          <a:xfrm flipH="1" flipV="1">
            <a:off x="543042" y="3420443"/>
            <a:ext cx="1604019" cy="64597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grpSp>
        <p:nvGrpSpPr>
          <p:cNvPr id="130" name="Grupo 129"/>
          <p:cNvGrpSpPr/>
          <p:nvPr/>
        </p:nvGrpSpPr>
        <p:grpSpPr>
          <a:xfrm>
            <a:off x="4254092" y="4093835"/>
            <a:ext cx="571504" cy="285752"/>
            <a:chOff x="5786446" y="1966902"/>
            <a:chExt cx="571504" cy="285752"/>
          </a:xfrm>
        </p:grpSpPr>
        <p:sp>
          <p:nvSpPr>
            <p:cNvPr id="131" name="Retângulo 130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33" name="Conector de seta reta 132"/>
          <p:cNvCxnSpPr/>
          <p:nvPr/>
        </p:nvCxnSpPr>
        <p:spPr>
          <a:xfrm rot="10800000" flipH="1">
            <a:off x="3875002" y="4236711"/>
            <a:ext cx="360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pSp>
        <p:nvGrpSpPr>
          <p:cNvPr id="134" name="Grupo 133"/>
          <p:cNvGrpSpPr/>
          <p:nvPr/>
        </p:nvGrpSpPr>
        <p:grpSpPr>
          <a:xfrm>
            <a:off x="3461264" y="4468733"/>
            <a:ext cx="571504" cy="285752"/>
            <a:chOff x="5786446" y="1966902"/>
            <a:chExt cx="571504" cy="285752"/>
          </a:xfrm>
        </p:grpSpPr>
        <p:sp>
          <p:nvSpPr>
            <p:cNvPr id="135" name="Retângulo 134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6" name="Retângulo 135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37" name="Conector de seta reta 136"/>
          <p:cNvCxnSpPr/>
          <p:nvPr/>
        </p:nvCxnSpPr>
        <p:spPr>
          <a:xfrm rot="10800000" flipH="1">
            <a:off x="3135873" y="4602084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aphicFrame>
        <p:nvGraphicFramePr>
          <p:cNvPr id="138" name="Tabela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195666"/>
              </p:ext>
            </p:extLst>
          </p:nvPr>
        </p:nvGraphicFramePr>
        <p:xfrm>
          <a:off x="5403571" y="2954956"/>
          <a:ext cx="444222" cy="182880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9" name="CaixaDeTexto 138"/>
          <p:cNvSpPr txBox="1"/>
          <p:nvPr/>
        </p:nvSpPr>
        <p:spPr>
          <a:xfrm>
            <a:off x="5027130" y="2632345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visitado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0" name="CaixaDeTexto 139"/>
          <p:cNvSpPr txBox="1"/>
          <p:nvPr/>
        </p:nvSpPr>
        <p:spPr>
          <a:xfrm>
            <a:off x="6322625" y="3308997"/>
            <a:ext cx="255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Inicializa a busca em largura.</a:t>
            </a:r>
          </a:p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Visita e insere na fila o vértice 0.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1" name="Retângulo 140"/>
          <p:cNvSpPr/>
          <p:nvPr/>
        </p:nvSpPr>
        <p:spPr>
          <a:xfrm>
            <a:off x="6466889" y="2938236"/>
            <a:ext cx="431800" cy="32147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2" name="CaixaDeTexto 141"/>
          <p:cNvSpPr txBox="1"/>
          <p:nvPr/>
        </p:nvSpPr>
        <p:spPr>
          <a:xfrm>
            <a:off x="5602793" y="2911085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fila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961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largura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Passo a passo</a:t>
            </a:r>
          </a:p>
        </p:txBody>
      </p:sp>
      <p:sp>
        <p:nvSpPr>
          <p:cNvPr id="51" name="Elipse 50"/>
          <p:cNvSpPr/>
          <p:nvPr/>
        </p:nvSpPr>
        <p:spPr>
          <a:xfrm>
            <a:off x="163018" y="3246415"/>
            <a:ext cx="357190" cy="35719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52" name="Elipse 51"/>
          <p:cNvSpPr/>
          <p:nvPr/>
        </p:nvSpPr>
        <p:spPr>
          <a:xfrm>
            <a:off x="2124227" y="3892385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53" name="Conector reto 52"/>
          <p:cNvCxnSpPr>
            <a:stCxn id="54" idx="5"/>
            <a:endCxn id="52" idx="1"/>
          </p:cNvCxnSpPr>
          <p:nvPr/>
        </p:nvCxnSpPr>
        <p:spPr>
          <a:xfrm>
            <a:off x="1591778" y="3229825"/>
            <a:ext cx="584758" cy="714869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sp>
        <p:nvSpPr>
          <p:cNvPr id="54" name="Elipse 53"/>
          <p:cNvSpPr/>
          <p:nvPr/>
        </p:nvSpPr>
        <p:spPr>
          <a:xfrm>
            <a:off x="1286897" y="2924944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5" name="Elipse 54"/>
          <p:cNvSpPr/>
          <p:nvPr/>
        </p:nvSpPr>
        <p:spPr>
          <a:xfrm>
            <a:off x="1108302" y="4212267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56" name="Conector reto 55"/>
          <p:cNvCxnSpPr>
            <a:stCxn id="51" idx="7"/>
            <a:endCxn id="54" idx="2"/>
          </p:cNvCxnSpPr>
          <p:nvPr/>
        </p:nvCxnSpPr>
        <p:spPr>
          <a:xfrm flipV="1">
            <a:off x="467899" y="3103539"/>
            <a:ext cx="818998" cy="195185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57" name="Conector reto 56"/>
          <p:cNvCxnSpPr>
            <a:stCxn id="55" idx="6"/>
            <a:endCxn id="52" idx="3"/>
          </p:cNvCxnSpPr>
          <p:nvPr/>
        </p:nvCxnSpPr>
        <p:spPr>
          <a:xfrm flipV="1">
            <a:off x="1465492" y="4197266"/>
            <a:ext cx="711044" cy="19359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58" name="Conector reto 57"/>
          <p:cNvCxnSpPr>
            <a:stCxn id="51" idx="5"/>
            <a:endCxn id="55" idx="1"/>
          </p:cNvCxnSpPr>
          <p:nvPr/>
        </p:nvCxnSpPr>
        <p:spPr>
          <a:xfrm>
            <a:off x="467899" y="3551296"/>
            <a:ext cx="692712" cy="71328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graphicFrame>
        <p:nvGraphicFramePr>
          <p:cNvPr id="59" name="Tabela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386630"/>
              </p:ext>
            </p:extLst>
          </p:nvPr>
        </p:nvGraphicFramePr>
        <p:xfrm>
          <a:off x="2772048" y="2962102"/>
          <a:ext cx="444222" cy="182880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60" name="Grupo 59"/>
          <p:cNvGrpSpPr/>
          <p:nvPr/>
        </p:nvGrpSpPr>
        <p:grpSpPr>
          <a:xfrm>
            <a:off x="3432090" y="3000202"/>
            <a:ext cx="571504" cy="285752"/>
            <a:chOff x="5786446" y="1966902"/>
            <a:chExt cx="571504" cy="285752"/>
          </a:xfrm>
        </p:grpSpPr>
        <p:sp>
          <p:nvSpPr>
            <p:cNvPr id="61" name="Retângulo 60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3" name="Grupo 62"/>
          <p:cNvGrpSpPr/>
          <p:nvPr/>
        </p:nvGrpSpPr>
        <p:grpSpPr>
          <a:xfrm>
            <a:off x="3432090" y="3371680"/>
            <a:ext cx="571504" cy="285752"/>
            <a:chOff x="5786446" y="1966902"/>
            <a:chExt cx="571504" cy="285752"/>
          </a:xfrm>
        </p:grpSpPr>
        <p:sp>
          <p:nvSpPr>
            <p:cNvPr id="64" name="Retângulo 63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5" name="Retângulo 64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6" name="Grupo 65"/>
          <p:cNvGrpSpPr/>
          <p:nvPr/>
        </p:nvGrpSpPr>
        <p:grpSpPr>
          <a:xfrm>
            <a:off x="3432090" y="3733632"/>
            <a:ext cx="571504" cy="285752"/>
            <a:chOff x="5786446" y="1966902"/>
            <a:chExt cx="571504" cy="285752"/>
          </a:xfrm>
        </p:grpSpPr>
        <p:sp>
          <p:nvSpPr>
            <p:cNvPr id="67" name="Retângulo 66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3432090" y="4105110"/>
            <a:ext cx="571504" cy="285752"/>
            <a:chOff x="5786446" y="1966902"/>
            <a:chExt cx="571504" cy="285752"/>
          </a:xfrm>
        </p:grpSpPr>
        <p:sp>
          <p:nvSpPr>
            <p:cNvPr id="70" name="Retângulo 69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72" name="Grupo 71"/>
          <p:cNvGrpSpPr/>
          <p:nvPr/>
        </p:nvGrpSpPr>
        <p:grpSpPr>
          <a:xfrm>
            <a:off x="4231258" y="3371680"/>
            <a:ext cx="571504" cy="285752"/>
            <a:chOff x="5786446" y="1966902"/>
            <a:chExt cx="571504" cy="285752"/>
          </a:xfrm>
        </p:grpSpPr>
        <p:sp>
          <p:nvSpPr>
            <p:cNvPr id="73" name="Retângulo 72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75" name="Conector de seta reta 74"/>
          <p:cNvCxnSpPr/>
          <p:nvPr/>
        </p:nvCxnSpPr>
        <p:spPr>
          <a:xfrm rot="10800000" flipH="1">
            <a:off x="3852168" y="3514556"/>
            <a:ext cx="360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6" name="Conector de seta reta 75"/>
          <p:cNvCxnSpPr/>
          <p:nvPr/>
        </p:nvCxnSpPr>
        <p:spPr>
          <a:xfrm rot="10800000" flipH="1">
            <a:off x="3101937" y="3514556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7" name="Conector de seta reta 76"/>
          <p:cNvCxnSpPr/>
          <p:nvPr/>
        </p:nvCxnSpPr>
        <p:spPr>
          <a:xfrm rot="10800000" flipH="1">
            <a:off x="3101937" y="3876508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8" name="Conector de seta reta 77"/>
          <p:cNvCxnSpPr/>
          <p:nvPr/>
        </p:nvCxnSpPr>
        <p:spPr>
          <a:xfrm rot="10800000" flipH="1">
            <a:off x="3101937" y="4247986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9" name="Conector de seta reta 78"/>
          <p:cNvCxnSpPr/>
          <p:nvPr/>
        </p:nvCxnSpPr>
        <p:spPr>
          <a:xfrm rot="10800000" flipH="1">
            <a:off x="3106699" y="3133553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80" name="Elipse 79"/>
          <p:cNvSpPr/>
          <p:nvPr/>
        </p:nvSpPr>
        <p:spPr>
          <a:xfrm>
            <a:off x="189172" y="4516537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</a:t>
            </a:r>
          </a:p>
        </p:txBody>
      </p:sp>
      <p:cxnSp>
        <p:nvCxnSpPr>
          <p:cNvPr id="81" name="Conector reto 80"/>
          <p:cNvCxnSpPr>
            <a:stCxn id="80" idx="0"/>
            <a:endCxn id="51" idx="4"/>
          </p:cNvCxnSpPr>
          <p:nvPr/>
        </p:nvCxnSpPr>
        <p:spPr>
          <a:xfrm flipH="1" flipV="1">
            <a:off x="341613" y="3603605"/>
            <a:ext cx="26154" cy="91293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82" name="Conector reto 81"/>
          <p:cNvCxnSpPr>
            <a:stCxn id="55" idx="3"/>
            <a:endCxn id="80" idx="6"/>
          </p:cNvCxnSpPr>
          <p:nvPr/>
        </p:nvCxnSpPr>
        <p:spPr>
          <a:xfrm flipH="1">
            <a:off x="546362" y="4517148"/>
            <a:ext cx="614249" cy="177984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83" name="Conector reto 82"/>
          <p:cNvCxnSpPr>
            <a:stCxn id="52" idx="2"/>
            <a:endCxn id="51" idx="6"/>
          </p:cNvCxnSpPr>
          <p:nvPr/>
        </p:nvCxnSpPr>
        <p:spPr>
          <a:xfrm flipH="1" flipV="1">
            <a:off x="520208" y="3425010"/>
            <a:ext cx="1604019" cy="64597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grpSp>
        <p:nvGrpSpPr>
          <p:cNvPr id="84" name="Grupo 83"/>
          <p:cNvGrpSpPr/>
          <p:nvPr/>
        </p:nvGrpSpPr>
        <p:grpSpPr>
          <a:xfrm>
            <a:off x="4231258" y="4098402"/>
            <a:ext cx="571504" cy="285752"/>
            <a:chOff x="5786446" y="1966902"/>
            <a:chExt cx="571504" cy="285752"/>
          </a:xfrm>
        </p:grpSpPr>
        <p:sp>
          <p:nvSpPr>
            <p:cNvPr id="85" name="Retângulo 84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</a:p>
          </p:txBody>
        </p:sp>
        <p:sp>
          <p:nvSpPr>
            <p:cNvPr id="86" name="Retângulo 85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87" name="Conector de seta reta 86"/>
          <p:cNvCxnSpPr/>
          <p:nvPr/>
        </p:nvCxnSpPr>
        <p:spPr>
          <a:xfrm rot="10800000" flipH="1">
            <a:off x="3852168" y="4241278"/>
            <a:ext cx="360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pSp>
        <p:nvGrpSpPr>
          <p:cNvPr id="88" name="Grupo 87"/>
          <p:cNvGrpSpPr/>
          <p:nvPr/>
        </p:nvGrpSpPr>
        <p:grpSpPr>
          <a:xfrm>
            <a:off x="3438430" y="4473300"/>
            <a:ext cx="571504" cy="285752"/>
            <a:chOff x="5786446" y="1966902"/>
            <a:chExt cx="571504" cy="285752"/>
          </a:xfrm>
        </p:grpSpPr>
        <p:sp>
          <p:nvSpPr>
            <p:cNvPr id="89" name="Retângulo 88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91" name="Conector de seta reta 90"/>
          <p:cNvCxnSpPr/>
          <p:nvPr/>
        </p:nvCxnSpPr>
        <p:spPr>
          <a:xfrm rot="10800000" flipH="1">
            <a:off x="3113039" y="4606651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aphicFrame>
        <p:nvGraphicFramePr>
          <p:cNvPr id="92" name="Tabela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387184"/>
              </p:ext>
            </p:extLst>
          </p:nvPr>
        </p:nvGraphicFramePr>
        <p:xfrm>
          <a:off x="5380737" y="2959523"/>
          <a:ext cx="444222" cy="182880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3" name="CaixaDeTexto 92"/>
          <p:cNvSpPr txBox="1"/>
          <p:nvPr/>
        </p:nvSpPr>
        <p:spPr>
          <a:xfrm>
            <a:off x="5004296" y="263691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visitado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CaixaDeTexto 93"/>
          <p:cNvSpPr txBox="1"/>
          <p:nvPr/>
        </p:nvSpPr>
        <p:spPr>
          <a:xfrm>
            <a:off x="6300440" y="3313358"/>
            <a:ext cx="2880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Remove vértice 0 da fila.</a:t>
            </a:r>
          </a:p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Insere 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na fila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o vértice adjacente (1) que não foi visitado.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Retângulo 94"/>
          <p:cNvSpPr/>
          <p:nvPr/>
        </p:nvSpPr>
        <p:spPr>
          <a:xfrm>
            <a:off x="6444456" y="2947137"/>
            <a:ext cx="431800" cy="32147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6" name="CaixaDeTexto 95"/>
          <p:cNvSpPr txBox="1"/>
          <p:nvPr/>
        </p:nvSpPr>
        <p:spPr>
          <a:xfrm>
            <a:off x="5580360" y="291998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fila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139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largura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Passo a passo</a:t>
            </a:r>
          </a:p>
        </p:txBody>
      </p:sp>
      <p:sp>
        <p:nvSpPr>
          <p:cNvPr id="52" name="Elipse 51"/>
          <p:cNvSpPr/>
          <p:nvPr/>
        </p:nvSpPr>
        <p:spPr>
          <a:xfrm>
            <a:off x="163667" y="3241848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3" name="Elipse 52"/>
          <p:cNvSpPr/>
          <p:nvPr/>
        </p:nvSpPr>
        <p:spPr>
          <a:xfrm>
            <a:off x="2124876" y="3887818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54" name="Conector reto 53"/>
          <p:cNvCxnSpPr>
            <a:stCxn id="55" idx="5"/>
            <a:endCxn id="53" idx="1"/>
          </p:cNvCxnSpPr>
          <p:nvPr/>
        </p:nvCxnSpPr>
        <p:spPr>
          <a:xfrm>
            <a:off x="1592427" y="3225258"/>
            <a:ext cx="584758" cy="714869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sp>
        <p:nvSpPr>
          <p:cNvPr id="55" name="Elipse 54"/>
          <p:cNvSpPr/>
          <p:nvPr/>
        </p:nvSpPr>
        <p:spPr>
          <a:xfrm>
            <a:off x="1287546" y="2920377"/>
            <a:ext cx="357190" cy="35719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6" name="Elipse 55"/>
          <p:cNvSpPr/>
          <p:nvPr/>
        </p:nvSpPr>
        <p:spPr>
          <a:xfrm>
            <a:off x="1108951" y="4207700"/>
            <a:ext cx="357190" cy="35719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57" name="Conector reto 56"/>
          <p:cNvCxnSpPr>
            <a:stCxn id="52" idx="7"/>
            <a:endCxn id="55" idx="2"/>
          </p:cNvCxnSpPr>
          <p:nvPr/>
        </p:nvCxnSpPr>
        <p:spPr>
          <a:xfrm flipV="1">
            <a:off x="468548" y="3098972"/>
            <a:ext cx="818998" cy="195185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58" name="Conector reto 57"/>
          <p:cNvCxnSpPr>
            <a:stCxn id="56" idx="6"/>
            <a:endCxn id="53" idx="3"/>
          </p:cNvCxnSpPr>
          <p:nvPr/>
        </p:nvCxnSpPr>
        <p:spPr>
          <a:xfrm flipV="1">
            <a:off x="1466141" y="4192699"/>
            <a:ext cx="711044" cy="19359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59" name="Conector reto 58"/>
          <p:cNvCxnSpPr>
            <a:stCxn id="52" idx="5"/>
            <a:endCxn id="56" idx="1"/>
          </p:cNvCxnSpPr>
          <p:nvPr/>
        </p:nvCxnSpPr>
        <p:spPr>
          <a:xfrm>
            <a:off x="468548" y="3546729"/>
            <a:ext cx="692712" cy="71328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graphicFrame>
        <p:nvGraphicFramePr>
          <p:cNvPr id="60" name="Tabela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341601"/>
              </p:ext>
            </p:extLst>
          </p:nvPr>
        </p:nvGraphicFramePr>
        <p:xfrm>
          <a:off x="2772697" y="2957535"/>
          <a:ext cx="444222" cy="182880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61" name="Grupo 60"/>
          <p:cNvGrpSpPr/>
          <p:nvPr/>
        </p:nvGrpSpPr>
        <p:grpSpPr>
          <a:xfrm>
            <a:off x="3432739" y="2995635"/>
            <a:ext cx="571504" cy="285752"/>
            <a:chOff x="5786446" y="1966902"/>
            <a:chExt cx="571504" cy="285752"/>
          </a:xfrm>
        </p:grpSpPr>
        <p:sp>
          <p:nvSpPr>
            <p:cNvPr id="62" name="Retângulo 61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4" name="Grupo 63"/>
          <p:cNvGrpSpPr/>
          <p:nvPr/>
        </p:nvGrpSpPr>
        <p:grpSpPr>
          <a:xfrm>
            <a:off x="3432739" y="3367113"/>
            <a:ext cx="571504" cy="285752"/>
            <a:chOff x="5786446" y="1966902"/>
            <a:chExt cx="571504" cy="285752"/>
          </a:xfrm>
        </p:grpSpPr>
        <p:sp>
          <p:nvSpPr>
            <p:cNvPr id="65" name="Retângulo 64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6" name="Retângulo 65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7" name="Grupo 66"/>
          <p:cNvGrpSpPr/>
          <p:nvPr/>
        </p:nvGrpSpPr>
        <p:grpSpPr>
          <a:xfrm>
            <a:off x="3432739" y="3729065"/>
            <a:ext cx="571504" cy="285752"/>
            <a:chOff x="5786446" y="1966902"/>
            <a:chExt cx="571504" cy="285752"/>
          </a:xfrm>
        </p:grpSpPr>
        <p:sp>
          <p:nvSpPr>
            <p:cNvPr id="68" name="Retângulo 67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70" name="Grupo 69"/>
          <p:cNvGrpSpPr/>
          <p:nvPr/>
        </p:nvGrpSpPr>
        <p:grpSpPr>
          <a:xfrm>
            <a:off x="3432739" y="4100543"/>
            <a:ext cx="571504" cy="285752"/>
            <a:chOff x="5786446" y="1966902"/>
            <a:chExt cx="571504" cy="285752"/>
          </a:xfrm>
        </p:grpSpPr>
        <p:sp>
          <p:nvSpPr>
            <p:cNvPr id="71" name="Retângulo 70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73" name="Grupo 72"/>
          <p:cNvGrpSpPr/>
          <p:nvPr/>
        </p:nvGrpSpPr>
        <p:grpSpPr>
          <a:xfrm>
            <a:off x="4231907" y="3367113"/>
            <a:ext cx="571504" cy="285752"/>
            <a:chOff x="5786446" y="1966902"/>
            <a:chExt cx="571504" cy="285752"/>
          </a:xfrm>
        </p:grpSpPr>
        <p:sp>
          <p:nvSpPr>
            <p:cNvPr id="74" name="Retângulo 73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76" name="Conector de seta reta 75"/>
          <p:cNvCxnSpPr/>
          <p:nvPr/>
        </p:nvCxnSpPr>
        <p:spPr>
          <a:xfrm rot="10800000" flipH="1">
            <a:off x="3852817" y="3509989"/>
            <a:ext cx="360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7" name="Conector de seta reta 76"/>
          <p:cNvCxnSpPr/>
          <p:nvPr/>
        </p:nvCxnSpPr>
        <p:spPr>
          <a:xfrm rot="10800000" flipH="1">
            <a:off x="3102586" y="3509989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8" name="Conector de seta reta 77"/>
          <p:cNvCxnSpPr/>
          <p:nvPr/>
        </p:nvCxnSpPr>
        <p:spPr>
          <a:xfrm rot="10800000" flipH="1">
            <a:off x="3102586" y="3871941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9" name="Conector de seta reta 78"/>
          <p:cNvCxnSpPr/>
          <p:nvPr/>
        </p:nvCxnSpPr>
        <p:spPr>
          <a:xfrm rot="10800000" flipH="1">
            <a:off x="3102586" y="4243419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80" name="Conector de seta reta 79"/>
          <p:cNvCxnSpPr/>
          <p:nvPr/>
        </p:nvCxnSpPr>
        <p:spPr>
          <a:xfrm rot="10800000" flipH="1">
            <a:off x="3107348" y="3128986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81" name="Elipse 80"/>
          <p:cNvSpPr/>
          <p:nvPr/>
        </p:nvSpPr>
        <p:spPr>
          <a:xfrm>
            <a:off x="189821" y="4511970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</a:t>
            </a:r>
          </a:p>
        </p:txBody>
      </p:sp>
      <p:cxnSp>
        <p:nvCxnSpPr>
          <p:cNvPr id="82" name="Conector reto 81"/>
          <p:cNvCxnSpPr>
            <a:stCxn id="81" idx="0"/>
            <a:endCxn id="52" idx="4"/>
          </p:cNvCxnSpPr>
          <p:nvPr/>
        </p:nvCxnSpPr>
        <p:spPr>
          <a:xfrm flipH="1" flipV="1">
            <a:off x="342262" y="3599038"/>
            <a:ext cx="26154" cy="91293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83" name="Conector reto 82"/>
          <p:cNvCxnSpPr>
            <a:stCxn id="56" idx="3"/>
            <a:endCxn id="81" idx="6"/>
          </p:cNvCxnSpPr>
          <p:nvPr/>
        </p:nvCxnSpPr>
        <p:spPr>
          <a:xfrm flipH="1">
            <a:off x="547011" y="4512581"/>
            <a:ext cx="614249" cy="177984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84" name="Conector reto 83"/>
          <p:cNvCxnSpPr>
            <a:stCxn id="53" idx="2"/>
            <a:endCxn id="52" idx="6"/>
          </p:cNvCxnSpPr>
          <p:nvPr/>
        </p:nvCxnSpPr>
        <p:spPr>
          <a:xfrm flipH="1" flipV="1">
            <a:off x="520857" y="3420443"/>
            <a:ext cx="1604019" cy="64597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grpSp>
        <p:nvGrpSpPr>
          <p:cNvPr id="85" name="Grupo 84"/>
          <p:cNvGrpSpPr/>
          <p:nvPr/>
        </p:nvGrpSpPr>
        <p:grpSpPr>
          <a:xfrm>
            <a:off x="4231907" y="4093835"/>
            <a:ext cx="571504" cy="285752"/>
            <a:chOff x="5786446" y="1966902"/>
            <a:chExt cx="571504" cy="285752"/>
          </a:xfrm>
        </p:grpSpPr>
        <p:sp>
          <p:nvSpPr>
            <p:cNvPr id="86" name="Retângulo 85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88" name="Conector de seta reta 87"/>
          <p:cNvCxnSpPr/>
          <p:nvPr/>
        </p:nvCxnSpPr>
        <p:spPr>
          <a:xfrm rot="10800000" flipH="1">
            <a:off x="3852817" y="4236711"/>
            <a:ext cx="360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pSp>
        <p:nvGrpSpPr>
          <p:cNvPr id="89" name="Grupo 88"/>
          <p:cNvGrpSpPr/>
          <p:nvPr/>
        </p:nvGrpSpPr>
        <p:grpSpPr>
          <a:xfrm>
            <a:off x="3439079" y="4468733"/>
            <a:ext cx="571504" cy="285752"/>
            <a:chOff x="5786446" y="1966902"/>
            <a:chExt cx="571504" cy="285752"/>
          </a:xfrm>
        </p:grpSpPr>
        <p:sp>
          <p:nvSpPr>
            <p:cNvPr id="90" name="Retângulo 89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1" name="Retângulo 90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92" name="Conector de seta reta 91"/>
          <p:cNvCxnSpPr/>
          <p:nvPr/>
        </p:nvCxnSpPr>
        <p:spPr>
          <a:xfrm rot="10800000" flipH="1">
            <a:off x="3113688" y="4602084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aphicFrame>
        <p:nvGraphicFramePr>
          <p:cNvPr id="93" name="Tabela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910199"/>
              </p:ext>
            </p:extLst>
          </p:nvPr>
        </p:nvGraphicFramePr>
        <p:xfrm>
          <a:off x="5381386" y="2954956"/>
          <a:ext cx="444222" cy="182880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4" name="CaixaDeTexto 93"/>
          <p:cNvSpPr txBox="1"/>
          <p:nvPr/>
        </p:nvSpPr>
        <p:spPr>
          <a:xfrm>
            <a:off x="5004945" y="2632345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visitado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CaixaDeTexto 94"/>
          <p:cNvSpPr txBox="1"/>
          <p:nvPr/>
        </p:nvSpPr>
        <p:spPr>
          <a:xfrm>
            <a:off x="6300440" y="3308997"/>
            <a:ext cx="295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itchFamily="34" charset="0"/>
                <a:cs typeface="Arial" pitchFamily="34" charset="0"/>
              </a:rPr>
              <a:t>Remove vértice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1 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da fila.</a:t>
            </a:r>
          </a:p>
          <a:p>
            <a:pPr algn="ctr"/>
            <a:r>
              <a:rPr lang="pt-BR" b="1" dirty="0">
                <a:latin typeface="Arial" pitchFamily="34" charset="0"/>
                <a:cs typeface="Arial" pitchFamily="34" charset="0"/>
              </a:rPr>
              <a:t>Insere na fila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os vértices 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adjacentes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(3 e 2) que 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não foram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visitados.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6444704" y="2938236"/>
            <a:ext cx="431800" cy="32147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7" name="CaixaDeTexto 96"/>
          <p:cNvSpPr txBox="1"/>
          <p:nvPr/>
        </p:nvSpPr>
        <p:spPr>
          <a:xfrm>
            <a:off x="5580608" y="2911085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fila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Retângulo 97"/>
          <p:cNvSpPr/>
          <p:nvPr/>
        </p:nvSpPr>
        <p:spPr>
          <a:xfrm>
            <a:off x="6876504" y="2939896"/>
            <a:ext cx="431800" cy="32147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988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largura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Passo a passo</a:t>
            </a:r>
          </a:p>
        </p:txBody>
      </p:sp>
      <p:sp>
        <p:nvSpPr>
          <p:cNvPr id="52" name="Elipse 51"/>
          <p:cNvSpPr/>
          <p:nvPr/>
        </p:nvSpPr>
        <p:spPr>
          <a:xfrm>
            <a:off x="163018" y="3246415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53" name="Elipse 52"/>
          <p:cNvSpPr/>
          <p:nvPr/>
        </p:nvSpPr>
        <p:spPr>
          <a:xfrm>
            <a:off x="2124227" y="3892385"/>
            <a:ext cx="357190" cy="35719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54" name="Conector reto 53"/>
          <p:cNvCxnSpPr>
            <a:stCxn id="55" idx="5"/>
            <a:endCxn id="53" idx="1"/>
          </p:cNvCxnSpPr>
          <p:nvPr/>
        </p:nvCxnSpPr>
        <p:spPr>
          <a:xfrm>
            <a:off x="1591778" y="3229825"/>
            <a:ext cx="584758" cy="714869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sp>
        <p:nvSpPr>
          <p:cNvPr id="55" name="Elipse 54"/>
          <p:cNvSpPr/>
          <p:nvPr/>
        </p:nvSpPr>
        <p:spPr>
          <a:xfrm>
            <a:off x="1286897" y="2924944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6" name="Elipse 55"/>
          <p:cNvSpPr/>
          <p:nvPr/>
        </p:nvSpPr>
        <p:spPr>
          <a:xfrm>
            <a:off x="1108302" y="4212267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57" name="Conector reto 56"/>
          <p:cNvCxnSpPr>
            <a:stCxn id="52" idx="7"/>
            <a:endCxn id="55" idx="2"/>
          </p:cNvCxnSpPr>
          <p:nvPr/>
        </p:nvCxnSpPr>
        <p:spPr>
          <a:xfrm flipV="1">
            <a:off x="467899" y="3103539"/>
            <a:ext cx="818998" cy="195185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58" name="Conector reto 57"/>
          <p:cNvCxnSpPr>
            <a:stCxn id="56" idx="6"/>
            <a:endCxn id="53" idx="3"/>
          </p:cNvCxnSpPr>
          <p:nvPr/>
        </p:nvCxnSpPr>
        <p:spPr>
          <a:xfrm flipV="1">
            <a:off x="1465492" y="4197266"/>
            <a:ext cx="711044" cy="19359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59" name="Conector reto 58"/>
          <p:cNvCxnSpPr>
            <a:stCxn id="52" idx="5"/>
            <a:endCxn id="56" idx="1"/>
          </p:cNvCxnSpPr>
          <p:nvPr/>
        </p:nvCxnSpPr>
        <p:spPr>
          <a:xfrm>
            <a:off x="467899" y="3551296"/>
            <a:ext cx="692712" cy="71328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graphicFrame>
        <p:nvGraphicFramePr>
          <p:cNvPr id="60" name="Tabela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239967"/>
              </p:ext>
            </p:extLst>
          </p:nvPr>
        </p:nvGraphicFramePr>
        <p:xfrm>
          <a:off x="2772048" y="2962102"/>
          <a:ext cx="444222" cy="182880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61" name="Grupo 60"/>
          <p:cNvGrpSpPr/>
          <p:nvPr/>
        </p:nvGrpSpPr>
        <p:grpSpPr>
          <a:xfrm>
            <a:off x="3432090" y="3000202"/>
            <a:ext cx="571504" cy="285752"/>
            <a:chOff x="5786446" y="1966902"/>
            <a:chExt cx="571504" cy="285752"/>
          </a:xfrm>
        </p:grpSpPr>
        <p:sp>
          <p:nvSpPr>
            <p:cNvPr id="62" name="Retângulo 61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4" name="Grupo 63"/>
          <p:cNvGrpSpPr/>
          <p:nvPr/>
        </p:nvGrpSpPr>
        <p:grpSpPr>
          <a:xfrm>
            <a:off x="3432090" y="3371680"/>
            <a:ext cx="571504" cy="285752"/>
            <a:chOff x="5786446" y="1966902"/>
            <a:chExt cx="571504" cy="285752"/>
          </a:xfrm>
        </p:grpSpPr>
        <p:sp>
          <p:nvSpPr>
            <p:cNvPr id="65" name="Retângulo 64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6" name="Retângulo 65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7" name="Grupo 66"/>
          <p:cNvGrpSpPr/>
          <p:nvPr/>
        </p:nvGrpSpPr>
        <p:grpSpPr>
          <a:xfrm>
            <a:off x="3432090" y="3733632"/>
            <a:ext cx="571504" cy="285752"/>
            <a:chOff x="5786446" y="1966902"/>
            <a:chExt cx="571504" cy="285752"/>
          </a:xfrm>
        </p:grpSpPr>
        <p:sp>
          <p:nvSpPr>
            <p:cNvPr id="68" name="Retângulo 67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70" name="Grupo 69"/>
          <p:cNvGrpSpPr/>
          <p:nvPr/>
        </p:nvGrpSpPr>
        <p:grpSpPr>
          <a:xfrm>
            <a:off x="3432090" y="4105110"/>
            <a:ext cx="571504" cy="285752"/>
            <a:chOff x="5786446" y="1966902"/>
            <a:chExt cx="571504" cy="285752"/>
          </a:xfrm>
        </p:grpSpPr>
        <p:sp>
          <p:nvSpPr>
            <p:cNvPr id="71" name="Retângulo 70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73" name="Grupo 72"/>
          <p:cNvGrpSpPr/>
          <p:nvPr/>
        </p:nvGrpSpPr>
        <p:grpSpPr>
          <a:xfrm>
            <a:off x="4231258" y="3371680"/>
            <a:ext cx="571504" cy="285752"/>
            <a:chOff x="5786446" y="1966902"/>
            <a:chExt cx="571504" cy="285752"/>
          </a:xfrm>
        </p:grpSpPr>
        <p:sp>
          <p:nvSpPr>
            <p:cNvPr id="74" name="Retângulo 73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76" name="Conector de seta reta 75"/>
          <p:cNvCxnSpPr/>
          <p:nvPr/>
        </p:nvCxnSpPr>
        <p:spPr>
          <a:xfrm rot="10800000" flipH="1">
            <a:off x="3852168" y="3514556"/>
            <a:ext cx="360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7" name="Conector de seta reta 76"/>
          <p:cNvCxnSpPr/>
          <p:nvPr/>
        </p:nvCxnSpPr>
        <p:spPr>
          <a:xfrm rot="10800000" flipH="1">
            <a:off x="3101937" y="3514556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8" name="Conector de seta reta 77"/>
          <p:cNvCxnSpPr/>
          <p:nvPr/>
        </p:nvCxnSpPr>
        <p:spPr>
          <a:xfrm rot="10800000" flipH="1">
            <a:off x="3101937" y="3876508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9" name="Conector de seta reta 78"/>
          <p:cNvCxnSpPr/>
          <p:nvPr/>
        </p:nvCxnSpPr>
        <p:spPr>
          <a:xfrm rot="10800000" flipH="1">
            <a:off x="3101937" y="4247986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80" name="Conector de seta reta 79"/>
          <p:cNvCxnSpPr/>
          <p:nvPr/>
        </p:nvCxnSpPr>
        <p:spPr>
          <a:xfrm rot="10800000" flipH="1">
            <a:off x="3106699" y="3133553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81" name="Elipse 80"/>
          <p:cNvSpPr/>
          <p:nvPr/>
        </p:nvSpPr>
        <p:spPr>
          <a:xfrm>
            <a:off x="189172" y="4516537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</a:t>
            </a:r>
          </a:p>
        </p:txBody>
      </p:sp>
      <p:cxnSp>
        <p:nvCxnSpPr>
          <p:cNvPr id="82" name="Conector reto 81"/>
          <p:cNvCxnSpPr>
            <a:stCxn id="81" idx="0"/>
            <a:endCxn id="52" idx="4"/>
          </p:cNvCxnSpPr>
          <p:nvPr/>
        </p:nvCxnSpPr>
        <p:spPr>
          <a:xfrm flipH="1" flipV="1">
            <a:off x="341613" y="3603605"/>
            <a:ext cx="26154" cy="91293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83" name="Conector reto 82"/>
          <p:cNvCxnSpPr>
            <a:stCxn id="56" idx="3"/>
            <a:endCxn id="81" idx="6"/>
          </p:cNvCxnSpPr>
          <p:nvPr/>
        </p:nvCxnSpPr>
        <p:spPr>
          <a:xfrm flipH="1">
            <a:off x="546362" y="4517148"/>
            <a:ext cx="614249" cy="177984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84" name="Conector reto 83"/>
          <p:cNvCxnSpPr>
            <a:stCxn id="53" idx="2"/>
            <a:endCxn id="52" idx="6"/>
          </p:cNvCxnSpPr>
          <p:nvPr/>
        </p:nvCxnSpPr>
        <p:spPr>
          <a:xfrm flipH="1" flipV="1">
            <a:off x="520208" y="3425010"/>
            <a:ext cx="1604019" cy="64597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grpSp>
        <p:nvGrpSpPr>
          <p:cNvPr id="85" name="Grupo 84"/>
          <p:cNvGrpSpPr/>
          <p:nvPr/>
        </p:nvGrpSpPr>
        <p:grpSpPr>
          <a:xfrm>
            <a:off x="4231258" y="4098402"/>
            <a:ext cx="571504" cy="285752"/>
            <a:chOff x="5786446" y="1966902"/>
            <a:chExt cx="571504" cy="285752"/>
          </a:xfrm>
        </p:grpSpPr>
        <p:sp>
          <p:nvSpPr>
            <p:cNvPr id="86" name="Retângulo 85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88" name="Conector de seta reta 87"/>
          <p:cNvCxnSpPr/>
          <p:nvPr/>
        </p:nvCxnSpPr>
        <p:spPr>
          <a:xfrm rot="10800000" flipH="1">
            <a:off x="3852168" y="4241278"/>
            <a:ext cx="360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pSp>
        <p:nvGrpSpPr>
          <p:cNvPr id="89" name="Grupo 88"/>
          <p:cNvGrpSpPr/>
          <p:nvPr/>
        </p:nvGrpSpPr>
        <p:grpSpPr>
          <a:xfrm>
            <a:off x="3438430" y="4473300"/>
            <a:ext cx="571504" cy="285752"/>
            <a:chOff x="5786446" y="1966902"/>
            <a:chExt cx="571504" cy="285752"/>
          </a:xfrm>
        </p:grpSpPr>
        <p:sp>
          <p:nvSpPr>
            <p:cNvPr id="90" name="Retângulo 89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1" name="Retângulo 90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92" name="Conector de seta reta 91"/>
          <p:cNvCxnSpPr/>
          <p:nvPr/>
        </p:nvCxnSpPr>
        <p:spPr>
          <a:xfrm rot="10800000" flipH="1">
            <a:off x="3113039" y="4606651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aphicFrame>
        <p:nvGraphicFramePr>
          <p:cNvPr id="93" name="Tabela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018685"/>
              </p:ext>
            </p:extLst>
          </p:nvPr>
        </p:nvGraphicFramePr>
        <p:xfrm>
          <a:off x="5380737" y="2959523"/>
          <a:ext cx="444222" cy="182880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4" name="CaixaDeTexto 93"/>
          <p:cNvSpPr txBox="1"/>
          <p:nvPr/>
        </p:nvSpPr>
        <p:spPr>
          <a:xfrm>
            <a:off x="5004296" y="263691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visitado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CaixaDeTexto 94"/>
          <p:cNvSpPr txBox="1"/>
          <p:nvPr/>
        </p:nvSpPr>
        <p:spPr>
          <a:xfrm>
            <a:off x="6300440" y="3313358"/>
            <a:ext cx="295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Remove vértice 3 da fila.</a:t>
            </a:r>
          </a:p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Insere 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na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fila o vértice adjacente (4) que não foi visitado.</a:t>
            </a:r>
          </a:p>
        </p:txBody>
      </p:sp>
      <p:sp>
        <p:nvSpPr>
          <p:cNvPr id="96" name="Retângulo 95"/>
          <p:cNvSpPr/>
          <p:nvPr/>
        </p:nvSpPr>
        <p:spPr>
          <a:xfrm>
            <a:off x="6444456" y="2947137"/>
            <a:ext cx="431800" cy="32147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7" name="CaixaDeTexto 96"/>
          <p:cNvSpPr txBox="1"/>
          <p:nvPr/>
        </p:nvSpPr>
        <p:spPr>
          <a:xfrm>
            <a:off x="5580360" y="291998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fila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Retângulo 97"/>
          <p:cNvSpPr/>
          <p:nvPr/>
        </p:nvSpPr>
        <p:spPr>
          <a:xfrm>
            <a:off x="6876504" y="2949030"/>
            <a:ext cx="431800" cy="32147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60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largura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Passo a passo</a:t>
            </a:r>
          </a:p>
        </p:txBody>
      </p:sp>
      <p:sp>
        <p:nvSpPr>
          <p:cNvPr id="51" name="Elipse 50"/>
          <p:cNvSpPr/>
          <p:nvPr/>
        </p:nvSpPr>
        <p:spPr>
          <a:xfrm>
            <a:off x="163667" y="3241848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2124876" y="3887818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53" name="Conector reto 52"/>
          <p:cNvCxnSpPr>
            <a:stCxn id="54" idx="5"/>
            <a:endCxn id="52" idx="1"/>
          </p:cNvCxnSpPr>
          <p:nvPr/>
        </p:nvCxnSpPr>
        <p:spPr>
          <a:xfrm>
            <a:off x="1592427" y="3225258"/>
            <a:ext cx="584758" cy="714869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sp>
        <p:nvSpPr>
          <p:cNvPr id="54" name="Elipse 53"/>
          <p:cNvSpPr/>
          <p:nvPr/>
        </p:nvSpPr>
        <p:spPr>
          <a:xfrm>
            <a:off x="1287546" y="2920377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55" name="Elipse 54"/>
          <p:cNvSpPr/>
          <p:nvPr/>
        </p:nvSpPr>
        <p:spPr>
          <a:xfrm>
            <a:off x="1108951" y="4207700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cxnSp>
        <p:nvCxnSpPr>
          <p:cNvPr id="56" name="Conector reto 55"/>
          <p:cNvCxnSpPr>
            <a:stCxn id="51" idx="7"/>
            <a:endCxn id="54" idx="2"/>
          </p:cNvCxnSpPr>
          <p:nvPr/>
        </p:nvCxnSpPr>
        <p:spPr>
          <a:xfrm flipV="1">
            <a:off x="468548" y="3098972"/>
            <a:ext cx="818998" cy="195185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57" name="Conector reto 56"/>
          <p:cNvCxnSpPr>
            <a:stCxn id="55" idx="6"/>
            <a:endCxn id="52" idx="3"/>
          </p:cNvCxnSpPr>
          <p:nvPr/>
        </p:nvCxnSpPr>
        <p:spPr>
          <a:xfrm flipV="1">
            <a:off x="1466141" y="4192699"/>
            <a:ext cx="711044" cy="19359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58" name="Conector reto 57"/>
          <p:cNvCxnSpPr>
            <a:stCxn id="51" idx="5"/>
            <a:endCxn id="55" idx="1"/>
          </p:cNvCxnSpPr>
          <p:nvPr/>
        </p:nvCxnSpPr>
        <p:spPr>
          <a:xfrm>
            <a:off x="468548" y="3546729"/>
            <a:ext cx="692712" cy="71328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graphicFrame>
        <p:nvGraphicFramePr>
          <p:cNvPr id="59" name="Tabela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044039"/>
              </p:ext>
            </p:extLst>
          </p:nvPr>
        </p:nvGraphicFramePr>
        <p:xfrm>
          <a:off x="2772697" y="2957535"/>
          <a:ext cx="444222" cy="182880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60" name="Grupo 59"/>
          <p:cNvGrpSpPr/>
          <p:nvPr/>
        </p:nvGrpSpPr>
        <p:grpSpPr>
          <a:xfrm>
            <a:off x="3432739" y="2995635"/>
            <a:ext cx="571504" cy="285752"/>
            <a:chOff x="5786446" y="1966902"/>
            <a:chExt cx="571504" cy="285752"/>
          </a:xfrm>
        </p:grpSpPr>
        <p:sp>
          <p:nvSpPr>
            <p:cNvPr id="61" name="Retângulo 60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3" name="Grupo 62"/>
          <p:cNvGrpSpPr/>
          <p:nvPr/>
        </p:nvGrpSpPr>
        <p:grpSpPr>
          <a:xfrm>
            <a:off x="3432739" y="3367113"/>
            <a:ext cx="571504" cy="285752"/>
            <a:chOff x="5786446" y="1966902"/>
            <a:chExt cx="571504" cy="285752"/>
          </a:xfrm>
        </p:grpSpPr>
        <p:sp>
          <p:nvSpPr>
            <p:cNvPr id="64" name="Retângulo 63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5" name="Retângulo 64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6" name="Grupo 65"/>
          <p:cNvGrpSpPr/>
          <p:nvPr/>
        </p:nvGrpSpPr>
        <p:grpSpPr>
          <a:xfrm>
            <a:off x="3432739" y="3729065"/>
            <a:ext cx="571504" cy="285752"/>
            <a:chOff x="5786446" y="1966902"/>
            <a:chExt cx="571504" cy="285752"/>
          </a:xfrm>
        </p:grpSpPr>
        <p:sp>
          <p:nvSpPr>
            <p:cNvPr id="67" name="Retângulo 66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3432739" y="4100543"/>
            <a:ext cx="571504" cy="285752"/>
            <a:chOff x="5786446" y="1966902"/>
            <a:chExt cx="571504" cy="285752"/>
          </a:xfrm>
        </p:grpSpPr>
        <p:sp>
          <p:nvSpPr>
            <p:cNvPr id="70" name="Retângulo 69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72" name="Grupo 71"/>
          <p:cNvGrpSpPr/>
          <p:nvPr/>
        </p:nvGrpSpPr>
        <p:grpSpPr>
          <a:xfrm>
            <a:off x="4231907" y="3367113"/>
            <a:ext cx="571504" cy="285752"/>
            <a:chOff x="5786446" y="1966902"/>
            <a:chExt cx="571504" cy="285752"/>
          </a:xfrm>
        </p:grpSpPr>
        <p:sp>
          <p:nvSpPr>
            <p:cNvPr id="73" name="Retângulo 72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75" name="Conector de seta reta 74"/>
          <p:cNvCxnSpPr/>
          <p:nvPr/>
        </p:nvCxnSpPr>
        <p:spPr>
          <a:xfrm rot="10800000" flipH="1">
            <a:off x="3852817" y="3509989"/>
            <a:ext cx="360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6" name="Conector de seta reta 75"/>
          <p:cNvCxnSpPr/>
          <p:nvPr/>
        </p:nvCxnSpPr>
        <p:spPr>
          <a:xfrm rot="10800000" flipH="1">
            <a:off x="3102586" y="3509989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7" name="Conector de seta reta 76"/>
          <p:cNvCxnSpPr/>
          <p:nvPr/>
        </p:nvCxnSpPr>
        <p:spPr>
          <a:xfrm rot="10800000" flipH="1">
            <a:off x="3102586" y="3871941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8" name="Conector de seta reta 77"/>
          <p:cNvCxnSpPr/>
          <p:nvPr/>
        </p:nvCxnSpPr>
        <p:spPr>
          <a:xfrm rot="10800000" flipH="1">
            <a:off x="3102586" y="4243419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9" name="Conector de seta reta 78"/>
          <p:cNvCxnSpPr/>
          <p:nvPr/>
        </p:nvCxnSpPr>
        <p:spPr>
          <a:xfrm rot="10800000" flipH="1">
            <a:off x="3107348" y="3128986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80" name="Elipse 79"/>
          <p:cNvSpPr/>
          <p:nvPr/>
        </p:nvSpPr>
        <p:spPr>
          <a:xfrm>
            <a:off x="189821" y="4511970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</a:t>
            </a:r>
          </a:p>
        </p:txBody>
      </p:sp>
      <p:cxnSp>
        <p:nvCxnSpPr>
          <p:cNvPr id="81" name="Conector reto 80"/>
          <p:cNvCxnSpPr>
            <a:stCxn id="80" idx="0"/>
            <a:endCxn id="51" idx="4"/>
          </p:cNvCxnSpPr>
          <p:nvPr/>
        </p:nvCxnSpPr>
        <p:spPr>
          <a:xfrm flipH="1" flipV="1">
            <a:off x="342262" y="3599038"/>
            <a:ext cx="26154" cy="91293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82" name="Conector reto 81"/>
          <p:cNvCxnSpPr>
            <a:stCxn id="55" idx="3"/>
            <a:endCxn id="80" idx="6"/>
          </p:cNvCxnSpPr>
          <p:nvPr/>
        </p:nvCxnSpPr>
        <p:spPr>
          <a:xfrm flipH="1">
            <a:off x="547011" y="4512581"/>
            <a:ext cx="614249" cy="177984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83" name="Conector reto 82"/>
          <p:cNvCxnSpPr>
            <a:stCxn id="52" idx="2"/>
            <a:endCxn id="51" idx="6"/>
          </p:cNvCxnSpPr>
          <p:nvPr/>
        </p:nvCxnSpPr>
        <p:spPr>
          <a:xfrm flipH="1" flipV="1">
            <a:off x="520857" y="3420443"/>
            <a:ext cx="1604019" cy="64597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grpSp>
        <p:nvGrpSpPr>
          <p:cNvPr id="84" name="Grupo 83"/>
          <p:cNvGrpSpPr/>
          <p:nvPr/>
        </p:nvGrpSpPr>
        <p:grpSpPr>
          <a:xfrm>
            <a:off x="4231907" y="4093835"/>
            <a:ext cx="571504" cy="285752"/>
            <a:chOff x="5786446" y="1966902"/>
            <a:chExt cx="571504" cy="285752"/>
          </a:xfrm>
        </p:grpSpPr>
        <p:sp>
          <p:nvSpPr>
            <p:cNvPr id="85" name="Retângulo 84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</a:p>
          </p:txBody>
        </p:sp>
        <p:sp>
          <p:nvSpPr>
            <p:cNvPr id="86" name="Retângulo 85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87" name="Conector de seta reta 86"/>
          <p:cNvCxnSpPr/>
          <p:nvPr/>
        </p:nvCxnSpPr>
        <p:spPr>
          <a:xfrm rot="10800000" flipH="1">
            <a:off x="3852817" y="4236711"/>
            <a:ext cx="360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pSp>
        <p:nvGrpSpPr>
          <p:cNvPr id="88" name="Grupo 87"/>
          <p:cNvGrpSpPr/>
          <p:nvPr/>
        </p:nvGrpSpPr>
        <p:grpSpPr>
          <a:xfrm>
            <a:off x="3439079" y="4468733"/>
            <a:ext cx="571504" cy="285752"/>
            <a:chOff x="5786446" y="1966902"/>
            <a:chExt cx="571504" cy="285752"/>
          </a:xfrm>
        </p:grpSpPr>
        <p:sp>
          <p:nvSpPr>
            <p:cNvPr id="89" name="Retângulo 88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91" name="Conector de seta reta 90"/>
          <p:cNvCxnSpPr/>
          <p:nvPr/>
        </p:nvCxnSpPr>
        <p:spPr>
          <a:xfrm rot="10800000" flipH="1">
            <a:off x="3113688" y="4602084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aphicFrame>
        <p:nvGraphicFramePr>
          <p:cNvPr id="92" name="Tabela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944493"/>
              </p:ext>
            </p:extLst>
          </p:nvPr>
        </p:nvGraphicFramePr>
        <p:xfrm>
          <a:off x="5381386" y="2954956"/>
          <a:ext cx="444222" cy="182880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3" name="CaixaDeTexto 92"/>
          <p:cNvSpPr txBox="1"/>
          <p:nvPr/>
        </p:nvSpPr>
        <p:spPr>
          <a:xfrm>
            <a:off x="5004945" y="2632345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visitado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CaixaDeTexto 93"/>
          <p:cNvSpPr txBox="1"/>
          <p:nvPr/>
        </p:nvSpPr>
        <p:spPr>
          <a:xfrm>
            <a:off x="6300440" y="3320030"/>
            <a:ext cx="2880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itchFamily="34" charset="0"/>
                <a:cs typeface="Arial" pitchFamily="34" charset="0"/>
              </a:rPr>
              <a:t>Remove vértice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2 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da fila.</a:t>
            </a:r>
          </a:p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Vértices 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adjacentes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já foram visitados.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Retângulo 94"/>
          <p:cNvSpPr/>
          <p:nvPr/>
        </p:nvSpPr>
        <p:spPr>
          <a:xfrm>
            <a:off x="6444704" y="2938236"/>
            <a:ext cx="431800" cy="32147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6" name="CaixaDeTexto 95"/>
          <p:cNvSpPr txBox="1"/>
          <p:nvPr/>
        </p:nvSpPr>
        <p:spPr>
          <a:xfrm>
            <a:off x="5580608" y="2911085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fila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910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largura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Passo a passo</a:t>
            </a:r>
          </a:p>
        </p:txBody>
      </p:sp>
      <p:sp>
        <p:nvSpPr>
          <p:cNvPr id="50" name="Elipse 49"/>
          <p:cNvSpPr/>
          <p:nvPr/>
        </p:nvSpPr>
        <p:spPr>
          <a:xfrm>
            <a:off x="163018" y="3246415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51" name="Elipse 50"/>
          <p:cNvSpPr/>
          <p:nvPr/>
        </p:nvSpPr>
        <p:spPr>
          <a:xfrm>
            <a:off x="2124227" y="3892385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</a:p>
        </p:txBody>
      </p:sp>
      <p:cxnSp>
        <p:nvCxnSpPr>
          <p:cNvPr id="52" name="Conector reto 51"/>
          <p:cNvCxnSpPr>
            <a:stCxn id="53" idx="5"/>
            <a:endCxn id="51" idx="1"/>
          </p:cNvCxnSpPr>
          <p:nvPr/>
        </p:nvCxnSpPr>
        <p:spPr>
          <a:xfrm>
            <a:off x="1591778" y="3229825"/>
            <a:ext cx="584758" cy="714869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sp>
        <p:nvSpPr>
          <p:cNvPr id="53" name="Elipse 52"/>
          <p:cNvSpPr/>
          <p:nvPr/>
        </p:nvSpPr>
        <p:spPr>
          <a:xfrm>
            <a:off x="1286897" y="2924944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4" name="Elipse 53"/>
          <p:cNvSpPr/>
          <p:nvPr/>
        </p:nvSpPr>
        <p:spPr>
          <a:xfrm>
            <a:off x="1108302" y="4212267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55" name="Conector reto 54"/>
          <p:cNvCxnSpPr>
            <a:stCxn id="50" idx="7"/>
            <a:endCxn id="53" idx="2"/>
          </p:cNvCxnSpPr>
          <p:nvPr/>
        </p:nvCxnSpPr>
        <p:spPr>
          <a:xfrm flipV="1">
            <a:off x="467899" y="3103539"/>
            <a:ext cx="818998" cy="195185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56" name="Conector reto 55"/>
          <p:cNvCxnSpPr>
            <a:stCxn id="54" idx="6"/>
            <a:endCxn id="51" idx="3"/>
          </p:cNvCxnSpPr>
          <p:nvPr/>
        </p:nvCxnSpPr>
        <p:spPr>
          <a:xfrm flipV="1">
            <a:off x="1465492" y="4197266"/>
            <a:ext cx="711044" cy="19359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57" name="Conector reto 56"/>
          <p:cNvCxnSpPr>
            <a:stCxn id="50" idx="5"/>
            <a:endCxn id="54" idx="1"/>
          </p:cNvCxnSpPr>
          <p:nvPr/>
        </p:nvCxnSpPr>
        <p:spPr>
          <a:xfrm>
            <a:off x="467899" y="3551296"/>
            <a:ext cx="692712" cy="71328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graphicFrame>
        <p:nvGraphicFramePr>
          <p:cNvPr id="58" name="Tabela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389294"/>
              </p:ext>
            </p:extLst>
          </p:nvPr>
        </p:nvGraphicFramePr>
        <p:xfrm>
          <a:off x="2772048" y="2962102"/>
          <a:ext cx="444222" cy="182880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59" name="Grupo 58"/>
          <p:cNvGrpSpPr/>
          <p:nvPr/>
        </p:nvGrpSpPr>
        <p:grpSpPr>
          <a:xfrm>
            <a:off x="3432090" y="3000202"/>
            <a:ext cx="571504" cy="285752"/>
            <a:chOff x="5786446" y="1966902"/>
            <a:chExt cx="571504" cy="285752"/>
          </a:xfrm>
        </p:grpSpPr>
        <p:sp>
          <p:nvSpPr>
            <p:cNvPr id="60" name="Retângulo 59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3432090" y="3371680"/>
            <a:ext cx="571504" cy="285752"/>
            <a:chOff x="5786446" y="1966902"/>
            <a:chExt cx="571504" cy="285752"/>
          </a:xfrm>
        </p:grpSpPr>
        <p:sp>
          <p:nvSpPr>
            <p:cNvPr id="63" name="Retângulo 62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3432090" y="3733632"/>
            <a:ext cx="571504" cy="285752"/>
            <a:chOff x="5786446" y="1966902"/>
            <a:chExt cx="571504" cy="285752"/>
          </a:xfrm>
        </p:grpSpPr>
        <p:sp>
          <p:nvSpPr>
            <p:cNvPr id="66" name="Retângulo 65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3432090" y="4105110"/>
            <a:ext cx="571504" cy="285752"/>
            <a:chOff x="5786446" y="1966902"/>
            <a:chExt cx="571504" cy="285752"/>
          </a:xfrm>
        </p:grpSpPr>
        <p:sp>
          <p:nvSpPr>
            <p:cNvPr id="69" name="Retângulo 68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4231258" y="3371680"/>
            <a:ext cx="571504" cy="285752"/>
            <a:chOff x="5786446" y="1966902"/>
            <a:chExt cx="571504" cy="285752"/>
          </a:xfrm>
        </p:grpSpPr>
        <p:sp>
          <p:nvSpPr>
            <p:cNvPr id="72" name="Retângulo 71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74" name="Conector de seta reta 73"/>
          <p:cNvCxnSpPr/>
          <p:nvPr/>
        </p:nvCxnSpPr>
        <p:spPr>
          <a:xfrm rot="10800000" flipH="1">
            <a:off x="3852168" y="3514556"/>
            <a:ext cx="360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5" name="Conector de seta reta 74"/>
          <p:cNvCxnSpPr/>
          <p:nvPr/>
        </p:nvCxnSpPr>
        <p:spPr>
          <a:xfrm rot="10800000" flipH="1">
            <a:off x="3101937" y="3514556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6" name="Conector de seta reta 75"/>
          <p:cNvCxnSpPr/>
          <p:nvPr/>
        </p:nvCxnSpPr>
        <p:spPr>
          <a:xfrm rot="10800000" flipH="1">
            <a:off x="3101937" y="3876508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7" name="Conector de seta reta 76"/>
          <p:cNvCxnSpPr/>
          <p:nvPr/>
        </p:nvCxnSpPr>
        <p:spPr>
          <a:xfrm rot="10800000" flipH="1">
            <a:off x="3101937" y="4247986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8" name="Conector de seta reta 77"/>
          <p:cNvCxnSpPr/>
          <p:nvPr/>
        </p:nvCxnSpPr>
        <p:spPr>
          <a:xfrm rot="10800000" flipH="1">
            <a:off x="3106699" y="3133553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79" name="Elipse 78"/>
          <p:cNvSpPr/>
          <p:nvPr/>
        </p:nvSpPr>
        <p:spPr>
          <a:xfrm>
            <a:off x="189172" y="4516537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</a:t>
            </a:r>
          </a:p>
        </p:txBody>
      </p:sp>
      <p:cxnSp>
        <p:nvCxnSpPr>
          <p:cNvPr id="80" name="Conector reto 79"/>
          <p:cNvCxnSpPr>
            <a:stCxn id="79" idx="0"/>
            <a:endCxn id="50" idx="4"/>
          </p:cNvCxnSpPr>
          <p:nvPr/>
        </p:nvCxnSpPr>
        <p:spPr>
          <a:xfrm flipH="1" flipV="1">
            <a:off x="341613" y="3603605"/>
            <a:ext cx="26154" cy="91293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81" name="Conector reto 80"/>
          <p:cNvCxnSpPr>
            <a:stCxn id="54" idx="3"/>
            <a:endCxn id="79" idx="6"/>
          </p:cNvCxnSpPr>
          <p:nvPr/>
        </p:nvCxnSpPr>
        <p:spPr>
          <a:xfrm flipH="1">
            <a:off x="546362" y="4517148"/>
            <a:ext cx="614249" cy="177984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82" name="Conector reto 81"/>
          <p:cNvCxnSpPr>
            <a:stCxn id="51" idx="2"/>
            <a:endCxn id="50" idx="6"/>
          </p:cNvCxnSpPr>
          <p:nvPr/>
        </p:nvCxnSpPr>
        <p:spPr>
          <a:xfrm flipH="1" flipV="1">
            <a:off x="520208" y="3425010"/>
            <a:ext cx="1604019" cy="64597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grpSp>
        <p:nvGrpSpPr>
          <p:cNvPr id="83" name="Grupo 82"/>
          <p:cNvGrpSpPr/>
          <p:nvPr/>
        </p:nvGrpSpPr>
        <p:grpSpPr>
          <a:xfrm>
            <a:off x="4231258" y="4098402"/>
            <a:ext cx="571504" cy="285752"/>
            <a:chOff x="5786446" y="1966902"/>
            <a:chExt cx="571504" cy="285752"/>
          </a:xfrm>
        </p:grpSpPr>
        <p:sp>
          <p:nvSpPr>
            <p:cNvPr id="84" name="Retângulo 83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</a:p>
          </p:txBody>
        </p:sp>
        <p:sp>
          <p:nvSpPr>
            <p:cNvPr id="85" name="Retângulo 84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86" name="Conector de seta reta 85"/>
          <p:cNvCxnSpPr/>
          <p:nvPr/>
        </p:nvCxnSpPr>
        <p:spPr>
          <a:xfrm rot="10800000" flipH="1">
            <a:off x="3852168" y="4241278"/>
            <a:ext cx="360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pSp>
        <p:nvGrpSpPr>
          <p:cNvPr id="87" name="Grupo 86"/>
          <p:cNvGrpSpPr/>
          <p:nvPr/>
        </p:nvGrpSpPr>
        <p:grpSpPr>
          <a:xfrm>
            <a:off x="3438430" y="4473300"/>
            <a:ext cx="571504" cy="285752"/>
            <a:chOff x="5786446" y="1966902"/>
            <a:chExt cx="571504" cy="285752"/>
          </a:xfrm>
        </p:grpSpPr>
        <p:sp>
          <p:nvSpPr>
            <p:cNvPr id="88" name="Retângulo 87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90" name="Conector de seta reta 89"/>
          <p:cNvCxnSpPr/>
          <p:nvPr/>
        </p:nvCxnSpPr>
        <p:spPr>
          <a:xfrm rot="10800000" flipH="1">
            <a:off x="3113039" y="4606651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aphicFrame>
        <p:nvGraphicFramePr>
          <p:cNvPr id="91" name="Tabela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755478"/>
              </p:ext>
            </p:extLst>
          </p:nvPr>
        </p:nvGraphicFramePr>
        <p:xfrm>
          <a:off x="5380737" y="2959523"/>
          <a:ext cx="444222" cy="182880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2" name="CaixaDeTexto 91"/>
          <p:cNvSpPr txBox="1"/>
          <p:nvPr/>
        </p:nvSpPr>
        <p:spPr>
          <a:xfrm>
            <a:off x="5004296" y="263691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visitado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CaixaDeTexto 92"/>
          <p:cNvSpPr txBox="1"/>
          <p:nvPr/>
        </p:nvSpPr>
        <p:spPr>
          <a:xfrm>
            <a:off x="6300440" y="3324391"/>
            <a:ext cx="28800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Remove vértice 4 da fila.</a:t>
            </a:r>
          </a:p>
          <a:p>
            <a:pPr algn="ctr"/>
            <a:r>
              <a:rPr lang="pt-BR" b="1" dirty="0">
                <a:latin typeface="Arial" pitchFamily="34" charset="0"/>
                <a:cs typeface="Arial" pitchFamily="34" charset="0"/>
              </a:rPr>
              <a:t>Vértices adjacentes já foram visitados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ctr"/>
            <a:endParaRPr lang="pt-BR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Fila vazia: fim da busca!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CaixaDeTexto 93"/>
          <p:cNvSpPr txBox="1"/>
          <p:nvPr/>
        </p:nvSpPr>
        <p:spPr>
          <a:xfrm>
            <a:off x="5580360" y="291998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fila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931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em largura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Complexidade</a:t>
            </a:r>
          </a:p>
          <a:p>
            <a:pPr lvl="1"/>
            <a:r>
              <a:rPr lang="pt-BR" dirty="0"/>
              <a:t>Considerando um grafo </a:t>
            </a:r>
            <a:r>
              <a:rPr lang="pt-BR" b="1" dirty="0"/>
              <a:t>G(V,A)</a:t>
            </a:r>
            <a:r>
              <a:rPr lang="pt-BR" dirty="0"/>
              <a:t>, onde </a:t>
            </a:r>
            <a:r>
              <a:rPr lang="pt-BR" b="1" dirty="0" smtClean="0"/>
              <a:t>|V|</a:t>
            </a:r>
            <a:r>
              <a:rPr lang="pt-BR" dirty="0" smtClean="0"/>
              <a:t> </a:t>
            </a:r>
            <a:r>
              <a:rPr lang="pt-BR" dirty="0"/>
              <a:t>é o número de vértices e </a:t>
            </a:r>
            <a:r>
              <a:rPr lang="pt-BR" b="1" dirty="0" smtClean="0"/>
              <a:t>|A|</a:t>
            </a:r>
            <a:r>
              <a:rPr lang="pt-BR" dirty="0" smtClean="0"/>
              <a:t> </a:t>
            </a:r>
            <a:r>
              <a:rPr lang="pt-BR" dirty="0"/>
              <a:t>é o número de arestas, a </a:t>
            </a:r>
            <a:r>
              <a:rPr lang="pt-BR" dirty="0" smtClean="0"/>
              <a:t>complexidade no </a:t>
            </a:r>
            <a:r>
              <a:rPr lang="pt-BR" dirty="0"/>
              <a:t>pior caso é</a:t>
            </a:r>
          </a:p>
          <a:p>
            <a:pPr lvl="2"/>
            <a:r>
              <a:rPr lang="pt-BR" dirty="0"/>
              <a:t>custo de inserção e remoção em fila é constante</a:t>
            </a:r>
          </a:p>
          <a:p>
            <a:pPr lvl="2"/>
            <a:r>
              <a:rPr lang="pt-BR" dirty="0"/>
              <a:t>custo de enfileirar e remover todos os vértices uma vez </a:t>
            </a:r>
            <a:r>
              <a:rPr lang="pt-BR" b="1" i="1" dirty="0"/>
              <a:t>O</a:t>
            </a:r>
            <a:r>
              <a:rPr lang="pt-BR" b="1" i="1" dirty="0" smtClean="0"/>
              <a:t>(|V|)</a:t>
            </a:r>
            <a:endParaRPr lang="pt-BR" b="1" i="1" dirty="0"/>
          </a:p>
          <a:p>
            <a:pPr lvl="2"/>
            <a:r>
              <a:rPr lang="pt-BR" dirty="0"/>
              <a:t>custo de utilizar todas as arestas </a:t>
            </a:r>
            <a:r>
              <a:rPr lang="pt-BR" b="1" dirty="0" smtClean="0"/>
              <a:t>|A|</a:t>
            </a:r>
            <a:endParaRPr lang="pt-BR" b="1" dirty="0"/>
          </a:p>
          <a:p>
            <a:pPr lvl="2"/>
            <a:r>
              <a:rPr lang="pt-BR" dirty="0"/>
              <a:t>complexidade da busca no pior caso </a:t>
            </a:r>
            <a:r>
              <a:rPr lang="pt-BR" b="1" i="1" dirty="0"/>
              <a:t>O</a:t>
            </a:r>
            <a:r>
              <a:rPr lang="pt-BR" b="1" i="1" dirty="0" smtClean="0"/>
              <a:t>(|V| </a:t>
            </a:r>
            <a:r>
              <a:rPr lang="pt-BR" b="1" i="1" dirty="0"/>
              <a:t>+ </a:t>
            </a:r>
            <a:r>
              <a:rPr lang="pt-BR" b="1" i="1" dirty="0" smtClean="0"/>
              <a:t>|A|)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2582765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em largura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Aplicações </a:t>
            </a:r>
          </a:p>
          <a:p>
            <a:pPr lvl="1"/>
            <a:r>
              <a:rPr lang="pt-BR" dirty="0" smtClean="0"/>
              <a:t>achar </a:t>
            </a:r>
            <a:r>
              <a:rPr lang="pt-BR" dirty="0"/>
              <a:t>todos os vértices conectados a apenas um componente;</a:t>
            </a:r>
          </a:p>
          <a:p>
            <a:pPr lvl="1"/>
            <a:r>
              <a:rPr lang="pt-BR" dirty="0"/>
              <a:t>achar o menor caminho entre dois vértices;</a:t>
            </a:r>
          </a:p>
          <a:p>
            <a:pPr lvl="1"/>
            <a:r>
              <a:rPr lang="pt-BR" dirty="0"/>
              <a:t>testar se um grafo é bipartido;</a:t>
            </a:r>
          </a:p>
          <a:p>
            <a:pPr lvl="1"/>
            <a:r>
              <a:rPr lang="pt-BR" dirty="0"/>
              <a:t>roteamento: encontrar um número mínimo de hops em uma rede. </a:t>
            </a:r>
            <a:endParaRPr lang="pt-BR" dirty="0" smtClean="0"/>
          </a:p>
          <a:p>
            <a:pPr lvl="2"/>
            <a:r>
              <a:rPr lang="pt-BR" dirty="0" smtClean="0"/>
              <a:t>os </a:t>
            </a:r>
            <a:r>
              <a:rPr lang="pt-BR" dirty="0"/>
              <a:t>hops são os vértices intermediários no caminho correspondente à conexão;</a:t>
            </a:r>
          </a:p>
          <a:p>
            <a:pPr lvl="1"/>
            <a:r>
              <a:rPr lang="pt-BR" dirty="0"/>
              <a:t>encontrar número mínimo de intermediários entre 2 pessoas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2765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Profundidade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Funcionamento</a:t>
            </a:r>
          </a:p>
          <a:p>
            <a:pPr lvl="1"/>
            <a:r>
              <a:rPr lang="pt-BR" dirty="0"/>
              <a:t>Partindo de um vértice inicial, a busca explora o máximo possível cada um dos vizinhos de um vértice antes de retroceder (</a:t>
            </a:r>
            <a:r>
              <a:rPr lang="pt-BR" i="1" dirty="0" err="1"/>
              <a:t>backtracking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Em outras palavras, esse tipo de busca se inicia em um vértice e se aprofunda nos vértices vizinhos deste até encontrar um dos dois casos: </a:t>
            </a:r>
            <a:endParaRPr lang="pt-BR" dirty="0" smtClean="0"/>
          </a:p>
          <a:p>
            <a:pPr lvl="2"/>
            <a:r>
              <a:rPr lang="pt-BR" dirty="0" smtClean="0"/>
              <a:t>o </a:t>
            </a:r>
            <a:r>
              <a:rPr lang="pt-BR" dirty="0"/>
              <a:t>alvo da busca </a:t>
            </a:r>
            <a:endParaRPr lang="pt-BR" dirty="0" smtClean="0"/>
          </a:p>
          <a:p>
            <a:pPr lvl="2"/>
            <a:r>
              <a:rPr lang="pt-BR" dirty="0" smtClean="0"/>
              <a:t>um </a:t>
            </a:r>
            <a:r>
              <a:rPr lang="pt-BR" dirty="0"/>
              <a:t>vértice sem vizinhos que possam ser </a:t>
            </a:r>
            <a:r>
              <a:rPr lang="pt-BR" dirty="0" smtClean="0"/>
              <a:t>visitados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240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Profundidade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Backtracking</a:t>
            </a:r>
            <a:endParaRPr lang="pt-BR" dirty="0"/>
          </a:p>
          <a:p>
            <a:pPr lvl="1"/>
            <a:r>
              <a:rPr lang="pt-BR" dirty="0" smtClean="0"/>
              <a:t>O </a:t>
            </a:r>
            <a:r>
              <a:rPr lang="pt-BR" dirty="0"/>
              <a:t>grafo é percorrido de maneira </a:t>
            </a:r>
            <a:r>
              <a:rPr lang="pt-BR" dirty="0" smtClean="0"/>
              <a:t>sistemática até que </a:t>
            </a:r>
            <a:r>
              <a:rPr lang="pt-BR" dirty="0"/>
              <a:t>a busca falhe, ou se encontre um vértice sem </a:t>
            </a:r>
            <a:r>
              <a:rPr lang="pt-BR" dirty="0" smtClean="0"/>
              <a:t>vizinhos</a:t>
            </a:r>
          </a:p>
          <a:p>
            <a:pPr lvl="2"/>
            <a:r>
              <a:rPr lang="pt-BR" dirty="0" smtClean="0"/>
              <a:t>Nesse </a:t>
            </a:r>
            <a:r>
              <a:rPr lang="pt-BR" dirty="0"/>
              <a:t>momento entra em funcionamento o mecanismo de </a:t>
            </a:r>
            <a:r>
              <a:rPr lang="pt-BR" i="1" dirty="0" err="1"/>
              <a:t>backtracking</a:t>
            </a:r>
            <a:r>
              <a:rPr lang="pt-BR" dirty="0"/>
              <a:t>: a busca retorna pelo mesmo caminho percorrido com o objetivo de encontrar um caminho alternativo. </a:t>
            </a:r>
            <a:endParaRPr lang="pt-BR" dirty="0" smtClean="0"/>
          </a:p>
          <a:p>
            <a:pPr lvl="1"/>
            <a:r>
              <a:rPr lang="pt-BR" dirty="0" smtClean="0"/>
              <a:t>Trata-se </a:t>
            </a:r>
            <a:r>
              <a:rPr lang="pt-BR" dirty="0"/>
              <a:t>de um mecanismo usado em linguagens de programação como Prolog.</a:t>
            </a:r>
          </a:p>
        </p:txBody>
      </p:sp>
    </p:spTree>
    <p:extLst>
      <p:ext uri="{BB962C8B-B14F-4D97-AF65-F5344CB8AC3E}">
        <p14:creationId xmlns:p14="http://schemas.microsoft.com/office/powerpoint/2010/main" val="62215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em grafos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</a:p>
          <a:p>
            <a:pPr lvl="1"/>
            <a:r>
              <a:rPr lang="pt-BR" dirty="0" smtClean="0"/>
              <a:t>Consiste </a:t>
            </a:r>
            <a:r>
              <a:rPr lang="pt-BR" dirty="0"/>
              <a:t>em explorar o grafo de uma maneira bem específica. </a:t>
            </a:r>
            <a:endParaRPr lang="pt-BR" dirty="0" smtClean="0"/>
          </a:p>
          <a:p>
            <a:pPr lvl="1"/>
            <a:r>
              <a:rPr lang="pt-BR" dirty="0" smtClean="0"/>
              <a:t>Trata-se </a:t>
            </a:r>
            <a:r>
              <a:rPr lang="pt-BR" dirty="0"/>
              <a:t>de um processo sistemático de como caminhar por seus vértices e arestas.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3405729" y="4504553"/>
            <a:ext cx="2318399" cy="1948783"/>
            <a:chOff x="3405729" y="4504553"/>
            <a:chExt cx="2318399" cy="1948783"/>
          </a:xfrm>
        </p:grpSpPr>
        <p:sp>
          <p:nvSpPr>
            <p:cNvPr id="5" name="Elipse 4"/>
            <p:cNvSpPr/>
            <p:nvPr/>
          </p:nvSpPr>
          <p:spPr>
            <a:xfrm>
              <a:off x="3405729" y="482602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" name="Elipse 5"/>
            <p:cNvSpPr/>
            <p:nvPr/>
          </p:nvSpPr>
          <p:spPr>
            <a:xfrm>
              <a:off x="5366938" y="547199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7" name="Conector reto 6"/>
            <p:cNvCxnSpPr>
              <a:stCxn id="8" idx="5"/>
              <a:endCxn id="6" idx="1"/>
            </p:cNvCxnSpPr>
            <p:nvPr/>
          </p:nvCxnSpPr>
          <p:spPr>
            <a:xfrm>
              <a:off x="4834489" y="4809434"/>
              <a:ext cx="584758" cy="71486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sp>
          <p:nvSpPr>
            <p:cNvPr id="8" name="Elipse 7"/>
            <p:cNvSpPr/>
            <p:nvPr/>
          </p:nvSpPr>
          <p:spPr>
            <a:xfrm>
              <a:off x="4529608" y="4504553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" name="Elipse 8"/>
            <p:cNvSpPr/>
            <p:nvPr/>
          </p:nvSpPr>
          <p:spPr>
            <a:xfrm>
              <a:off x="4351013" y="579187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10" name="Conector reto 9"/>
            <p:cNvCxnSpPr>
              <a:stCxn id="5" idx="7"/>
              <a:endCxn id="8" idx="2"/>
            </p:cNvCxnSpPr>
            <p:nvPr/>
          </p:nvCxnSpPr>
          <p:spPr>
            <a:xfrm flipV="1">
              <a:off x="3710610" y="4683148"/>
              <a:ext cx="818998" cy="19518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1" name="Conector reto 10"/>
            <p:cNvCxnSpPr>
              <a:stCxn id="9" idx="6"/>
              <a:endCxn id="6" idx="3"/>
            </p:cNvCxnSpPr>
            <p:nvPr/>
          </p:nvCxnSpPr>
          <p:spPr>
            <a:xfrm flipV="1">
              <a:off x="4708203" y="5776875"/>
              <a:ext cx="711044" cy="19359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2" name="Conector reto 11"/>
            <p:cNvCxnSpPr>
              <a:stCxn id="5" idx="5"/>
              <a:endCxn id="9" idx="1"/>
            </p:cNvCxnSpPr>
            <p:nvPr/>
          </p:nvCxnSpPr>
          <p:spPr>
            <a:xfrm>
              <a:off x="3710610" y="5130905"/>
              <a:ext cx="692712" cy="71328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sp>
          <p:nvSpPr>
            <p:cNvPr id="13" name="Elipse 12"/>
            <p:cNvSpPr/>
            <p:nvPr/>
          </p:nvSpPr>
          <p:spPr>
            <a:xfrm>
              <a:off x="3431883" y="609614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pt-BR" b="1" kern="0" dirty="0">
                  <a:solidFill>
                    <a:sysClr val="window" lastClr="FFFFFF"/>
                  </a:solidFill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cxnSp>
          <p:nvCxnSpPr>
            <p:cNvPr id="14" name="Conector reto 13"/>
            <p:cNvCxnSpPr>
              <a:stCxn id="13" idx="0"/>
              <a:endCxn id="5" idx="4"/>
            </p:cNvCxnSpPr>
            <p:nvPr/>
          </p:nvCxnSpPr>
          <p:spPr>
            <a:xfrm flipH="1" flipV="1">
              <a:off x="3584324" y="5183214"/>
              <a:ext cx="26154" cy="9129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5" name="Conector reto 14"/>
            <p:cNvCxnSpPr>
              <a:stCxn id="9" idx="3"/>
              <a:endCxn id="13" idx="6"/>
            </p:cNvCxnSpPr>
            <p:nvPr/>
          </p:nvCxnSpPr>
          <p:spPr>
            <a:xfrm flipH="1">
              <a:off x="3789073" y="6096757"/>
              <a:ext cx="614249" cy="17798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6" name="Conector reto 15"/>
            <p:cNvCxnSpPr>
              <a:stCxn id="6" idx="2"/>
              <a:endCxn id="5" idx="6"/>
            </p:cNvCxnSpPr>
            <p:nvPr/>
          </p:nvCxnSpPr>
          <p:spPr>
            <a:xfrm flipH="1" flipV="1">
              <a:off x="3762919" y="5004619"/>
              <a:ext cx="1604019" cy="64597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Profundidade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Criando um grafo para teste</a:t>
            </a:r>
          </a:p>
          <a:p>
            <a:endParaRPr lang="pt-BR" dirty="0"/>
          </a:p>
        </p:txBody>
      </p:sp>
      <p:grpSp>
        <p:nvGrpSpPr>
          <p:cNvPr id="22" name="Grupo 21"/>
          <p:cNvGrpSpPr/>
          <p:nvPr/>
        </p:nvGrpSpPr>
        <p:grpSpPr>
          <a:xfrm>
            <a:off x="1397834" y="2143103"/>
            <a:ext cx="6348331" cy="4625975"/>
            <a:chOff x="1397834" y="2143103"/>
            <a:chExt cx="6348331" cy="4625975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7834" y="2143103"/>
              <a:ext cx="6348331" cy="4625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etângulo 6"/>
            <p:cNvSpPr/>
            <p:nvPr/>
          </p:nvSpPr>
          <p:spPr>
            <a:xfrm>
              <a:off x="2267744" y="5166098"/>
              <a:ext cx="3960440" cy="32298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6574081" y="4720577"/>
            <a:ext cx="2318399" cy="1948783"/>
            <a:chOff x="6574081" y="4720577"/>
            <a:chExt cx="2318399" cy="1948783"/>
          </a:xfrm>
        </p:grpSpPr>
        <p:sp>
          <p:nvSpPr>
            <p:cNvPr id="9" name="Elipse 8"/>
            <p:cNvSpPr/>
            <p:nvPr/>
          </p:nvSpPr>
          <p:spPr>
            <a:xfrm>
              <a:off x="6574081" y="5042048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8535290" y="5688018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11" name="Conector reto 10"/>
            <p:cNvCxnSpPr>
              <a:stCxn id="12" idx="5"/>
              <a:endCxn id="10" idx="1"/>
            </p:cNvCxnSpPr>
            <p:nvPr/>
          </p:nvCxnSpPr>
          <p:spPr>
            <a:xfrm>
              <a:off x="8002841" y="5025458"/>
              <a:ext cx="584758" cy="71486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sp>
          <p:nvSpPr>
            <p:cNvPr id="12" name="Elipse 11"/>
            <p:cNvSpPr/>
            <p:nvPr/>
          </p:nvSpPr>
          <p:spPr>
            <a:xfrm>
              <a:off x="7697960" y="4720577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" name="Elipse 12"/>
            <p:cNvSpPr/>
            <p:nvPr/>
          </p:nvSpPr>
          <p:spPr>
            <a:xfrm>
              <a:off x="7519365" y="6007900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14" name="Conector reto 13"/>
            <p:cNvCxnSpPr>
              <a:stCxn id="9" idx="7"/>
              <a:endCxn id="12" idx="2"/>
            </p:cNvCxnSpPr>
            <p:nvPr/>
          </p:nvCxnSpPr>
          <p:spPr>
            <a:xfrm flipV="1">
              <a:off x="6878962" y="4899172"/>
              <a:ext cx="818998" cy="19518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5" name="Conector reto 14"/>
            <p:cNvCxnSpPr>
              <a:stCxn id="13" idx="6"/>
              <a:endCxn id="10" idx="3"/>
            </p:cNvCxnSpPr>
            <p:nvPr/>
          </p:nvCxnSpPr>
          <p:spPr>
            <a:xfrm flipV="1">
              <a:off x="7876555" y="5992899"/>
              <a:ext cx="711044" cy="19359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6" name="Conector reto 15"/>
            <p:cNvCxnSpPr>
              <a:stCxn id="9" idx="5"/>
              <a:endCxn id="13" idx="1"/>
            </p:cNvCxnSpPr>
            <p:nvPr/>
          </p:nvCxnSpPr>
          <p:spPr>
            <a:xfrm>
              <a:off x="6878962" y="5346929"/>
              <a:ext cx="692712" cy="71328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sp>
          <p:nvSpPr>
            <p:cNvPr id="17" name="Elipse 16"/>
            <p:cNvSpPr/>
            <p:nvPr/>
          </p:nvSpPr>
          <p:spPr>
            <a:xfrm>
              <a:off x="6600235" y="6312170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pt-BR" b="1" kern="0" dirty="0">
                  <a:solidFill>
                    <a:sysClr val="window" lastClr="FFFFFF"/>
                  </a:solidFill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cxnSp>
          <p:nvCxnSpPr>
            <p:cNvPr id="18" name="Conector reto 17"/>
            <p:cNvCxnSpPr>
              <a:stCxn id="17" idx="0"/>
              <a:endCxn id="9" idx="4"/>
            </p:cNvCxnSpPr>
            <p:nvPr/>
          </p:nvCxnSpPr>
          <p:spPr>
            <a:xfrm flipH="1" flipV="1">
              <a:off x="6752676" y="5399238"/>
              <a:ext cx="26154" cy="9129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9" name="Conector reto 18"/>
            <p:cNvCxnSpPr>
              <a:stCxn id="13" idx="3"/>
              <a:endCxn id="17" idx="6"/>
            </p:cNvCxnSpPr>
            <p:nvPr/>
          </p:nvCxnSpPr>
          <p:spPr>
            <a:xfrm flipH="1">
              <a:off x="6957425" y="6312781"/>
              <a:ext cx="614249" cy="17798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20" name="Conector reto 19"/>
            <p:cNvCxnSpPr>
              <a:stCxn id="10" idx="2"/>
              <a:endCxn id="9" idx="6"/>
            </p:cNvCxnSpPr>
            <p:nvPr/>
          </p:nvCxnSpPr>
          <p:spPr>
            <a:xfrm flipH="1" flipV="1">
              <a:off x="6931271" y="5220643"/>
              <a:ext cx="1604019" cy="64597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89094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Profundidade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2162001"/>
            <a:ext cx="8980487" cy="465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8834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em profundidade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Passo a passo</a:t>
            </a:r>
          </a:p>
        </p:txBody>
      </p:sp>
      <p:sp>
        <p:nvSpPr>
          <p:cNvPr id="50" name="Elipse 49"/>
          <p:cNvSpPr/>
          <p:nvPr/>
        </p:nvSpPr>
        <p:spPr>
          <a:xfrm>
            <a:off x="91411" y="3179161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2052620" y="3825131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52" name="Conector reto 51"/>
          <p:cNvCxnSpPr>
            <a:stCxn id="53" idx="5"/>
            <a:endCxn id="51" idx="1"/>
          </p:cNvCxnSpPr>
          <p:nvPr/>
        </p:nvCxnSpPr>
        <p:spPr>
          <a:xfrm>
            <a:off x="1520171" y="3162571"/>
            <a:ext cx="584758" cy="714869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sp>
        <p:nvSpPr>
          <p:cNvPr id="53" name="Elipse 52"/>
          <p:cNvSpPr/>
          <p:nvPr/>
        </p:nvSpPr>
        <p:spPr>
          <a:xfrm>
            <a:off x="1215290" y="2857690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4" name="Elipse 53"/>
          <p:cNvSpPr/>
          <p:nvPr/>
        </p:nvSpPr>
        <p:spPr>
          <a:xfrm>
            <a:off x="1036695" y="4145013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55" name="Conector reto 54"/>
          <p:cNvCxnSpPr>
            <a:stCxn id="50" idx="7"/>
            <a:endCxn id="53" idx="2"/>
          </p:cNvCxnSpPr>
          <p:nvPr/>
        </p:nvCxnSpPr>
        <p:spPr>
          <a:xfrm flipV="1">
            <a:off x="396292" y="3036285"/>
            <a:ext cx="818998" cy="195185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56" name="Conector reto 55"/>
          <p:cNvCxnSpPr>
            <a:stCxn id="54" idx="6"/>
            <a:endCxn id="51" idx="3"/>
          </p:cNvCxnSpPr>
          <p:nvPr/>
        </p:nvCxnSpPr>
        <p:spPr>
          <a:xfrm flipV="1">
            <a:off x="1393885" y="4130012"/>
            <a:ext cx="711044" cy="19359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57" name="Conector reto 56"/>
          <p:cNvCxnSpPr>
            <a:stCxn id="50" idx="5"/>
            <a:endCxn id="54" idx="1"/>
          </p:cNvCxnSpPr>
          <p:nvPr/>
        </p:nvCxnSpPr>
        <p:spPr>
          <a:xfrm>
            <a:off x="396292" y="3484042"/>
            <a:ext cx="692712" cy="71328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graphicFrame>
        <p:nvGraphicFramePr>
          <p:cNvPr id="58" name="Tabela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895755"/>
              </p:ext>
            </p:extLst>
          </p:nvPr>
        </p:nvGraphicFramePr>
        <p:xfrm>
          <a:off x="2700441" y="2894848"/>
          <a:ext cx="444222" cy="182880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59" name="Grupo 58"/>
          <p:cNvGrpSpPr/>
          <p:nvPr/>
        </p:nvGrpSpPr>
        <p:grpSpPr>
          <a:xfrm>
            <a:off x="3360483" y="2932948"/>
            <a:ext cx="571504" cy="285752"/>
            <a:chOff x="5786446" y="1966902"/>
            <a:chExt cx="571504" cy="285752"/>
          </a:xfrm>
          <a:solidFill>
            <a:srgbClr val="4F81BD">
              <a:lumMod val="20000"/>
              <a:lumOff val="80000"/>
            </a:srgbClr>
          </a:solidFill>
        </p:grpSpPr>
        <p:sp>
          <p:nvSpPr>
            <p:cNvPr id="60" name="Retângulo 59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3360483" y="3304426"/>
            <a:ext cx="571504" cy="285752"/>
            <a:chOff x="5786446" y="1966902"/>
            <a:chExt cx="571504" cy="285752"/>
          </a:xfrm>
        </p:grpSpPr>
        <p:sp>
          <p:nvSpPr>
            <p:cNvPr id="63" name="Retângulo 62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3360483" y="3666378"/>
            <a:ext cx="571504" cy="285752"/>
            <a:chOff x="5786446" y="1966902"/>
            <a:chExt cx="571504" cy="285752"/>
          </a:xfrm>
        </p:grpSpPr>
        <p:sp>
          <p:nvSpPr>
            <p:cNvPr id="66" name="Retângulo 65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3360483" y="4037856"/>
            <a:ext cx="571504" cy="285752"/>
            <a:chOff x="5786446" y="1966902"/>
            <a:chExt cx="571504" cy="285752"/>
          </a:xfrm>
        </p:grpSpPr>
        <p:sp>
          <p:nvSpPr>
            <p:cNvPr id="69" name="Retângulo 68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4159651" y="3304426"/>
            <a:ext cx="571504" cy="285752"/>
            <a:chOff x="5786446" y="1966902"/>
            <a:chExt cx="571504" cy="285752"/>
          </a:xfrm>
        </p:grpSpPr>
        <p:sp>
          <p:nvSpPr>
            <p:cNvPr id="72" name="Retângulo 71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74" name="Conector de seta reta 73"/>
          <p:cNvCxnSpPr/>
          <p:nvPr/>
        </p:nvCxnSpPr>
        <p:spPr>
          <a:xfrm rot="10800000" flipH="1">
            <a:off x="3780561" y="3447302"/>
            <a:ext cx="360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5" name="Conector de seta reta 74"/>
          <p:cNvCxnSpPr/>
          <p:nvPr/>
        </p:nvCxnSpPr>
        <p:spPr>
          <a:xfrm rot="10800000" flipH="1">
            <a:off x="3030330" y="3447302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6" name="Conector de seta reta 75"/>
          <p:cNvCxnSpPr/>
          <p:nvPr/>
        </p:nvCxnSpPr>
        <p:spPr>
          <a:xfrm rot="10800000" flipH="1">
            <a:off x="3030330" y="3809254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7" name="Conector de seta reta 76"/>
          <p:cNvCxnSpPr/>
          <p:nvPr/>
        </p:nvCxnSpPr>
        <p:spPr>
          <a:xfrm rot="10800000" flipH="1">
            <a:off x="3030330" y="4180732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8" name="Conector de seta reta 77"/>
          <p:cNvCxnSpPr/>
          <p:nvPr/>
        </p:nvCxnSpPr>
        <p:spPr>
          <a:xfrm rot="10800000" flipH="1">
            <a:off x="3035092" y="3066299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79" name="Elipse 78"/>
          <p:cNvSpPr/>
          <p:nvPr/>
        </p:nvSpPr>
        <p:spPr>
          <a:xfrm>
            <a:off x="117565" y="4449283"/>
            <a:ext cx="357190" cy="35719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80" name="Conector reto 79"/>
          <p:cNvCxnSpPr>
            <a:stCxn id="79" idx="0"/>
            <a:endCxn id="50" idx="4"/>
          </p:cNvCxnSpPr>
          <p:nvPr/>
        </p:nvCxnSpPr>
        <p:spPr>
          <a:xfrm flipH="1" flipV="1">
            <a:off x="270006" y="3536351"/>
            <a:ext cx="26154" cy="91293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81" name="Conector reto 80"/>
          <p:cNvCxnSpPr>
            <a:stCxn id="54" idx="3"/>
            <a:endCxn id="79" idx="6"/>
          </p:cNvCxnSpPr>
          <p:nvPr/>
        </p:nvCxnSpPr>
        <p:spPr>
          <a:xfrm flipH="1">
            <a:off x="474755" y="4449894"/>
            <a:ext cx="614249" cy="177984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82" name="Conector reto 81"/>
          <p:cNvCxnSpPr>
            <a:stCxn id="51" idx="2"/>
            <a:endCxn id="50" idx="6"/>
          </p:cNvCxnSpPr>
          <p:nvPr/>
        </p:nvCxnSpPr>
        <p:spPr>
          <a:xfrm flipH="1" flipV="1">
            <a:off x="448601" y="3357756"/>
            <a:ext cx="1604019" cy="64597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grpSp>
        <p:nvGrpSpPr>
          <p:cNvPr id="83" name="Grupo 82"/>
          <p:cNvGrpSpPr/>
          <p:nvPr/>
        </p:nvGrpSpPr>
        <p:grpSpPr>
          <a:xfrm>
            <a:off x="4159651" y="4031148"/>
            <a:ext cx="571504" cy="285752"/>
            <a:chOff x="5786446" y="1966902"/>
            <a:chExt cx="571504" cy="285752"/>
          </a:xfrm>
        </p:grpSpPr>
        <p:sp>
          <p:nvSpPr>
            <p:cNvPr id="84" name="Retângulo 83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</a:p>
          </p:txBody>
        </p:sp>
        <p:sp>
          <p:nvSpPr>
            <p:cNvPr id="85" name="Retângulo 84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86" name="Conector de seta reta 85"/>
          <p:cNvCxnSpPr/>
          <p:nvPr/>
        </p:nvCxnSpPr>
        <p:spPr>
          <a:xfrm rot="10800000" flipH="1">
            <a:off x="3780561" y="4174024"/>
            <a:ext cx="360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pSp>
        <p:nvGrpSpPr>
          <p:cNvPr id="87" name="Grupo 86"/>
          <p:cNvGrpSpPr/>
          <p:nvPr/>
        </p:nvGrpSpPr>
        <p:grpSpPr>
          <a:xfrm>
            <a:off x="3366823" y="4406046"/>
            <a:ext cx="571504" cy="285752"/>
            <a:chOff x="5786446" y="1966902"/>
            <a:chExt cx="571504" cy="285752"/>
          </a:xfrm>
        </p:grpSpPr>
        <p:sp>
          <p:nvSpPr>
            <p:cNvPr id="88" name="Retângulo 87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90" name="Conector de seta reta 89"/>
          <p:cNvCxnSpPr/>
          <p:nvPr/>
        </p:nvCxnSpPr>
        <p:spPr>
          <a:xfrm rot="10800000" flipH="1">
            <a:off x="3041432" y="4539397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aphicFrame>
        <p:nvGraphicFramePr>
          <p:cNvPr id="91" name="Tabela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750632"/>
              </p:ext>
            </p:extLst>
          </p:nvPr>
        </p:nvGraphicFramePr>
        <p:xfrm>
          <a:off x="5309130" y="2892269"/>
          <a:ext cx="444222" cy="182880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2" name="CaixaDeTexto 91"/>
          <p:cNvSpPr txBox="1"/>
          <p:nvPr/>
        </p:nvSpPr>
        <p:spPr>
          <a:xfrm>
            <a:off x="4932689" y="256965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visitado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CaixaDeTexto 92"/>
          <p:cNvSpPr txBox="1"/>
          <p:nvPr/>
        </p:nvSpPr>
        <p:spPr>
          <a:xfrm>
            <a:off x="6084168" y="3246310"/>
            <a:ext cx="302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Inicia a busca com o vértice 0.</a:t>
            </a:r>
          </a:p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Marca 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o vértice 0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como visitado e executa a busca para o vértice adjacente (1)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CaixaDeTexto 93"/>
          <p:cNvSpPr txBox="1"/>
          <p:nvPr/>
        </p:nvSpPr>
        <p:spPr>
          <a:xfrm>
            <a:off x="5661810" y="284839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latin typeface="Arial" pitchFamily="34" charset="0"/>
                <a:cs typeface="Arial" pitchFamily="34" charset="0"/>
              </a:rPr>
              <a:t>cont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 = 1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029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profundidade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Passo a passo</a:t>
            </a:r>
          </a:p>
        </p:txBody>
      </p:sp>
      <p:sp>
        <p:nvSpPr>
          <p:cNvPr id="50" name="Elipse 49"/>
          <p:cNvSpPr/>
          <p:nvPr/>
        </p:nvSpPr>
        <p:spPr>
          <a:xfrm>
            <a:off x="90762" y="3174407"/>
            <a:ext cx="357190" cy="35719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51" name="Elipse 50"/>
          <p:cNvSpPr/>
          <p:nvPr/>
        </p:nvSpPr>
        <p:spPr>
          <a:xfrm>
            <a:off x="2051971" y="3820377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52" name="Conector reto 51"/>
          <p:cNvCxnSpPr>
            <a:stCxn id="53" idx="5"/>
            <a:endCxn id="51" idx="1"/>
          </p:cNvCxnSpPr>
          <p:nvPr/>
        </p:nvCxnSpPr>
        <p:spPr>
          <a:xfrm>
            <a:off x="1519522" y="3157817"/>
            <a:ext cx="584758" cy="714869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sp>
        <p:nvSpPr>
          <p:cNvPr id="53" name="Elipse 52"/>
          <p:cNvSpPr/>
          <p:nvPr/>
        </p:nvSpPr>
        <p:spPr>
          <a:xfrm>
            <a:off x="1214641" y="2852936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4" name="Elipse 53"/>
          <p:cNvSpPr/>
          <p:nvPr/>
        </p:nvSpPr>
        <p:spPr>
          <a:xfrm>
            <a:off x="1036046" y="4140259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55" name="Conector reto 54"/>
          <p:cNvCxnSpPr>
            <a:stCxn id="50" idx="7"/>
            <a:endCxn id="53" idx="2"/>
          </p:cNvCxnSpPr>
          <p:nvPr/>
        </p:nvCxnSpPr>
        <p:spPr>
          <a:xfrm flipV="1">
            <a:off x="395643" y="3031531"/>
            <a:ext cx="818998" cy="195185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56" name="Conector reto 55"/>
          <p:cNvCxnSpPr>
            <a:stCxn id="54" idx="6"/>
            <a:endCxn id="51" idx="3"/>
          </p:cNvCxnSpPr>
          <p:nvPr/>
        </p:nvCxnSpPr>
        <p:spPr>
          <a:xfrm flipV="1">
            <a:off x="1393236" y="4125258"/>
            <a:ext cx="711044" cy="19359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57" name="Conector reto 56"/>
          <p:cNvCxnSpPr>
            <a:stCxn id="50" idx="5"/>
            <a:endCxn id="54" idx="1"/>
          </p:cNvCxnSpPr>
          <p:nvPr/>
        </p:nvCxnSpPr>
        <p:spPr>
          <a:xfrm>
            <a:off x="395643" y="3479288"/>
            <a:ext cx="692712" cy="71328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graphicFrame>
        <p:nvGraphicFramePr>
          <p:cNvPr id="58" name="Tabela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674103"/>
              </p:ext>
            </p:extLst>
          </p:nvPr>
        </p:nvGraphicFramePr>
        <p:xfrm>
          <a:off x="2699792" y="2890094"/>
          <a:ext cx="444222" cy="182880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59" name="Grupo 58"/>
          <p:cNvGrpSpPr/>
          <p:nvPr/>
        </p:nvGrpSpPr>
        <p:grpSpPr>
          <a:xfrm>
            <a:off x="3359834" y="2928194"/>
            <a:ext cx="571504" cy="285752"/>
            <a:chOff x="5786446" y="1966902"/>
            <a:chExt cx="571504" cy="285752"/>
          </a:xfrm>
        </p:grpSpPr>
        <p:sp>
          <p:nvSpPr>
            <p:cNvPr id="60" name="Retângulo 59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3359834" y="3299672"/>
            <a:ext cx="571504" cy="285752"/>
            <a:chOff x="5786446" y="1966902"/>
            <a:chExt cx="571504" cy="285752"/>
          </a:xfrm>
          <a:solidFill>
            <a:srgbClr val="4F81BD">
              <a:lumMod val="20000"/>
              <a:lumOff val="80000"/>
            </a:srgbClr>
          </a:solidFill>
        </p:grpSpPr>
        <p:sp>
          <p:nvSpPr>
            <p:cNvPr id="63" name="Retângulo 62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3359834" y="3661624"/>
            <a:ext cx="571504" cy="285752"/>
            <a:chOff x="5786446" y="1966902"/>
            <a:chExt cx="571504" cy="285752"/>
          </a:xfrm>
        </p:grpSpPr>
        <p:sp>
          <p:nvSpPr>
            <p:cNvPr id="66" name="Retângulo 65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3359834" y="4033102"/>
            <a:ext cx="571504" cy="285752"/>
            <a:chOff x="5786446" y="1966902"/>
            <a:chExt cx="571504" cy="285752"/>
          </a:xfrm>
        </p:grpSpPr>
        <p:sp>
          <p:nvSpPr>
            <p:cNvPr id="69" name="Retângulo 68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4159002" y="3299672"/>
            <a:ext cx="571504" cy="285752"/>
            <a:chOff x="5786446" y="1966902"/>
            <a:chExt cx="571504" cy="285752"/>
          </a:xfrm>
        </p:grpSpPr>
        <p:sp>
          <p:nvSpPr>
            <p:cNvPr id="72" name="Retângulo 71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74" name="Conector de seta reta 73"/>
          <p:cNvCxnSpPr/>
          <p:nvPr/>
        </p:nvCxnSpPr>
        <p:spPr>
          <a:xfrm rot="10800000" flipH="1">
            <a:off x="3779912" y="3442548"/>
            <a:ext cx="360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5" name="Conector de seta reta 74"/>
          <p:cNvCxnSpPr/>
          <p:nvPr/>
        </p:nvCxnSpPr>
        <p:spPr>
          <a:xfrm rot="10800000" flipH="1">
            <a:off x="3029681" y="3442548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6" name="Conector de seta reta 75"/>
          <p:cNvCxnSpPr/>
          <p:nvPr/>
        </p:nvCxnSpPr>
        <p:spPr>
          <a:xfrm rot="10800000" flipH="1">
            <a:off x="3029681" y="3804500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7" name="Conector de seta reta 76"/>
          <p:cNvCxnSpPr/>
          <p:nvPr/>
        </p:nvCxnSpPr>
        <p:spPr>
          <a:xfrm rot="10800000" flipH="1">
            <a:off x="3029681" y="4175978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8" name="Conector de seta reta 77"/>
          <p:cNvCxnSpPr/>
          <p:nvPr/>
        </p:nvCxnSpPr>
        <p:spPr>
          <a:xfrm rot="10800000" flipH="1">
            <a:off x="3034443" y="3061545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79" name="Elipse 78"/>
          <p:cNvSpPr/>
          <p:nvPr/>
        </p:nvSpPr>
        <p:spPr>
          <a:xfrm>
            <a:off x="116916" y="4444529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</a:t>
            </a:r>
          </a:p>
        </p:txBody>
      </p:sp>
      <p:cxnSp>
        <p:nvCxnSpPr>
          <p:cNvPr id="80" name="Conector reto 79"/>
          <p:cNvCxnSpPr>
            <a:stCxn id="79" idx="0"/>
            <a:endCxn id="50" idx="4"/>
          </p:cNvCxnSpPr>
          <p:nvPr/>
        </p:nvCxnSpPr>
        <p:spPr>
          <a:xfrm flipH="1" flipV="1">
            <a:off x="269357" y="3531597"/>
            <a:ext cx="26154" cy="91293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81" name="Conector reto 80"/>
          <p:cNvCxnSpPr>
            <a:stCxn id="54" idx="3"/>
            <a:endCxn id="79" idx="6"/>
          </p:cNvCxnSpPr>
          <p:nvPr/>
        </p:nvCxnSpPr>
        <p:spPr>
          <a:xfrm flipH="1">
            <a:off x="474106" y="4445140"/>
            <a:ext cx="614249" cy="177984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82" name="Conector reto 81"/>
          <p:cNvCxnSpPr>
            <a:stCxn id="51" idx="2"/>
            <a:endCxn id="50" idx="6"/>
          </p:cNvCxnSpPr>
          <p:nvPr/>
        </p:nvCxnSpPr>
        <p:spPr>
          <a:xfrm flipH="1" flipV="1">
            <a:off x="447952" y="3353002"/>
            <a:ext cx="1604019" cy="64597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grpSp>
        <p:nvGrpSpPr>
          <p:cNvPr id="83" name="Grupo 82"/>
          <p:cNvGrpSpPr/>
          <p:nvPr/>
        </p:nvGrpSpPr>
        <p:grpSpPr>
          <a:xfrm>
            <a:off x="4159002" y="4026394"/>
            <a:ext cx="571504" cy="285752"/>
            <a:chOff x="5786446" y="1966902"/>
            <a:chExt cx="571504" cy="285752"/>
          </a:xfrm>
        </p:grpSpPr>
        <p:sp>
          <p:nvSpPr>
            <p:cNvPr id="84" name="Retângulo 83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</a:p>
          </p:txBody>
        </p:sp>
        <p:sp>
          <p:nvSpPr>
            <p:cNvPr id="85" name="Retângulo 84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86" name="Conector de seta reta 85"/>
          <p:cNvCxnSpPr/>
          <p:nvPr/>
        </p:nvCxnSpPr>
        <p:spPr>
          <a:xfrm rot="10800000" flipH="1">
            <a:off x="3779912" y="4169270"/>
            <a:ext cx="360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pSp>
        <p:nvGrpSpPr>
          <p:cNvPr id="87" name="Grupo 86"/>
          <p:cNvGrpSpPr/>
          <p:nvPr/>
        </p:nvGrpSpPr>
        <p:grpSpPr>
          <a:xfrm>
            <a:off x="3366174" y="4401292"/>
            <a:ext cx="571504" cy="285752"/>
            <a:chOff x="5786446" y="1966902"/>
            <a:chExt cx="571504" cy="285752"/>
          </a:xfrm>
        </p:grpSpPr>
        <p:sp>
          <p:nvSpPr>
            <p:cNvPr id="88" name="Retângulo 87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90" name="Conector de seta reta 89"/>
          <p:cNvCxnSpPr/>
          <p:nvPr/>
        </p:nvCxnSpPr>
        <p:spPr>
          <a:xfrm rot="10800000" flipH="1">
            <a:off x="3040783" y="4534643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aphicFrame>
        <p:nvGraphicFramePr>
          <p:cNvPr id="91" name="Tabela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781791"/>
              </p:ext>
            </p:extLst>
          </p:nvPr>
        </p:nvGraphicFramePr>
        <p:xfrm>
          <a:off x="5308481" y="2887515"/>
          <a:ext cx="444222" cy="182880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2" name="CaixaDeTexto 91"/>
          <p:cNvSpPr txBox="1"/>
          <p:nvPr/>
        </p:nvSpPr>
        <p:spPr>
          <a:xfrm>
            <a:off x="4932040" y="256490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visitado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CaixaDeTexto 92"/>
          <p:cNvSpPr txBox="1"/>
          <p:nvPr/>
        </p:nvSpPr>
        <p:spPr>
          <a:xfrm>
            <a:off x="6084168" y="3241350"/>
            <a:ext cx="30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itchFamily="34" charset="0"/>
                <a:cs typeface="Arial" pitchFamily="34" charset="0"/>
              </a:rPr>
              <a:t>Marca o vértice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1 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como visitado e executa a busca para o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primeiro vértice 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adjacente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(3)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CaixaDeTexto 93"/>
          <p:cNvSpPr txBox="1"/>
          <p:nvPr/>
        </p:nvSpPr>
        <p:spPr>
          <a:xfrm>
            <a:off x="5589802" y="284797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latin typeface="Arial" pitchFamily="34" charset="0"/>
                <a:cs typeface="Arial" pitchFamily="34" charset="0"/>
              </a:rPr>
              <a:t>cont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 = 2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013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profundidade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Passo a passo</a:t>
            </a:r>
          </a:p>
        </p:txBody>
      </p:sp>
      <p:sp>
        <p:nvSpPr>
          <p:cNvPr id="50" name="Elipse 49"/>
          <p:cNvSpPr/>
          <p:nvPr/>
        </p:nvSpPr>
        <p:spPr>
          <a:xfrm>
            <a:off x="91411" y="3174407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2052620" y="3820377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52" name="Conector reto 51"/>
          <p:cNvCxnSpPr>
            <a:stCxn id="53" idx="5"/>
            <a:endCxn id="51" idx="1"/>
          </p:cNvCxnSpPr>
          <p:nvPr/>
        </p:nvCxnSpPr>
        <p:spPr>
          <a:xfrm>
            <a:off x="1520171" y="3157817"/>
            <a:ext cx="584758" cy="714869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sp>
        <p:nvSpPr>
          <p:cNvPr id="53" name="Elipse 52"/>
          <p:cNvSpPr/>
          <p:nvPr/>
        </p:nvSpPr>
        <p:spPr>
          <a:xfrm>
            <a:off x="1215290" y="2852936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4" name="Elipse 53"/>
          <p:cNvSpPr/>
          <p:nvPr/>
        </p:nvSpPr>
        <p:spPr>
          <a:xfrm>
            <a:off x="1036695" y="4140259"/>
            <a:ext cx="357190" cy="35719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55" name="Conector reto 54"/>
          <p:cNvCxnSpPr>
            <a:stCxn id="50" idx="7"/>
            <a:endCxn id="53" idx="2"/>
          </p:cNvCxnSpPr>
          <p:nvPr/>
        </p:nvCxnSpPr>
        <p:spPr>
          <a:xfrm flipV="1">
            <a:off x="396292" y="3031531"/>
            <a:ext cx="818998" cy="195185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56" name="Conector reto 55"/>
          <p:cNvCxnSpPr>
            <a:stCxn id="54" idx="6"/>
            <a:endCxn id="51" idx="3"/>
          </p:cNvCxnSpPr>
          <p:nvPr/>
        </p:nvCxnSpPr>
        <p:spPr>
          <a:xfrm flipV="1">
            <a:off x="1393885" y="4125258"/>
            <a:ext cx="711044" cy="19359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57" name="Conector reto 56"/>
          <p:cNvCxnSpPr>
            <a:stCxn id="50" idx="5"/>
            <a:endCxn id="54" idx="1"/>
          </p:cNvCxnSpPr>
          <p:nvPr/>
        </p:nvCxnSpPr>
        <p:spPr>
          <a:xfrm>
            <a:off x="396292" y="3479288"/>
            <a:ext cx="692712" cy="71328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graphicFrame>
        <p:nvGraphicFramePr>
          <p:cNvPr id="58" name="Tabela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944927"/>
              </p:ext>
            </p:extLst>
          </p:nvPr>
        </p:nvGraphicFramePr>
        <p:xfrm>
          <a:off x="2700441" y="2890094"/>
          <a:ext cx="444222" cy="182880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59" name="Grupo 58"/>
          <p:cNvGrpSpPr/>
          <p:nvPr/>
        </p:nvGrpSpPr>
        <p:grpSpPr>
          <a:xfrm>
            <a:off x="3360483" y="2928194"/>
            <a:ext cx="571504" cy="285752"/>
            <a:chOff x="5786446" y="1966902"/>
            <a:chExt cx="571504" cy="285752"/>
          </a:xfrm>
        </p:grpSpPr>
        <p:sp>
          <p:nvSpPr>
            <p:cNvPr id="60" name="Retângulo 59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3360483" y="3299672"/>
            <a:ext cx="571504" cy="285752"/>
            <a:chOff x="5786446" y="1966902"/>
            <a:chExt cx="571504" cy="285752"/>
          </a:xfrm>
        </p:grpSpPr>
        <p:sp>
          <p:nvSpPr>
            <p:cNvPr id="63" name="Retângulo 62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3360483" y="3661624"/>
            <a:ext cx="571504" cy="285752"/>
            <a:chOff x="5786446" y="1966902"/>
            <a:chExt cx="571504" cy="285752"/>
          </a:xfrm>
          <a:solidFill>
            <a:srgbClr val="4F81BD">
              <a:lumMod val="20000"/>
              <a:lumOff val="80000"/>
            </a:srgbClr>
          </a:solidFill>
        </p:grpSpPr>
        <p:sp>
          <p:nvSpPr>
            <p:cNvPr id="66" name="Retângulo 65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3360483" y="4033102"/>
            <a:ext cx="571504" cy="285752"/>
            <a:chOff x="5786446" y="1966902"/>
            <a:chExt cx="571504" cy="285752"/>
          </a:xfrm>
        </p:grpSpPr>
        <p:sp>
          <p:nvSpPr>
            <p:cNvPr id="69" name="Retângulo 68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4159651" y="3299672"/>
            <a:ext cx="571504" cy="285752"/>
            <a:chOff x="5786446" y="1966902"/>
            <a:chExt cx="571504" cy="285752"/>
          </a:xfrm>
        </p:grpSpPr>
        <p:sp>
          <p:nvSpPr>
            <p:cNvPr id="72" name="Retângulo 71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74" name="Conector de seta reta 73"/>
          <p:cNvCxnSpPr/>
          <p:nvPr/>
        </p:nvCxnSpPr>
        <p:spPr>
          <a:xfrm rot="10800000" flipH="1">
            <a:off x="3780561" y="3442548"/>
            <a:ext cx="360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5" name="Conector de seta reta 74"/>
          <p:cNvCxnSpPr/>
          <p:nvPr/>
        </p:nvCxnSpPr>
        <p:spPr>
          <a:xfrm rot="10800000" flipH="1">
            <a:off x="3030330" y="3442548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6" name="Conector de seta reta 75"/>
          <p:cNvCxnSpPr/>
          <p:nvPr/>
        </p:nvCxnSpPr>
        <p:spPr>
          <a:xfrm rot="10800000" flipH="1">
            <a:off x="3030330" y="3804500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7" name="Conector de seta reta 76"/>
          <p:cNvCxnSpPr/>
          <p:nvPr/>
        </p:nvCxnSpPr>
        <p:spPr>
          <a:xfrm rot="10800000" flipH="1">
            <a:off x="3030330" y="4175978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8" name="Conector de seta reta 77"/>
          <p:cNvCxnSpPr/>
          <p:nvPr/>
        </p:nvCxnSpPr>
        <p:spPr>
          <a:xfrm rot="10800000" flipH="1">
            <a:off x="3035092" y="3061545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79" name="Elipse 78"/>
          <p:cNvSpPr/>
          <p:nvPr/>
        </p:nvSpPr>
        <p:spPr>
          <a:xfrm>
            <a:off x="117565" y="4444529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</a:t>
            </a:r>
          </a:p>
        </p:txBody>
      </p:sp>
      <p:cxnSp>
        <p:nvCxnSpPr>
          <p:cNvPr id="80" name="Conector reto 79"/>
          <p:cNvCxnSpPr>
            <a:stCxn id="79" idx="0"/>
            <a:endCxn id="50" idx="4"/>
          </p:cNvCxnSpPr>
          <p:nvPr/>
        </p:nvCxnSpPr>
        <p:spPr>
          <a:xfrm flipH="1" flipV="1">
            <a:off x="270006" y="3531597"/>
            <a:ext cx="26154" cy="91293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81" name="Conector reto 80"/>
          <p:cNvCxnSpPr>
            <a:stCxn id="54" idx="3"/>
            <a:endCxn id="79" idx="6"/>
          </p:cNvCxnSpPr>
          <p:nvPr/>
        </p:nvCxnSpPr>
        <p:spPr>
          <a:xfrm flipH="1">
            <a:off x="474755" y="4445140"/>
            <a:ext cx="614249" cy="177984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82" name="Conector reto 81"/>
          <p:cNvCxnSpPr>
            <a:stCxn id="51" idx="2"/>
            <a:endCxn id="50" idx="6"/>
          </p:cNvCxnSpPr>
          <p:nvPr/>
        </p:nvCxnSpPr>
        <p:spPr>
          <a:xfrm flipH="1" flipV="1">
            <a:off x="448601" y="3353002"/>
            <a:ext cx="1604019" cy="64597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grpSp>
        <p:nvGrpSpPr>
          <p:cNvPr id="83" name="Grupo 82"/>
          <p:cNvGrpSpPr/>
          <p:nvPr/>
        </p:nvGrpSpPr>
        <p:grpSpPr>
          <a:xfrm>
            <a:off x="4159651" y="4026394"/>
            <a:ext cx="571504" cy="285752"/>
            <a:chOff x="5786446" y="1966902"/>
            <a:chExt cx="571504" cy="285752"/>
          </a:xfrm>
        </p:grpSpPr>
        <p:sp>
          <p:nvSpPr>
            <p:cNvPr id="84" name="Retângulo 83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</a:p>
          </p:txBody>
        </p:sp>
        <p:sp>
          <p:nvSpPr>
            <p:cNvPr id="85" name="Retângulo 84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86" name="Conector de seta reta 85"/>
          <p:cNvCxnSpPr/>
          <p:nvPr/>
        </p:nvCxnSpPr>
        <p:spPr>
          <a:xfrm rot="10800000" flipH="1">
            <a:off x="3780561" y="4169270"/>
            <a:ext cx="360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pSp>
        <p:nvGrpSpPr>
          <p:cNvPr id="87" name="Grupo 86"/>
          <p:cNvGrpSpPr/>
          <p:nvPr/>
        </p:nvGrpSpPr>
        <p:grpSpPr>
          <a:xfrm>
            <a:off x="3366823" y="4401292"/>
            <a:ext cx="571504" cy="285752"/>
            <a:chOff x="5786446" y="1966902"/>
            <a:chExt cx="571504" cy="285752"/>
          </a:xfrm>
        </p:grpSpPr>
        <p:sp>
          <p:nvSpPr>
            <p:cNvPr id="88" name="Retângulo 87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90" name="Conector de seta reta 89"/>
          <p:cNvCxnSpPr/>
          <p:nvPr/>
        </p:nvCxnSpPr>
        <p:spPr>
          <a:xfrm rot="10800000" flipH="1">
            <a:off x="3041432" y="4534643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aphicFrame>
        <p:nvGraphicFramePr>
          <p:cNvPr id="91" name="Tabela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531913"/>
              </p:ext>
            </p:extLst>
          </p:nvPr>
        </p:nvGraphicFramePr>
        <p:xfrm>
          <a:off x="5309130" y="2887515"/>
          <a:ext cx="444222" cy="182880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2" name="CaixaDeTexto 91"/>
          <p:cNvSpPr txBox="1"/>
          <p:nvPr/>
        </p:nvSpPr>
        <p:spPr>
          <a:xfrm>
            <a:off x="4932689" y="256490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visitado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CaixaDeTexto 92"/>
          <p:cNvSpPr txBox="1"/>
          <p:nvPr/>
        </p:nvSpPr>
        <p:spPr>
          <a:xfrm>
            <a:off x="6084168" y="3241556"/>
            <a:ext cx="302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Marca 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o vértice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3 como visitado e executa a busca 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para o primeiro vértice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adjacente não visitado (4)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CaixaDeTexto 93"/>
          <p:cNvSpPr txBox="1"/>
          <p:nvPr/>
        </p:nvSpPr>
        <p:spPr>
          <a:xfrm>
            <a:off x="5661810" y="284364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latin typeface="Arial" pitchFamily="34" charset="0"/>
                <a:cs typeface="Arial" pitchFamily="34" charset="0"/>
              </a:rPr>
              <a:t>cont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 = 3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236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profundidade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Passo a passo</a:t>
            </a:r>
          </a:p>
        </p:txBody>
      </p:sp>
      <p:sp>
        <p:nvSpPr>
          <p:cNvPr id="50" name="Elipse 49"/>
          <p:cNvSpPr/>
          <p:nvPr/>
        </p:nvSpPr>
        <p:spPr>
          <a:xfrm>
            <a:off x="90762" y="3174407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51" name="Elipse 50"/>
          <p:cNvSpPr/>
          <p:nvPr/>
        </p:nvSpPr>
        <p:spPr>
          <a:xfrm>
            <a:off x="2051971" y="3820377"/>
            <a:ext cx="357190" cy="35719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52" name="Conector reto 51"/>
          <p:cNvCxnSpPr>
            <a:stCxn id="53" idx="5"/>
            <a:endCxn id="51" idx="1"/>
          </p:cNvCxnSpPr>
          <p:nvPr/>
        </p:nvCxnSpPr>
        <p:spPr>
          <a:xfrm>
            <a:off x="1519522" y="3157817"/>
            <a:ext cx="584758" cy="714869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sp>
        <p:nvSpPr>
          <p:cNvPr id="53" name="Elipse 52"/>
          <p:cNvSpPr/>
          <p:nvPr/>
        </p:nvSpPr>
        <p:spPr>
          <a:xfrm>
            <a:off x="1214641" y="2852936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4" name="Elipse 53"/>
          <p:cNvSpPr/>
          <p:nvPr/>
        </p:nvSpPr>
        <p:spPr>
          <a:xfrm>
            <a:off x="1036046" y="4140259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55" name="Conector reto 54"/>
          <p:cNvCxnSpPr>
            <a:stCxn id="50" idx="7"/>
            <a:endCxn id="53" idx="2"/>
          </p:cNvCxnSpPr>
          <p:nvPr/>
        </p:nvCxnSpPr>
        <p:spPr>
          <a:xfrm flipV="1">
            <a:off x="395643" y="3031531"/>
            <a:ext cx="818998" cy="195185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56" name="Conector reto 55"/>
          <p:cNvCxnSpPr>
            <a:stCxn id="54" idx="6"/>
            <a:endCxn id="51" idx="3"/>
          </p:cNvCxnSpPr>
          <p:nvPr/>
        </p:nvCxnSpPr>
        <p:spPr>
          <a:xfrm flipV="1">
            <a:off x="1393236" y="4125258"/>
            <a:ext cx="711044" cy="19359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57" name="Conector reto 56"/>
          <p:cNvCxnSpPr>
            <a:stCxn id="50" idx="5"/>
            <a:endCxn id="54" idx="1"/>
          </p:cNvCxnSpPr>
          <p:nvPr/>
        </p:nvCxnSpPr>
        <p:spPr>
          <a:xfrm>
            <a:off x="395643" y="3479288"/>
            <a:ext cx="692712" cy="71328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graphicFrame>
        <p:nvGraphicFramePr>
          <p:cNvPr id="58" name="Tabela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197488"/>
              </p:ext>
            </p:extLst>
          </p:nvPr>
        </p:nvGraphicFramePr>
        <p:xfrm>
          <a:off x="2699792" y="2890094"/>
          <a:ext cx="444222" cy="182880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59" name="Grupo 58"/>
          <p:cNvGrpSpPr/>
          <p:nvPr/>
        </p:nvGrpSpPr>
        <p:grpSpPr>
          <a:xfrm>
            <a:off x="3359834" y="2928194"/>
            <a:ext cx="571504" cy="285752"/>
            <a:chOff x="5786446" y="1966902"/>
            <a:chExt cx="571504" cy="285752"/>
          </a:xfrm>
        </p:grpSpPr>
        <p:sp>
          <p:nvSpPr>
            <p:cNvPr id="60" name="Retângulo 59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3359834" y="3299672"/>
            <a:ext cx="571504" cy="285752"/>
            <a:chOff x="5786446" y="1966902"/>
            <a:chExt cx="571504" cy="285752"/>
          </a:xfrm>
        </p:grpSpPr>
        <p:sp>
          <p:nvSpPr>
            <p:cNvPr id="63" name="Retângulo 62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3359834" y="3661624"/>
            <a:ext cx="571504" cy="285752"/>
            <a:chOff x="5786446" y="1966902"/>
            <a:chExt cx="571504" cy="285752"/>
          </a:xfrm>
        </p:grpSpPr>
        <p:sp>
          <p:nvSpPr>
            <p:cNvPr id="66" name="Retângulo 65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3359834" y="4033102"/>
            <a:ext cx="571504" cy="285752"/>
            <a:chOff x="5786446" y="1966902"/>
            <a:chExt cx="571504" cy="285752"/>
          </a:xfrm>
        </p:grpSpPr>
        <p:sp>
          <p:nvSpPr>
            <p:cNvPr id="69" name="Retângulo 68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4159002" y="3299672"/>
            <a:ext cx="571504" cy="285752"/>
            <a:chOff x="5786446" y="1966902"/>
            <a:chExt cx="571504" cy="285752"/>
          </a:xfrm>
        </p:grpSpPr>
        <p:sp>
          <p:nvSpPr>
            <p:cNvPr id="72" name="Retângulo 71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74" name="Conector de seta reta 73"/>
          <p:cNvCxnSpPr/>
          <p:nvPr/>
        </p:nvCxnSpPr>
        <p:spPr>
          <a:xfrm rot="10800000" flipH="1">
            <a:off x="3779912" y="3442548"/>
            <a:ext cx="360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5" name="Conector de seta reta 74"/>
          <p:cNvCxnSpPr/>
          <p:nvPr/>
        </p:nvCxnSpPr>
        <p:spPr>
          <a:xfrm rot="10800000" flipH="1">
            <a:off x="3029681" y="3442548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6" name="Conector de seta reta 75"/>
          <p:cNvCxnSpPr/>
          <p:nvPr/>
        </p:nvCxnSpPr>
        <p:spPr>
          <a:xfrm rot="10800000" flipH="1">
            <a:off x="3029681" y="3804500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7" name="Conector de seta reta 76"/>
          <p:cNvCxnSpPr/>
          <p:nvPr/>
        </p:nvCxnSpPr>
        <p:spPr>
          <a:xfrm rot="10800000" flipH="1">
            <a:off x="3029681" y="4175978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8" name="Conector de seta reta 77"/>
          <p:cNvCxnSpPr/>
          <p:nvPr/>
        </p:nvCxnSpPr>
        <p:spPr>
          <a:xfrm rot="10800000" flipH="1">
            <a:off x="3034443" y="3061545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79" name="Elipse 78"/>
          <p:cNvSpPr/>
          <p:nvPr/>
        </p:nvSpPr>
        <p:spPr>
          <a:xfrm>
            <a:off x="116916" y="4444529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</a:t>
            </a:r>
          </a:p>
        </p:txBody>
      </p:sp>
      <p:cxnSp>
        <p:nvCxnSpPr>
          <p:cNvPr id="80" name="Conector reto 79"/>
          <p:cNvCxnSpPr>
            <a:stCxn id="79" idx="0"/>
            <a:endCxn id="50" idx="4"/>
          </p:cNvCxnSpPr>
          <p:nvPr/>
        </p:nvCxnSpPr>
        <p:spPr>
          <a:xfrm flipH="1" flipV="1">
            <a:off x="269357" y="3531597"/>
            <a:ext cx="26154" cy="91293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81" name="Conector reto 80"/>
          <p:cNvCxnSpPr>
            <a:stCxn id="54" idx="3"/>
            <a:endCxn id="79" idx="6"/>
          </p:cNvCxnSpPr>
          <p:nvPr/>
        </p:nvCxnSpPr>
        <p:spPr>
          <a:xfrm flipH="1">
            <a:off x="474106" y="4445140"/>
            <a:ext cx="614249" cy="177984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82" name="Conector reto 81"/>
          <p:cNvCxnSpPr>
            <a:stCxn id="51" idx="2"/>
            <a:endCxn id="50" idx="6"/>
          </p:cNvCxnSpPr>
          <p:nvPr/>
        </p:nvCxnSpPr>
        <p:spPr>
          <a:xfrm flipH="1" flipV="1">
            <a:off x="447952" y="3353002"/>
            <a:ext cx="1604019" cy="64597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grpSp>
        <p:nvGrpSpPr>
          <p:cNvPr id="83" name="Grupo 82"/>
          <p:cNvGrpSpPr/>
          <p:nvPr/>
        </p:nvGrpSpPr>
        <p:grpSpPr>
          <a:xfrm>
            <a:off x="4159002" y="4026394"/>
            <a:ext cx="571504" cy="285752"/>
            <a:chOff x="5786446" y="1966902"/>
            <a:chExt cx="571504" cy="285752"/>
          </a:xfrm>
        </p:grpSpPr>
        <p:sp>
          <p:nvSpPr>
            <p:cNvPr id="84" name="Retângulo 83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</a:p>
          </p:txBody>
        </p:sp>
        <p:sp>
          <p:nvSpPr>
            <p:cNvPr id="85" name="Retângulo 84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86" name="Conector de seta reta 85"/>
          <p:cNvCxnSpPr/>
          <p:nvPr/>
        </p:nvCxnSpPr>
        <p:spPr>
          <a:xfrm rot="10800000" flipH="1">
            <a:off x="3779912" y="4169270"/>
            <a:ext cx="360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pSp>
        <p:nvGrpSpPr>
          <p:cNvPr id="87" name="Grupo 86"/>
          <p:cNvGrpSpPr/>
          <p:nvPr/>
        </p:nvGrpSpPr>
        <p:grpSpPr>
          <a:xfrm>
            <a:off x="3366174" y="4401292"/>
            <a:ext cx="571504" cy="285752"/>
            <a:chOff x="5786446" y="1966902"/>
            <a:chExt cx="571504" cy="285752"/>
          </a:xfrm>
        </p:grpSpPr>
        <p:sp>
          <p:nvSpPr>
            <p:cNvPr id="88" name="Retângulo 87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90" name="Conector de seta reta 89"/>
          <p:cNvCxnSpPr/>
          <p:nvPr/>
        </p:nvCxnSpPr>
        <p:spPr>
          <a:xfrm rot="10800000" flipH="1">
            <a:off x="3040783" y="4534643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aphicFrame>
        <p:nvGraphicFramePr>
          <p:cNvPr id="91" name="Tabela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471871"/>
              </p:ext>
            </p:extLst>
          </p:nvPr>
        </p:nvGraphicFramePr>
        <p:xfrm>
          <a:off x="5308481" y="2887515"/>
          <a:ext cx="444222" cy="182880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2" name="CaixaDeTexto 91"/>
          <p:cNvSpPr txBox="1"/>
          <p:nvPr/>
        </p:nvSpPr>
        <p:spPr>
          <a:xfrm>
            <a:off x="4932040" y="256490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visitado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CaixaDeTexto 92"/>
          <p:cNvSpPr txBox="1"/>
          <p:nvPr/>
        </p:nvSpPr>
        <p:spPr>
          <a:xfrm>
            <a:off x="6084168" y="3241350"/>
            <a:ext cx="302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itchFamily="34" charset="0"/>
                <a:cs typeface="Arial" pitchFamily="34" charset="0"/>
              </a:rPr>
              <a:t>Marca o vértice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4 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como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visitado. Todos os vértice adjacentes já foram visitados. Volta para o vértice 3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CaixaDeTexto 93"/>
          <p:cNvSpPr txBox="1"/>
          <p:nvPr/>
        </p:nvSpPr>
        <p:spPr>
          <a:xfrm>
            <a:off x="5589802" y="284797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latin typeface="Arial" pitchFamily="34" charset="0"/>
                <a:cs typeface="Arial" pitchFamily="34" charset="0"/>
              </a:rPr>
              <a:t>cont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 = 4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456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profundidade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Passo a passo</a:t>
            </a:r>
          </a:p>
        </p:txBody>
      </p:sp>
      <p:sp>
        <p:nvSpPr>
          <p:cNvPr id="50" name="Elipse 49"/>
          <p:cNvSpPr/>
          <p:nvPr/>
        </p:nvSpPr>
        <p:spPr>
          <a:xfrm>
            <a:off x="91411" y="3159010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2052620" y="3804980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52" name="Conector reto 51"/>
          <p:cNvCxnSpPr>
            <a:stCxn id="53" idx="5"/>
            <a:endCxn id="51" idx="1"/>
          </p:cNvCxnSpPr>
          <p:nvPr/>
        </p:nvCxnSpPr>
        <p:spPr>
          <a:xfrm>
            <a:off x="1520171" y="3142420"/>
            <a:ext cx="584758" cy="714869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sp>
        <p:nvSpPr>
          <p:cNvPr id="53" name="Elipse 52"/>
          <p:cNvSpPr/>
          <p:nvPr/>
        </p:nvSpPr>
        <p:spPr>
          <a:xfrm>
            <a:off x="1215290" y="2837539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4" name="Elipse 53"/>
          <p:cNvSpPr/>
          <p:nvPr/>
        </p:nvSpPr>
        <p:spPr>
          <a:xfrm>
            <a:off x="1036695" y="4124862"/>
            <a:ext cx="357190" cy="35719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55" name="Conector reto 54"/>
          <p:cNvCxnSpPr>
            <a:stCxn id="50" idx="7"/>
            <a:endCxn id="53" idx="2"/>
          </p:cNvCxnSpPr>
          <p:nvPr/>
        </p:nvCxnSpPr>
        <p:spPr>
          <a:xfrm flipV="1">
            <a:off x="396292" y="3016134"/>
            <a:ext cx="818998" cy="195185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56" name="Conector reto 55"/>
          <p:cNvCxnSpPr>
            <a:stCxn id="54" idx="6"/>
            <a:endCxn id="51" idx="3"/>
          </p:cNvCxnSpPr>
          <p:nvPr/>
        </p:nvCxnSpPr>
        <p:spPr>
          <a:xfrm flipV="1">
            <a:off x="1393885" y="4109861"/>
            <a:ext cx="711044" cy="19359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57" name="Conector reto 56"/>
          <p:cNvCxnSpPr>
            <a:stCxn id="50" idx="5"/>
            <a:endCxn id="54" idx="1"/>
          </p:cNvCxnSpPr>
          <p:nvPr/>
        </p:nvCxnSpPr>
        <p:spPr>
          <a:xfrm>
            <a:off x="396292" y="3463891"/>
            <a:ext cx="692712" cy="71328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graphicFrame>
        <p:nvGraphicFramePr>
          <p:cNvPr id="58" name="Tabela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39029"/>
              </p:ext>
            </p:extLst>
          </p:nvPr>
        </p:nvGraphicFramePr>
        <p:xfrm>
          <a:off x="2700441" y="2874697"/>
          <a:ext cx="444222" cy="182880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59" name="Grupo 58"/>
          <p:cNvGrpSpPr/>
          <p:nvPr/>
        </p:nvGrpSpPr>
        <p:grpSpPr>
          <a:xfrm>
            <a:off x="3360483" y="2912797"/>
            <a:ext cx="571504" cy="285752"/>
            <a:chOff x="5786446" y="1966902"/>
            <a:chExt cx="571504" cy="285752"/>
          </a:xfrm>
        </p:grpSpPr>
        <p:sp>
          <p:nvSpPr>
            <p:cNvPr id="60" name="Retângulo 59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3360483" y="3284275"/>
            <a:ext cx="571504" cy="285752"/>
            <a:chOff x="5786446" y="1966902"/>
            <a:chExt cx="571504" cy="285752"/>
          </a:xfrm>
        </p:grpSpPr>
        <p:sp>
          <p:nvSpPr>
            <p:cNvPr id="63" name="Retângulo 62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3360483" y="3646227"/>
            <a:ext cx="571504" cy="285752"/>
            <a:chOff x="5786446" y="1966902"/>
            <a:chExt cx="571504" cy="285752"/>
          </a:xfrm>
        </p:grpSpPr>
        <p:sp>
          <p:nvSpPr>
            <p:cNvPr id="66" name="Retângulo 65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3360483" y="4017705"/>
            <a:ext cx="571504" cy="285752"/>
            <a:chOff x="5786446" y="1966902"/>
            <a:chExt cx="571504" cy="285752"/>
          </a:xfrm>
        </p:grpSpPr>
        <p:sp>
          <p:nvSpPr>
            <p:cNvPr id="69" name="Retângulo 68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4159651" y="3284275"/>
            <a:ext cx="571504" cy="285752"/>
            <a:chOff x="5786446" y="1966902"/>
            <a:chExt cx="571504" cy="285752"/>
          </a:xfrm>
        </p:grpSpPr>
        <p:sp>
          <p:nvSpPr>
            <p:cNvPr id="72" name="Retângulo 71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74" name="Conector de seta reta 73"/>
          <p:cNvCxnSpPr/>
          <p:nvPr/>
        </p:nvCxnSpPr>
        <p:spPr>
          <a:xfrm rot="10800000" flipH="1">
            <a:off x="3780561" y="3427151"/>
            <a:ext cx="360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5" name="Conector de seta reta 74"/>
          <p:cNvCxnSpPr/>
          <p:nvPr/>
        </p:nvCxnSpPr>
        <p:spPr>
          <a:xfrm rot="10800000" flipH="1">
            <a:off x="3030330" y="3427151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6" name="Conector de seta reta 75"/>
          <p:cNvCxnSpPr/>
          <p:nvPr/>
        </p:nvCxnSpPr>
        <p:spPr>
          <a:xfrm rot="10800000" flipH="1">
            <a:off x="3030330" y="3789103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7" name="Conector de seta reta 76"/>
          <p:cNvCxnSpPr/>
          <p:nvPr/>
        </p:nvCxnSpPr>
        <p:spPr>
          <a:xfrm rot="10800000" flipH="1">
            <a:off x="3030330" y="4160581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8" name="Conector de seta reta 77"/>
          <p:cNvCxnSpPr/>
          <p:nvPr/>
        </p:nvCxnSpPr>
        <p:spPr>
          <a:xfrm rot="10800000" flipH="1">
            <a:off x="3035092" y="3046148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79" name="Elipse 78"/>
          <p:cNvSpPr/>
          <p:nvPr/>
        </p:nvSpPr>
        <p:spPr>
          <a:xfrm>
            <a:off x="117565" y="4429132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</a:t>
            </a:r>
          </a:p>
        </p:txBody>
      </p:sp>
      <p:cxnSp>
        <p:nvCxnSpPr>
          <p:cNvPr id="80" name="Conector reto 79"/>
          <p:cNvCxnSpPr>
            <a:stCxn id="79" idx="0"/>
            <a:endCxn id="50" idx="4"/>
          </p:cNvCxnSpPr>
          <p:nvPr/>
        </p:nvCxnSpPr>
        <p:spPr>
          <a:xfrm flipH="1" flipV="1">
            <a:off x="270006" y="3516200"/>
            <a:ext cx="26154" cy="91293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81" name="Conector reto 80"/>
          <p:cNvCxnSpPr>
            <a:stCxn id="54" idx="3"/>
            <a:endCxn id="79" idx="6"/>
          </p:cNvCxnSpPr>
          <p:nvPr/>
        </p:nvCxnSpPr>
        <p:spPr>
          <a:xfrm flipH="1">
            <a:off x="474755" y="4429743"/>
            <a:ext cx="614249" cy="177984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82" name="Conector reto 81"/>
          <p:cNvCxnSpPr>
            <a:stCxn id="51" idx="2"/>
            <a:endCxn id="50" idx="6"/>
          </p:cNvCxnSpPr>
          <p:nvPr/>
        </p:nvCxnSpPr>
        <p:spPr>
          <a:xfrm flipH="1" flipV="1">
            <a:off x="448601" y="3337605"/>
            <a:ext cx="1604019" cy="64597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grpSp>
        <p:nvGrpSpPr>
          <p:cNvPr id="83" name="Grupo 82"/>
          <p:cNvGrpSpPr/>
          <p:nvPr/>
        </p:nvGrpSpPr>
        <p:grpSpPr>
          <a:xfrm>
            <a:off x="4159651" y="4010997"/>
            <a:ext cx="571504" cy="285752"/>
            <a:chOff x="5786446" y="1966902"/>
            <a:chExt cx="571504" cy="285752"/>
          </a:xfrm>
        </p:grpSpPr>
        <p:sp>
          <p:nvSpPr>
            <p:cNvPr id="84" name="Retângulo 83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</a:p>
          </p:txBody>
        </p:sp>
        <p:sp>
          <p:nvSpPr>
            <p:cNvPr id="85" name="Retângulo 84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86" name="Conector de seta reta 85"/>
          <p:cNvCxnSpPr/>
          <p:nvPr/>
        </p:nvCxnSpPr>
        <p:spPr>
          <a:xfrm rot="10800000" flipH="1">
            <a:off x="3780561" y="4153873"/>
            <a:ext cx="360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pSp>
        <p:nvGrpSpPr>
          <p:cNvPr id="87" name="Grupo 86"/>
          <p:cNvGrpSpPr/>
          <p:nvPr/>
        </p:nvGrpSpPr>
        <p:grpSpPr>
          <a:xfrm>
            <a:off x="3366823" y="4385895"/>
            <a:ext cx="571504" cy="285752"/>
            <a:chOff x="5786446" y="1966902"/>
            <a:chExt cx="571504" cy="285752"/>
          </a:xfrm>
        </p:grpSpPr>
        <p:sp>
          <p:nvSpPr>
            <p:cNvPr id="88" name="Retângulo 87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90" name="Conector de seta reta 89"/>
          <p:cNvCxnSpPr/>
          <p:nvPr/>
        </p:nvCxnSpPr>
        <p:spPr>
          <a:xfrm rot="10800000" flipH="1">
            <a:off x="3041432" y="4519246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aphicFrame>
        <p:nvGraphicFramePr>
          <p:cNvPr id="91" name="Tabela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894388"/>
              </p:ext>
            </p:extLst>
          </p:nvPr>
        </p:nvGraphicFramePr>
        <p:xfrm>
          <a:off x="5309130" y="2872118"/>
          <a:ext cx="444222" cy="182880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2" name="CaixaDeTexto 91"/>
          <p:cNvSpPr txBox="1"/>
          <p:nvPr/>
        </p:nvSpPr>
        <p:spPr>
          <a:xfrm>
            <a:off x="4932689" y="2549507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visitado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CaixaDeTexto 92"/>
          <p:cNvSpPr txBox="1"/>
          <p:nvPr/>
        </p:nvSpPr>
        <p:spPr>
          <a:xfrm>
            <a:off x="6084168" y="3226159"/>
            <a:ext cx="30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itchFamily="34" charset="0"/>
                <a:cs typeface="Arial" pitchFamily="34" charset="0"/>
              </a:rPr>
              <a:t>Todos os vértice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adjacentes ao vértice 3 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já foram visitados. </a:t>
            </a:r>
            <a:endParaRPr lang="pt-BR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Volta 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para o vértice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1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CaixaDeTexto 93"/>
          <p:cNvSpPr txBox="1"/>
          <p:nvPr/>
        </p:nvSpPr>
        <p:spPr>
          <a:xfrm>
            <a:off x="5661810" y="2828247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latin typeface="Arial" pitchFamily="34" charset="0"/>
                <a:cs typeface="Arial" pitchFamily="34" charset="0"/>
              </a:rPr>
              <a:t>cont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 = 3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591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profundidade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Passo a passo</a:t>
            </a:r>
          </a:p>
        </p:txBody>
      </p:sp>
      <p:sp>
        <p:nvSpPr>
          <p:cNvPr id="50" name="Elipse 49"/>
          <p:cNvSpPr/>
          <p:nvPr/>
        </p:nvSpPr>
        <p:spPr>
          <a:xfrm>
            <a:off x="90762" y="3174407"/>
            <a:ext cx="357190" cy="35719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51" name="Elipse 50"/>
          <p:cNvSpPr/>
          <p:nvPr/>
        </p:nvSpPr>
        <p:spPr>
          <a:xfrm>
            <a:off x="2051971" y="3820377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</a:p>
        </p:txBody>
      </p:sp>
      <p:cxnSp>
        <p:nvCxnSpPr>
          <p:cNvPr id="52" name="Conector reto 51"/>
          <p:cNvCxnSpPr>
            <a:stCxn id="53" idx="5"/>
            <a:endCxn id="51" idx="1"/>
          </p:cNvCxnSpPr>
          <p:nvPr/>
        </p:nvCxnSpPr>
        <p:spPr>
          <a:xfrm>
            <a:off x="1519522" y="3157817"/>
            <a:ext cx="584758" cy="714869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sp>
        <p:nvSpPr>
          <p:cNvPr id="53" name="Elipse 52"/>
          <p:cNvSpPr/>
          <p:nvPr/>
        </p:nvSpPr>
        <p:spPr>
          <a:xfrm>
            <a:off x="1214641" y="2852936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4" name="Elipse 53"/>
          <p:cNvSpPr/>
          <p:nvPr/>
        </p:nvSpPr>
        <p:spPr>
          <a:xfrm>
            <a:off x="1036046" y="4140259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55" name="Conector reto 54"/>
          <p:cNvCxnSpPr>
            <a:stCxn id="50" idx="7"/>
            <a:endCxn id="53" idx="2"/>
          </p:cNvCxnSpPr>
          <p:nvPr/>
        </p:nvCxnSpPr>
        <p:spPr>
          <a:xfrm flipV="1">
            <a:off x="395643" y="3031531"/>
            <a:ext cx="818998" cy="195185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56" name="Conector reto 55"/>
          <p:cNvCxnSpPr>
            <a:stCxn id="54" idx="6"/>
            <a:endCxn id="51" idx="3"/>
          </p:cNvCxnSpPr>
          <p:nvPr/>
        </p:nvCxnSpPr>
        <p:spPr>
          <a:xfrm flipV="1">
            <a:off x="1393236" y="4125258"/>
            <a:ext cx="711044" cy="19359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57" name="Conector reto 56"/>
          <p:cNvCxnSpPr>
            <a:stCxn id="50" idx="5"/>
            <a:endCxn id="54" idx="1"/>
          </p:cNvCxnSpPr>
          <p:nvPr/>
        </p:nvCxnSpPr>
        <p:spPr>
          <a:xfrm>
            <a:off x="395643" y="3479288"/>
            <a:ext cx="692712" cy="71328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graphicFrame>
        <p:nvGraphicFramePr>
          <p:cNvPr id="58" name="Tabela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071973"/>
              </p:ext>
            </p:extLst>
          </p:nvPr>
        </p:nvGraphicFramePr>
        <p:xfrm>
          <a:off x="2699792" y="2890094"/>
          <a:ext cx="444222" cy="182880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59" name="Grupo 58"/>
          <p:cNvGrpSpPr/>
          <p:nvPr/>
        </p:nvGrpSpPr>
        <p:grpSpPr>
          <a:xfrm>
            <a:off x="3359834" y="2928194"/>
            <a:ext cx="571504" cy="285752"/>
            <a:chOff x="5786446" y="1966902"/>
            <a:chExt cx="571504" cy="285752"/>
          </a:xfrm>
        </p:grpSpPr>
        <p:sp>
          <p:nvSpPr>
            <p:cNvPr id="60" name="Retângulo 59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3359834" y="3299672"/>
            <a:ext cx="571504" cy="285752"/>
            <a:chOff x="5786446" y="1966902"/>
            <a:chExt cx="571504" cy="285752"/>
          </a:xfrm>
        </p:grpSpPr>
        <p:sp>
          <p:nvSpPr>
            <p:cNvPr id="63" name="Retângulo 62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3359834" y="3661624"/>
            <a:ext cx="571504" cy="285752"/>
            <a:chOff x="5786446" y="1966902"/>
            <a:chExt cx="571504" cy="285752"/>
          </a:xfrm>
        </p:grpSpPr>
        <p:sp>
          <p:nvSpPr>
            <p:cNvPr id="66" name="Retângulo 65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3359834" y="4033102"/>
            <a:ext cx="571504" cy="285752"/>
            <a:chOff x="5786446" y="1966902"/>
            <a:chExt cx="571504" cy="285752"/>
          </a:xfrm>
        </p:grpSpPr>
        <p:sp>
          <p:nvSpPr>
            <p:cNvPr id="69" name="Retângulo 68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4159002" y="3299672"/>
            <a:ext cx="571504" cy="285752"/>
            <a:chOff x="5786446" y="1966902"/>
            <a:chExt cx="571504" cy="285752"/>
          </a:xfrm>
          <a:solidFill>
            <a:srgbClr val="4F81BD">
              <a:lumMod val="20000"/>
              <a:lumOff val="80000"/>
            </a:srgbClr>
          </a:solidFill>
        </p:grpSpPr>
        <p:sp>
          <p:nvSpPr>
            <p:cNvPr id="72" name="Retângulo 71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74" name="Conector de seta reta 73"/>
          <p:cNvCxnSpPr/>
          <p:nvPr/>
        </p:nvCxnSpPr>
        <p:spPr>
          <a:xfrm rot="10800000" flipH="1">
            <a:off x="3779912" y="3442548"/>
            <a:ext cx="360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5" name="Conector de seta reta 74"/>
          <p:cNvCxnSpPr/>
          <p:nvPr/>
        </p:nvCxnSpPr>
        <p:spPr>
          <a:xfrm rot="10800000" flipH="1">
            <a:off x="3029681" y="3442548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6" name="Conector de seta reta 75"/>
          <p:cNvCxnSpPr/>
          <p:nvPr/>
        </p:nvCxnSpPr>
        <p:spPr>
          <a:xfrm rot="10800000" flipH="1">
            <a:off x="3029681" y="3804500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7" name="Conector de seta reta 76"/>
          <p:cNvCxnSpPr/>
          <p:nvPr/>
        </p:nvCxnSpPr>
        <p:spPr>
          <a:xfrm rot="10800000" flipH="1">
            <a:off x="3029681" y="4175978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8" name="Conector de seta reta 77"/>
          <p:cNvCxnSpPr/>
          <p:nvPr/>
        </p:nvCxnSpPr>
        <p:spPr>
          <a:xfrm rot="10800000" flipH="1">
            <a:off x="3034443" y="3061545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79" name="Elipse 78"/>
          <p:cNvSpPr/>
          <p:nvPr/>
        </p:nvSpPr>
        <p:spPr>
          <a:xfrm>
            <a:off x="116916" y="4444529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</a:t>
            </a:r>
          </a:p>
        </p:txBody>
      </p:sp>
      <p:cxnSp>
        <p:nvCxnSpPr>
          <p:cNvPr id="80" name="Conector reto 79"/>
          <p:cNvCxnSpPr>
            <a:stCxn id="79" idx="0"/>
            <a:endCxn id="50" idx="4"/>
          </p:cNvCxnSpPr>
          <p:nvPr/>
        </p:nvCxnSpPr>
        <p:spPr>
          <a:xfrm flipH="1" flipV="1">
            <a:off x="269357" y="3531597"/>
            <a:ext cx="26154" cy="91293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81" name="Conector reto 80"/>
          <p:cNvCxnSpPr>
            <a:stCxn id="54" idx="3"/>
            <a:endCxn id="79" idx="6"/>
          </p:cNvCxnSpPr>
          <p:nvPr/>
        </p:nvCxnSpPr>
        <p:spPr>
          <a:xfrm flipH="1">
            <a:off x="474106" y="4445140"/>
            <a:ext cx="614249" cy="177984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82" name="Conector reto 81"/>
          <p:cNvCxnSpPr>
            <a:stCxn id="51" idx="2"/>
            <a:endCxn id="50" idx="6"/>
          </p:cNvCxnSpPr>
          <p:nvPr/>
        </p:nvCxnSpPr>
        <p:spPr>
          <a:xfrm flipH="1" flipV="1">
            <a:off x="447952" y="3353002"/>
            <a:ext cx="1604019" cy="64597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grpSp>
        <p:nvGrpSpPr>
          <p:cNvPr id="83" name="Grupo 82"/>
          <p:cNvGrpSpPr/>
          <p:nvPr/>
        </p:nvGrpSpPr>
        <p:grpSpPr>
          <a:xfrm>
            <a:off x="4159002" y="4026394"/>
            <a:ext cx="571504" cy="285752"/>
            <a:chOff x="5786446" y="1966902"/>
            <a:chExt cx="571504" cy="285752"/>
          </a:xfrm>
        </p:grpSpPr>
        <p:sp>
          <p:nvSpPr>
            <p:cNvPr id="84" name="Retângulo 83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</a:p>
          </p:txBody>
        </p:sp>
        <p:sp>
          <p:nvSpPr>
            <p:cNvPr id="85" name="Retângulo 84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86" name="Conector de seta reta 85"/>
          <p:cNvCxnSpPr/>
          <p:nvPr/>
        </p:nvCxnSpPr>
        <p:spPr>
          <a:xfrm rot="10800000" flipH="1">
            <a:off x="3779912" y="4169270"/>
            <a:ext cx="360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pSp>
        <p:nvGrpSpPr>
          <p:cNvPr id="87" name="Grupo 86"/>
          <p:cNvGrpSpPr/>
          <p:nvPr/>
        </p:nvGrpSpPr>
        <p:grpSpPr>
          <a:xfrm>
            <a:off x="3366174" y="4401292"/>
            <a:ext cx="571504" cy="285752"/>
            <a:chOff x="5786446" y="1966902"/>
            <a:chExt cx="571504" cy="285752"/>
          </a:xfrm>
        </p:grpSpPr>
        <p:sp>
          <p:nvSpPr>
            <p:cNvPr id="88" name="Retângulo 87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90" name="Conector de seta reta 89"/>
          <p:cNvCxnSpPr/>
          <p:nvPr/>
        </p:nvCxnSpPr>
        <p:spPr>
          <a:xfrm rot="10800000" flipH="1">
            <a:off x="3040783" y="4534643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aphicFrame>
        <p:nvGraphicFramePr>
          <p:cNvPr id="91" name="Tabela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527676"/>
              </p:ext>
            </p:extLst>
          </p:nvPr>
        </p:nvGraphicFramePr>
        <p:xfrm>
          <a:off x="5308481" y="2887515"/>
          <a:ext cx="444222" cy="182880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2" name="CaixaDeTexto 91"/>
          <p:cNvSpPr txBox="1"/>
          <p:nvPr/>
        </p:nvSpPr>
        <p:spPr>
          <a:xfrm>
            <a:off x="4932040" y="256490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visitado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CaixaDeTexto 92"/>
          <p:cNvSpPr txBox="1"/>
          <p:nvPr/>
        </p:nvSpPr>
        <p:spPr>
          <a:xfrm>
            <a:off x="6084168" y="3241350"/>
            <a:ext cx="30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Executa 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a busca para o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segundo 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vértice adjacente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(2)</a:t>
            </a:r>
          </a:p>
        </p:txBody>
      </p:sp>
      <p:sp>
        <p:nvSpPr>
          <p:cNvPr id="94" name="CaixaDeTexto 93"/>
          <p:cNvSpPr txBox="1"/>
          <p:nvPr/>
        </p:nvSpPr>
        <p:spPr>
          <a:xfrm>
            <a:off x="5589802" y="284797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latin typeface="Arial" pitchFamily="34" charset="0"/>
                <a:cs typeface="Arial" pitchFamily="34" charset="0"/>
              </a:rPr>
              <a:t>cont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 = 2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698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profundidade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Passo a passo</a:t>
            </a:r>
            <a:endParaRPr lang="pt-BR" dirty="0"/>
          </a:p>
        </p:txBody>
      </p:sp>
      <p:sp>
        <p:nvSpPr>
          <p:cNvPr id="50" name="Elipse 49"/>
          <p:cNvSpPr/>
          <p:nvPr/>
        </p:nvSpPr>
        <p:spPr>
          <a:xfrm>
            <a:off x="91411" y="3130726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2052620" y="3776696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52" name="Conector reto 51"/>
          <p:cNvCxnSpPr>
            <a:stCxn id="53" idx="5"/>
            <a:endCxn id="51" idx="1"/>
          </p:cNvCxnSpPr>
          <p:nvPr/>
        </p:nvCxnSpPr>
        <p:spPr>
          <a:xfrm>
            <a:off x="1520171" y="3114136"/>
            <a:ext cx="584758" cy="714869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sp>
        <p:nvSpPr>
          <p:cNvPr id="53" name="Elipse 52"/>
          <p:cNvSpPr/>
          <p:nvPr/>
        </p:nvSpPr>
        <p:spPr>
          <a:xfrm>
            <a:off x="1215290" y="2809255"/>
            <a:ext cx="357190" cy="35719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4" name="Elipse 53"/>
          <p:cNvSpPr/>
          <p:nvPr/>
        </p:nvSpPr>
        <p:spPr>
          <a:xfrm>
            <a:off x="1036695" y="4096578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cxnSp>
        <p:nvCxnSpPr>
          <p:cNvPr id="55" name="Conector reto 54"/>
          <p:cNvCxnSpPr>
            <a:stCxn id="50" idx="7"/>
            <a:endCxn id="53" idx="2"/>
          </p:cNvCxnSpPr>
          <p:nvPr/>
        </p:nvCxnSpPr>
        <p:spPr>
          <a:xfrm flipV="1">
            <a:off x="396292" y="2987850"/>
            <a:ext cx="818998" cy="195185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56" name="Conector reto 55"/>
          <p:cNvCxnSpPr>
            <a:stCxn id="54" idx="6"/>
            <a:endCxn id="51" idx="3"/>
          </p:cNvCxnSpPr>
          <p:nvPr/>
        </p:nvCxnSpPr>
        <p:spPr>
          <a:xfrm flipV="1">
            <a:off x="1393885" y="4081577"/>
            <a:ext cx="711044" cy="19359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57" name="Conector reto 56"/>
          <p:cNvCxnSpPr>
            <a:stCxn id="50" idx="5"/>
            <a:endCxn id="54" idx="1"/>
          </p:cNvCxnSpPr>
          <p:nvPr/>
        </p:nvCxnSpPr>
        <p:spPr>
          <a:xfrm>
            <a:off x="396292" y="3435607"/>
            <a:ext cx="692712" cy="71328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graphicFrame>
        <p:nvGraphicFramePr>
          <p:cNvPr id="58" name="Tabela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213203"/>
              </p:ext>
            </p:extLst>
          </p:nvPr>
        </p:nvGraphicFramePr>
        <p:xfrm>
          <a:off x="2700441" y="2846413"/>
          <a:ext cx="444222" cy="182880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59" name="Grupo 58"/>
          <p:cNvGrpSpPr/>
          <p:nvPr/>
        </p:nvGrpSpPr>
        <p:grpSpPr>
          <a:xfrm>
            <a:off x="3360483" y="2884513"/>
            <a:ext cx="571504" cy="285752"/>
            <a:chOff x="5786446" y="1966902"/>
            <a:chExt cx="571504" cy="285752"/>
          </a:xfrm>
        </p:grpSpPr>
        <p:sp>
          <p:nvSpPr>
            <p:cNvPr id="60" name="Retângulo 59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3360483" y="3255991"/>
            <a:ext cx="571504" cy="285752"/>
            <a:chOff x="5786446" y="1966902"/>
            <a:chExt cx="571504" cy="285752"/>
          </a:xfrm>
        </p:grpSpPr>
        <p:sp>
          <p:nvSpPr>
            <p:cNvPr id="63" name="Retângulo 62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3360483" y="3617943"/>
            <a:ext cx="571504" cy="285752"/>
            <a:chOff x="5786446" y="1966902"/>
            <a:chExt cx="571504" cy="285752"/>
          </a:xfrm>
        </p:grpSpPr>
        <p:sp>
          <p:nvSpPr>
            <p:cNvPr id="66" name="Retângulo 65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3360483" y="3989421"/>
            <a:ext cx="571504" cy="285752"/>
            <a:chOff x="5786446" y="1966902"/>
            <a:chExt cx="571504" cy="285752"/>
          </a:xfrm>
        </p:grpSpPr>
        <p:sp>
          <p:nvSpPr>
            <p:cNvPr id="69" name="Retângulo 68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4159651" y="3255991"/>
            <a:ext cx="571504" cy="285752"/>
            <a:chOff x="5786446" y="1966902"/>
            <a:chExt cx="571504" cy="285752"/>
          </a:xfrm>
        </p:grpSpPr>
        <p:sp>
          <p:nvSpPr>
            <p:cNvPr id="72" name="Retângulo 71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74" name="Conector de seta reta 73"/>
          <p:cNvCxnSpPr/>
          <p:nvPr/>
        </p:nvCxnSpPr>
        <p:spPr>
          <a:xfrm rot="10800000" flipH="1">
            <a:off x="3780561" y="3398867"/>
            <a:ext cx="360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5" name="Conector de seta reta 74"/>
          <p:cNvCxnSpPr/>
          <p:nvPr/>
        </p:nvCxnSpPr>
        <p:spPr>
          <a:xfrm rot="10800000" flipH="1">
            <a:off x="3030330" y="3398867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6" name="Conector de seta reta 75"/>
          <p:cNvCxnSpPr/>
          <p:nvPr/>
        </p:nvCxnSpPr>
        <p:spPr>
          <a:xfrm rot="10800000" flipH="1">
            <a:off x="3030330" y="3760819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7" name="Conector de seta reta 76"/>
          <p:cNvCxnSpPr/>
          <p:nvPr/>
        </p:nvCxnSpPr>
        <p:spPr>
          <a:xfrm rot="10800000" flipH="1">
            <a:off x="3030330" y="4132297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8" name="Conector de seta reta 77"/>
          <p:cNvCxnSpPr/>
          <p:nvPr/>
        </p:nvCxnSpPr>
        <p:spPr>
          <a:xfrm rot="10800000" flipH="1">
            <a:off x="3035092" y="3017864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79" name="Elipse 78"/>
          <p:cNvSpPr/>
          <p:nvPr/>
        </p:nvSpPr>
        <p:spPr>
          <a:xfrm>
            <a:off x="117565" y="4400848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</a:t>
            </a:r>
          </a:p>
        </p:txBody>
      </p:sp>
      <p:cxnSp>
        <p:nvCxnSpPr>
          <p:cNvPr id="80" name="Conector reto 79"/>
          <p:cNvCxnSpPr>
            <a:stCxn id="79" idx="0"/>
            <a:endCxn id="50" idx="4"/>
          </p:cNvCxnSpPr>
          <p:nvPr/>
        </p:nvCxnSpPr>
        <p:spPr>
          <a:xfrm flipH="1" flipV="1">
            <a:off x="270006" y="3487916"/>
            <a:ext cx="26154" cy="91293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81" name="Conector reto 80"/>
          <p:cNvCxnSpPr>
            <a:stCxn id="54" idx="3"/>
            <a:endCxn id="79" idx="6"/>
          </p:cNvCxnSpPr>
          <p:nvPr/>
        </p:nvCxnSpPr>
        <p:spPr>
          <a:xfrm flipH="1">
            <a:off x="474755" y="4401459"/>
            <a:ext cx="614249" cy="177984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82" name="Conector reto 81"/>
          <p:cNvCxnSpPr>
            <a:stCxn id="51" idx="2"/>
            <a:endCxn id="50" idx="6"/>
          </p:cNvCxnSpPr>
          <p:nvPr/>
        </p:nvCxnSpPr>
        <p:spPr>
          <a:xfrm flipH="1" flipV="1">
            <a:off x="448601" y="3309321"/>
            <a:ext cx="1604019" cy="64597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grpSp>
        <p:nvGrpSpPr>
          <p:cNvPr id="83" name="Grupo 82"/>
          <p:cNvGrpSpPr/>
          <p:nvPr/>
        </p:nvGrpSpPr>
        <p:grpSpPr>
          <a:xfrm>
            <a:off x="4159651" y="3982713"/>
            <a:ext cx="571504" cy="285752"/>
            <a:chOff x="5786446" y="1966902"/>
            <a:chExt cx="571504" cy="285752"/>
          </a:xfrm>
        </p:grpSpPr>
        <p:sp>
          <p:nvSpPr>
            <p:cNvPr id="84" name="Retângulo 83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</a:p>
          </p:txBody>
        </p:sp>
        <p:sp>
          <p:nvSpPr>
            <p:cNvPr id="85" name="Retângulo 84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86" name="Conector de seta reta 85"/>
          <p:cNvCxnSpPr/>
          <p:nvPr/>
        </p:nvCxnSpPr>
        <p:spPr>
          <a:xfrm rot="10800000" flipH="1">
            <a:off x="3780561" y="4125589"/>
            <a:ext cx="360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pSp>
        <p:nvGrpSpPr>
          <p:cNvPr id="87" name="Grupo 86"/>
          <p:cNvGrpSpPr/>
          <p:nvPr/>
        </p:nvGrpSpPr>
        <p:grpSpPr>
          <a:xfrm>
            <a:off x="3366823" y="4357611"/>
            <a:ext cx="571504" cy="285752"/>
            <a:chOff x="5786446" y="1966902"/>
            <a:chExt cx="571504" cy="285752"/>
          </a:xfrm>
        </p:grpSpPr>
        <p:sp>
          <p:nvSpPr>
            <p:cNvPr id="88" name="Retângulo 87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90" name="Conector de seta reta 89"/>
          <p:cNvCxnSpPr/>
          <p:nvPr/>
        </p:nvCxnSpPr>
        <p:spPr>
          <a:xfrm rot="10800000" flipH="1">
            <a:off x="3041432" y="4490962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aphicFrame>
        <p:nvGraphicFramePr>
          <p:cNvPr id="91" name="Tabela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276686"/>
              </p:ext>
            </p:extLst>
          </p:nvPr>
        </p:nvGraphicFramePr>
        <p:xfrm>
          <a:off x="5309130" y="2843834"/>
          <a:ext cx="444222" cy="182880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endParaRPr lang="pt-BR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2" name="CaixaDeTexto 91"/>
          <p:cNvSpPr txBox="1"/>
          <p:nvPr/>
        </p:nvSpPr>
        <p:spPr>
          <a:xfrm>
            <a:off x="4932689" y="2521223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visitado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CaixaDeTexto 92"/>
          <p:cNvSpPr txBox="1"/>
          <p:nvPr/>
        </p:nvSpPr>
        <p:spPr>
          <a:xfrm>
            <a:off x="6012160" y="3197875"/>
            <a:ext cx="31683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itchFamily="34" charset="0"/>
                <a:cs typeface="Arial" pitchFamily="34" charset="0"/>
              </a:rPr>
              <a:t>Marca o vértice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2 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como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visitado.</a:t>
            </a:r>
          </a:p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A partir desse ponto o algoritmo apenas volta na recursão (todos os vértices já foram visitados) e finaliza a busca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CaixaDeTexto 93"/>
          <p:cNvSpPr txBox="1"/>
          <p:nvPr/>
        </p:nvSpPr>
        <p:spPr>
          <a:xfrm>
            <a:off x="5661810" y="2799963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latin typeface="Arial" pitchFamily="34" charset="0"/>
                <a:cs typeface="Arial" pitchFamily="34" charset="0"/>
              </a:rPr>
              <a:t>cont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 = 3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90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Profundidade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Complexidade</a:t>
            </a:r>
          </a:p>
          <a:p>
            <a:pPr lvl="1"/>
            <a:r>
              <a:rPr lang="pt-BR" dirty="0"/>
              <a:t>Considerando um grafo </a:t>
            </a:r>
            <a:r>
              <a:rPr lang="pt-BR" b="1" dirty="0"/>
              <a:t>G(V,A)</a:t>
            </a:r>
            <a:r>
              <a:rPr lang="pt-BR" dirty="0"/>
              <a:t>, onde</a:t>
            </a:r>
            <a:r>
              <a:rPr lang="pt-BR" b="1" dirty="0"/>
              <a:t> </a:t>
            </a:r>
            <a:r>
              <a:rPr lang="pt-BR" b="1" dirty="0" smtClean="0"/>
              <a:t>|V| </a:t>
            </a:r>
            <a:r>
              <a:rPr lang="pt-BR" dirty="0"/>
              <a:t>é o número de vértices e </a:t>
            </a:r>
            <a:r>
              <a:rPr lang="pt-BR" b="1" dirty="0" smtClean="0"/>
              <a:t>|A|</a:t>
            </a:r>
            <a:r>
              <a:rPr lang="pt-BR" dirty="0" smtClean="0"/>
              <a:t> é </a:t>
            </a:r>
            <a:r>
              <a:rPr lang="pt-BR" dirty="0"/>
              <a:t>o número de arestas, a complexidade </a:t>
            </a:r>
            <a:r>
              <a:rPr lang="pt-BR" dirty="0" smtClean="0"/>
              <a:t>no </a:t>
            </a:r>
            <a:r>
              <a:rPr lang="pt-BR" dirty="0"/>
              <a:t>pior caso é</a:t>
            </a:r>
          </a:p>
          <a:p>
            <a:pPr lvl="2"/>
            <a:r>
              <a:rPr lang="pt-BR" dirty="0"/>
              <a:t>custo de ir para cada vértice é proporcional a </a:t>
            </a:r>
            <a:r>
              <a:rPr lang="pt-BR" b="1" dirty="0" smtClean="0"/>
              <a:t>|V|</a:t>
            </a:r>
            <a:endParaRPr lang="pt-BR" b="1" dirty="0"/>
          </a:p>
          <a:p>
            <a:pPr lvl="2"/>
            <a:r>
              <a:rPr lang="pt-BR" dirty="0"/>
              <a:t>custo de transitar em cada aresta é proporcional </a:t>
            </a:r>
            <a:r>
              <a:rPr lang="pt-BR" b="1" dirty="0" smtClean="0"/>
              <a:t>|A|</a:t>
            </a:r>
            <a:endParaRPr lang="pt-BR" b="1" dirty="0"/>
          </a:p>
          <a:p>
            <a:pPr lvl="2"/>
            <a:r>
              <a:rPr lang="pt-BR" dirty="0"/>
              <a:t>complexidade da busca no pior caso </a:t>
            </a:r>
            <a:r>
              <a:rPr lang="pt-BR" b="1" i="1" dirty="0"/>
              <a:t>O</a:t>
            </a:r>
            <a:r>
              <a:rPr lang="pt-BR" b="1" i="1" dirty="0" smtClean="0"/>
              <a:t>(|V| </a:t>
            </a:r>
            <a:r>
              <a:rPr lang="pt-BR" b="1" i="1" dirty="0"/>
              <a:t>+ </a:t>
            </a:r>
            <a:r>
              <a:rPr lang="pt-BR" b="1" i="1" dirty="0" smtClean="0"/>
              <a:t>|A|)</a:t>
            </a:r>
            <a:endParaRPr lang="pt-BR" b="1" i="1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209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em grafos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De modo geral, as operações de busca dependem do vértice inicial</a:t>
            </a:r>
          </a:p>
          <a:p>
            <a:pPr lvl="1"/>
            <a:r>
              <a:rPr lang="pt-BR" dirty="0" smtClean="0"/>
              <a:t>O </a:t>
            </a:r>
            <a:r>
              <a:rPr lang="pt-BR" dirty="0"/>
              <a:t>ponto de partida </a:t>
            </a:r>
            <a:r>
              <a:rPr lang="pt-BR" dirty="0" smtClean="0"/>
              <a:t>é </a:t>
            </a:r>
            <a:r>
              <a:rPr lang="pt-BR" dirty="0"/>
              <a:t>um aspecto bastante importante da própria busca. </a:t>
            </a:r>
          </a:p>
          <a:p>
            <a:pPr lvl="2"/>
            <a:r>
              <a:rPr lang="pt-BR" dirty="0" smtClean="0"/>
              <a:t>Por </a:t>
            </a:r>
            <a:r>
              <a:rPr lang="pt-BR" dirty="0"/>
              <a:t>exemplo, em uma busca pelo menor caminho, temos que saber qual é o ponto de partida desse caminho.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3405729" y="4504553"/>
            <a:ext cx="2318399" cy="1948783"/>
            <a:chOff x="3405729" y="4504553"/>
            <a:chExt cx="2318399" cy="1948783"/>
          </a:xfrm>
        </p:grpSpPr>
        <p:sp>
          <p:nvSpPr>
            <p:cNvPr id="5" name="Elipse 4"/>
            <p:cNvSpPr/>
            <p:nvPr/>
          </p:nvSpPr>
          <p:spPr>
            <a:xfrm>
              <a:off x="3405729" y="482602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" name="Elipse 5"/>
            <p:cNvSpPr/>
            <p:nvPr/>
          </p:nvSpPr>
          <p:spPr>
            <a:xfrm>
              <a:off x="5366938" y="547199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7" name="Conector reto 6"/>
            <p:cNvCxnSpPr>
              <a:stCxn id="8" idx="5"/>
              <a:endCxn id="6" idx="1"/>
            </p:cNvCxnSpPr>
            <p:nvPr/>
          </p:nvCxnSpPr>
          <p:spPr>
            <a:xfrm>
              <a:off x="4834489" y="4809434"/>
              <a:ext cx="584758" cy="71486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sp>
          <p:nvSpPr>
            <p:cNvPr id="8" name="Elipse 7"/>
            <p:cNvSpPr/>
            <p:nvPr/>
          </p:nvSpPr>
          <p:spPr>
            <a:xfrm>
              <a:off x="4529608" y="4504553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" name="Elipse 8"/>
            <p:cNvSpPr/>
            <p:nvPr/>
          </p:nvSpPr>
          <p:spPr>
            <a:xfrm>
              <a:off x="4351013" y="579187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10" name="Conector reto 9"/>
            <p:cNvCxnSpPr>
              <a:stCxn id="5" idx="7"/>
              <a:endCxn id="8" idx="2"/>
            </p:cNvCxnSpPr>
            <p:nvPr/>
          </p:nvCxnSpPr>
          <p:spPr>
            <a:xfrm flipV="1">
              <a:off x="3710610" y="4683148"/>
              <a:ext cx="818998" cy="19518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1" name="Conector reto 10"/>
            <p:cNvCxnSpPr>
              <a:stCxn id="9" idx="6"/>
              <a:endCxn id="6" idx="3"/>
            </p:cNvCxnSpPr>
            <p:nvPr/>
          </p:nvCxnSpPr>
          <p:spPr>
            <a:xfrm flipV="1">
              <a:off x="4708203" y="5776875"/>
              <a:ext cx="711044" cy="19359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2" name="Conector reto 11"/>
            <p:cNvCxnSpPr>
              <a:stCxn id="5" idx="5"/>
              <a:endCxn id="9" idx="1"/>
            </p:cNvCxnSpPr>
            <p:nvPr/>
          </p:nvCxnSpPr>
          <p:spPr>
            <a:xfrm>
              <a:off x="3710610" y="5130905"/>
              <a:ext cx="692712" cy="71328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sp>
          <p:nvSpPr>
            <p:cNvPr id="13" name="Elipse 12"/>
            <p:cNvSpPr/>
            <p:nvPr/>
          </p:nvSpPr>
          <p:spPr>
            <a:xfrm>
              <a:off x="3431883" y="6096146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14" name="Conector reto 13"/>
            <p:cNvCxnSpPr>
              <a:stCxn id="13" idx="0"/>
              <a:endCxn id="5" idx="4"/>
            </p:cNvCxnSpPr>
            <p:nvPr/>
          </p:nvCxnSpPr>
          <p:spPr>
            <a:xfrm flipH="1" flipV="1">
              <a:off x="3584324" y="5183214"/>
              <a:ext cx="26154" cy="9129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5" name="Conector reto 14"/>
            <p:cNvCxnSpPr>
              <a:stCxn id="9" idx="3"/>
              <a:endCxn id="13" idx="6"/>
            </p:cNvCxnSpPr>
            <p:nvPr/>
          </p:nvCxnSpPr>
          <p:spPr>
            <a:xfrm flipH="1">
              <a:off x="3789073" y="6096757"/>
              <a:ext cx="614249" cy="17798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6" name="Conector reto 15"/>
            <p:cNvCxnSpPr>
              <a:stCxn id="6" idx="2"/>
              <a:endCxn id="5" idx="6"/>
            </p:cNvCxnSpPr>
            <p:nvPr/>
          </p:nvCxnSpPr>
          <p:spPr>
            <a:xfrm flipH="1" flipV="1">
              <a:off x="3762919" y="5004619"/>
              <a:ext cx="1604019" cy="64597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12903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Profundidade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Aplicações</a:t>
            </a:r>
            <a:endParaRPr lang="pt-BR" dirty="0"/>
          </a:p>
          <a:p>
            <a:pPr lvl="1"/>
            <a:r>
              <a:rPr lang="pt-BR" dirty="0"/>
              <a:t>encontrar componentes conectados e fortemente conectados;</a:t>
            </a:r>
          </a:p>
          <a:p>
            <a:pPr lvl="1"/>
            <a:r>
              <a:rPr lang="pt-BR" dirty="0"/>
              <a:t>ordenação topológica de um grafo;</a:t>
            </a:r>
          </a:p>
          <a:p>
            <a:pPr lvl="1"/>
            <a:r>
              <a:rPr lang="pt-BR" dirty="0"/>
              <a:t>procurar a saída de um labirinto;</a:t>
            </a:r>
          </a:p>
          <a:p>
            <a:pPr lvl="1"/>
            <a:r>
              <a:rPr lang="pt-BR" dirty="0"/>
              <a:t>verificar se um grafo é completamente conexo </a:t>
            </a:r>
            <a:endParaRPr lang="pt-BR" dirty="0" smtClean="0"/>
          </a:p>
          <a:p>
            <a:pPr lvl="2"/>
            <a:r>
              <a:rPr lang="pt-BR" dirty="0" smtClean="0"/>
              <a:t>por </a:t>
            </a:r>
            <a:r>
              <a:rPr lang="pt-BR" dirty="0"/>
              <a:t>exemplo, a rede de computadores esta funcionando direito ou </a:t>
            </a:r>
            <a:r>
              <a:rPr lang="pt-BR" dirty="0" smtClean="0"/>
              <a:t>não;</a:t>
            </a:r>
            <a:endParaRPr lang="pt-BR" dirty="0"/>
          </a:p>
          <a:p>
            <a:pPr lvl="1"/>
            <a:r>
              <a:rPr lang="pt-BR" dirty="0"/>
              <a:t>implementar a ferramenta de </a:t>
            </a:r>
            <a:r>
              <a:rPr lang="pt-BR" dirty="0" smtClean="0"/>
              <a:t>preenchimento</a:t>
            </a:r>
          </a:p>
          <a:p>
            <a:pPr lvl="2"/>
            <a:r>
              <a:rPr lang="pt-BR" dirty="0" smtClean="0"/>
              <a:t>balde de pintura </a:t>
            </a:r>
            <a:r>
              <a:rPr lang="pt-BR" dirty="0"/>
              <a:t>do </a:t>
            </a:r>
            <a:r>
              <a:rPr lang="pt-BR" dirty="0" smtClean="0"/>
              <a:t>Photoshop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5274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pelo menor caminho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O menor caminho entre dois vértices é a aresta que os conecta. </a:t>
            </a:r>
            <a:endParaRPr lang="pt-BR" dirty="0" smtClean="0"/>
          </a:p>
          <a:p>
            <a:r>
              <a:rPr lang="pt-BR" dirty="0" smtClean="0"/>
              <a:t>No </a:t>
            </a:r>
            <a:r>
              <a:rPr lang="pt-BR" dirty="0"/>
              <a:t>entanto, é muito comum </a:t>
            </a:r>
            <a:r>
              <a:rPr lang="pt-BR" dirty="0" smtClean="0"/>
              <a:t>não </a:t>
            </a:r>
            <a:r>
              <a:rPr lang="pt-BR" dirty="0"/>
              <a:t>existir uma aresta conectando dois vértices </a:t>
            </a:r>
            <a:endParaRPr lang="pt-BR" dirty="0" smtClean="0"/>
          </a:p>
          <a:p>
            <a:pPr lvl="1"/>
            <a:r>
              <a:rPr lang="pt-BR" dirty="0" smtClean="0"/>
              <a:t>Os vértices 0 </a:t>
            </a:r>
            <a:r>
              <a:rPr lang="pt-BR" dirty="0"/>
              <a:t>e 4</a:t>
            </a:r>
            <a:r>
              <a:rPr lang="pt-BR" dirty="0" smtClean="0"/>
              <a:t> não </a:t>
            </a:r>
            <a:r>
              <a:rPr lang="pt-BR" dirty="0"/>
              <a:t>são adjacentes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3405729" y="4504553"/>
            <a:ext cx="2318399" cy="1948783"/>
            <a:chOff x="3405729" y="4504553"/>
            <a:chExt cx="2318399" cy="1948783"/>
          </a:xfrm>
        </p:grpSpPr>
        <p:sp>
          <p:nvSpPr>
            <p:cNvPr id="5" name="Elipse 4"/>
            <p:cNvSpPr/>
            <p:nvPr/>
          </p:nvSpPr>
          <p:spPr>
            <a:xfrm>
              <a:off x="3405729" y="482602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" name="Elipse 5"/>
            <p:cNvSpPr/>
            <p:nvPr/>
          </p:nvSpPr>
          <p:spPr>
            <a:xfrm>
              <a:off x="5366938" y="547199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7" name="Conector reto 6"/>
            <p:cNvCxnSpPr>
              <a:stCxn id="8" idx="5"/>
              <a:endCxn id="6" idx="1"/>
            </p:cNvCxnSpPr>
            <p:nvPr/>
          </p:nvCxnSpPr>
          <p:spPr>
            <a:xfrm>
              <a:off x="4834489" y="4809434"/>
              <a:ext cx="584758" cy="71486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sp>
          <p:nvSpPr>
            <p:cNvPr id="8" name="Elipse 7"/>
            <p:cNvSpPr/>
            <p:nvPr/>
          </p:nvSpPr>
          <p:spPr>
            <a:xfrm>
              <a:off x="4529608" y="4504553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" name="Elipse 8"/>
            <p:cNvSpPr/>
            <p:nvPr/>
          </p:nvSpPr>
          <p:spPr>
            <a:xfrm>
              <a:off x="4351013" y="579187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10" name="Conector reto 9"/>
            <p:cNvCxnSpPr>
              <a:stCxn id="5" idx="7"/>
              <a:endCxn id="8" idx="2"/>
            </p:cNvCxnSpPr>
            <p:nvPr/>
          </p:nvCxnSpPr>
          <p:spPr>
            <a:xfrm flipV="1">
              <a:off x="3710610" y="4683148"/>
              <a:ext cx="818998" cy="19518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1" name="Conector reto 10"/>
            <p:cNvCxnSpPr>
              <a:stCxn id="9" idx="6"/>
              <a:endCxn id="6" idx="3"/>
            </p:cNvCxnSpPr>
            <p:nvPr/>
          </p:nvCxnSpPr>
          <p:spPr>
            <a:xfrm flipV="1">
              <a:off x="4708203" y="5776875"/>
              <a:ext cx="711044" cy="19359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2" name="Conector reto 11"/>
            <p:cNvCxnSpPr>
              <a:stCxn id="5" idx="5"/>
              <a:endCxn id="9" idx="1"/>
            </p:cNvCxnSpPr>
            <p:nvPr/>
          </p:nvCxnSpPr>
          <p:spPr>
            <a:xfrm>
              <a:off x="3710610" y="5130905"/>
              <a:ext cx="692712" cy="71328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sp>
          <p:nvSpPr>
            <p:cNvPr id="13" name="Elipse 12"/>
            <p:cNvSpPr/>
            <p:nvPr/>
          </p:nvSpPr>
          <p:spPr>
            <a:xfrm>
              <a:off x="3431883" y="609614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pt-BR" b="1" kern="0" dirty="0">
                  <a:solidFill>
                    <a:sysClr val="window" lastClr="FFFFFF"/>
                  </a:solidFill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cxnSp>
          <p:nvCxnSpPr>
            <p:cNvPr id="14" name="Conector reto 13"/>
            <p:cNvCxnSpPr>
              <a:stCxn id="13" idx="0"/>
              <a:endCxn id="5" idx="4"/>
            </p:cNvCxnSpPr>
            <p:nvPr/>
          </p:nvCxnSpPr>
          <p:spPr>
            <a:xfrm flipH="1" flipV="1">
              <a:off x="3584324" y="5183214"/>
              <a:ext cx="26154" cy="9129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5" name="Conector reto 14"/>
            <p:cNvCxnSpPr>
              <a:stCxn id="9" idx="3"/>
              <a:endCxn id="13" idx="6"/>
            </p:cNvCxnSpPr>
            <p:nvPr/>
          </p:nvCxnSpPr>
          <p:spPr>
            <a:xfrm flipH="1">
              <a:off x="3789073" y="6096757"/>
              <a:ext cx="614249" cy="17798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6" name="Conector reto 15"/>
            <p:cNvCxnSpPr>
              <a:stCxn id="6" idx="2"/>
              <a:endCxn id="5" idx="6"/>
            </p:cNvCxnSpPr>
            <p:nvPr/>
          </p:nvCxnSpPr>
          <p:spPr>
            <a:xfrm flipH="1" flipV="1">
              <a:off x="3762919" y="5004619"/>
              <a:ext cx="1604019" cy="64597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59473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pelo menor caminho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Caminho</a:t>
            </a:r>
          </a:p>
          <a:p>
            <a:pPr lvl="1"/>
            <a:r>
              <a:rPr lang="pt-BR" dirty="0" smtClean="0"/>
              <a:t>Dois </a:t>
            </a:r>
            <a:r>
              <a:rPr lang="pt-BR" dirty="0"/>
              <a:t>vértices que não são adjacentes podem ser conectados por uma sequência de </a:t>
            </a:r>
            <a:r>
              <a:rPr lang="pt-BR" dirty="0" smtClean="0"/>
              <a:t>arestas</a:t>
            </a:r>
          </a:p>
          <a:p>
            <a:pPr lvl="2"/>
            <a:r>
              <a:rPr lang="pt-BR" dirty="0" smtClean="0"/>
              <a:t>(0,1),(1,2),(2,4)</a:t>
            </a:r>
          </a:p>
          <a:p>
            <a:r>
              <a:rPr lang="pt-BR" dirty="0" smtClean="0"/>
              <a:t>Menor caminho</a:t>
            </a:r>
          </a:p>
          <a:p>
            <a:pPr lvl="1"/>
            <a:r>
              <a:rPr lang="pt-BR" dirty="0" smtClean="0"/>
              <a:t>Menor </a:t>
            </a:r>
            <a:r>
              <a:rPr lang="pt-BR" dirty="0"/>
              <a:t>sequência de </a:t>
            </a:r>
            <a:r>
              <a:rPr lang="pt-BR" dirty="0" smtClean="0"/>
              <a:t>arestas </a:t>
            </a:r>
            <a:r>
              <a:rPr lang="pt-BR" dirty="0"/>
              <a:t>que liga os dois </a:t>
            </a:r>
            <a:r>
              <a:rPr lang="pt-BR" dirty="0" smtClean="0"/>
              <a:t>vértices</a:t>
            </a:r>
          </a:p>
          <a:p>
            <a:endParaRPr lang="pt-BR" dirty="0"/>
          </a:p>
        </p:txBody>
      </p:sp>
      <p:grpSp>
        <p:nvGrpSpPr>
          <p:cNvPr id="17" name="Grupo 16"/>
          <p:cNvGrpSpPr/>
          <p:nvPr/>
        </p:nvGrpSpPr>
        <p:grpSpPr>
          <a:xfrm>
            <a:off x="3405729" y="4504553"/>
            <a:ext cx="2318399" cy="1948783"/>
            <a:chOff x="3405729" y="4504553"/>
            <a:chExt cx="2318399" cy="1948783"/>
          </a:xfrm>
        </p:grpSpPr>
        <p:sp>
          <p:nvSpPr>
            <p:cNvPr id="5" name="Elipse 4"/>
            <p:cNvSpPr/>
            <p:nvPr/>
          </p:nvSpPr>
          <p:spPr>
            <a:xfrm>
              <a:off x="3405729" y="482602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" name="Elipse 5"/>
            <p:cNvSpPr/>
            <p:nvPr/>
          </p:nvSpPr>
          <p:spPr>
            <a:xfrm>
              <a:off x="5366938" y="547199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7" name="Conector reto 6"/>
            <p:cNvCxnSpPr>
              <a:stCxn id="8" idx="5"/>
              <a:endCxn id="6" idx="1"/>
            </p:cNvCxnSpPr>
            <p:nvPr/>
          </p:nvCxnSpPr>
          <p:spPr>
            <a:xfrm>
              <a:off x="4834489" y="4809434"/>
              <a:ext cx="584758" cy="71486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sp>
          <p:nvSpPr>
            <p:cNvPr id="8" name="Elipse 7"/>
            <p:cNvSpPr/>
            <p:nvPr/>
          </p:nvSpPr>
          <p:spPr>
            <a:xfrm>
              <a:off x="4529608" y="4504553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" name="Elipse 8"/>
            <p:cNvSpPr/>
            <p:nvPr/>
          </p:nvSpPr>
          <p:spPr>
            <a:xfrm>
              <a:off x="4351013" y="579187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10" name="Conector reto 9"/>
            <p:cNvCxnSpPr>
              <a:stCxn id="5" idx="7"/>
              <a:endCxn id="8" idx="2"/>
            </p:cNvCxnSpPr>
            <p:nvPr/>
          </p:nvCxnSpPr>
          <p:spPr>
            <a:xfrm flipV="1">
              <a:off x="3710610" y="4683148"/>
              <a:ext cx="818998" cy="19518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1" name="Conector reto 10"/>
            <p:cNvCxnSpPr>
              <a:stCxn id="9" idx="6"/>
              <a:endCxn id="6" idx="3"/>
            </p:cNvCxnSpPr>
            <p:nvPr/>
          </p:nvCxnSpPr>
          <p:spPr>
            <a:xfrm flipV="1">
              <a:off x="4708203" y="5776875"/>
              <a:ext cx="711044" cy="19359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2" name="Conector reto 11"/>
            <p:cNvCxnSpPr>
              <a:stCxn id="5" idx="5"/>
              <a:endCxn id="9" idx="1"/>
            </p:cNvCxnSpPr>
            <p:nvPr/>
          </p:nvCxnSpPr>
          <p:spPr>
            <a:xfrm>
              <a:off x="3710610" y="5130905"/>
              <a:ext cx="692712" cy="71328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sp>
          <p:nvSpPr>
            <p:cNvPr id="13" name="Elipse 12"/>
            <p:cNvSpPr/>
            <p:nvPr/>
          </p:nvSpPr>
          <p:spPr>
            <a:xfrm>
              <a:off x="3431883" y="609614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pt-BR" b="1" kern="0" dirty="0">
                  <a:solidFill>
                    <a:sysClr val="window" lastClr="FFFFFF"/>
                  </a:solidFill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cxnSp>
          <p:nvCxnSpPr>
            <p:cNvPr id="14" name="Conector reto 13"/>
            <p:cNvCxnSpPr>
              <a:stCxn id="13" idx="0"/>
              <a:endCxn id="5" idx="4"/>
            </p:cNvCxnSpPr>
            <p:nvPr/>
          </p:nvCxnSpPr>
          <p:spPr>
            <a:xfrm flipH="1" flipV="1">
              <a:off x="3584324" y="5183214"/>
              <a:ext cx="26154" cy="9129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5" name="Conector reto 14"/>
            <p:cNvCxnSpPr>
              <a:stCxn id="9" idx="3"/>
              <a:endCxn id="13" idx="6"/>
            </p:cNvCxnSpPr>
            <p:nvPr/>
          </p:nvCxnSpPr>
          <p:spPr>
            <a:xfrm flipH="1">
              <a:off x="3789073" y="6096757"/>
              <a:ext cx="614249" cy="17798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6" name="Conector reto 15"/>
            <p:cNvCxnSpPr>
              <a:stCxn id="6" idx="2"/>
              <a:endCxn id="5" idx="6"/>
            </p:cNvCxnSpPr>
            <p:nvPr/>
          </p:nvCxnSpPr>
          <p:spPr>
            <a:xfrm flipH="1" flipV="1">
              <a:off x="3762919" y="5004619"/>
              <a:ext cx="1604019" cy="64597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85842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pelo menor caminho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Menor caminho</a:t>
            </a:r>
          </a:p>
          <a:p>
            <a:pPr lvl="1"/>
            <a:r>
              <a:rPr lang="pt-BR" dirty="0" smtClean="0"/>
              <a:t>Caminho </a:t>
            </a:r>
            <a:r>
              <a:rPr lang="pt-BR" dirty="0"/>
              <a:t>mais curto ou caminho </a:t>
            </a:r>
            <a:r>
              <a:rPr lang="pt-BR" dirty="0" smtClean="0"/>
              <a:t>geodésico</a:t>
            </a:r>
          </a:p>
          <a:p>
            <a:pPr lvl="1"/>
            <a:r>
              <a:rPr lang="pt-BR" dirty="0" smtClean="0"/>
              <a:t>Caminho </a:t>
            </a:r>
            <a:r>
              <a:rPr lang="pt-BR" dirty="0"/>
              <a:t>que apresenta o menor comprimento dentre todos os possíveis caminhos que conectam esses vértices</a:t>
            </a:r>
          </a:p>
          <a:p>
            <a:pPr lvl="2"/>
            <a:r>
              <a:rPr lang="pt-BR" dirty="0" smtClean="0"/>
              <a:t>O comprimento pode ser o número </a:t>
            </a:r>
            <a:r>
              <a:rPr lang="pt-BR" dirty="0"/>
              <a:t>de arestas que conectam os dois </a:t>
            </a:r>
            <a:r>
              <a:rPr lang="pt-BR" dirty="0" smtClean="0"/>
              <a:t>vértices ou a soma </a:t>
            </a:r>
            <a:r>
              <a:rPr lang="pt-BR" dirty="0"/>
              <a:t>dos pesos das arestas que compõem esse </a:t>
            </a:r>
            <a:r>
              <a:rPr lang="pt-BR" dirty="0" smtClean="0"/>
              <a:t>caminho (grafo ponderado)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58426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pelo menor caminho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das maneiras de achar o menor caminho é utilizando o algoritmo de </a:t>
            </a:r>
            <a:r>
              <a:rPr lang="pt-BR" dirty="0" err="1" smtClean="0"/>
              <a:t>Dijkstra</a:t>
            </a:r>
            <a:endParaRPr lang="pt-BR" dirty="0"/>
          </a:p>
          <a:p>
            <a:pPr lvl="1"/>
            <a:r>
              <a:rPr lang="pt-BR" dirty="0" smtClean="0"/>
              <a:t>Talvez </a:t>
            </a:r>
            <a:r>
              <a:rPr lang="pt-BR" dirty="0"/>
              <a:t>o mais conhecido algoritmo </a:t>
            </a:r>
            <a:endParaRPr lang="pt-BR" dirty="0" smtClean="0"/>
          </a:p>
          <a:p>
            <a:pPr lvl="1"/>
            <a:r>
              <a:rPr lang="pt-BR" dirty="0" smtClean="0"/>
              <a:t>Trabalha com grafos </a:t>
            </a:r>
            <a:r>
              <a:rPr lang="pt-BR" dirty="0"/>
              <a:t>e </a:t>
            </a:r>
            <a:r>
              <a:rPr lang="pt-BR" dirty="0" err="1"/>
              <a:t>digrafos</a:t>
            </a:r>
            <a:r>
              <a:rPr lang="pt-BR" dirty="0"/>
              <a:t>, ponderados ou não. </a:t>
            </a:r>
            <a:endParaRPr lang="pt-BR" dirty="0" smtClean="0"/>
          </a:p>
          <a:p>
            <a:pPr lvl="2"/>
            <a:r>
              <a:rPr lang="pt-BR" dirty="0" smtClean="0"/>
              <a:t>No caso de um </a:t>
            </a:r>
            <a:r>
              <a:rPr lang="pt-BR" dirty="0"/>
              <a:t>grafo ponderado, as arestas não podem ter pesos negativos. </a:t>
            </a:r>
          </a:p>
        </p:txBody>
      </p:sp>
    </p:spTree>
    <p:extLst>
      <p:ext uri="{BB962C8B-B14F-4D97-AF65-F5344CB8AC3E}">
        <p14:creationId xmlns:p14="http://schemas.microsoft.com/office/powerpoint/2010/main" val="2285842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pelo menor caminho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Funcionamento </a:t>
            </a:r>
          </a:p>
          <a:p>
            <a:pPr lvl="1"/>
            <a:r>
              <a:rPr lang="pt-BR" dirty="0"/>
              <a:t>Partindo de um vértice inicial, o algoritmo de </a:t>
            </a:r>
            <a:r>
              <a:rPr lang="pt-BR" dirty="0" err="1"/>
              <a:t>Dijkstra</a:t>
            </a:r>
            <a:r>
              <a:rPr lang="pt-BR" dirty="0"/>
              <a:t> calcula a menor distância deste vértice a todos os demais (desde que exista um caminho entre eles)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9155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pelo menor caminho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Criando um grafo para teste</a:t>
            </a:r>
          </a:p>
          <a:p>
            <a:endParaRPr lang="pt-BR" dirty="0"/>
          </a:p>
        </p:txBody>
      </p:sp>
      <p:grpSp>
        <p:nvGrpSpPr>
          <p:cNvPr id="7" name="Grupo 6"/>
          <p:cNvGrpSpPr/>
          <p:nvPr/>
        </p:nvGrpSpPr>
        <p:grpSpPr>
          <a:xfrm>
            <a:off x="1397834" y="2115393"/>
            <a:ext cx="6348331" cy="4625975"/>
            <a:chOff x="1397834" y="2115393"/>
            <a:chExt cx="6348331" cy="4625975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7834" y="2115393"/>
              <a:ext cx="6348331" cy="4625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tângulo 5"/>
            <p:cNvSpPr/>
            <p:nvPr/>
          </p:nvSpPr>
          <p:spPr>
            <a:xfrm>
              <a:off x="2267744" y="5166098"/>
              <a:ext cx="4104456" cy="32298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6574081" y="4504553"/>
            <a:ext cx="2318399" cy="1948783"/>
            <a:chOff x="3405729" y="4504553"/>
            <a:chExt cx="2318399" cy="1948783"/>
          </a:xfrm>
        </p:grpSpPr>
        <p:sp>
          <p:nvSpPr>
            <p:cNvPr id="9" name="Elipse 8"/>
            <p:cNvSpPr/>
            <p:nvPr/>
          </p:nvSpPr>
          <p:spPr>
            <a:xfrm>
              <a:off x="3405729" y="482602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5366938" y="547199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11" name="Conector reto 10"/>
            <p:cNvCxnSpPr>
              <a:stCxn id="12" idx="5"/>
              <a:endCxn id="10" idx="1"/>
            </p:cNvCxnSpPr>
            <p:nvPr/>
          </p:nvCxnSpPr>
          <p:spPr>
            <a:xfrm>
              <a:off x="4834489" y="4809434"/>
              <a:ext cx="584758" cy="71486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sp>
          <p:nvSpPr>
            <p:cNvPr id="12" name="Elipse 11"/>
            <p:cNvSpPr/>
            <p:nvPr/>
          </p:nvSpPr>
          <p:spPr>
            <a:xfrm>
              <a:off x="4529608" y="4504553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" name="Elipse 12"/>
            <p:cNvSpPr/>
            <p:nvPr/>
          </p:nvSpPr>
          <p:spPr>
            <a:xfrm>
              <a:off x="4351013" y="579187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14" name="Conector reto 13"/>
            <p:cNvCxnSpPr>
              <a:stCxn id="9" idx="7"/>
              <a:endCxn id="12" idx="2"/>
            </p:cNvCxnSpPr>
            <p:nvPr/>
          </p:nvCxnSpPr>
          <p:spPr>
            <a:xfrm flipV="1">
              <a:off x="3710610" y="4683148"/>
              <a:ext cx="818998" cy="19518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5" name="Conector reto 14"/>
            <p:cNvCxnSpPr>
              <a:stCxn id="13" idx="6"/>
              <a:endCxn id="10" idx="3"/>
            </p:cNvCxnSpPr>
            <p:nvPr/>
          </p:nvCxnSpPr>
          <p:spPr>
            <a:xfrm flipV="1">
              <a:off x="4708203" y="5776875"/>
              <a:ext cx="711044" cy="19359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6" name="Conector reto 15"/>
            <p:cNvCxnSpPr>
              <a:stCxn id="9" idx="5"/>
              <a:endCxn id="13" idx="1"/>
            </p:cNvCxnSpPr>
            <p:nvPr/>
          </p:nvCxnSpPr>
          <p:spPr>
            <a:xfrm>
              <a:off x="3710610" y="5130905"/>
              <a:ext cx="692712" cy="71328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sp>
          <p:nvSpPr>
            <p:cNvPr id="17" name="Elipse 16"/>
            <p:cNvSpPr/>
            <p:nvPr/>
          </p:nvSpPr>
          <p:spPr>
            <a:xfrm>
              <a:off x="3431883" y="609614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pt-BR" b="1" kern="0" dirty="0">
                  <a:solidFill>
                    <a:sysClr val="window" lastClr="FFFFFF"/>
                  </a:solidFill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cxnSp>
          <p:nvCxnSpPr>
            <p:cNvPr id="18" name="Conector reto 17"/>
            <p:cNvCxnSpPr>
              <a:stCxn id="17" idx="0"/>
              <a:endCxn id="9" idx="4"/>
            </p:cNvCxnSpPr>
            <p:nvPr/>
          </p:nvCxnSpPr>
          <p:spPr>
            <a:xfrm flipH="1" flipV="1">
              <a:off x="3584324" y="5183214"/>
              <a:ext cx="26154" cy="9129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9" name="Conector reto 18"/>
            <p:cNvCxnSpPr>
              <a:stCxn id="13" idx="3"/>
              <a:endCxn id="17" idx="6"/>
            </p:cNvCxnSpPr>
            <p:nvPr/>
          </p:nvCxnSpPr>
          <p:spPr>
            <a:xfrm flipH="1">
              <a:off x="3789073" y="6096757"/>
              <a:ext cx="614249" cy="17798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20" name="Conector reto 19"/>
            <p:cNvCxnSpPr>
              <a:stCxn id="10" idx="2"/>
              <a:endCxn id="9" idx="6"/>
            </p:cNvCxnSpPr>
            <p:nvPr/>
          </p:nvCxnSpPr>
          <p:spPr>
            <a:xfrm flipH="1" flipV="1">
              <a:off x="3762919" y="5004619"/>
              <a:ext cx="1604019" cy="64597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717627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pelo menor caminho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2132856"/>
            <a:ext cx="7572375" cy="462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17627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pelo menor caminho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2162001"/>
            <a:ext cx="7694613" cy="465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7633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pelo menor caminho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2069926"/>
            <a:ext cx="7827963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763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em grafos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Vários problemas em grafos podem </a:t>
            </a:r>
            <a:r>
              <a:rPr lang="pt-BR" dirty="0" smtClean="0"/>
              <a:t>ser resolvidos </a:t>
            </a:r>
            <a:r>
              <a:rPr lang="pt-BR" dirty="0"/>
              <a:t>efetuando uma </a:t>
            </a:r>
            <a:r>
              <a:rPr lang="pt-BR" dirty="0" smtClean="0"/>
              <a:t>busca</a:t>
            </a:r>
          </a:p>
          <a:p>
            <a:r>
              <a:rPr lang="pt-BR" dirty="0" smtClean="0"/>
              <a:t>A </a:t>
            </a:r>
            <a:r>
              <a:rPr lang="pt-BR" dirty="0"/>
              <a:t>busca pode precisar visitar todos </a:t>
            </a:r>
            <a:r>
              <a:rPr lang="pt-BR" dirty="0" smtClean="0"/>
              <a:t>ou apenas </a:t>
            </a:r>
            <a:r>
              <a:rPr lang="pt-BR" dirty="0"/>
              <a:t>um subconjunto dos </a:t>
            </a:r>
            <a:r>
              <a:rPr lang="pt-BR" dirty="0" smtClean="0"/>
              <a:t>vértices. </a:t>
            </a:r>
          </a:p>
          <a:p>
            <a:endParaRPr lang="pt-BR" dirty="0"/>
          </a:p>
        </p:txBody>
      </p:sp>
      <p:grpSp>
        <p:nvGrpSpPr>
          <p:cNvPr id="17" name="Grupo 16"/>
          <p:cNvGrpSpPr/>
          <p:nvPr/>
        </p:nvGrpSpPr>
        <p:grpSpPr>
          <a:xfrm>
            <a:off x="3405729" y="4504553"/>
            <a:ext cx="2318399" cy="1948783"/>
            <a:chOff x="3405729" y="4504553"/>
            <a:chExt cx="2318399" cy="1948783"/>
          </a:xfrm>
        </p:grpSpPr>
        <p:sp>
          <p:nvSpPr>
            <p:cNvPr id="5" name="Elipse 4"/>
            <p:cNvSpPr/>
            <p:nvPr/>
          </p:nvSpPr>
          <p:spPr>
            <a:xfrm>
              <a:off x="3405729" y="482602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" name="Elipse 5"/>
            <p:cNvSpPr/>
            <p:nvPr/>
          </p:nvSpPr>
          <p:spPr>
            <a:xfrm>
              <a:off x="5366938" y="547199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7" name="Conector reto 6"/>
            <p:cNvCxnSpPr>
              <a:stCxn id="8" idx="5"/>
              <a:endCxn id="6" idx="1"/>
            </p:cNvCxnSpPr>
            <p:nvPr/>
          </p:nvCxnSpPr>
          <p:spPr>
            <a:xfrm>
              <a:off x="4834489" y="4809434"/>
              <a:ext cx="584758" cy="71486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sp>
          <p:nvSpPr>
            <p:cNvPr id="8" name="Elipse 7"/>
            <p:cNvSpPr/>
            <p:nvPr/>
          </p:nvSpPr>
          <p:spPr>
            <a:xfrm>
              <a:off x="4529608" y="4504553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" name="Elipse 8"/>
            <p:cNvSpPr/>
            <p:nvPr/>
          </p:nvSpPr>
          <p:spPr>
            <a:xfrm>
              <a:off x="4351013" y="579187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10" name="Conector reto 9"/>
            <p:cNvCxnSpPr>
              <a:stCxn id="5" idx="7"/>
              <a:endCxn id="8" idx="2"/>
            </p:cNvCxnSpPr>
            <p:nvPr/>
          </p:nvCxnSpPr>
          <p:spPr>
            <a:xfrm flipV="1">
              <a:off x="3710610" y="4683148"/>
              <a:ext cx="818998" cy="19518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1" name="Conector reto 10"/>
            <p:cNvCxnSpPr>
              <a:stCxn id="9" idx="6"/>
              <a:endCxn id="6" idx="3"/>
            </p:cNvCxnSpPr>
            <p:nvPr/>
          </p:nvCxnSpPr>
          <p:spPr>
            <a:xfrm flipV="1">
              <a:off x="4708203" y="5776875"/>
              <a:ext cx="711044" cy="19359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2" name="Conector reto 11"/>
            <p:cNvCxnSpPr>
              <a:stCxn id="5" idx="5"/>
              <a:endCxn id="9" idx="1"/>
            </p:cNvCxnSpPr>
            <p:nvPr/>
          </p:nvCxnSpPr>
          <p:spPr>
            <a:xfrm>
              <a:off x="3710610" y="5130905"/>
              <a:ext cx="692712" cy="71328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sp>
          <p:nvSpPr>
            <p:cNvPr id="13" name="Elipse 12"/>
            <p:cNvSpPr/>
            <p:nvPr/>
          </p:nvSpPr>
          <p:spPr>
            <a:xfrm>
              <a:off x="3431883" y="609614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pt-BR" b="1" kern="0" dirty="0">
                  <a:solidFill>
                    <a:sysClr val="window" lastClr="FFFFFF"/>
                  </a:solidFill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cxnSp>
          <p:nvCxnSpPr>
            <p:cNvPr id="14" name="Conector reto 13"/>
            <p:cNvCxnSpPr>
              <a:stCxn id="13" idx="0"/>
              <a:endCxn id="5" idx="4"/>
            </p:cNvCxnSpPr>
            <p:nvPr/>
          </p:nvCxnSpPr>
          <p:spPr>
            <a:xfrm flipH="1" flipV="1">
              <a:off x="3584324" y="5183214"/>
              <a:ext cx="26154" cy="9129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5" name="Conector reto 14"/>
            <p:cNvCxnSpPr>
              <a:stCxn id="9" idx="3"/>
              <a:endCxn id="13" idx="6"/>
            </p:cNvCxnSpPr>
            <p:nvPr/>
          </p:nvCxnSpPr>
          <p:spPr>
            <a:xfrm flipH="1">
              <a:off x="3789073" y="6096757"/>
              <a:ext cx="614249" cy="17798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6" name="Conector reto 15"/>
            <p:cNvCxnSpPr>
              <a:stCxn id="6" idx="2"/>
              <a:endCxn id="5" idx="6"/>
            </p:cNvCxnSpPr>
            <p:nvPr/>
          </p:nvCxnSpPr>
          <p:spPr>
            <a:xfrm flipH="1" flipV="1">
              <a:off x="3762919" y="5004619"/>
              <a:ext cx="1604019" cy="64597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082745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pelo menor caminho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Passo a passo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7317994" y="226294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visitado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5" name="Tabela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638354"/>
              </p:ext>
            </p:extLst>
          </p:nvPr>
        </p:nvGraphicFramePr>
        <p:xfrm>
          <a:off x="3214187" y="2588382"/>
          <a:ext cx="444222" cy="182880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56" name="Grupo 55"/>
          <p:cNvGrpSpPr/>
          <p:nvPr/>
        </p:nvGrpSpPr>
        <p:grpSpPr>
          <a:xfrm>
            <a:off x="3874229" y="2626482"/>
            <a:ext cx="571504" cy="285752"/>
            <a:chOff x="5786446" y="1966902"/>
            <a:chExt cx="571504" cy="285752"/>
          </a:xfrm>
        </p:grpSpPr>
        <p:sp>
          <p:nvSpPr>
            <p:cNvPr id="57" name="Retângulo 56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59" name="Grupo 58"/>
          <p:cNvGrpSpPr/>
          <p:nvPr/>
        </p:nvGrpSpPr>
        <p:grpSpPr>
          <a:xfrm>
            <a:off x="3874229" y="2997960"/>
            <a:ext cx="571504" cy="285752"/>
            <a:chOff x="5786446" y="1966902"/>
            <a:chExt cx="571504" cy="285752"/>
          </a:xfrm>
        </p:grpSpPr>
        <p:sp>
          <p:nvSpPr>
            <p:cNvPr id="60" name="Retângulo 59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3874229" y="3359912"/>
            <a:ext cx="571504" cy="285752"/>
            <a:chOff x="5786446" y="1966902"/>
            <a:chExt cx="571504" cy="285752"/>
          </a:xfrm>
        </p:grpSpPr>
        <p:sp>
          <p:nvSpPr>
            <p:cNvPr id="63" name="Retângulo 62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3874229" y="3731390"/>
            <a:ext cx="571504" cy="285752"/>
            <a:chOff x="5786446" y="1966902"/>
            <a:chExt cx="571504" cy="285752"/>
          </a:xfrm>
        </p:grpSpPr>
        <p:sp>
          <p:nvSpPr>
            <p:cNvPr id="66" name="Retângulo 65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4673397" y="2997960"/>
            <a:ext cx="571504" cy="285752"/>
            <a:chOff x="5786446" y="1966902"/>
            <a:chExt cx="571504" cy="285752"/>
          </a:xfrm>
        </p:grpSpPr>
        <p:sp>
          <p:nvSpPr>
            <p:cNvPr id="69" name="Retângulo 68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71" name="Conector de seta reta 70"/>
          <p:cNvCxnSpPr/>
          <p:nvPr/>
        </p:nvCxnSpPr>
        <p:spPr>
          <a:xfrm rot="10800000" flipH="1">
            <a:off x="4294307" y="3140836"/>
            <a:ext cx="360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2" name="Conector de seta reta 71"/>
          <p:cNvCxnSpPr/>
          <p:nvPr/>
        </p:nvCxnSpPr>
        <p:spPr>
          <a:xfrm rot="10800000" flipH="1">
            <a:off x="3544076" y="3140836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3" name="Conector de seta reta 72"/>
          <p:cNvCxnSpPr/>
          <p:nvPr/>
        </p:nvCxnSpPr>
        <p:spPr>
          <a:xfrm rot="10800000" flipH="1">
            <a:off x="3544076" y="3502788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4" name="Conector de seta reta 73"/>
          <p:cNvCxnSpPr/>
          <p:nvPr/>
        </p:nvCxnSpPr>
        <p:spPr>
          <a:xfrm rot="10800000" flipH="1">
            <a:off x="3544076" y="3874266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5" name="Conector de seta reta 74"/>
          <p:cNvCxnSpPr/>
          <p:nvPr/>
        </p:nvCxnSpPr>
        <p:spPr>
          <a:xfrm rot="10800000" flipH="1">
            <a:off x="3548838" y="2759833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pSp>
        <p:nvGrpSpPr>
          <p:cNvPr id="76" name="Grupo 75"/>
          <p:cNvGrpSpPr/>
          <p:nvPr/>
        </p:nvGrpSpPr>
        <p:grpSpPr>
          <a:xfrm>
            <a:off x="4673397" y="3724682"/>
            <a:ext cx="571504" cy="285752"/>
            <a:chOff x="5786446" y="1966902"/>
            <a:chExt cx="571504" cy="285752"/>
          </a:xfrm>
        </p:grpSpPr>
        <p:sp>
          <p:nvSpPr>
            <p:cNvPr id="77" name="Retângulo 76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79" name="Conector de seta reta 78"/>
          <p:cNvCxnSpPr/>
          <p:nvPr/>
        </p:nvCxnSpPr>
        <p:spPr>
          <a:xfrm rot="10800000" flipH="1">
            <a:off x="4294307" y="3867558"/>
            <a:ext cx="360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pSp>
        <p:nvGrpSpPr>
          <p:cNvPr id="80" name="Grupo 79"/>
          <p:cNvGrpSpPr/>
          <p:nvPr/>
        </p:nvGrpSpPr>
        <p:grpSpPr>
          <a:xfrm>
            <a:off x="3880569" y="4099580"/>
            <a:ext cx="571504" cy="285752"/>
            <a:chOff x="5786446" y="1966902"/>
            <a:chExt cx="571504" cy="285752"/>
          </a:xfrm>
        </p:grpSpPr>
        <p:sp>
          <p:nvSpPr>
            <p:cNvPr id="81" name="Retângulo 80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83" name="Conector de seta reta 82"/>
          <p:cNvCxnSpPr/>
          <p:nvPr/>
        </p:nvCxnSpPr>
        <p:spPr>
          <a:xfrm rot="10800000" flipH="1">
            <a:off x="3555178" y="4232931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aphicFrame>
        <p:nvGraphicFramePr>
          <p:cNvPr id="84" name="Tabela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049448"/>
              </p:ext>
            </p:extLst>
          </p:nvPr>
        </p:nvGraphicFramePr>
        <p:xfrm>
          <a:off x="6902347" y="2585803"/>
          <a:ext cx="444222" cy="182880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5" name="CaixaDeTexto 84"/>
          <p:cNvSpPr txBox="1"/>
          <p:nvPr/>
        </p:nvSpPr>
        <p:spPr>
          <a:xfrm>
            <a:off x="6525906" y="226319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latin typeface="Arial" pitchFamily="34" charset="0"/>
                <a:cs typeface="Arial" pitchFamily="34" charset="0"/>
              </a:rPr>
              <a:t>ant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0" y="449718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>
                <a:latin typeface="Arial" pitchFamily="34" charset="0"/>
                <a:cs typeface="Arial" pitchFamily="34" charset="0"/>
              </a:rPr>
              <a:t>Inicia o cálculo com o vértice 0. Atribui distância ZERO a ele (início). O restante dos vértice recebem distância -1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7" name="Tabela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673670"/>
              </p:ext>
            </p:extLst>
          </p:nvPr>
        </p:nvGraphicFramePr>
        <p:xfrm>
          <a:off x="6110908" y="2585803"/>
          <a:ext cx="444222" cy="182880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8" name="CaixaDeTexto 87"/>
          <p:cNvSpPr txBox="1"/>
          <p:nvPr/>
        </p:nvSpPr>
        <p:spPr>
          <a:xfrm>
            <a:off x="5734467" y="226319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latin typeface="Arial" pitchFamily="34" charset="0"/>
                <a:cs typeface="Arial" pitchFamily="34" charset="0"/>
              </a:rPr>
              <a:t>dist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9" name="Tabela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017195"/>
              </p:ext>
            </p:extLst>
          </p:nvPr>
        </p:nvGraphicFramePr>
        <p:xfrm>
          <a:off x="7694435" y="2585551"/>
          <a:ext cx="444222" cy="182880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90" name="Grupo 89"/>
          <p:cNvGrpSpPr/>
          <p:nvPr/>
        </p:nvGrpSpPr>
        <p:grpSpPr>
          <a:xfrm>
            <a:off x="93856" y="2546657"/>
            <a:ext cx="2318399" cy="1948783"/>
            <a:chOff x="90762" y="3352425"/>
            <a:chExt cx="2318399" cy="1948783"/>
          </a:xfrm>
        </p:grpSpPr>
        <p:sp>
          <p:nvSpPr>
            <p:cNvPr id="91" name="Elipse 90"/>
            <p:cNvSpPr/>
            <p:nvPr/>
          </p:nvSpPr>
          <p:spPr>
            <a:xfrm>
              <a:off x="90762" y="367389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</a:p>
          </p:txBody>
        </p:sp>
        <p:sp>
          <p:nvSpPr>
            <p:cNvPr id="92" name="Elipse 91"/>
            <p:cNvSpPr/>
            <p:nvPr/>
          </p:nvSpPr>
          <p:spPr>
            <a:xfrm>
              <a:off x="2051971" y="431986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93" name="Conector reto 92"/>
            <p:cNvCxnSpPr>
              <a:stCxn id="94" idx="5"/>
              <a:endCxn id="92" idx="1"/>
            </p:cNvCxnSpPr>
            <p:nvPr/>
          </p:nvCxnSpPr>
          <p:spPr>
            <a:xfrm>
              <a:off x="1519522" y="3657306"/>
              <a:ext cx="584758" cy="71486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sp>
          <p:nvSpPr>
            <p:cNvPr id="94" name="Elipse 93"/>
            <p:cNvSpPr/>
            <p:nvPr/>
          </p:nvSpPr>
          <p:spPr>
            <a:xfrm>
              <a:off x="1214641" y="3352425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5" name="Elipse 94"/>
            <p:cNvSpPr/>
            <p:nvPr/>
          </p:nvSpPr>
          <p:spPr>
            <a:xfrm>
              <a:off x="1036046" y="4639748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96" name="Conector reto 95"/>
            <p:cNvCxnSpPr>
              <a:stCxn id="91" idx="7"/>
              <a:endCxn id="94" idx="2"/>
            </p:cNvCxnSpPr>
            <p:nvPr/>
          </p:nvCxnSpPr>
          <p:spPr>
            <a:xfrm flipV="1">
              <a:off x="395643" y="3531020"/>
              <a:ext cx="818998" cy="19518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97" name="Conector reto 96"/>
            <p:cNvCxnSpPr>
              <a:stCxn id="95" idx="6"/>
              <a:endCxn id="92" idx="3"/>
            </p:cNvCxnSpPr>
            <p:nvPr/>
          </p:nvCxnSpPr>
          <p:spPr>
            <a:xfrm flipV="1">
              <a:off x="1393236" y="4624747"/>
              <a:ext cx="711044" cy="19359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98" name="Conector reto 97"/>
            <p:cNvCxnSpPr>
              <a:stCxn id="91" idx="5"/>
              <a:endCxn id="95" idx="1"/>
            </p:cNvCxnSpPr>
            <p:nvPr/>
          </p:nvCxnSpPr>
          <p:spPr>
            <a:xfrm>
              <a:off x="395643" y="3978777"/>
              <a:ext cx="692712" cy="71328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sp>
          <p:nvSpPr>
            <p:cNvPr id="99" name="Elipse 98"/>
            <p:cNvSpPr/>
            <p:nvPr/>
          </p:nvSpPr>
          <p:spPr>
            <a:xfrm>
              <a:off x="116916" y="4944018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0</a:t>
              </a:r>
            </a:p>
          </p:txBody>
        </p:sp>
        <p:cxnSp>
          <p:nvCxnSpPr>
            <p:cNvPr id="100" name="Conector reto 99"/>
            <p:cNvCxnSpPr>
              <a:stCxn id="99" idx="0"/>
              <a:endCxn id="91" idx="4"/>
            </p:cNvCxnSpPr>
            <p:nvPr/>
          </p:nvCxnSpPr>
          <p:spPr>
            <a:xfrm flipH="1" flipV="1">
              <a:off x="269357" y="4031086"/>
              <a:ext cx="26154" cy="9129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01" name="Conector reto 100"/>
            <p:cNvCxnSpPr>
              <a:stCxn id="95" idx="3"/>
              <a:endCxn id="99" idx="6"/>
            </p:cNvCxnSpPr>
            <p:nvPr/>
          </p:nvCxnSpPr>
          <p:spPr>
            <a:xfrm flipH="1">
              <a:off x="474106" y="4944629"/>
              <a:ext cx="614249" cy="17798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02" name="Conector reto 101"/>
            <p:cNvCxnSpPr>
              <a:stCxn id="92" idx="2"/>
              <a:endCxn id="91" idx="6"/>
            </p:cNvCxnSpPr>
            <p:nvPr/>
          </p:nvCxnSpPr>
          <p:spPr>
            <a:xfrm flipH="1" flipV="1">
              <a:off x="447952" y="3852491"/>
              <a:ext cx="1604019" cy="64597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491081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pelo menor caminho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Passo a passo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7317994" y="227687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visitado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5" name="Tabela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300140"/>
              </p:ext>
            </p:extLst>
          </p:nvPr>
        </p:nvGraphicFramePr>
        <p:xfrm>
          <a:off x="3213538" y="2602314"/>
          <a:ext cx="444222" cy="182880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56" name="Grupo 55"/>
          <p:cNvGrpSpPr/>
          <p:nvPr/>
        </p:nvGrpSpPr>
        <p:grpSpPr>
          <a:xfrm>
            <a:off x="3873580" y="2640414"/>
            <a:ext cx="571504" cy="285752"/>
            <a:chOff x="5786446" y="1966902"/>
            <a:chExt cx="571504" cy="285752"/>
          </a:xfrm>
          <a:solidFill>
            <a:srgbClr val="4F81BD">
              <a:lumMod val="20000"/>
              <a:lumOff val="80000"/>
            </a:srgbClr>
          </a:solidFill>
        </p:grpSpPr>
        <p:sp>
          <p:nvSpPr>
            <p:cNvPr id="57" name="Retângulo 56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59" name="Grupo 58"/>
          <p:cNvGrpSpPr/>
          <p:nvPr/>
        </p:nvGrpSpPr>
        <p:grpSpPr>
          <a:xfrm>
            <a:off x="3873580" y="3011892"/>
            <a:ext cx="571504" cy="285752"/>
            <a:chOff x="5786446" y="1966902"/>
            <a:chExt cx="571504" cy="285752"/>
          </a:xfrm>
        </p:grpSpPr>
        <p:sp>
          <p:nvSpPr>
            <p:cNvPr id="60" name="Retângulo 59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3873580" y="3373844"/>
            <a:ext cx="571504" cy="285752"/>
            <a:chOff x="5786446" y="1966902"/>
            <a:chExt cx="571504" cy="285752"/>
          </a:xfrm>
        </p:grpSpPr>
        <p:sp>
          <p:nvSpPr>
            <p:cNvPr id="63" name="Retângulo 62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3873580" y="3745322"/>
            <a:ext cx="571504" cy="285752"/>
            <a:chOff x="5786446" y="1966902"/>
            <a:chExt cx="571504" cy="285752"/>
          </a:xfrm>
        </p:grpSpPr>
        <p:sp>
          <p:nvSpPr>
            <p:cNvPr id="66" name="Retângulo 65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4672748" y="3011892"/>
            <a:ext cx="571504" cy="285752"/>
            <a:chOff x="5786446" y="1966902"/>
            <a:chExt cx="571504" cy="285752"/>
          </a:xfrm>
        </p:grpSpPr>
        <p:sp>
          <p:nvSpPr>
            <p:cNvPr id="69" name="Retângulo 68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71" name="Conector de seta reta 70"/>
          <p:cNvCxnSpPr/>
          <p:nvPr/>
        </p:nvCxnSpPr>
        <p:spPr>
          <a:xfrm rot="10800000" flipH="1">
            <a:off x="4293658" y="3154768"/>
            <a:ext cx="360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2" name="Conector de seta reta 71"/>
          <p:cNvCxnSpPr/>
          <p:nvPr/>
        </p:nvCxnSpPr>
        <p:spPr>
          <a:xfrm rot="10800000" flipH="1">
            <a:off x="3543427" y="3154768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3" name="Conector de seta reta 72"/>
          <p:cNvCxnSpPr/>
          <p:nvPr/>
        </p:nvCxnSpPr>
        <p:spPr>
          <a:xfrm rot="10800000" flipH="1">
            <a:off x="3543427" y="3516720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4" name="Conector de seta reta 73"/>
          <p:cNvCxnSpPr/>
          <p:nvPr/>
        </p:nvCxnSpPr>
        <p:spPr>
          <a:xfrm rot="10800000" flipH="1">
            <a:off x="3543427" y="3888198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5" name="Conector de seta reta 74"/>
          <p:cNvCxnSpPr/>
          <p:nvPr/>
        </p:nvCxnSpPr>
        <p:spPr>
          <a:xfrm rot="10800000" flipH="1">
            <a:off x="3548189" y="2773765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pSp>
        <p:nvGrpSpPr>
          <p:cNvPr id="76" name="Grupo 75"/>
          <p:cNvGrpSpPr/>
          <p:nvPr/>
        </p:nvGrpSpPr>
        <p:grpSpPr>
          <a:xfrm>
            <a:off x="90762" y="2565156"/>
            <a:ext cx="2318399" cy="1948783"/>
            <a:chOff x="90762" y="3352425"/>
            <a:chExt cx="2318399" cy="1948783"/>
          </a:xfrm>
        </p:grpSpPr>
        <p:sp>
          <p:nvSpPr>
            <p:cNvPr id="77" name="Elipse 76"/>
            <p:cNvSpPr/>
            <p:nvPr/>
          </p:nvSpPr>
          <p:spPr>
            <a:xfrm>
              <a:off x="90762" y="367389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</a:p>
          </p:txBody>
        </p:sp>
        <p:sp>
          <p:nvSpPr>
            <p:cNvPr id="78" name="Elipse 77"/>
            <p:cNvSpPr/>
            <p:nvPr/>
          </p:nvSpPr>
          <p:spPr>
            <a:xfrm>
              <a:off x="2051971" y="431986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79" name="Conector reto 78"/>
            <p:cNvCxnSpPr>
              <a:stCxn id="80" idx="5"/>
              <a:endCxn id="78" idx="1"/>
            </p:cNvCxnSpPr>
            <p:nvPr/>
          </p:nvCxnSpPr>
          <p:spPr>
            <a:xfrm>
              <a:off x="1519522" y="3657306"/>
              <a:ext cx="584758" cy="71486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sp>
          <p:nvSpPr>
            <p:cNvPr id="80" name="Elipse 79"/>
            <p:cNvSpPr/>
            <p:nvPr/>
          </p:nvSpPr>
          <p:spPr>
            <a:xfrm>
              <a:off x="1214641" y="3352425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1" name="Elipse 80"/>
            <p:cNvSpPr/>
            <p:nvPr/>
          </p:nvSpPr>
          <p:spPr>
            <a:xfrm>
              <a:off x="1036046" y="4639748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82" name="Conector reto 81"/>
            <p:cNvCxnSpPr>
              <a:stCxn id="77" idx="7"/>
              <a:endCxn id="80" idx="2"/>
            </p:cNvCxnSpPr>
            <p:nvPr/>
          </p:nvCxnSpPr>
          <p:spPr>
            <a:xfrm flipV="1">
              <a:off x="395643" y="3531020"/>
              <a:ext cx="818998" cy="19518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83" name="Conector reto 82"/>
            <p:cNvCxnSpPr>
              <a:stCxn id="81" idx="6"/>
              <a:endCxn id="78" idx="3"/>
            </p:cNvCxnSpPr>
            <p:nvPr/>
          </p:nvCxnSpPr>
          <p:spPr>
            <a:xfrm flipV="1">
              <a:off x="1393236" y="4624747"/>
              <a:ext cx="711044" cy="19359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84" name="Conector reto 83"/>
            <p:cNvCxnSpPr>
              <a:stCxn id="77" idx="5"/>
              <a:endCxn id="81" idx="1"/>
            </p:cNvCxnSpPr>
            <p:nvPr/>
          </p:nvCxnSpPr>
          <p:spPr>
            <a:xfrm>
              <a:off x="395643" y="3978777"/>
              <a:ext cx="692712" cy="71328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sp>
          <p:nvSpPr>
            <p:cNvPr id="85" name="Elipse 84"/>
            <p:cNvSpPr/>
            <p:nvPr/>
          </p:nvSpPr>
          <p:spPr>
            <a:xfrm>
              <a:off x="116916" y="4944018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0</a:t>
              </a:r>
            </a:p>
          </p:txBody>
        </p:sp>
        <p:cxnSp>
          <p:nvCxnSpPr>
            <p:cNvPr id="86" name="Conector reto 85"/>
            <p:cNvCxnSpPr>
              <a:stCxn id="85" idx="0"/>
              <a:endCxn id="77" idx="4"/>
            </p:cNvCxnSpPr>
            <p:nvPr/>
          </p:nvCxnSpPr>
          <p:spPr>
            <a:xfrm flipH="1" flipV="1">
              <a:off x="269357" y="4031086"/>
              <a:ext cx="26154" cy="9129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87" name="Conector reto 86"/>
            <p:cNvCxnSpPr>
              <a:stCxn id="81" idx="3"/>
              <a:endCxn id="85" idx="6"/>
            </p:cNvCxnSpPr>
            <p:nvPr/>
          </p:nvCxnSpPr>
          <p:spPr>
            <a:xfrm flipH="1">
              <a:off x="474106" y="4944629"/>
              <a:ext cx="614249" cy="17798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88" name="Conector reto 87"/>
            <p:cNvCxnSpPr>
              <a:stCxn id="78" idx="2"/>
              <a:endCxn id="77" idx="6"/>
            </p:cNvCxnSpPr>
            <p:nvPr/>
          </p:nvCxnSpPr>
          <p:spPr>
            <a:xfrm flipH="1" flipV="1">
              <a:off x="447952" y="3852491"/>
              <a:ext cx="1604019" cy="64597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</p:grpSp>
      <p:grpSp>
        <p:nvGrpSpPr>
          <p:cNvPr id="89" name="Grupo 88"/>
          <p:cNvGrpSpPr/>
          <p:nvPr/>
        </p:nvGrpSpPr>
        <p:grpSpPr>
          <a:xfrm>
            <a:off x="4672748" y="3738614"/>
            <a:ext cx="571504" cy="285752"/>
            <a:chOff x="5786446" y="1966902"/>
            <a:chExt cx="571504" cy="285752"/>
          </a:xfrm>
        </p:grpSpPr>
        <p:sp>
          <p:nvSpPr>
            <p:cNvPr id="90" name="Retângulo 89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</a:p>
          </p:txBody>
        </p:sp>
        <p:sp>
          <p:nvSpPr>
            <p:cNvPr id="91" name="Retângulo 90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92" name="Conector de seta reta 91"/>
          <p:cNvCxnSpPr/>
          <p:nvPr/>
        </p:nvCxnSpPr>
        <p:spPr>
          <a:xfrm rot="10800000" flipH="1">
            <a:off x="4293658" y="3881490"/>
            <a:ext cx="360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pSp>
        <p:nvGrpSpPr>
          <p:cNvPr id="93" name="Grupo 92"/>
          <p:cNvGrpSpPr/>
          <p:nvPr/>
        </p:nvGrpSpPr>
        <p:grpSpPr>
          <a:xfrm>
            <a:off x="3879920" y="4113512"/>
            <a:ext cx="571504" cy="285752"/>
            <a:chOff x="5786446" y="1966902"/>
            <a:chExt cx="571504" cy="285752"/>
          </a:xfrm>
        </p:grpSpPr>
        <p:sp>
          <p:nvSpPr>
            <p:cNvPr id="94" name="Retângulo 93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96" name="Conector de seta reta 95"/>
          <p:cNvCxnSpPr/>
          <p:nvPr/>
        </p:nvCxnSpPr>
        <p:spPr>
          <a:xfrm rot="10800000" flipH="1">
            <a:off x="3554529" y="4246863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aphicFrame>
        <p:nvGraphicFramePr>
          <p:cNvPr id="97" name="Tabela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254210"/>
              </p:ext>
            </p:extLst>
          </p:nvPr>
        </p:nvGraphicFramePr>
        <p:xfrm>
          <a:off x="6901698" y="2599735"/>
          <a:ext cx="444222" cy="182880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8" name="CaixaDeTexto 97"/>
          <p:cNvSpPr txBox="1"/>
          <p:nvPr/>
        </p:nvSpPr>
        <p:spPr>
          <a:xfrm>
            <a:off x="6525257" y="227712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latin typeface="Arial" pitchFamily="34" charset="0"/>
                <a:cs typeface="Arial" pitchFamily="34" charset="0"/>
              </a:rPr>
              <a:t>ant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CaixaDeTexto 98"/>
          <p:cNvSpPr txBox="1"/>
          <p:nvPr/>
        </p:nvSpPr>
        <p:spPr>
          <a:xfrm>
            <a:off x="1" y="4526713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>
                <a:latin typeface="Arial" pitchFamily="34" charset="0"/>
                <a:cs typeface="Arial" pitchFamily="34" charset="0"/>
              </a:rPr>
              <a:t>Recupera vértice com menor distância ainda não visitado e o marca como visitado: vértice 0. Verifica e atualiza (se necessário) </a:t>
            </a:r>
            <a:r>
              <a:rPr lang="pt-BR" b="1" dirty="0" err="1" smtClean="0">
                <a:latin typeface="Arial" pitchFamily="34" charset="0"/>
                <a:cs typeface="Arial" pitchFamily="34" charset="0"/>
              </a:rPr>
              <a:t>dist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 e </a:t>
            </a:r>
            <a:r>
              <a:rPr lang="pt-BR" b="1" dirty="0" err="1" smtClean="0">
                <a:latin typeface="Arial" pitchFamily="34" charset="0"/>
                <a:cs typeface="Arial" pitchFamily="34" charset="0"/>
              </a:rPr>
              <a:t>ant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 do vértice adjacente (1)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0" name="Tabela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246255"/>
              </p:ext>
            </p:extLst>
          </p:nvPr>
        </p:nvGraphicFramePr>
        <p:xfrm>
          <a:off x="6110259" y="2599735"/>
          <a:ext cx="444222" cy="182880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1" name="CaixaDeTexto 100"/>
          <p:cNvSpPr txBox="1"/>
          <p:nvPr/>
        </p:nvSpPr>
        <p:spPr>
          <a:xfrm>
            <a:off x="5733818" y="227712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latin typeface="Arial" pitchFamily="34" charset="0"/>
                <a:cs typeface="Arial" pitchFamily="34" charset="0"/>
              </a:rPr>
              <a:t>dist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2" name="Tabela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523268"/>
              </p:ext>
            </p:extLst>
          </p:nvPr>
        </p:nvGraphicFramePr>
        <p:xfrm>
          <a:off x="7694435" y="2599483"/>
          <a:ext cx="444222" cy="182880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4358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pelo menor caminho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Passo a passo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7317994" y="227687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visitado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Elipse 53"/>
          <p:cNvSpPr/>
          <p:nvPr/>
        </p:nvSpPr>
        <p:spPr>
          <a:xfrm>
            <a:off x="91411" y="2886627"/>
            <a:ext cx="357190" cy="35719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55" name="Elipse 54"/>
          <p:cNvSpPr/>
          <p:nvPr/>
        </p:nvSpPr>
        <p:spPr>
          <a:xfrm>
            <a:off x="2052620" y="3532597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56" name="Conector reto 55"/>
          <p:cNvCxnSpPr>
            <a:stCxn id="57" idx="5"/>
            <a:endCxn id="55" idx="1"/>
          </p:cNvCxnSpPr>
          <p:nvPr/>
        </p:nvCxnSpPr>
        <p:spPr>
          <a:xfrm>
            <a:off x="1520171" y="2870037"/>
            <a:ext cx="584758" cy="714869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sp>
        <p:nvSpPr>
          <p:cNvPr id="57" name="Elipse 56"/>
          <p:cNvSpPr/>
          <p:nvPr/>
        </p:nvSpPr>
        <p:spPr>
          <a:xfrm>
            <a:off x="1215290" y="2565156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8" name="Elipse 57"/>
          <p:cNvSpPr/>
          <p:nvPr/>
        </p:nvSpPr>
        <p:spPr>
          <a:xfrm>
            <a:off x="1036695" y="3852479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59" name="Conector reto 58"/>
          <p:cNvCxnSpPr>
            <a:stCxn id="54" idx="7"/>
            <a:endCxn id="57" idx="2"/>
          </p:cNvCxnSpPr>
          <p:nvPr/>
        </p:nvCxnSpPr>
        <p:spPr>
          <a:xfrm flipV="1">
            <a:off x="396292" y="2743751"/>
            <a:ext cx="818998" cy="195185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60" name="Conector reto 59"/>
          <p:cNvCxnSpPr>
            <a:stCxn id="58" idx="6"/>
            <a:endCxn id="55" idx="3"/>
          </p:cNvCxnSpPr>
          <p:nvPr/>
        </p:nvCxnSpPr>
        <p:spPr>
          <a:xfrm flipV="1">
            <a:off x="1393885" y="3837478"/>
            <a:ext cx="711044" cy="19359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61" name="Conector reto 60"/>
          <p:cNvCxnSpPr>
            <a:stCxn id="54" idx="5"/>
            <a:endCxn id="58" idx="1"/>
          </p:cNvCxnSpPr>
          <p:nvPr/>
        </p:nvCxnSpPr>
        <p:spPr>
          <a:xfrm>
            <a:off x="396292" y="3191508"/>
            <a:ext cx="692712" cy="71328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graphicFrame>
        <p:nvGraphicFramePr>
          <p:cNvPr id="62" name="Tabela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60450"/>
              </p:ext>
            </p:extLst>
          </p:nvPr>
        </p:nvGraphicFramePr>
        <p:xfrm>
          <a:off x="3214187" y="2602314"/>
          <a:ext cx="444222" cy="182880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63" name="Grupo 62"/>
          <p:cNvGrpSpPr/>
          <p:nvPr/>
        </p:nvGrpSpPr>
        <p:grpSpPr>
          <a:xfrm>
            <a:off x="3874229" y="2640414"/>
            <a:ext cx="571504" cy="285752"/>
            <a:chOff x="5786446" y="1966902"/>
            <a:chExt cx="571504" cy="285752"/>
          </a:xfrm>
        </p:grpSpPr>
        <p:sp>
          <p:nvSpPr>
            <p:cNvPr id="64" name="Retângulo 63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5" name="Retângulo 64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6" name="Grupo 65"/>
          <p:cNvGrpSpPr/>
          <p:nvPr/>
        </p:nvGrpSpPr>
        <p:grpSpPr>
          <a:xfrm>
            <a:off x="3874229" y="3011892"/>
            <a:ext cx="571504" cy="285752"/>
            <a:chOff x="5786446" y="1966902"/>
            <a:chExt cx="571504" cy="285752"/>
          </a:xfrm>
          <a:solidFill>
            <a:srgbClr val="4F81BD">
              <a:lumMod val="20000"/>
              <a:lumOff val="80000"/>
            </a:srgbClr>
          </a:solidFill>
        </p:grpSpPr>
        <p:sp>
          <p:nvSpPr>
            <p:cNvPr id="67" name="Retângulo 66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3874229" y="3373844"/>
            <a:ext cx="571504" cy="285752"/>
            <a:chOff x="5786446" y="1966902"/>
            <a:chExt cx="571504" cy="285752"/>
          </a:xfrm>
        </p:grpSpPr>
        <p:sp>
          <p:nvSpPr>
            <p:cNvPr id="70" name="Retângulo 69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72" name="Grupo 71"/>
          <p:cNvGrpSpPr/>
          <p:nvPr/>
        </p:nvGrpSpPr>
        <p:grpSpPr>
          <a:xfrm>
            <a:off x="3874229" y="3745322"/>
            <a:ext cx="571504" cy="285752"/>
            <a:chOff x="5786446" y="1966902"/>
            <a:chExt cx="571504" cy="285752"/>
          </a:xfrm>
        </p:grpSpPr>
        <p:sp>
          <p:nvSpPr>
            <p:cNvPr id="73" name="Retângulo 72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75" name="Grupo 74"/>
          <p:cNvGrpSpPr/>
          <p:nvPr/>
        </p:nvGrpSpPr>
        <p:grpSpPr>
          <a:xfrm>
            <a:off x="4673397" y="3011892"/>
            <a:ext cx="571504" cy="285752"/>
            <a:chOff x="5786446" y="1966902"/>
            <a:chExt cx="571504" cy="285752"/>
          </a:xfrm>
          <a:solidFill>
            <a:srgbClr val="4F81BD">
              <a:lumMod val="20000"/>
              <a:lumOff val="80000"/>
            </a:srgbClr>
          </a:solidFill>
        </p:grpSpPr>
        <p:sp>
          <p:nvSpPr>
            <p:cNvPr id="76" name="Retângulo 75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78" name="Conector de seta reta 77"/>
          <p:cNvCxnSpPr/>
          <p:nvPr/>
        </p:nvCxnSpPr>
        <p:spPr>
          <a:xfrm rot="10800000" flipH="1">
            <a:off x="4294307" y="3154768"/>
            <a:ext cx="360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9" name="Conector de seta reta 78"/>
          <p:cNvCxnSpPr/>
          <p:nvPr/>
        </p:nvCxnSpPr>
        <p:spPr>
          <a:xfrm rot="10800000" flipH="1">
            <a:off x="3544076" y="3154768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80" name="Conector de seta reta 79"/>
          <p:cNvCxnSpPr/>
          <p:nvPr/>
        </p:nvCxnSpPr>
        <p:spPr>
          <a:xfrm rot="10800000" flipH="1">
            <a:off x="3544076" y="3516720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81" name="Conector de seta reta 80"/>
          <p:cNvCxnSpPr/>
          <p:nvPr/>
        </p:nvCxnSpPr>
        <p:spPr>
          <a:xfrm rot="10800000" flipH="1">
            <a:off x="3544076" y="3888198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82" name="Conector de seta reta 81"/>
          <p:cNvCxnSpPr/>
          <p:nvPr/>
        </p:nvCxnSpPr>
        <p:spPr>
          <a:xfrm rot="10800000" flipH="1">
            <a:off x="3548838" y="2773765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83" name="Elipse 82"/>
          <p:cNvSpPr/>
          <p:nvPr/>
        </p:nvSpPr>
        <p:spPr>
          <a:xfrm>
            <a:off x="117565" y="4156749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</a:t>
            </a:r>
          </a:p>
        </p:txBody>
      </p:sp>
      <p:cxnSp>
        <p:nvCxnSpPr>
          <p:cNvPr id="84" name="Conector reto 83"/>
          <p:cNvCxnSpPr>
            <a:stCxn id="83" idx="0"/>
            <a:endCxn id="54" idx="4"/>
          </p:cNvCxnSpPr>
          <p:nvPr/>
        </p:nvCxnSpPr>
        <p:spPr>
          <a:xfrm flipH="1" flipV="1">
            <a:off x="270006" y="3243817"/>
            <a:ext cx="26154" cy="91293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85" name="Conector reto 84"/>
          <p:cNvCxnSpPr>
            <a:stCxn id="58" idx="3"/>
            <a:endCxn id="83" idx="6"/>
          </p:cNvCxnSpPr>
          <p:nvPr/>
        </p:nvCxnSpPr>
        <p:spPr>
          <a:xfrm flipH="1">
            <a:off x="474755" y="4157360"/>
            <a:ext cx="614249" cy="177984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86" name="Conector reto 85"/>
          <p:cNvCxnSpPr>
            <a:stCxn id="55" idx="2"/>
            <a:endCxn id="54" idx="6"/>
          </p:cNvCxnSpPr>
          <p:nvPr/>
        </p:nvCxnSpPr>
        <p:spPr>
          <a:xfrm flipH="1" flipV="1">
            <a:off x="448601" y="3065222"/>
            <a:ext cx="1604019" cy="64597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grpSp>
        <p:nvGrpSpPr>
          <p:cNvPr id="87" name="Grupo 86"/>
          <p:cNvGrpSpPr/>
          <p:nvPr/>
        </p:nvGrpSpPr>
        <p:grpSpPr>
          <a:xfrm>
            <a:off x="4673397" y="3738614"/>
            <a:ext cx="571504" cy="285752"/>
            <a:chOff x="5786446" y="1966902"/>
            <a:chExt cx="571504" cy="285752"/>
          </a:xfrm>
        </p:grpSpPr>
        <p:sp>
          <p:nvSpPr>
            <p:cNvPr id="88" name="Retângulo 87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90" name="Conector de seta reta 89"/>
          <p:cNvCxnSpPr/>
          <p:nvPr/>
        </p:nvCxnSpPr>
        <p:spPr>
          <a:xfrm rot="10800000" flipH="1">
            <a:off x="4294307" y="3881490"/>
            <a:ext cx="360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pSp>
        <p:nvGrpSpPr>
          <p:cNvPr id="91" name="Grupo 90"/>
          <p:cNvGrpSpPr/>
          <p:nvPr/>
        </p:nvGrpSpPr>
        <p:grpSpPr>
          <a:xfrm>
            <a:off x="3880569" y="4113512"/>
            <a:ext cx="571504" cy="285752"/>
            <a:chOff x="5786446" y="1966902"/>
            <a:chExt cx="571504" cy="285752"/>
          </a:xfrm>
        </p:grpSpPr>
        <p:sp>
          <p:nvSpPr>
            <p:cNvPr id="92" name="Retângulo 91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94" name="Conector de seta reta 93"/>
          <p:cNvCxnSpPr/>
          <p:nvPr/>
        </p:nvCxnSpPr>
        <p:spPr>
          <a:xfrm rot="10800000" flipH="1">
            <a:off x="3555178" y="4250815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aphicFrame>
        <p:nvGraphicFramePr>
          <p:cNvPr id="95" name="Tabela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845231"/>
              </p:ext>
            </p:extLst>
          </p:nvPr>
        </p:nvGraphicFramePr>
        <p:xfrm>
          <a:off x="6902996" y="2599735"/>
          <a:ext cx="444222" cy="182880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6" name="CaixaDeTexto 95"/>
          <p:cNvSpPr txBox="1"/>
          <p:nvPr/>
        </p:nvSpPr>
        <p:spPr>
          <a:xfrm>
            <a:off x="6526555" y="227712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latin typeface="Arial" pitchFamily="34" charset="0"/>
                <a:cs typeface="Arial" pitchFamily="34" charset="0"/>
              </a:rPr>
              <a:t>ant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CaixaDeTexto 96"/>
          <p:cNvSpPr txBox="1"/>
          <p:nvPr/>
        </p:nvSpPr>
        <p:spPr>
          <a:xfrm>
            <a:off x="0" y="4521894"/>
            <a:ext cx="9108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latin typeface="Arial" pitchFamily="34" charset="0"/>
                <a:cs typeface="Arial" pitchFamily="34" charset="0"/>
              </a:rPr>
              <a:t>Recupera vértice com menor distância ainda não visitado e o marca como visitado: vértice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1. Verifica 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e atualiza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(se necessário) </a:t>
            </a:r>
            <a:r>
              <a:rPr lang="pt-BR" b="1" dirty="0" err="1" smtClean="0">
                <a:latin typeface="Arial" pitchFamily="34" charset="0"/>
                <a:cs typeface="Arial" pitchFamily="34" charset="0"/>
              </a:rPr>
              <a:t>dist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e </a:t>
            </a:r>
            <a:r>
              <a:rPr lang="pt-BR" b="1" dirty="0" err="1" smtClean="0">
                <a:latin typeface="Arial" pitchFamily="34" charset="0"/>
                <a:cs typeface="Arial" pitchFamily="34" charset="0"/>
              </a:rPr>
              <a:t>ant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 dos vértices adjacentes (2 e 3)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8" name="Tabela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768184"/>
              </p:ext>
            </p:extLst>
          </p:nvPr>
        </p:nvGraphicFramePr>
        <p:xfrm>
          <a:off x="6110908" y="2599735"/>
          <a:ext cx="444222" cy="182880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9" name="CaixaDeTexto 98"/>
          <p:cNvSpPr txBox="1"/>
          <p:nvPr/>
        </p:nvSpPr>
        <p:spPr>
          <a:xfrm>
            <a:off x="5734467" y="227712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latin typeface="Arial" pitchFamily="34" charset="0"/>
                <a:cs typeface="Arial" pitchFamily="34" charset="0"/>
              </a:rPr>
              <a:t>dist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0" name="Tabela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758545"/>
              </p:ext>
            </p:extLst>
          </p:nvPr>
        </p:nvGraphicFramePr>
        <p:xfrm>
          <a:off x="7694435" y="2599483"/>
          <a:ext cx="444222" cy="182880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2236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pelo menor caminho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Passo a passo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7317994" y="227687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visitado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Elipse 53"/>
          <p:cNvSpPr/>
          <p:nvPr/>
        </p:nvSpPr>
        <p:spPr>
          <a:xfrm>
            <a:off x="90762" y="2886627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55" name="Elipse 54"/>
          <p:cNvSpPr/>
          <p:nvPr/>
        </p:nvSpPr>
        <p:spPr>
          <a:xfrm>
            <a:off x="2051971" y="3532597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56" name="Conector reto 55"/>
          <p:cNvCxnSpPr>
            <a:stCxn id="57" idx="5"/>
            <a:endCxn id="55" idx="1"/>
          </p:cNvCxnSpPr>
          <p:nvPr/>
        </p:nvCxnSpPr>
        <p:spPr>
          <a:xfrm>
            <a:off x="1519522" y="2870037"/>
            <a:ext cx="584758" cy="714869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sp>
        <p:nvSpPr>
          <p:cNvPr id="57" name="Elipse 56"/>
          <p:cNvSpPr/>
          <p:nvPr/>
        </p:nvSpPr>
        <p:spPr>
          <a:xfrm>
            <a:off x="1214641" y="2565156"/>
            <a:ext cx="357190" cy="35719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58" name="Elipse 57"/>
          <p:cNvSpPr/>
          <p:nvPr/>
        </p:nvSpPr>
        <p:spPr>
          <a:xfrm>
            <a:off x="1036046" y="3852479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59" name="Conector reto 58"/>
          <p:cNvCxnSpPr>
            <a:stCxn id="54" idx="7"/>
            <a:endCxn id="57" idx="2"/>
          </p:cNvCxnSpPr>
          <p:nvPr/>
        </p:nvCxnSpPr>
        <p:spPr>
          <a:xfrm flipV="1">
            <a:off x="395643" y="2743751"/>
            <a:ext cx="818998" cy="195185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60" name="Conector reto 59"/>
          <p:cNvCxnSpPr>
            <a:stCxn id="58" idx="6"/>
            <a:endCxn id="55" idx="3"/>
          </p:cNvCxnSpPr>
          <p:nvPr/>
        </p:nvCxnSpPr>
        <p:spPr>
          <a:xfrm flipV="1">
            <a:off x="1393236" y="3837478"/>
            <a:ext cx="711044" cy="19359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61" name="Conector reto 60"/>
          <p:cNvCxnSpPr>
            <a:stCxn id="54" idx="5"/>
            <a:endCxn id="58" idx="1"/>
          </p:cNvCxnSpPr>
          <p:nvPr/>
        </p:nvCxnSpPr>
        <p:spPr>
          <a:xfrm>
            <a:off x="395643" y="3191508"/>
            <a:ext cx="692712" cy="71328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graphicFrame>
        <p:nvGraphicFramePr>
          <p:cNvPr id="62" name="Tabela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918606"/>
              </p:ext>
            </p:extLst>
          </p:nvPr>
        </p:nvGraphicFramePr>
        <p:xfrm>
          <a:off x="3213538" y="2602314"/>
          <a:ext cx="444222" cy="182880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63" name="Grupo 62"/>
          <p:cNvGrpSpPr/>
          <p:nvPr/>
        </p:nvGrpSpPr>
        <p:grpSpPr>
          <a:xfrm>
            <a:off x="3873580" y="2640414"/>
            <a:ext cx="571504" cy="285752"/>
            <a:chOff x="5786446" y="1966902"/>
            <a:chExt cx="571504" cy="285752"/>
          </a:xfrm>
          <a:solidFill>
            <a:sysClr val="window" lastClr="FFFFFF"/>
          </a:solidFill>
        </p:grpSpPr>
        <p:sp>
          <p:nvSpPr>
            <p:cNvPr id="64" name="Retângulo 63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5" name="Retângulo 64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6" name="Grupo 65"/>
          <p:cNvGrpSpPr/>
          <p:nvPr/>
        </p:nvGrpSpPr>
        <p:grpSpPr>
          <a:xfrm>
            <a:off x="3873580" y="3011892"/>
            <a:ext cx="571504" cy="285752"/>
            <a:chOff x="5786446" y="1966902"/>
            <a:chExt cx="571504" cy="285752"/>
          </a:xfrm>
        </p:grpSpPr>
        <p:sp>
          <p:nvSpPr>
            <p:cNvPr id="67" name="Retângulo 66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3873580" y="3373844"/>
            <a:ext cx="571504" cy="285752"/>
            <a:chOff x="5786446" y="1966902"/>
            <a:chExt cx="571504" cy="285752"/>
          </a:xfrm>
          <a:solidFill>
            <a:srgbClr val="4F81BD">
              <a:lumMod val="20000"/>
              <a:lumOff val="80000"/>
            </a:srgbClr>
          </a:solidFill>
        </p:grpSpPr>
        <p:sp>
          <p:nvSpPr>
            <p:cNvPr id="70" name="Retângulo 69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72" name="Grupo 71"/>
          <p:cNvGrpSpPr/>
          <p:nvPr/>
        </p:nvGrpSpPr>
        <p:grpSpPr>
          <a:xfrm>
            <a:off x="3873580" y="3745322"/>
            <a:ext cx="571504" cy="285752"/>
            <a:chOff x="5786446" y="1966902"/>
            <a:chExt cx="571504" cy="285752"/>
          </a:xfrm>
        </p:grpSpPr>
        <p:sp>
          <p:nvSpPr>
            <p:cNvPr id="73" name="Retângulo 72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75" name="Grupo 74"/>
          <p:cNvGrpSpPr/>
          <p:nvPr/>
        </p:nvGrpSpPr>
        <p:grpSpPr>
          <a:xfrm>
            <a:off x="4672748" y="3011892"/>
            <a:ext cx="571504" cy="285752"/>
            <a:chOff x="5786446" y="1966902"/>
            <a:chExt cx="571504" cy="285752"/>
          </a:xfrm>
        </p:grpSpPr>
        <p:sp>
          <p:nvSpPr>
            <p:cNvPr id="76" name="Retângulo 75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78" name="Conector de seta reta 77"/>
          <p:cNvCxnSpPr/>
          <p:nvPr/>
        </p:nvCxnSpPr>
        <p:spPr>
          <a:xfrm rot="10800000" flipH="1">
            <a:off x="4293658" y="3154768"/>
            <a:ext cx="360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9" name="Conector de seta reta 78"/>
          <p:cNvCxnSpPr/>
          <p:nvPr/>
        </p:nvCxnSpPr>
        <p:spPr>
          <a:xfrm rot="10800000" flipH="1">
            <a:off x="3543427" y="3154768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80" name="Conector de seta reta 79"/>
          <p:cNvCxnSpPr/>
          <p:nvPr/>
        </p:nvCxnSpPr>
        <p:spPr>
          <a:xfrm rot="10800000" flipH="1">
            <a:off x="3543427" y="3516720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81" name="Conector de seta reta 80"/>
          <p:cNvCxnSpPr/>
          <p:nvPr/>
        </p:nvCxnSpPr>
        <p:spPr>
          <a:xfrm rot="10800000" flipH="1">
            <a:off x="3543427" y="3888198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82" name="Conector de seta reta 81"/>
          <p:cNvCxnSpPr/>
          <p:nvPr/>
        </p:nvCxnSpPr>
        <p:spPr>
          <a:xfrm rot="10800000" flipH="1">
            <a:off x="3548189" y="2773765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83" name="Elipse 82"/>
          <p:cNvSpPr/>
          <p:nvPr/>
        </p:nvSpPr>
        <p:spPr>
          <a:xfrm>
            <a:off x="116916" y="4156749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</a:t>
            </a:r>
          </a:p>
        </p:txBody>
      </p:sp>
      <p:cxnSp>
        <p:nvCxnSpPr>
          <p:cNvPr id="84" name="Conector reto 83"/>
          <p:cNvCxnSpPr>
            <a:stCxn id="83" idx="0"/>
            <a:endCxn id="54" idx="4"/>
          </p:cNvCxnSpPr>
          <p:nvPr/>
        </p:nvCxnSpPr>
        <p:spPr>
          <a:xfrm flipH="1" flipV="1">
            <a:off x="269357" y="3243817"/>
            <a:ext cx="26154" cy="91293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85" name="Conector reto 84"/>
          <p:cNvCxnSpPr>
            <a:stCxn id="58" idx="3"/>
            <a:endCxn id="83" idx="6"/>
          </p:cNvCxnSpPr>
          <p:nvPr/>
        </p:nvCxnSpPr>
        <p:spPr>
          <a:xfrm flipH="1">
            <a:off x="474106" y="4157360"/>
            <a:ext cx="614249" cy="177984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86" name="Conector reto 85"/>
          <p:cNvCxnSpPr>
            <a:stCxn id="55" idx="2"/>
            <a:endCxn id="54" idx="6"/>
          </p:cNvCxnSpPr>
          <p:nvPr/>
        </p:nvCxnSpPr>
        <p:spPr>
          <a:xfrm flipH="1" flipV="1">
            <a:off x="447952" y="3065222"/>
            <a:ext cx="1604019" cy="64597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grpSp>
        <p:nvGrpSpPr>
          <p:cNvPr id="87" name="Grupo 86"/>
          <p:cNvGrpSpPr/>
          <p:nvPr/>
        </p:nvGrpSpPr>
        <p:grpSpPr>
          <a:xfrm>
            <a:off x="4672748" y="3738614"/>
            <a:ext cx="571504" cy="285752"/>
            <a:chOff x="5786446" y="1966902"/>
            <a:chExt cx="571504" cy="285752"/>
          </a:xfrm>
        </p:grpSpPr>
        <p:sp>
          <p:nvSpPr>
            <p:cNvPr id="88" name="Retângulo 87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90" name="Conector de seta reta 89"/>
          <p:cNvCxnSpPr/>
          <p:nvPr/>
        </p:nvCxnSpPr>
        <p:spPr>
          <a:xfrm rot="10800000" flipH="1">
            <a:off x="4293658" y="3881490"/>
            <a:ext cx="360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pSp>
        <p:nvGrpSpPr>
          <p:cNvPr id="91" name="Grupo 90"/>
          <p:cNvGrpSpPr/>
          <p:nvPr/>
        </p:nvGrpSpPr>
        <p:grpSpPr>
          <a:xfrm>
            <a:off x="3879920" y="4113512"/>
            <a:ext cx="571504" cy="285752"/>
            <a:chOff x="5786446" y="1966902"/>
            <a:chExt cx="571504" cy="285752"/>
          </a:xfrm>
        </p:grpSpPr>
        <p:sp>
          <p:nvSpPr>
            <p:cNvPr id="92" name="Retângulo 91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94" name="Conector de seta reta 93"/>
          <p:cNvCxnSpPr/>
          <p:nvPr/>
        </p:nvCxnSpPr>
        <p:spPr>
          <a:xfrm rot="10800000" flipH="1">
            <a:off x="3554529" y="4246863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aphicFrame>
        <p:nvGraphicFramePr>
          <p:cNvPr id="95" name="Tabela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716451"/>
              </p:ext>
            </p:extLst>
          </p:nvPr>
        </p:nvGraphicFramePr>
        <p:xfrm>
          <a:off x="6902347" y="2599735"/>
          <a:ext cx="444222" cy="182880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6" name="CaixaDeTexto 95"/>
          <p:cNvSpPr txBox="1"/>
          <p:nvPr/>
        </p:nvSpPr>
        <p:spPr>
          <a:xfrm>
            <a:off x="6525906" y="227712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latin typeface="Arial" pitchFamily="34" charset="0"/>
                <a:cs typeface="Arial" pitchFamily="34" charset="0"/>
              </a:rPr>
              <a:t>ant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CaixaDeTexto 96"/>
          <p:cNvSpPr txBox="1"/>
          <p:nvPr/>
        </p:nvSpPr>
        <p:spPr>
          <a:xfrm>
            <a:off x="0" y="4526713"/>
            <a:ext cx="9108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latin typeface="Arial" pitchFamily="34" charset="0"/>
                <a:cs typeface="Arial" pitchFamily="34" charset="0"/>
              </a:rPr>
              <a:t>Recupera vértice com menor distância ainda não visitado e o marca como visitado: vértice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2. Verifica 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e atualiza (se necessário) </a:t>
            </a:r>
            <a:r>
              <a:rPr lang="pt-BR" b="1" dirty="0" err="1" smtClean="0">
                <a:latin typeface="Arial" pitchFamily="34" charset="0"/>
                <a:cs typeface="Arial" pitchFamily="34" charset="0"/>
              </a:rPr>
              <a:t>dist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e </a:t>
            </a:r>
            <a:r>
              <a:rPr lang="pt-BR" b="1" dirty="0" err="1" smtClean="0">
                <a:latin typeface="Arial" pitchFamily="34" charset="0"/>
                <a:cs typeface="Arial" pitchFamily="34" charset="0"/>
              </a:rPr>
              <a:t>ant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do vértice adjacente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(4)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8" name="Tabela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064647"/>
              </p:ext>
            </p:extLst>
          </p:nvPr>
        </p:nvGraphicFramePr>
        <p:xfrm>
          <a:off x="6110259" y="2599735"/>
          <a:ext cx="444222" cy="182880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9" name="CaixaDeTexto 98"/>
          <p:cNvSpPr txBox="1"/>
          <p:nvPr/>
        </p:nvSpPr>
        <p:spPr>
          <a:xfrm>
            <a:off x="5733818" y="227712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latin typeface="Arial" pitchFamily="34" charset="0"/>
                <a:cs typeface="Arial" pitchFamily="34" charset="0"/>
              </a:rPr>
              <a:t>dist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0" name="Tabela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291533"/>
              </p:ext>
            </p:extLst>
          </p:nvPr>
        </p:nvGraphicFramePr>
        <p:xfrm>
          <a:off x="7694435" y="2599483"/>
          <a:ext cx="444222" cy="182880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6724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pelo menor caminho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Passo a passo</a:t>
            </a:r>
          </a:p>
        </p:txBody>
      </p:sp>
      <p:sp>
        <p:nvSpPr>
          <p:cNvPr id="101" name="CaixaDeTexto 100"/>
          <p:cNvSpPr txBox="1"/>
          <p:nvPr/>
        </p:nvSpPr>
        <p:spPr>
          <a:xfrm>
            <a:off x="7317994" y="227687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visitado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Elipse 101"/>
          <p:cNvSpPr/>
          <p:nvPr/>
        </p:nvSpPr>
        <p:spPr>
          <a:xfrm>
            <a:off x="91411" y="2886627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103" name="Elipse 102"/>
          <p:cNvSpPr/>
          <p:nvPr/>
        </p:nvSpPr>
        <p:spPr>
          <a:xfrm>
            <a:off x="2052620" y="3532597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04" name="Conector reto 103"/>
          <p:cNvCxnSpPr>
            <a:stCxn id="105" idx="5"/>
            <a:endCxn id="103" idx="1"/>
          </p:cNvCxnSpPr>
          <p:nvPr/>
        </p:nvCxnSpPr>
        <p:spPr>
          <a:xfrm>
            <a:off x="1520171" y="2870037"/>
            <a:ext cx="584758" cy="714869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sp>
        <p:nvSpPr>
          <p:cNvPr id="105" name="Elipse 104"/>
          <p:cNvSpPr/>
          <p:nvPr/>
        </p:nvSpPr>
        <p:spPr>
          <a:xfrm>
            <a:off x="1215290" y="2565156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6" name="Elipse 105"/>
          <p:cNvSpPr/>
          <p:nvPr/>
        </p:nvSpPr>
        <p:spPr>
          <a:xfrm>
            <a:off x="1036695" y="3852479"/>
            <a:ext cx="357190" cy="35719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07" name="Conector reto 106"/>
          <p:cNvCxnSpPr>
            <a:stCxn id="102" idx="7"/>
            <a:endCxn id="105" idx="2"/>
          </p:cNvCxnSpPr>
          <p:nvPr/>
        </p:nvCxnSpPr>
        <p:spPr>
          <a:xfrm flipV="1">
            <a:off x="396292" y="2743751"/>
            <a:ext cx="818998" cy="195185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108" name="Conector reto 107"/>
          <p:cNvCxnSpPr>
            <a:stCxn id="106" idx="6"/>
            <a:endCxn id="103" idx="3"/>
          </p:cNvCxnSpPr>
          <p:nvPr/>
        </p:nvCxnSpPr>
        <p:spPr>
          <a:xfrm flipV="1">
            <a:off x="1393885" y="3837478"/>
            <a:ext cx="711044" cy="19359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109" name="Conector reto 108"/>
          <p:cNvCxnSpPr>
            <a:stCxn id="102" idx="5"/>
            <a:endCxn id="106" idx="1"/>
          </p:cNvCxnSpPr>
          <p:nvPr/>
        </p:nvCxnSpPr>
        <p:spPr>
          <a:xfrm>
            <a:off x="396292" y="3191508"/>
            <a:ext cx="692712" cy="71328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graphicFrame>
        <p:nvGraphicFramePr>
          <p:cNvPr id="110" name="Tabela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721632"/>
              </p:ext>
            </p:extLst>
          </p:nvPr>
        </p:nvGraphicFramePr>
        <p:xfrm>
          <a:off x="3214187" y="2602314"/>
          <a:ext cx="444222" cy="182880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111" name="Grupo 110"/>
          <p:cNvGrpSpPr/>
          <p:nvPr/>
        </p:nvGrpSpPr>
        <p:grpSpPr>
          <a:xfrm>
            <a:off x="3874229" y="2640414"/>
            <a:ext cx="571504" cy="285752"/>
            <a:chOff x="5786446" y="1966902"/>
            <a:chExt cx="571504" cy="285752"/>
          </a:xfrm>
        </p:grpSpPr>
        <p:sp>
          <p:nvSpPr>
            <p:cNvPr id="112" name="Retângulo 111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3" name="Retângulo 112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14" name="Grupo 113"/>
          <p:cNvGrpSpPr/>
          <p:nvPr/>
        </p:nvGrpSpPr>
        <p:grpSpPr>
          <a:xfrm>
            <a:off x="3874229" y="3011892"/>
            <a:ext cx="571504" cy="285752"/>
            <a:chOff x="5786446" y="1966902"/>
            <a:chExt cx="571504" cy="285752"/>
          </a:xfrm>
        </p:grpSpPr>
        <p:sp>
          <p:nvSpPr>
            <p:cNvPr id="115" name="Retângulo 114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6" name="Retângulo 115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3874229" y="3373844"/>
            <a:ext cx="571504" cy="285752"/>
            <a:chOff x="5786446" y="1966902"/>
            <a:chExt cx="571504" cy="285752"/>
          </a:xfrm>
        </p:grpSpPr>
        <p:sp>
          <p:nvSpPr>
            <p:cNvPr id="118" name="Retângulo 117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9" name="Retângulo 118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20" name="Grupo 119"/>
          <p:cNvGrpSpPr/>
          <p:nvPr/>
        </p:nvGrpSpPr>
        <p:grpSpPr>
          <a:xfrm>
            <a:off x="3874229" y="3745322"/>
            <a:ext cx="571504" cy="285752"/>
            <a:chOff x="5786446" y="1966902"/>
            <a:chExt cx="571504" cy="285752"/>
          </a:xfrm>
          <a:solidFill>
            <a:srgbClr val="4F81BD">
              <a:lumMod val="20000"/>
              <a:lumOff val="80000"/>
            </a:srgbClr>
          </a:solidFill>
        </p:grpSpPr>
        <p:sp>
          <p:nvSpPr>
            <p:cNvPr id="121" name="Retângulo 120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2" name="Retângulo 121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23" name="Grupo 122"/>
          <p:cNvGrpSpPr/>
          <p:nvPr/>
        </p:nvGrpSpPr>
        <p:grpSpPr>
          <a:xfrm>
            <a:off x="4673397" y="3011892"/>
            <a:ext cx="571504" cy="285752"/>
            <a:chOff x="5786446" y="1966902"/>
            <a:chExt cx="571504" cy="285752"/>
          </a:xfrm>
        </p:grpSpPr>
        <p:sp>
          <p:nvSpPr>
            <p:cNvPr id="124" name="Retângulo 123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5" name="Retângulo 124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26" name="Conector de seta reta 125"/>
          <p:cNvCxnSpPr/>
          <p:nvPr/>
        </p:nvCxnSpPr>
        <p:spPr>
          <a:xfrm rot="10800000" flipH="1">
            <a:off x="4294307" y="3154768"/>
            <a:ext cx="360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127" name="Conector de seta reta 126"/>
          <p:cNvCxnSpPr/>
          <p:nvPr/>
        </p:nvCxnSpPr>
        <p:spPr>
          <a:xfrm rot="10800000" flipH="1">
            <a:off x="3544076" y="3154768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128" name="Conector de seta reta 127"/>
          <p:cNvCxnSpPr/>
          <p:nvPr/>
        </p:nvCxnSpPr>
        <p:spPr>
          <a:xfrm rot="10800000" flipH="1">
            <a:off x="3544076" y="3516720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129" name="Conector de seta reta 128"/>
          <p:cNvCxnSpPr/>
          <p:nvPr/>
        </p:nvCxnSpPr>
        <p:spPr>
          <a:xfrm rot="10800000" flipH="1">
            <a:off x="3544076" y="3888198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130" name="Conector de seta reta 129"/>
          <p:cNvCxnSpPr/>
          <p:nvPr/>
        </p:nvCxnSpPr>
        <p:spPr>
          <a:xfrm rot="10800000" flipH="1">
            <a:off x="3548838" y="2773765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131" name="Elipse 130"/>
          <p:cNvSpPr/>
          <p:nvPr/>
        </p:nvSpPr>
        <p:spPr>
          <a:xfrm>
            <a:off x="117565" y="4156749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</a:t>
            </a:r>
          </a:p>
        </p:txBody>
      </p:sp>
      <p:cxnSp>
        <p:nvCxnSpPr>
          <p:cNvPr id="132" name="Conector reto 131"/>
          <p:cNvCxnSpPr>
            <a:stCxn id="131" idx="0"/>
            <a:endCxn id="102" idx="4"/>
          </p:cNvCxnSpPr>
          <p:nvPr/>
        </p:nvCxnSpPr>
        <p:spPr>
          <a:xfrm flipH="1" flipV="1">
            <a:off x="270006" y="3243817"/>
            <a:ext cx="26154" cy="91293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133" name="Conector reto 132"/>
          <p:cNvCxnSpPr>
            <a:stCxn id="106" idx="3"/>
            <a:endCxn id="131" idx="6"/>
          </p:cNvCxnSpPr>
          <p:nvPr/>
        </p:nvCxnSpPr>
        <p:spPr>
          <a:xfrm flipH="1">
            <a:off x="474755" y="4157360"/>
            <a:ext cx="614249" cy="177984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134" name="Conector reto 133"/>
          <p:cNvCxnSpPr>
            <a:stCxn id="103" idx="2"/>
            <a:endCxn id="102" idx="6"/>
          </p:cNvCxnSpPr>
          <p:nvPr/>
        </p:nvCxnSpPr>
        <p:spPr>
          <a:xfrm flipH="1" flipV="1">
            <a:off x="448601" y="3065222"/>
            <a:ext cx="1604019" cy="64597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grpSp>
        <p:nvGrpSpPr>
          <p:cNvPr id="135" name="Grupo 134"/>
          <p:cNvGrpSpPr/>
          <p:nvPr/>
        </p:nvGrpSpPr>
        <p:grpSpPr>
          <a:xfrm>
            <a:off x="4673397" y="3738614"/>
            <a:ext cx="571504" cy="285752"/>
            <a:chOff x="5786446" y="1966902"/>
            <a:chExt cx="571504" cy="285752"/>
          </a:xfrm>
          <a:solidFill>
            <a:srgbClr val="4F81BD">
              <a:lumMod val="20000"/>
              <a:lumOff val="80000"/>
            </a:srgbClr>
          </a:solidFill>
        </p:grpSpPr>
        <p:sp>
          <p:nvSpPr>
            <p:cNvPr id="136" name="Retângulo 135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</a:p>
          </p:txBody>
        </p:sp>
        <p:sp>
          <p:nvSpPr>
            <p:cNvPr id="137" name="Retângulo 136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38" name="Conector de seta reta 137"/>
          <p:cNvCxnSpPr/>
          <p:nvPr/>
        </p:nvCxnSpPr>
        <p:spPr>
          <a:xfrm rot="10800000" flipH="1">
            <a:off x="4294307" y="3881490"/>
            <a:ext cx="360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pSp>
        <p:nvGrpSpPr>
          <p:cNvPr id="139" name="Grupo 138"/>
          <p:cNvGrpSpPr/>
          <p:nvPr/>
        </p:nvGrpSpPr>
        <p:grpSpPr>
          <a:xfrm>
            <a:off x="3880569" y="4113512"/>
            <a:ext cx="571504" cy="285752"/>
            <a:chOff x="5786446" y="1966902"/>
            <a:chExt cx="571504" cy="285752"/>
          </a:xfrm>
        </p:grpSpPr>
        <p:sp>
          <p:nvSpPr>
            <p:cNvPr id="140" name="Retângulo 139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41" name="Retângulo 140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42" name="Conector de seta reta 141"/>
          <p:cNvCxnSpPr/>
          <p:nvPr/>
        </p:nvCxnSpPr>
        <p:spPr>
          <a:xfrm rot="10800000" flipH="1">
            <a:off x="3555178" y="4246863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aphicFrame>
        <p:nvGraphicFramePr>
          <p:cNvPr id="143" name="Tabela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612602"/>
              </p:ext>
            </p:extLst>
          </p:nvPr>
        </p:nvGraphicFramePr>
        <p:xfrm>
          <a:off x="6902996" y="2599735"/>
          <a:ext cx="444222" cy="182880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44" name="CaixaDeTexto 143"/>
          <p:cNvSpPr txBox="1"/>
          <p:nvPr/>
        </p:nvSpPr>
        <p:spPr>
          <a:xfrm>
            <a:off x="6526555" y="227712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latin typeface="Arial" pitchFamily="34" charset="0"/>
                <a:cs typeface="Arial" pitchFamily="34" charset="0"/>
              </a:rPr>
              <a:t>ant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5" name="CaixaDeTexto 144"/>
          <p:cNvSpPr txBox="1"/>
          <p:nvPr/>
        </p:nvSpPr>
        <p:spPr>
          <a:xfrm>
            <a:off x="0" y="4459347"/>
            <a:ext cx="9108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latin typeface="Arial" pitchFamily="34" charset="0"/>
                <a:cs typeface="Arial" pitchFamily="34" charset="0"/>
              </a:rPr>
              <a:t>Recupera vértice com menor distância ainda não visitado e o marca como visitado: vértice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3. Verifica 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e atualiza (se necessário) </a:t>
            </a:r>
            <a:r>
              <a:rPr lang="pt-BR" b="1" dirty="0" err="1">
                <a:latin typeface="Arial" pitchFamily="34" charset="0"/>
                <a:cs typeface="Arial" pitchFamily="34" charset="0"/>
              </a:rPr>
              <a:t>dist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 e </a:t>
            </a:r>
            <a:r>
              <a:rPr lang="pt-BR" b="1" dirty="0" err="1">
                <a:latin typeface="Arial" pitchFamily="34" charset="0"/>
                <a:cs typeface="Arial" pitchFamily="34" charset="0"/>
              </a:rPr>
              <a:t>ant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 dos vértices adjacentes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(0 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e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4)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46" name="Tabela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656631"/>
              </p:ext>
            </p:extLst>
          </p:nvPr>
        </p:nvGraphicFramePr>
        <p:xfrm>
          <a:off x="6110908" y="2599735"/>
          <a:ext cx="444222" cy="182880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47" name="CaixaDeTexto 146"/>
          <p:cNvSpPr txBox="1"/>
          <p:nvPr/>
        </p:nvSpPr>
        <p:spPr>
          <a:xfrm>
            <a:off x="5734467" y="227712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latin typeface="Arial" pitchFamily="34" charset="0"/>
                <a:cs typeface="Arial" pitchFamily="34" charset="0"/>
              </a:rPr>
              <a:t>dist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48" name="Tabela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789979"/>
              </p:ext>
            </p:extLst>
          </p:nvPr>
        </p:nvGraphicFramePr>
        <p:xfrm>
          <a:off x="7694435" y="2599483"/>
          <a:ext cx="444222" cy="182880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9159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pelo menor caminho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Passo a passo</a:t>
            </a:r>
            <a:endParaRPr lang="pt-BR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7317994" y="2254637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visitado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Elipse 55"/>
          <p:cNvSpPr/>
          <p:nvPr/>
        </p:nvSpPr>
        <p:spPr>
          <a:xfrm>
            <a:off x="90762" y="2864392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57" name="Elipse 56"/>
          <p:cNvSpPr/>
          <p:nvPr/>
        </p:nvSpPr>
        <p:spPr>
          <a:xfrm>
            <a:off x="2051971" y="3510362"/>
            <a:ext cx="357190" cy="35719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58" name="Conector reto 57"/>
          <p:cNvCxnSpPr>
            <a:stCxn id="59" idx="5"/>
            <a:endCxn id="57" idx="1"/>
          </p:cNvCxnSpPr>
          <p:nvPr/>
        </p:nvCxnSpPr>
        <p:spPr>
          <a:xfrm>
            <a:off x="1519522" y="2847802"/>
            <a:ext cx="584758" cy="714869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sp>
        <p:nvSpPr>
          <p:cNvPr id="59" name="Elipse 58"/>
          <p:cNvSpPr/>
          <p:nvPr/>
        </p:nvSpPr>
        <p:spPr>
          <a:xfrm>
            <a:off x="1214641" y="2542921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60" name="Elipse 59"/>
          <p:cNvSpPr/>
          <p:nvPr/>
        </p:nvSpPr>
        <p:spPr>
          <a:xfrm>
            <a:off x="1036046" y="3830244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61" name="Conector reto 60"/>
          <p:cNvCxnSpPr>
            <a:stCxn id="56" idx="7"/>
            <a:endCxn id="59" idx="2"/>
          </p:cNvCxnSpPr>
          <p:nvPr/>
        </p:nvCxnSpPr>
        <p:spPr>
          <a:xfrm flipV="1">
            <a:off x="395643" y="2721516"/>
            <a:ext cx="818998" cy="195185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62" name="Conector reto 61"/>
          <p:cNvCxnSpPr>
            <a:stCxn id="60" idx="6"/>
            <a:endCxn id="57" idx="3"/>
          </p:cNvCxnSpPr>
          <p:nvPr/>
        </p:nvCxnSpPr>
        <p:spPr>
          <a:xfrm flipV="1">
            <a:off x="1393236" y="3815243"/>
            <a:ext cx="711044" cy="19359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63" name="Conector reto 62"/>
          <p:cNvCxnSpPr>
            <a:stCxn id="56" idx="5"/>
            <a:endCxn id="60" idx="1"/>
          </p:cNvCxnSpPr>
          <p:nvPr/>
        </p:nvCxnSpPr>
        <p:spPr>
          <a:xfrm>
            <a:off x="395643" y="3169273"/>
            <a:ext cx="692712" cy="71328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graphicFrame>
        <p:nvGraphicFramePr>
          <p:cNvPr id="64" name="Tabela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57583"/>
              </p:ext>
            </p:extLst>
          </p:nvPr>
        </p:nvGraphicFramePr>
        <p:xfrm>
          <a:off x="3213538" y="2580079"/>
          <a:ext cx="444222" cy="182880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65" name="Grupo 64"/>
          <p:cNvGrpSpPr/>
          <p:nvPr/>
        </p:nvGrpSpPr>
        <p:grpSpPr>
          <a:xfrm>
            <a:off x="3873580" y="2618179"/>
            <a:ext cx="571504" cy="285752"/>
            <a:chOff x="5786446" y="1966902"/>
            <a:chExt cx="571504" cy="285752"/>
          </a:xfrm>
          <a:solidFill>
            <a:sysClr val="window" lastClr="FFFFFF"/>
          </a:solidFill>
        </p:grpSpPr>
        <p:sp>
          <p:nvSpPr>
            <p:cNvPr id="66" name="Retângulo 65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3873580" y="2989657"/>
            <a:ext cx="571504" cy="285752"/>
            <a:chOff x="5786446" y="1966902"/>
            <a:chExt cx="571504" cy="285752"/>
          </a:xfrm>
        </p:grpSpPr>
        <p:sp>
          <p:nvSpPr>
            <p:cNvPr id="69" name="Retângulo 68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3873580" y="3351609"/>
            <a:ext cx="571504" cy="285752"/>
            <a:chOff x="5786446" y="1966902"/>
            <a:chExt cx="571504" cy="285752"/>
          </a:xfrm>
        </p:grpSpPr>
        <p:sp>
          <p:nvSpPr>
            <p:cNvPr id="72" name="Retângulo 71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3873580" y="3723087"/>
            <a:ext cx="571504" cy="285752"/>
            <a:chOff x="5786446" y="1966902"/>
            <a:chExt cx="571504" cy="285752"/>
          </a:xfrm>
        </p:grpSpPr>
        <p:sp>
          <p:nvSpPr>
            <p:cNvPr id="75" name="Retângulo 74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77" name="Grupo 76"/>
          <p:cNvGrpSpPr/>
          <p:nvPr/>
        </p:nvGrpSpPr>
        <p:grpSpPr>
          <a:xfrm>
            <a:off x="4672748" y="2989657"/>
            <a:ext cx="571504" cy="285752"/>
            <a:chOff x="5786446" y="1966902"/>
            <a:chExt cx="571504" cy="285752"/>
          </a:xfrm>
        </p:grpSpPr>
        <p:sp>
          <p:nvSpPr>
            <p:cNvPr id="78" name="Retângulo 77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80" name="Conector de seta reta 79"/>
          <p:cNvCxnSpPr/>
          <p:nvPr/>
        </p:nvCxnSpPr>
        <p:spPr>
          <a:xfrm rot="10800000" flipH="1">
            <a:off x="4293658" y="3132533"/>
            <a:ext cx="360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81" name="Conector de seta reta 80"/>
          <p:cNvCxnSpPr/>
          <p:nvPr/>
        </p:nvCxnSpPr>
        <p:spPr>
          <a:xfrm rot="10800000" flipH="1">
            <a:off x="3543427" y="3132533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82" name="Conector de seta reta 81"/>
          <p:cNvCxnSpPr/>
          <p:nvPr/>
        </p:nvCxnSpPr>
        <p:spPr>
          <a:xfrm rot="10800000" flipH="1">
            <a:off x="3543427" y="3494485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83" name="Conector de seta reta 82"/>
          <p:cNvCxnSpPr/>
          <p:nvPr/>
        </p:nvCxnSpPr>
        <p:spPr>
          <a:xfrm rot="10800000" flipH="1">
            <a:off x="3543427" y="3865963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84" name="Conector de seta reta 83"/>
          <p:cNvCxnSpPr/>
          <p:nvPr/>
        </p:nvCxnSpPr>
        <p:spPr>
          <a:xfrm rot="10800000" flipH="1">
            <a:off x="3548189" y="2751530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85" name="Elipse 84"/>
          <p:cNvSpPr/>
          <p:nvPr/>
        </p:nvSpPr>
        <p:spPr>
          <a:xfrm>
            <a:off x="116916" y="4134514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</a:t>
            </a:r>
          </a:p>
        </p:txBody>
      </p:sp>
      <p:cxnSp>
        <p:nvCxnSpPr>
          <p:cNvPr id="86" name="Conector reto 85"/>
          <p:cNvCxnSpPr>
            <a:stCxn id="85" idx="0"/>
            <a:endCxn id="56" idx="4"/>
          </p:cNvCxnSpPr>
          <p:nvPr/>
        </p:nvCxnSpPr>
        <p:spPr>
          <a:xfrm flipH="1" flipV="1">
            <a:off x="269357" y="3221582"/>
            <a:ext cx="26154" cy="91293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87" name="Conector reto 86"/>
          <p:cNvCxnSpPr>
            <a:stCxn id="60" idx="3"/>
            <a:endCxn id="85" idx="6"/>
          </p:cNvCxnSpPr>
          <p:nvPr/>
        </p:nvCxnSpPr>
        <p:spPr>
          <a:xfrm flipH="1">
            <a:off x="474106" y="4135125"/>
            <a:ext cx="614249" cy="177984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88" name="Conector reto 87"/>
          <p:cNvCxnSpPr>
            <a:stCxn id="57" idx="2"/>
            <a:endCxn id="56" idx="6"/>
          </p:cNvCxnSpPr>
          <p:nvPr/>
        </p:nvCxnSpPr>
        <p:spPr>
          <a:xfrm flipH="1" flipV="1">
            <a:off x="447952" y="3042987"/>
            <a:ext cx="1604019" cy="64597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grpSp>
        <p:nvGrpSpPr>
          <p:cNvPr id="89" name="Grupo 88"/>
          <p:cNvGrpSpPr/>
          <p:nvPr/>
        </p:nvGrpSpPr>
        <p:grpSpPr>
          <a:xfrm>
            <a:off x="4672748" y="3716379"/>
            <a:ext cx="571504" cy="285752"/>
            <a:chOff x="5786446" y="1966902"/>
            <a:chExt cx="571504" cy="285752"/>
          </a:xfrm>
        </p:grpSpPr>
        <p:sp>
          <p:nvSpPr>
            <p:cNvPr id="90" name="Retângulo 89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</a:p>
          </p:txBody>
        </p:sp>
        <p:sp>
          <p:nvSpPr>
            <p:cNvPr id="91" name="Retângulo 90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92" name="Conector de seta reta 91"/>
          <p:cNvCxnSpPr/>
          <p:nvPr/>
        </p:nvCxnSpPr>
        <p:spPr>
          <a:xfrm rot="10800000" flipH="1">
            <a:off x="4293658" y="3859255"/>
            <a:ext cx="360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pSp>
        <p:nvGrpSpPr>
          <p:cNvPr id="93" name="Grupo 92"/>
          <p:cNvGrpSpPr/>
          <p:nvPr/>
        </p:nvGrpSpPr>
        <p:grpSpPr>
          <a:xfrm>
            <a:off x="3879920" y="4091277"/>
            <a:ext cx="571504" cy="285752"/>
            <a:chOff x="5786446" y="1966902"/>
            <a:chExt cx="571504" cy="285752"/>
          </a:xfrm>
          <a:solidFill>
            <a:srgbClr val="4F81BD">
              <a:lumMod val="20000"/>
              <a:lumOff val="80000"/>
            </a:srgbClr>
          </a:solidFill>
        </p:grpSpPr>
        <p:sp>
          <p:nvSpPr>
            <p:cNvPr id="94" name="Retângulo 93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96" name="Conector de seta reta 95"/>
          <p:cNvCxnSpPr/>
          <p:nvPr/>
        </p:nvCxnSpPr>
        <p:spPr>
          <a:xfrm rot="10800000" flipH="1">
            <a:off x="3554529" y="4224628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aphicFrame>
        <p:nvGraphicFramePr>
          <p:cNvPr id="97" name="Tabela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713133"/>
              </p:ext>
            </p:extLst>
          </p:nvPr>
        </p:nvGraphicFramePr>
        <p:xfrm>
          <a:off x="6902347" y="2577500"/>
          <a:ext cx="444222" cy="182880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8" name="CaixaDeTexto 97"/>
          <p:cNvSpPr txBox="1"/>
          <p:nvPr/>
        </p:nvSpPr>
        <p:spPr>
          <a:xfrm>
            <a:off x="6516216" y="2254889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latin typeface="Arial" pitchFamily="34" charset="0"/>
                <a:cs typeface="Arial" pitchFamily="34" charset="0"/>
              </a:rPr>
              <a:t>ant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CaixaDeTexto 98"/>
          <p:cNvSpPr txBox="1"/>
          <p:nvPr/>
        </p:nvSpPr>
        <p:spPr>
          <a:xfrm>
            <a:off x="0" y="4504478"/>
            <a:ext cx="9108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latin typeface="Arial" pitchFamily="34" charset="0"/>
                <a:cs typeface="Arial" pitchFamily="34" charset="0"/>
              </a:rPr>
              <a:t>Recupera vértice com menor distância ainda não visitado e o marca como visitado: vértice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4. Verifica 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e atualiza (se necessário) </a:t>
            </a:r>
            <a:r>
              <a:rPr lang="pt-BR" b="1" dirty="0" err="1">
                <a:latin typeface="Arial" pitchFamily="34" charset="0"/>
                <a:cs typeface="Arial" pitchFamily="34" charset="0"/>
              </a:rPr>
              <a:t>dist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 e </a:t>
            </a:r>
            <a:r>
              <a:rPr lang="pt-BR" b="1" dirty="0" err="1">
                <a:latin typeface="Arial" pitchFamily="34" charset="0"/>
                <a:cs typeface="Arial" pitchFamily="34" charset="0"/>
              </a:rPr>
              <a:t>ant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do vértice adjacente (1)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0" name="Tabela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507484"/>
              </p:ext>
            </p:extLst>
          </p:nvPr>
        </p:nvGraphicFramePr>
        <p:xfrm>
          <a:off x="6110259" y="2577500"/>
          <a:ext cx="444222" cy="182880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1" name="CaixaDeTexto 100"/>
          <p:cNvSpPr txBox="1"/>
          <p:nvPr/>
        </p:nvSpPr>
        <p:spPr>
          <a:xfrm>
            <a:off x="5733818" y="2254889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latin typeface="Arial" pitchFamily="34" charset="0"/>
                <a:cs typeface="Arial" pitchFamily="34" charset="0"/>
              </a:rPr>
              <a:t>dist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2" name="Tabela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80294"/>
              </p:ext>
            </p:extLst>
          </p:nvPr>
        </p:nvGraphicFramePr>
        <p:xfrm>
          <a:off x="7694435" y="2577248"/>
          <a:ext cx="444222" cy="182880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3" name="CaixaDeTexto 102"/>
          <p:cNvSpPr txBox="1"/>
          <p:nvPr/>
        </p:nvSpPr>
        <p:spPr>
          <a:xfrm>
            <a:off x="0" y="5814976"/>
            <a:ext cx="910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>
                <a:latin typeface="Arial" pitchFamily="34" charset="0"/>
                <a:cs typeface="Arial" pitchFamily="34" charset="0"/>
              </a:rPr>
              <a:t>Todos os vértices já foram visitados. Cálculo do menor caminho chegou ao fim.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4" name="Conector reto 103"/>
          <p:cNvCxnSpPr/>
          <p:nvPr/>
        </p:nvCxnSpPr>
        <p:spPr>
          <a:xfrm>
            <a:off x="395536" y="5733256"/>
            <a:ext cx="7920000" cy="1588"/>
          </a:xfrm>
          <a:prstGeom prst="line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/>
        </p:spPr>
      </p:cxnSp>
    </p:spTree>
    <p:extLst>
      <p:ext uri="{BB962C8B-B14F-4D97-AF65-F5344CB8AC3E}">
        <p14:creationId xmlns:p14="http://schemas.microsoft.com/office/powerpoint/2010/main" val="35642365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pelo menor caminho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Aplicações</a:t>
            </a:r>
            <a:endParaRPr lang="pt-BR" dirty="0"/>
          </a:p>
          <a:p>
            <a:pPr lvl="1"/>
            <a:r>
              <a:rPr lang="pt-BR" dirty="0"/>
              <a:t>para achar o grau de separação entre duas pessoas em uma rede social;</a:t>
            </a:r>
          </a:p>
          <a:p>
            <a:pPr lvl="1"/>
            <a:r>
              <a:rPr lang="pt-BR" dirty="0"/>
              <a:t>para achar um trajeto em um mapa rodoviário;</a:t>
            </a:r>
          </a:p>
          <a:p>
            <a:pPr lvl="1"/>
            <a:r>
              <a:rPr lang="pt-BR" dirty="0"/>
              <a:t>para programar robôs explorar áreas;</a:t>
            </a:r>
          </a:p>
          <a:p>
            <a:pPr lvl="1"/>
            <a:r>
              <a:rPr lang="pt-BR" dirty="0"/>
              <a:t>em algoritmos de roteamento.</a:t>
            </a:r>
          </a:p>
        </p:txBody>
      </p:sp>
    </p:spTree>
    <p:extLst>
      <p:ext uri="{BB962C8B-B14F-4D97-AF65-F5344CB8AC3E}">
        <p14:creationId xmlns:p14="http://schemas.microsoft.com/office/powerpoint/2010/main" val="22858426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 Complementar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Vídeo Aulas</a:t>
            </a:r>
          </a:p>
          <a:p>
            <a:pPr lvl="1"/>
            <a:r>
              <a:rPr lang="pt-BR" dirty="0"/>
              <a:t>Aula 62: Grafos – Busca em </a:t>
            </a:r>
            <a:r>
              <a:rPr lang="pt-BR" dirty="0"/>
              <a:t>Grafos</a:t>
            </a:r>
            <a:r>
              <a:rPr lang="pt-BR"/>
              <a:t>: </a:t>
            </a:r>
            <a:endParaRPr lang="pt-BR" smtClean="0">
              <a:hlinkClick r:id="rId2"/>
            </a:endParaRPr>
          </a:p>
          <a:p>
            <a:pPr lvl="1"/>
            <a:r>
              <a:rPr lang="pt-BR" smtClean="0">
                <a:hlinkClick r:id="rId2"/>
              </a:rPr>
              <a:t>youtu.be/iN6PWvga5IQ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63: Grafos – Busca em </a:t>
            </a:r>
            <a:r>
              <a:rPr lang="pt-BR" dirty="0"/>
              <a:t>Profundidade: </a:t>
            </a:r>
            <a:endParaRPr lang="pt-BR" dirty="0" smtClean="0">
              <a:hlinkClick r:id="rId3"/>
            </a:endParaRPr>
          </a:p>
          <a:p>
            <a:pPr lvl="1"/>
            <a:r>
              <a:rPr lang="pt-BR" dirty="0" smtClean="0">
                <a:hlinkClick r:id="rId3"/>
              </a:rPr>
              <a:t>youtu.be/pJ3ilnhXWCQ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64: Grafos – Busca em </a:t>
            </a:r>
            <a:r>
              <a:rPr lang="pt-BR" dirty="0"/>
              <a:t>Largura: </a:t>
            </a:r>
            <a:endParaRPr lang="pt-BR" dirty="0" smtClean="0">
              <a:hlinkClick r:id="rId4"/>
            </a:endParaRPr>
          </a:p>
          <a:p>
            <a:pPr lvl="1"/>
            <a:r>
              <a:rPr lang="pt-BR" dirty="0" smtClean="0">
                <a:hlinkClick r:id="rId4"/>
              </a:rPr>
              <a:t>youtu.be/jWoP1fTTDzE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65: Grafos – Busca pelo Menor </a:t>
            </a:r>
            <a:r>
              <a:rPr lang="pt-BR" dirty="0"/>
              <a:t>Caminho: </a:t>
            </a:r>
            <a:endParaRPr lang="pt-BR" dirty="0" smtClean="0"/>
          </a:p>
          <a:p>
            <a:pPr lvl="1"/>
            <a:r>
              <a:rPr lang="pt-BR" dirty="0" smtClean="0">
                <a:hlinkClick r:id="rId5"/>
              </a:rPr>
              <a:t>youtu.be/5y8dch2uHR4</a:t>
            </a: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417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em grafos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Existem </a:t>
            </a:r>
            <a:r>
              <a:rPr lang="pt-BR" dirty="0"/>
              <a:t>vários tipos de busca que podemos realizar em um grafo. </a:t>
            </a:r>
            <a:r>
              <a:rPr lang="pt-BR" dirty="0" smtClean="0"/>
              <a:t>Os </a:t>
            </a:r>
            <a:r>
              <a:rPr lang="pt-BR" dirty="0"/>
              <a:t>três principais: </a:t>
            </a:r>
          </a:p>
          <a:p>
            <a:pPr lvl="1"/>
            <a:r>
              <a:rPr lang="pt-BR" dirty="0"/>
              <a:t>Busca em profundidade</a:t>
            </a:r>
          </a:p>
          <a:p>
            <a:pPr lvl="1"/>
            <a:r>
              <a:rPr lang="pt-BR" dirty="0"/>
              <a:t>Busca em largura </a:t>
            </a:r>
          </a:p>
          <a:p>
            <a:pPr lvl="1"/>
            <a:r>
              <a:rPr lang="pt-BR" dirty="0"/>
              <a:t>Busca pelo menor caminho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4315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em largura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Funcionamento</a:t>
            </a:r>
          </a:p>
          <a:p>
            <a:pPr lvl="1"/>
            <a:r>
              <a:rPr lang="pt-BR" dirty="0"/>
              <a:t>Partindo de um vértice inicial, a busca explora todos os vizinhos de um vértice. Em seguida, para cada vértice vizinho, ela repete esse processo, visitando os vértices ainda inexplorados</a:t>
            </a:r>
          </a:p>
          <a:p>
            <a:pPr lvl="1"/>
            <a:r>
              <a:rPr lang="pt-BR" dirty="0"/>
              <a:t>Em outras palavras, esse tipo de busca se inicia em um vértice e então visita todos os seus vizinhos antes de se aprofundar na busca. Esse processo continua até que </a:t>
            </a:r>
            <a:endParaRPr lang="pt-BR" dirty="0" smtClean="0"/>
          </a:p>
          <a:p>
            <a:pPr lvl="2"/>
            <a:r>
              <a:rPr lang="pt-BR" dirty="0" smtClean="0"/>
              <a:t>o </a:t>
            </a:r>
            <a:r>
              <a:rPr lang="pt-BR" dirty="0"/>
              <a:t>alvo da busca seja encontrado </a:t>
            </a:r>
            <a:endParaRPr lang="pt-BR" dirty="0" smtClean="0"/>
          </a:p>
          <a:p>
            <a:pPr lvl="2"/>
            <a:r>
              <a:rPr lang="pt-BR" dirty="0" smtClean="0"/>
              <a:t>não </a:t>
            </a:r>
            <a:r>
              <a:rPr lang="pt-BR" dirty="0"/>
              <a:t>existam mais vértices a serem visitados. 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570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em largura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Esse algoritmo faz </a:t>
            </a:r>
            <a:r>
              <a:rPr lang="pt-BR" dirty="0"/>
              <a:t>uso do conceito de </a:t>
            </a:r>
            <a:r>
              <a:rPr lang="pt-BR" dirty="0" smtClean="0"/>
              <a:t>fila</a:t>
            </a:r>
            <a:endParaRPr lang="pt-BR" dirty="0"/>
          </a:p>
          <a:p>
            <a:pPr lvl="1"/>
            <a:r>
              <a:rPr lang="pt-BR" dirty="0" smtClean="0"/>
              <a:t>O </a:t>
            </a:r>
            <a:r>
              <a:rPr lang="pt-BR" dirty="0"/>
              <a:t>grafo é percorrido de maneira </a:t>
            </a:r>
            <a:r>
              <a:rPr lang="pt-BR" dirty="0" smtClean="0"/>
              <a:t>sistemática, primeiro marcando </a:t>
            </a:r>
            <a:r>
              <a:rPr lang="pt-BR" dirty="0"/>
              <a:t>como </a:t>
            </a:r>
            <a:r>
              <a:rPr lang="pt-BR" dirty="0" smtClean="0"/>
              <a:t>“visitados” </a:t>
            </a:r>
            <a:r>
              <a:rPr lang="pt-BR" dirty="0"/>
              <a:t>todos os vizinhos de um vértice e em seguida </a:t>
            </a:r>
            <a:r>
              <a:rPr lang="pt-BR" dirty="0" smtClean="0"/>
              <a:t>começa </a:t>
            </a:r>
            <a:r>
              <a:rPr lang="pt-BR" dirty="0"/>
              <a:t>a visitar os vizinhos de cada vértice na ordem em que eles foram marcados. </a:t>
            </a:r>
            <a:endParaRPr lang="pt-BR" dirty="0" smtClean="0"/>
          </a:p>
          <a:p>
            <a:pPr lvl="1"/>
            <a:r>
              <a:rPr lang="pt-BR" dirty="0" smtClean="0"/>
              <a:t>Para </a:t>
            </a:r>
            <a:r>
              <a:rPr lang="pt-BR" dirty="0"/>
              <a:t>realizar essa tarefa, uma fila é utilizada para administrar a visitação </a:t>
            </a:r>
            <a:r>
              <a:rPr lang="pt-BR"/>
              <a:t>dos </a:t>
            </a:r>
            <a:r>
              <a:rPr lang="pt-BR" smtClean="0"/>
              <a:t>vértices</a:t>
            </a:r>
          </a:p>
          <a:p>
            <a:pPr lvl="2"/>
            <a:r>
              <a:rPr lang="pt-BR" smtClean="0"/>
              <a:t>o </a:t>
            </a:r>
            <a:r>
              <a:rPr lang="pt-BR" dirty="0"/>
              <a:t>primeiro vértice marcado (ou marcado a mais tempo) é o primeiro a ser visitado.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276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1397834" y="2132857"/>
            <a:ext cx="6348331" cy="4536504"/>
            <a:chOff x="1397834" y="2187402"/>
            <a:chExt cx="6348331" cy="4536504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34"/>
            <a:stretch/>
          </p:blipFill>
          <p:spPr bwMode="auto">
            <a:xfrm>
              <a:off x="1397834" y="2187402"/>
              <a:ext cx="6348331" cy="4536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Retângulo 18"/>
            <p:cNvSpPr/>
            <p:nvPr/>
          </p:nvSpPr>
          <p:spPr>
            <a:xfrm>
              <a:off x="2267744" y="5220643"/>
              <a:ext cx="3456384" cy="32298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em largura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Criando um grafo para teste</a:t>
            </a:r>
            <a:endParaRPr lang="pt-BR" dirty="0"/>
          </a:p>
        </p:txBody>
      </p:sp>
      <p:grpSp>
        <p:nvGrpSpPr>
          <p:cNvPr id="18" name="Grupo 17"/>
          <p:cNvGrpSpPr/>
          <p:nvPr/>
        </p:nvGrpSpPr>
        <p:grpSpPr>
          <a:xfrm>
            <a:off x="6574081" y="4720577"/>
            <a:ext cx="2318399" cy="1948783"/>
            <a:chOff x="6574081" y="4720577"/>
            <a:chExt cx="2318399" cy="1948783"/>
          </a:xfrm>
        </p:grpSpPr>
        <p:sp>
          <p:nvSpPr>
            <p:cNvPr id="6" name="Elipse 5"/>
            <p:cNvSpPr/>
            <p:nvPr/>
          </p:nvSpPr>
          <p:spPr>
            <a:xfrm>
              <a:off x="6574081" y="5042048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" name="Elipse 6"/>
            <p:cNvSpPr/>
            <p:nvPr/>
          </p:nvSpPr>
          <p:spPr>
            <a:xfrm>
              <a:off x="8535290" y="5688018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8" name="Conector reto 7"/>
            <p:cNvCxnSpPr>
              <a:stCxn id="9" idx="5"/>
              <a:endCxn id="7" idx="1"/>
            </p:cNvCxnSpPr>
            <p:nvPr/>
          </p:nvCxnSpPr>
          <p:spPr>
            <a:xfrm>
              <a:off x="8002841" y="5025458"/>
              <a:ext cx="584758" cy="71486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sp>
          <p:nvSpPr>
            <p:cNvPr id="9" name="Elipse 8"/>
            <p:cNvSpPr/>
            <p:nvPr/>
          </p:nvSpPr>
          <p:spPr>
            <a:xfrm>
              <a:off x="7697960" y="4720577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7519365" y="6007900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11" name="Conector reto 10"/>
            <p:cNvCxnSpPr>
              <a:stCxn id="6" idx="7"/>
              <a:endCxn id="9" idx="2"/>
            </p:cNvCxnSpPr>
            <p:nvPr/>
          </p:nvCxnSpPr>
          <p:spPr>
            <a:xfrm flipV="1">
              <a:off x="6878962" y="4899172"/>
              <a:ext cx="818998" cy="19518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2" name="Conector reto 11"/>
            <p:cNvCxnSpPr>
              <a:stCxn id="10" idx="6"/>
              <a:endCxn id="7" idx="3"/>
            </p:cNvCxnSpPr>
            <p:nvPr/>
          </p:nvCxnSpPr>
          <p:spPr>
            <a:xfrm flipV="1">
              <a:off x="7876555" y="5992899"/>
              <a:ext cx="711044" cy="19359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3" name="Conector reto 12"/>
            <p:cNvCxnSpPr>
              <a:stCxn id="6" idx="5"/>
              <a:endCxn id="10" idx="1"/>
            </p:cNvCxnSpPr>
            <p:nvPr/>
          </p:nvCxnSpPr>
          <p:spPr>
            <a:xfrm>
              <a:off x="6878962" y="5346929"/>
              <a:ext cx="692712" cy="71328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sp>
          <p:nvSpPr>
            <p:cNvPr id="14" name="Elipse 13"/>
            <p:cNvSpPr/>
            <p:nvPr/>
          </p:nvSpPr>
          <p:spPr>
            <a:xfrm>
              <a:off x="6600235" y="6312170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pt-BR" b="1" kern="0" dirty="0">
                  <a:solidFill>
                    <a:sysClr val="window" lastClr="FFFFFF"/>
                  </a:solidFill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cxnSp>
          <p:nvCxnSpPr>
            <p:cNvPr id="15" name="Conector reto 14"/>
            <p:cNvCxnSpPr>
              <a:stCxn id="14" idx="0"/>
              <a:endCxn id="6" idx="4"/>
            </p:cNvCxnSpPr>
            <p:nvPr/>
          </p:nvCxnSpPr>
          <p:spPr>
            <a:xfrm flipH="1" flipV="1">
              <a:off x="6752676" y="5399238"/>
              <a:ext cx="26154" cy="9129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6" name="Conector reto 15"/>
            <p:cNvCxnSpPr>
              <a:stCxn id="10" idx="3"/>
              <a:endCxn id="14" idx="6"/>
            </p:cNvCxnSpPr>
            <p:nvPr/>
          </p:nvCxnSpPr>
          <p:spPr>
            <a:xfrm flipH="1">
              <a:off x="6957425" y="6312781"/>
              <a:ext cx="614249" cy="17798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7" name="Conector reto 16"/>
            <p:cNvCxnSpPr>
              <a:stCxn id="7" idx="2"/>
              <a:endCxn id="6" idx="6"/>
            </p:cNvCxnSpPr>
            <p:nvPr/>
          </p:nvCxnSpPr>
          <p:spPr>
            <a:xfrm flipH="1" flipV="1">
              <a:off x="6931271" y="5220643"/>
              <a:ext cx="1604019" cy="64597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82765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em largura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81" y="2132856"/>
            <a:ext cx="8321675" cy="465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706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1999</TotalTime>
  <Words>2273</Words>
  <Application>Microsoft Office PowerPoint</Application>
  <PresentationFormat>Apresentação na tela (4:3)</PresentationFormat>
  <Paragraphs>809</Paragraphs>
  <Slides>47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48" baseType="lpstr">
      <vt:lpstr>Mediano</vt:lpstr>
      <vt:lpstr>Grafos Buscas e Menor caminho</vt:lpstr>
      <vt:lpstr>Busca em grafos</vt:lpstr>
      <vt:lpstr>Busca em grafos</vt:lpstr>
      <vt:lpstr>Busca em grafos</vt:lpstr>
      <vt:lpstr>Busca em grafos</vt:lpstr>
      <vt:lpstr>Busca em largura</vt:lpstr>
      <vt:lpstr>Busca em largura</vt:lpstr>
      <vt:lpstr>Busca em largura</vt:lpstr>
      <vt:lpstr>Busca em largura</vt:lpstr>
      <vt:lpstr>Busca em largura</vt:lpstr>
      <vt:lpstr>Busca em largura</vt:lpstr>
      <vt:lpstr>Busca em largura</vt:lpstr>
      <vt:lpstr>Busca em largura</vt:lpstr>
      <vt:lpstr>Busca em largura</vt:lpstr>
      <vt:lpstr>Busca em largura</vt:lpstr>
      <vt:lpstr>Busca em largura</vt:lpstr>
      <vt:lpstr>Busca em largura</vt:lpstr>
      <vt:lpstr>Busca em Profundidade</vt:lpstr>
      <vt:lpstr>Busca em Profundidade</vt:lpstr>
      <vt:lpstr>Busca em Profundidade</vt:lpstr>
      <vt:lpstr>Busca em Profundidade</vt:lpstr>
      <vt:lpstr>Busca em profundidade</vt:lpstr>
      <vt:lpstr>Busca em profundidade</vt:lpstr>
      <vt:lpstr>Busca em profundidade</vt:lpstr>
      <vt:lpstr>Busca em profundidade</vt:lpstr>
      <vt:lpstr>Busca em profundidade</vt:lpstr>
      <vt:lpstr>Busca em profundidade</vt:lpstr>
      <vt:lpstr>Busca em profundidade</vt:lpstr>
      <vt:lpstr>Busca em Profundidade</vt:lpstr>
      <vt:lpstr>Busca em Profundidade</vt:lpstr>
      <vt:lpstr>Busca pelo menor caminho</vt:lpstr>
      <vt:lpstr>Busca pelo menor caminho</vt:lpstr>
      <vt:lpstr>Busca pelo menor caminho</vt:lpstr>
      <vt:lpstr>Busca pelo menor caminho</vt:lpstr>
      <vt:lpstr>Busca pelo menor caminho</vt:lpstr>
      <vt:lpstr>Busca pelo menor caminho</vt:lpstr>
      <vt:lpstr>Busca pelo menor caminho</vt:lpstr>
      <vt:lpstr>Busca pelo menor caminho</vt:lpstr>
      <vt:lpstr>Busca pelo menor caminho</vt:lpstr>
      <vt:lpstr>Busca pelo menor caminho</vt:lpstr>
      <vt:lpstr>Busca pelo menor caminho</vt:lpstr>
      <vt:lpstr>Busca pelo menor caminho</vt:lpstr>
      <vt:lpstr>Busca pelo menor caminho</vt:lpstr>
      <vt:lpstr>Busca pelo menor caminho</vt:lpstr>
      <vt:lpstr>Busca pelo menor caminho</vt:lpstr>
      <vt:lpstr>Busca pelo menor caminho</vt:lpstr>
      <vt:lpstr>Material Complementar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Reconhecimento de Padrões</dc:title>
  <dc:creator>Eduardo</dc:creator>
  <cp:lastModifiedBy>Usuário do Windows</cp:lastModifiedBy>
  <cp:revision>170</cp:revision>
  <dcterms:created xsi:type="dcterms:W3CDTF">2013-02-10T18:49:59Z</dcterms:created>
  <dcterms:modified xsi:type="dcterms:W3CDTF">2019-04-22T17:11:04Z</dcterms:modified>
</cp:coreProperties>
</file>