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3"/>
  </p:notesMasterIdLst>
  <p:sldIdLst>
    <p:sldId id="256" r:id="rId2"/>
    <p:sldId id="383" r:id="rId3"/>
    <p:sldId id="384" r:id="rId4"/>
    <p:sldId id="385" r:id="rId5"/>
    <p:sldId id="386" r:id="rId6"/>
    <p:sldId id="388" r:id="rId7"/>
    <p:sldId id="389" r:id="rId8"/>
    <p:sldId id="390" r:id="rId9"/>
    <p:sldId id="372" r:id="rId10"/>
    <p:sldId id="391" r:id="rId11"/>
    <p:sldId id="392" r:id="rId12"/>
    <p:sldId id="376" r:id="rId13"/>
    <p:sldId id="360" r:id="rId14"/>
    <p:sldId id="361" r:id="rId15"/>
    <p:sldId id="377" r:id="rId16"/>
    <p:sldId id="362" r:id="rId17"/>
    <p:sldId id="378" r:id="rId18"/>
    <p:sldId id="394" r:id="rId19"/>
    <p:sldId id="363" r:id="rId20"/>
    <p:sldId id="396" r:id="rId21"/>
    <p:sldId id="373" r:id="rId22"/>
    <p:sldId id="370" r:id="rId23"/>
    <p:sldId id="371" r:id="rId24"/>
    <p:sldId id="364" r:id="rId25"/>
    <p:sldId id="380" r:id="rId26"/>
    <p:sldId id="365" r:id="rId27"/>
    <p:sldId id="381" r:id="rId28"/>
    <p:sldId id="366" r:id="rId29"/>
    <p:sldId id="382" r:id="rId30"/>
    <p:sldId id="395" r:id="rId31"/>
    <p:sldId id="374" r:id="rId3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5/20/2019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20/05/2019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HC2tjQPX3A" TargetMode="External"/><Relationship Id="rId7" Type="http://schemas.openxmlformats.org/officeDocument/2006/relationships/hyperlink" Target="http://youtu.be/jWoP1fTTDzE" TargetMode="External"/><Relationship Id="rId2" Type="http://schemas.openxmlformats.org/officeDocument/2006/relationships/hyperlink" Target="http://youtu.be/iN6PWvga5IQ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EzMHc5xW6Pc" TargetMode="External"/><Relationship Id="rId5" Type="http://schemas.openxmlformats.org/officeDocument/2006/relationships/hyperlink" Target="https://www.youtube.com/watch?v=bBq_Cu5doy0" TargetMode="External"/><Relationship Id="rId4" Type="http://schemas.openxmlformats.org/officeDocument/2006/relationships/hyperlink" Target="http://youtu.be/pJ3ilnhXWCQ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Grafos</a:t>
            </a:r>
            <a:br>
              <a:rPr lang="pt-BR" dirty="0" smtClean="0"/>
            </a:br>
            <a:r>
              <a:rPr lang="pt-BR" dirty="0"/>
              <a:t>Árvore Geradora Mínima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Backes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grpSp>
        <p:nvGrpSpPr>
          <p:cNvPr id="11" name="Grupo 10"/>
          <p:cNvGrpSpPr/>
          <p:nvPr/>
        </p:nvGrpSpPr>
        <p:grpSpPr>
          <a:xfrm>
            <a:off x="35496" y="1774825"/>
            <a:ext cx="7710669" cy="4625975"/>
            <a:chOff x="35496" y="1774825"/>
            <a:chExt cx="7710669" cy="46259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7"/>
            <a:stretch/>
          </p:blipFill>
          <p:spPr bwMode="auto">
            <a:xfrm>
              <a:off x="1925782" y="1774825"/>
              <a:ext cx="5820383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have esquerda 5"/>
            <p:cNvSpPr/>
            <p:nvPr/>
          </p:nvSpPr>
          <p:spPr>
            <a:xfrm>
              <a:off x="1979712" y="2422629"/>
              <a:ext cx="288032" cy="646331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35496" y="2422629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Vértices não tem pai, menos </a:t>
              </a:r>
              <a:r>
                <a:rPr lang="pt-BR" b="1" dirty="0" err="1" smtClean="0"/>
                <a:t>orig</a:t>
              </a:r>
              <a:endParaRPr lang="pt-BR" b="1" dirty="0"/>
            </a:p>
          </p:txBody>
        </p:sp>
        <p:sp>
          <p:nvSpPr>
            <p:cNvPr id="8" name="Chave esquerda 7"/>
            <p:cNvSpPr/>
            <p:nvPr/>
          </p:nvSpPr>
          <p:spPr>
            <a:xfrm>
              <a:off x="2442203" y="3717032"/>
              <a:ext cx="288032" cy="172819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52084" y="4005064"/>
              <a:ext cx="2484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Procura menor aresta ligando um vértice que está na árvore a outro fora da árvore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5546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4" y="1774825"/>
            <a:ext cx="6348331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05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graphicFrame>
        <p:nvGraphicFramePr>
          <p:cNvPr id="134" name="Tabela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69832"/>
              </p:ext>
            </p:extLst>
          </p:nvPr>
        </p:nvGraphicFramePr>
        <p:xfrm>
          <a:off x="3614197" y="2696879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5" name="CaixaDeTexto 134"/>
          <p:cNvSpPr txBox="1"/>
          <p:nvPr/>
        </p:nvSpPr>
        <p:spPr>
          <a:xfrm>
            <a:off x="3491880" y="235058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36" name="Grupo 135"/>
          <p:cNvGrpSpPr/>
          <p:nvPr/>
        </p:nvGrpSpPr>
        <p:grpSpPr>
          <a:xfrm>
            <a:off x="573460" y="2651754"/>
            <a:ext cx="2990428" cy="2233965"/>
            <a:chOff x="69404" y="1627083"/>
            <a:chExt cx="2990428" cy="2233965"/>
          </a:xfrm>
        </p:grpSpPr>
        <p:sp>
          <p:nvSpPr>
            <p:cNvPr id="137" name="Elipse 136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138" name="Elipse 137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139" name="Conector reto 138"/>
            <p:cNvCxnSpPr>
              <a:stCxn id="140" idx="6"/>
              <a:endCxn id="138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40" name="Elipse 139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141" name="Elipse 140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142" name="Conector reto 141"/>
            <p:cNvCxnSpPr>
              <a:stCxn id="137" idx="7"/>
              <a:endCxn id="140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43" name="Conector reto 142"/>
            <p:cNvCxnSpPr>
              <a:stCxn id="141" idx="7"/>
              <a:endCxn id="138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44" name="Conector reto 143"/>
            <p:cNvCxnSpPr>
              <a:stCxn id="149" idx="5"/>
              <a:endCxn id="141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45" name="Elipse 144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146" name="Conector reto 145"/>
            <p:cNvCxnSpPr>
              <a:stCxn id="145" idx="1"/>
              <a:endCxn id="137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47" name="Conector reto 146"/>
            <p:cNvCxnSpPr>
              <a:stCxn id="141" idx="2"/>
              <a:endCxn id="145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48" name="Conector reto 147"/>
            <p:cNvCxnSpPr>
              <a:stCxn id="138" idx="2"/>
              <a:endCxn id="149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49" name="Elipse 148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150" name="Conector reto 149"/>
            <p:cNvCxnSpPr>
              <a:stCxn id="137" idx="6"/>
              <a:endCxn id="149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51" name="Conector reto 150"/>
            <p:cNvCxnSpPr>
              <a:stCxn id="149" idx="3"/>
              <a:endCxn id="145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52" name="Conector reto 151"/>
            <p:cNvCxnSpPr>
              <a:stCxn id="140" idx="4"/>
              <a:endCxn id="149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53" name="CaixaDeTexto 152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54" name="CaixaDeTexto 153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5" name="CaixaDeTexto 154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56" name="CaixaDeTexto 155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7" name="CaixaDeTexto 156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58" name="CaixaDeTexto 157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59" name="CaixaDeTexto 158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60" name="CaixaDeTexto 159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61" name="CaixaDeTexto 160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62" name="CaixaDeTexto 161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192" name="CaixaDeTexto 191"/>
          <p:cNvSpPr txBox="1"/>
          <p:nvPr/>
        </p:nvSpPr>
        <p:spPr>
          <a:xfrm>
            <a:off x="467544" y="2156663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1</a:t>
            </a:r>
          </a:p>
        </p:txBody>
      </p:sp>
      <p:sp>
        <p:nvSpPr>
          <p:cNvPr id="195" name="CaixaDeTexto 194"/>
          <p:cNvSpPr txBox="1"/>
          <p:nvPr/>
        </p:nvSpPr>
        <p:spPr>
          <a:xfrm>
            <a:off x="4392488" y="3180708"/>
            <a:ext cx="3851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Inicia o cálculo com o vértice 0. Atribui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seu próprio índice como pai. O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restante dos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vértices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recebem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 igual a -1 (sem pai).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043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cxnSp>
        <p:nvCxnSpPr>
          <p:cNvPr id="133" name="Conector reto 132"/>
          <p:cNvCxnSpPr>
            <a:stCxn id="178" idx="0"/>
          </p:cNvCxnSpPr>
          <p:nvPr/>
        </p:nvCxnSpPr>
        <p:spPr>
          <a:xfrm flipV="1">
            <a:off x="2144577" y="3026072"/>
            <a:ext cx="0" cy="653772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163" name="Tabela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204229"/>
              </p:ext>
            </p:extLst>
          </p:nvPr>
        </p:nvGraphicFramePr>
        <p:xfrm>
          <a:off x="3819341" y="2709440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64" name="CaixaDeTexto 163"/>
          <p:cNvSpPr txBox="1"/>
          <p:nvPr/>
        </p:nvSpPr>
        <p:spPr>
          <a:xfrm>
            <a:off x="3697024" y="236314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5" name="Grupo 164"/>
          <p:cNvGrpSpPr/>
          <p:nvPr/>
        </p:nvGrpSpPr>
        <p:grpSpPr>
          <a:xfrm>
            <a:off x="778604" y="2664315"/>
            <a:ext cx="2990428" cy="2233965"/>
            <a:chOff x="69404" y="1627083"/>
            <a:chExt cx="2990428" cy="2233965"/>
          </a:xfrm>
        </p:grpSpPr>
        <p:sp>
          <p:nvSpPr>
            <p:cNvPr id="166" name="Elipse 165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167" name="Elipse 166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168" name="Conector reto 167"/>
            <p:cNvCxnSpPr>
              <a:stCxn id="169" idx="6"/>
              <a:endCxn id="167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69" name="Elipse 168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170" name="Elipse 169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171" name="Conector reto 170"/>
            <p:cNvCxnSpPr>
              <a:stCxn id="166" idx="7"/>
              <a:endCxn id="169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2" name="Conector reto 171"/>
            <p:cNvCxnSpPr>
              <a:stCxn id="170" idx="7"/>
              <a:endCxn id="167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3" name="Conector reto 172"/>
            <p:cNvCxnSpPr>
              <a:stCxn id="178" idx="5"/>
              <a:endCxn id="170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74" name="Elipse 173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175" name="Conector reto 174"/>
            <p:cNvCxnSpPr>
              <a:stCxn id="174" idx="1"/>
              <a:endCxn id="166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6" name="Conector reto 175"/>
            <p:cNvCxnSpPr>
              <a:stCxn id="170" idx="2"/>
              <a:endCxn id="174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7" name="Conector reto 176"/>
            <p:cNvCxnSpPr>
              <a:stCxn id="167" idx="2"/>
              <a:endCxn id="178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78" name="Elipse 177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179" name="Conector reto 178"/>
            <p:cNvCxnSpPr>
              <a:stCxn id="166" idx="6"/>
              <a:endCxn id="178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80" name="Conector reto 179"/>
            <p:cNvCxnSpPr>
              <a:stCxn id="178" idx="3"/>
              <a:endCxn id="174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81" name="Conector reto 180"/>
            <p:cNvCxnSpPr>
              <a:stCxn id="169" idx="4"/>
              <a:endCxn id="178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82" name="CaixaDeTexto 181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83" name="CaixaDeTexto 182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84" name="CaixaDeTexto 183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85" name="CaixaDeTexto 184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86" name="CaixaDeTexto 185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87" name="CaixaDeTexto 186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88" name="CaixaDeTexto 187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89" name="CaixaDeTexto 188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90" name="CaixaDeTexto 189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91" name="CaixaDeTexto 190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193" name="CaixaDeTexto 192"/>
          <p:cNvSpPr txBox="1"/>
          <p:nvPr/>
        </p:nvSpPr>
        <p:spPr>
          <a:xfrm>
            <a:off x="493422" y="2167696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2</a:t>
            </a:r>
          </a:p>
        </p:txBody>
      </p:sp>
      <p:sp>
        <p:nvSpPr>
          <p:cNvPr id="196" name="CaixaDeTexto 195"/>
          <p:cNvSpPr txBox="1"/>
          <p:nvPr/>
        </p:nvSpPr>
        <p:spPr>
          <a:xfrm>
            <a:off x="4486508" y="3084892"/>
            <a:ext cx="385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nos vértices com pai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por um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vértice sem pai e com menor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peso: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vértice 2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0 como pai do vértice 2.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455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cxnSp>
        <p:nvCxnSpPr>
          <p:cNvPr id="76" name="Conector reto 75"/>
          <p:cNvCxnSpPr>
            <a:stCxn id="95" idx="1"/>
          </p:cNvCxnSpPr>
          <p:nvPr/>
        </p:nvCxnSpPr>
        <p:spPr>
          <a:xfrm flipH="1" flipV="1">
            <a:off x="1267073" y="3468900"/>
            <a:ext cx="690090" cy="261725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7" name="Conector reto 76"/>
          <p:cNvCxnSpPr>
            <a:endCxn id="95" idx="0"/>
          </p:cNvCxnSpPr>
          <p:nvPr/>
        </p:nvCxnSpPr>
        <p:spPr>
          <a:xfrm>
            <a:off x="2083449" y="3032583"/>
            <a:ext cx="0" cy="645733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78" name="Tabela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99814"/>
              </p:ext>
            </p:extLst>
          </p:nvPr>
        </p:nvGraphicFramePr>
        <p:xfrm>
          <a:off x="3758213" y="2707912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9" name="CaixaDeTexto 78"/>
          <p:cNvSpPr txBox="1"/>
          <p:nvPr/>
        </p:nvSpPr>
        <p:spPr>
          <a:xfrm>
            <a:off x="3635896" y="2361614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0" name="Grupo 79"/>
          <p:cNvGrpSpPr/>
          <p:nvPr/>
        </p:nvGrpSpPr>
        <p:grpSpPr>
          <a:xfrm>
            <a:off x="717476" y="2662787"/>
            <a:ext cx="2990428" cy="2233965"/>
            <a:chOff x="69404" y="1627083"/>
            <a:chExt cx="2990428" cy="2233965"/>
          </a:xfrm>
        </p:grpSpPr>
        <p:sp>
          <p:nvSpPr>
            <p:cNvPr id="81" name="CaixaDeTexto 80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83" name="Elipse 82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84" name="Elipse 83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85" name="Conector reto 84"/>
            <p:cNvCxnSpPr>
              <a:stCxn id="86" idx="6"/>
              <a:endCxn id="84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86" name="Elipse 85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87" name="Elipse 86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88" name="Conector reto 87"/>
            <p:cNvCxnSpPr>
              <a:stCxn id="83" idx="7"/>
              <a:endCxn id="86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Conector reto 88"/>
            <p:cNvCxnSpPr>
              <a:stCxn id="87" idx="7"/>
              <a:endCxn id="84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Conector reto 89"/>
            <p:cNvCxnSpPr>
              <a:stCxn id="95" idx="5"/>
              <a:endCxn id="87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91" name="Elipse 90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92" name="Conector reto 91"/>
            <p:cNvCxnSpPr>
              <a:stCxn id="91" idx="1"/>
              <a:endCxn id="83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Conector reto 92"/>
            <p:cNvCxnSpPr>
              <a:stCxn id="87" idx="2"/>
              <a:endCxn id="91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Conector reto 93"/>
            <p:cNvCxnSpPr>
              <a:stCxn id="84" idx="2"/>
              <a:endCxn id="95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95" name="Elipse 94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96" name="Conector reto 95"/>
            <p:cNvCxnSpPr>
              <a:stCxn id="83" idx="6"/>
              <a:endCxn id="95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Conector reto 96"/>
            <p:cNvCxnSpPr>
              <a:stCxn id="95" idx="3"/>
              <a:endCxn id="91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Conector reto 97"/>
            <p:cNvCxnSpPr>
              <a:stCxn id="86" idx="4"/>
              <a:endCxn id="95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99" name="CaixaDeTexto 98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136" name="CaixaDeTexto 135"/>
          <p:cNvSpPr txBox="1"/>
          <p:nvPr/>
        </p:nvSpPr>
        <p:spPr>
          <a:xfrm>
            <a:off x="467544" y="2167696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3</a:t>
            </a:r>
          </a:p>
        </p:txBody>
      </p:sp>
      <p:sp>
        <p:nvSpPr>
          <p:cNvPr id="139" name="CaixaDeTexto 138"/>
          <p:cNvSpPr txBox="1"/>
          <p:nvPr/>
        </p:nvSpPr>
        <p:spPr>
          <a:xfrm>
            <a:off x="4433277" y="3050092"/>
            <a:ext cx="385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nos vértices com pai por um vértice sem pai e com menor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peso: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 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2 como pai do vértice 1.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75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cxnSp>
        <p:nvCxnSpPr>
          <p:cNvPr id="73" name="Conector reto 72"/>
          <p:cNvCxnSpPr>
            <a:endCxn id="122" idx="7"/>
          </p:cNvCxnSpPr>
          <p:nvPr/>
        </p:nvCxnSpPr>
        <p:spPr>
          <a:xfrm flipH="1">
            <a:off x="2261245" y="3490329"/>
            <a:ext cx="703231" cy="278992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4" name="Conector reto 73"/>
          <p:cNvCxnSpPr>
            <a:endCxn id="122" idx="0"/>
          </p:cNvCxnSpPr>
          <p:nvPr/>
        </p:nvCxnSpPr>
        <p:spPr>
          <a:xfrm flipH="1">
            <a:off x="2134959" y="3061713"/>
            <a:ext cx="1" cy="655299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75" name="Conector reto 74"/>
          <p:cNvCxnSpPr/>
          <p:nvPr/>
        </p:nvCxnSpPr>
        <p:spPr>
          <a:xfrm flipH="1" flipV="1">
            <a:off x="1328107" y="3498683"/>
            <a:ext cx="649855" cy="261726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107" name="Tabela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662891"/>
              </p:ext>
            </p:extLst>
          </p:nvPr>
        </p:nvGraphicFramePr>
        <p:xfrm>
          <a:off x="3809723" y="2746608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08" name="CaixaDeTexto 107"/>
          <p:cNvSpPr txBox="1"/>
          <p:nvPr/>
        </p:nvSpPr>
        <p:spPr>
          <a:xfrm>
            <a:off x="3687406" y="24003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9" name="Grupo 108"/>
          <p:cNvGrpSpPr/>
          <p:nvPr/>
        </p:nvGrpSpPr>
        <p:grpSpPr>
          <a:xfrm>
            <a:off x="768986" y="2701483"/>
            <a:ext cx="2990428" cy="2233965"/>
            <a:chOff x="69404" y="1627083"/>
            <a:chExt cx="2990428" cy="2233965"/>
          </a:xfrm>
        </p:grpSpPr>
        <p:sp>
          <p:nvSpPr>
            <p:cNvPr id="110" name="Elipse 109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111" name="Elipse 110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112" name="Conector reto 111"/>
            <p:cNvCxnSpPr>
              <a:stCxn id="113" idx="6"/>
              <a:endCxn id="111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13" name="Elipse 112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114" name="Elipse 113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115" name="Conector reto 114"/>
            <p:cNvCxnSpPr>
              <a:stCxn id="110" idx="7"/>
              <a:endCxn id="113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16" name="Conector reto 115"/>
            <p:cNvCxnSpPr>
              <a:stCxn id="114" idx="7"/>
              <a:endCxn id="111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17" name="Conector reto 116"/>
            <p:cNvCxnSpPr>
              <a:stCxn id="122" idx="5"/>
              <a:endCxn id="114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18" name="Elipse 117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119" name="Conector reto 118"/>
            <p:cNvCxnSpPr>
              <a:stCxn id="118" idx="1"/>
              <a:endCxn id="110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20" name="Conector reto 119"/>
            <p:cNvCxnSpPr>
              <a:stCxn id="114" idx="2"/>
              <a:endCxn id="118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21" name="Conector reto 120"/>
            <p:cNvCxnSpPr>
              <a:stCxn id="111" idx="2"/>
              <a:endCxn id="122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22" name="Elipse 121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123" name="Conector reto 122"/>
            <p:cNvCxnSpPr>
              <a:stCxn id="110" idx="6"/>
              <a:endCxn id="122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Conector reto 123"/>
            <p:cNvCxnSpPr>
              <a:stCxn id="122" idx="3"/>
              <a:endCxn id="118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Conector reto 124"/>
            <p:cNvCxnSpPr>
              <a:stCxn id="113" idx="4"/>
              <a:endCxn id="122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26" name="CaixaDeTexto 125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4" name="CaixaDeTexto 133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35" name="CaixaDeTexto 134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137" name="CaixaDeTexto 136"/>
          <p:cNvSpPr txBox="1"/>
          <p:nvPr/>
        </p:nvSpPr>
        <p:spPr>
          <a:xfrm>
            <a:off x="483804" y="2204864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4</a:t>
            </a:r>
          </a:p>
        </p:txBody>
      </p:sp>
      <p:sp>
        <p:nvSpPr>
          <p:cNvPr id="140" name="CaixaDeTexto 139"/>
          <p:cNvSpPr txBox="1"/>
          <p:nvPr/>
        </p:nvSpPr>
        <p:spPr>
          <a:xfrm>
            <a:off x="4588260" y="3113245"/>
            <a:ext cx="385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nos vértices com pai por um vértice sem pai e com menor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peso: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 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2 como pai do 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8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cxnSp>
        <p:nvCxnSpPr>
          <p:cNvPr id="7" name="Conector reto 6"/>
          <p:cNvCxnSpPr>
            <a:stCxn id="23" idx="0"/>
          </p:cNvCxnSpPr>
          <p:nvPr/>
        </p:nvCxnSpPr>
        <p:spPr>
          <a:xfrm flipH="1" flipV="1">
            <a:off x="2091597" y="4023421"/>
            <a:ext cx="436244" cy="410821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" name="Conector reto 7"/>
          <p:cNvCxnSpPr>
            <a:stCxn id="20" idx="2"/>
            <a:endCxn id="31" idx="7"/>
          </p:cNvCxnSpPr>
          <p:nvPr/>
        </p:nvCxnSpPr>
        <p:spPr>
          <a:xfrm flipH="1">
            <a:off x="2091597" y="3490329"/>
            <a:ext cx="703231" cy="278992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Conector reto 11"/>
          <p:cNvCxnSpPr>
            <a:stCxn id="31" idx="1"/>
          </p:cNvCxnSpPr>
          <p:nvPr/>
        </p:nvCxnSpPr>
        <p:spPr>
          <a:xfrm flipH="1" flipV="1">
            <a:off x="1148935" y="3507596"/>
            <a:ext cx="690090" cy="261725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Conector reto 12"/>
          <p:cNvCxnSpPr>
            <a:endCxn id="31" idx="0"/>
          </p:cNvCxnSpPr>
          <p:nvPr/>
        </p:nvCxnSpPr>
        <p:spPr>
          <a:xfrm>
            <a:off x="1965311" y="3071279"/>
            <a:ext cx="0" cy="645733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410542"/>
              </p:ext>
            </p:extLst>
          </p:nvPr>
        </p:nvGraphicFramePr>
        <p:xfrm>
          <a:off x="3640075" y="2746608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CaixaDeTexto 14"/>
          <p:cNvSpPr txBox="1"/>
          <p:nvPr/>
        </p:nvSpPr>
        <p:spPr>
          <a:xfrm>
            <a:off x="3517758" y="24003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599338" y="2701483"/>
            <a:ext cx="2990428" cy="2233965"/>
            <a:chOff x="69404" y="1627083"/>
            <a:chExt cx="2990428" cy="2233965"/>
          </a:xfrm>
        </p:grpSpPr>
        <p:sp>
          <p:nvSpPr>
            <p:cNvPr id="17" name="CaixaDeTexto 16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20" name="Elipse 19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21" name="Conector reto 20"/>
            <p:cNvCxnSpPr>
              <a:stCxn id="22" idx="6"/>
              <a:endCxn id="20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2" name="Elipse 21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23" name="Elipse 22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24" name="Conector reto 23"/>
            <p:cNvCxnSpPr>
              <a:stCxn id="19" idx="7"/>
              <a:endCxn id="22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ector reto 24"/>
            <p:cNvCxnSpPr>
              <a:stCxn id="23" idx="7"/>
              <a:endCxn id="20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Conector reto 25"/>
            <p:cNvCxnSpPr>
              <a:stCxn id="31" idx="5"/>
              <a:endCxn id="23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7" name="Elipse 26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28" name="Conector reto 27"/>
            <p:cNvCxnSpPr>
              <a:stCxn id="27" idx="1"/>
              <a:endCxn id="19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Conector reto 28"/>
            <p:cNvCxnSpPr>
              <a:stCxn id="23" idx="2"/>
              <a:endCxn id="27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Conector reto 29"/>
            <p:cNvCxnSpPr>
              <a:stCxn id="20" idx="2"/>
              <a:endCxn id="31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1" name="Elipse 30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32" name="Conector reto 31"/>
            <p:cNvCxnSpPr>
              <a:stCxn id="19" idx="6"/>
              <a:endCxn id="31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Conector reto 32"/>
            <p:cNvCxnSpPr>
              <a:stCxn id="31" idx="3"/>
              <a:endCxn id="27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Conector reto 33"/>
            <p:cNvCxnSpPr>
              <a:stCxn id="22" idx="4"/>
              <a:endCxn id="31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5" name="CaixaDeTexto 34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72" name="CaixaDeTexto 71"/>
          <p:cNvSpPr txBox="1"/>
          <p:nvPr/>
        </p:nvSpPr>
        <p:spPr>
          <a:xfrm>
            <a:off x="493422" y="2206392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5</a:t>
            </a:r>
          </a:p>
        </p:txBody>
      </p:sp>
      <p:sp>
        <p:nvSpPr>
          <p:cNvPr id="75" name="CaixaDeTexto 74"/>
          <p:cNvSpPr txBox="1"/>
          <p:nvPr/>
        </p:nvSpPr>
        <p:spPr>
          <a:xfrm>
            <a:off x="4453862" y="3122060"/>
            <a:ext cx="3851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nos vértices com pai por um vértice sem pai e com menor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peso: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5. 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2 como pai do vértice 5.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97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H="1">
            <a:off x="1841465" y="4611309"/>
            <a:ext cx="697681" cy="1528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" name="Conector reto 5"/>
          <p:cNvCxnSpPr/>
          <p:nvPr/>
        </p:nvCxnSpPr>
        <p:spPr>
          <a:xfrm flipH="1" flipV="1">
            <a:off x="2282356" y="4024114"/>
            <a:ext cx="436244" cy="410821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" name="Conector reto 8"/>
          <p:cNvCxnSpPr>
            <a:endCxn id="58" idx="7"/>
          </p:cNvCxnSpPr>
          <p:nvPr/>
        </p:nvCxnSpPr>
        <p:spPr>
          <a:xfrm flipH="1">
            <a:off x="2281497" y="3490329"/>
            <a:ext cx="703231" cy="278992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" name="Conector reto 9"/>
          <p:cNvCxnSpPr>
            <a:endCxn id="58" idx="0"/>
          </p:cNvCxnSpPr>
          <p:nvPr/>
        </p:nvCxnSpPr>
        <p:spPr>
          <a:xfrm flipH="1">
            <a:off x="2155211" y="3061713"/>
            <a:ext cx="1" cy="655299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" name="Conector reto 10"/>
          <p:cNvCxnSpPr/>
          <p:nvPr/>
        </p:nvCxnSpPr>
        <p:spPr>
          <a:xfrm flipH="1" flipV="1">
            <a:off x="1348359" y="3498683"/>
            <a:ext cx="649855" cy="261726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43" name="Tabela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980789"/>
              </p:ext>
            </p:extLst>
          </p:nvPr>
        </p:nvGraphicFramePr>
        <p:xfrm>
          <a:off x="3829975" y="2746608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" name="CaixaDeTexto 43"/>
          <p:cNvSpPr txBox="1"/>
          <p:nvPr/>
        </p:nvSpPr>
        <p:spPr>
          <a:xfrm>
            <a:off x="3707658" y="2400310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5" name="Grupo 44"/>
          <p:cNvGrpSpPr/>
          <p:nvPr/>
        </p:nvGrpSpPr>
        <p:grpSpPr>
          <a:xfrm>
            <a:off x="789238" y="2701483"/>
            <a:ext cx="2990428" cy="2233965"/>
            <a:chOff x="69404" y="1627083"/>
            <a:chExt cx="2990428" cy="2233965"/>
          </a:xfrm>
        </p:grpSpPr>
        <p:sp>
          <p:nvSpPr>
            <p:cNvPr id="46" name="Elipse 45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47" name="Elipse 46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48" name="Conector reto 47"/>
            <p:cNvCxnSpPr>
              <a:stCxn id="49" idx="6"/>
              <a:endCxn id="47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9" name="Elipse 48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50" name="Elipse 49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51" name="Conector reto 50"/>
            <p:cNvCxnSpPr>
              <a:stCxn id="46" idx="7"/>
              <a:endCxn id="49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onector reto 51"/>
            <p:cNvCxnSpPr>
              <a:stCxn id="50" idx="7"/>
              <a:endCxn id="47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onector reto 52"/>
            <p:cNvCxnSpPr>
              <a:stCxn id="58" idx="5"/>
              <a:endCxn id="50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4" name="Elipse 53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55" name="Conector reto 54"/>
            <p:cNvCxnSpPr>
              <a:stCxn id="54" idx="1"/>
              <a:endCxn id="46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ector reto 55"/>
            <p:cNvCxnSpPr>
              <a:stCxn id="50" idx="2"/>
              <a:endCxn id="54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ector reto 56"/>
            <p:cNvCxnSpPr>
              <a:stCxn id="47" idx="2"/>
              <a:endCxn id="58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8" name="Elipse 57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59" name="Conector reto 58"/>
            <p:cNvCxnSpPr>
              <a:stCxn id="46" idx="6"/>
              <a:endCxn id="58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Conector reto 59"/>
            <p:cNvCxnSpPr>
              <a:stCxn id="58" idx="3"/>
              <a:endCxn id="54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Conector reto 60"/>
            <p:cNvCxnSpPr>
              <a:stCxn id="49" idx="4"/>
              <a:endCxn id="58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2" name="CaixaDeTexto 61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0" name="CaixaDeTexto 69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73" name="CaixaDeTexto 72"/>
          <p:cNvSpPr txBox="1"/>
          <p:nvPr/>
        </p:nvSpPr>
        <p:spPr>
          <a:xfrm>
            <a:off x="504056" y="2204864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6</a:t>
            </a:r>
          </a:p>
        </p:txBody>
      </p:sp>
      <p:sp>
        <p:nvSpPr>
          <p:cNvPr id="76" name="CaixaDeTexto 75"/>
          <p:cNvSpPr txBox="1"/>
          <p:nvPr/>
        </p:nvSpPr>
        <p:spPr>
          <a:xfrm>
            <a:off x="4608512" y="3037106"/>
            <a:ext cx="3851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nos vértices com pai por um vértice sem pai e com menor peso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4. 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como pai do vértice 4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Fim do cálculo.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935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grafo </a:t>
            </a:r>
            <a:r>
              <a:rPr lang="pt-BR" b="1" dirty="0"/>
              <a:t>G(V,A)</a:t>
            </a:r>
            <a:r>
              <a:rPr lang="pt-BR" dirty="0"/>
              <a:t>, onde</a:t>
            </a:r>
            <a:r>
              <a:rPr lang="pt-BR" b="1" dirty="0"/>
              <a:t> </a:t>
            </a:r>
            <a:r>
              <a:rPr lang="pt-BR" b="1" dirty="0" smtClean="0"/>
              <a:t>|V| </a:t>
            </a:r>
            <a:r>
              <a:rPr lang="pt-BR" dirty="0"/>
              <a:t>é o número de vértices e </a:t>
            </a:r>
            <a:r>
              <a:rPr lang="pt-BR" b="1" dirty="0" smtClean="0"/>
              <a:t>|A|</a:t>
            </a:r>
            <a:r>
              <a:rPr lang="pt-BR" dirty="0" smtClean="0"/>
              <a:t> é </a:t>
            </a:r>
            <a:r>
              <a:rPr lang="pt-BR" dirty="0"/>
              <a:t>o número de arestas, a complexidade </a:t>
            </a:r>
            <a:r>
              <a:rPr lang="pt-BR" dirty="0" smtClean="0"/>
              <a:t>no </a:t>
            </a:r>
            <a:r>
              <a:rPr lang="pt-BR" dirty="0"/>
              <a:t>pior caso </a:t>
            </a:r>
            <a:r>
              <a:rPr lang="pt-BR" dirty="0" smtClean="0"/>
              <a:t>é </a:t>
            </a:r>
            <a:r>
              <a:rPr lang="pt-BR" b="1" i="1" dirty="0"/>
              <a:t>O(|V</a:t>
            </a:r>
            <a:r>
              <a:rPr lang="pt-BR" b="1" i="1" dirty="0" smtClean="0"/>
              <a:t>|*|</a:t>
            </a:r>
            <a:r>
              <a:rPr lang="pt-BR" b="1" i="1" dirty="0"/>
              <a:t>A</a:t>
            </a:r>
            <a:r>
              <a:rPr lang="pt-BR" b="1" i="1" dirty="0" smtClean="0"/>
              <a:t>|). </a:t>
            </a:r>
            <a:r>
              <a:rPr lang="pt-BR" dirty="0" smtClean="0"/>
              <a:t>Como </a:t>
            </a:r>
            <a:r>
              <a:rPr lang="pt-BR" b="1" dirty="0" smtClean="0"/>
              <a:t>|A</a:t>
            </a:r>
            <a:r>
              <a:rPr lang="pt-BR" b="1" dirty="0"/>
              <a:t>|</a:t>
            </a:r>
            <a:r>
              <a:rPr lang="pt-BR" dirty="0"/>
              <a:t> </a:t>
            </a:r>
            <a:r>
              <a:rPr lang="pt-BR" dirty="0" smtClean="0"/>
              <a:t>é proporcional a </a:t>
            </a:r>
            <a:r>
              <a:rPr lang="pt-BR" b="1" dirty="0" smtClean="0"/>
              <a:t>|V|</a:t>
            </a:r>
            <a:r>
              <a:rPr lang="pt-BR" b="1" baseline="30000" dirty="0" smtClean="0"/>
              <a:t>2</a:t>
            </a:r>
            <a:r>
              <a:rPr lang="pt-BR" b="1" dirty="0" smtClean="0"/>
              <a:t>,</a:t>
            </a:r>
            <a:r>
              <a:rPr lang="pt-BR" dirty="0" smtClean="0"/>
              <a:t> seu custo é </a:t>
            </a:r>
            <a:r>
              <a:rPr lang="pt-BR" b="1" i="1" dirty="0"/>
              <a:t>O(|</a:t>
            </a:r>
            <a:r>
              <a:rPr lang="pt-BR" b="1" i="1" dirty="0" smtClean="0"/>
              <a:t>V|</a:t>
            </a:r>
            <a:r>
              <a:rPr lang="pt-BR" b="1" i="1" baseline="30000" dirty="0" smtClean="0"/>
              <a:t>3</a:t>
            </a:r>
            <a:r>
              <a:rPr lang="pt-BR" b="1" i="1" dirty="0" smtClean="0"/>
              <a:t>)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eficiência depende da forma usada para procurar a aresta de menor peso. Usando uma fila de prioridade o custo pode ser reduzido para </a:t>
            </a:r>
            <a:r>
              <a:rPr lang="pt-BR" b="1" i="1" dirty="0"/>
              <a:t>O</a:t>
            </a:r>
            <a:r>
              <a:rPr lang="pt-BR" b="1" i="1" dirty="0" smtClean="0"/>
              <a:t>(|</a:t>
            </a:r>
            <a:r>
              <a:rPr lang="pt-BR" b="1" i="1" dirty="0" err="1" smtClean="0"/>
              <a:t>A|log|V</a:t>
            </a:r>
            <a:r>
              <a:rPr lang="pt-BR" b="1" i="1" dirty="0" smtClean="0"/>
              <a:t>|)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05430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 </a:t>
            </a:r>
            <a:r>
              <a:rPr lang="pt-BR" dirty="0"/>
              <a:t>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O algoritmo de </a:t>
            </a:r>
            <a:r>
              <a:rPr lang="pt-BR" dirty="0" err="1" smtClean="0"/>
              <a:t>Prim</a:t>
            </a:r>
            <a:r>
              <a:rPr lang="pt-BR" dirty="0" smtClean="0"/>
              <a:t> se inicia com um vértice e cresce uma única árvore a partir dele</a:t>
            </a:r>
          </a:p>
          <a:p>
            <a:endParaRPr lang="pt-BR" dirty="0" smtClean="0"/>
          </a:p>
          <a:p>
            <a:r>
              <a:rPr lang="pt-BR" dirty="0" smtClean="0"/>
              <a:t>O algoritmo de </a:t>
            </a:r>
            <a:r>
              <a:rPr lang="pt-BR" dirty="0" err="1"/>
              <a:t>Kruskal</a:t>
            </a:r>
            <a:r>
              <a:rPr lang="pt-BR" dirty="0"/>
              <a:t> </a:t>
            </a:r>
            <a:r>
              <a:rPr lang="pt-BR" dirty="0" smtClean="0"/>
              <a:t> constrói </a:t>
            </a:r>
            <a:r>
              <a:rPr lang="pt-BR" dirty="0"/>
              <a:t>uma floresta (várias árvores) ao longo do tempo, e que são unidas ao final do processo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78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Geradora Mínima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Uma árvore geradora </a:t>
            </a:r>
            <a:r>
              <a:rPr lang="pt-BR" dirty="0"/>
              <a:t>(do inglês, </a:t>
            </a:r>
            <a:r>
              <a:rPr lang="pt-BR" i="1" dirty="0" err="1" smtClean="0"/>
              <a:t>spanning</a:t>
            </a:r>
            <a:r>
              <a:rPr lang="pt-BR" i="1" dirty="0" smtClean="0"/>
              <a:t> </a:t>
            </a:r>
            <a:r>
              <a:rPr lang="pt-BR" i="1" dirty="0" err="1" smtClean="0"/>
              <a:t>tree</a:t>
            </a:r>
            <a:r>
              <a:rPr lang="pt-BR" dirty="0" smtClean="0"/>
              <a:t>) </a:t>
            </a:r>
            <a:r>
              <a:rPr lang="pt-BR" dirty="0"/>
              <a:t>é um </a:t>
            </a:r>
            <a:r>
              <a:rPr lang="pt-BR" dirty="0" err="1"/>
              <a:t>subgrafo</a:t>
            </a:r>
            <a:r>
              <a:rPr lang="pt-BR" dirty="0"/>
              <a:t> que contenha todos os vértices do grafo original e um conjunto de arestas que permita conectar todos esses vértices na forma de uma </a:t>
            </a:r>
            <a:r>
              <a:rPr lang="pt-BR" dirty="0" smtClean="0"/>
              <a:t>árvore.</a:t>
            </a:r>
          </a:p>
          <a:p>
            <a:pPr lvl="1"/>
            <a:r>
              <a:rPr lang="pt-BR" dirty="0" smtClean="0"/>
              <a:t>É a menor estrutura que conecta todos os vértices</a:t>
            </a:r>
          </a:p>
          <a:p>
            <a:pPr lvl="1"/>
            <a:endParaRPr lang="pt-BR" dirty="0"/>
          </a:p>
        </p:txBody>
      </p:sp>
      <p:grpSp>
        <p:nvGrpSpPr>
          <p:cNvPr id="32" name="Grupo 31"/>
          <p:cNvGrpSpPr/>
          <p:nvPr/>
        </p:nvGrpSpPr>
        <p:grpSpPr>
          <a:xfrm>
            <a:off x="3076786" y="4363387"/>
            <a:ext cx="2990428" cy="2233965"/>
            <a:chOff x="69404" y="1627083"/>
            <a:chExt cx="2990428" cy="2233965"/>
          </a:xfrm>
        </p:grpSpPr>
        <p:sp>
          <p:nvSpPr>
            <p:cNvPr id="33" name="Elipse 32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35" name="Conector reto 34"/>
            <p:cNvCxnSpPr>
              <a:stCxn id="36" idx="6"/>
              <a:endCxn id="34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6" name="Elipse 35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38" name="Conector reto 37"/>
            <p:cNvCxnSpPr>
              <a:stCxn id="33" idx="7"/>
              <a:endCxn id="36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Conector reto 38"/>
            <p:cNvCxnSpPr>
              <a:stCxn id="37" idx="7"/>
              <a:endCxn id="34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Conector reto 39"/>
            <p:cNvCxnSpPr>
              <a:stCxn id="45" idx="5"/>
              <a:endCxn id="37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1" name="Elipse 40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42" name="Conector reto 41"/>
            <p:cNvCxnSpPr>
              <a:stCxn id="41" idx="1"/>
              <a:endCxn id="33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ector reto 42"/>
            <p:cNvCxnSpPr>
              <a:stCxn id="37" idx="2"/>
              <a:endCxn id="41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43"/>
            <p:cNvCxnSpPr>
              <a:stCxn id="34" idx="2"/>
              <a:endCxn id="45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5" name="Elipse 44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46" name="Conector reto 45"/>
            <p:cNvCxnSpPr>
              <a:stCxn id="33" idx="6"/>
              <a:endCxn id="45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ector reto 46"/>
            <p:cNvCxnSpPr>
              <a:stCxn id="45" idx="3"/>
              <a:endCxn id="41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Conector reto 47"/>
            <p:cNvCxnSpPr>
              <a:stCxn id="36" idx="4"/>
              <a:endCxn id="45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9" name="CaixaDeTexto 48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64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Considera cada vértice como </a:t>
            </a:r>
            <a:r>
              <a:rPr lang="pt-BR" dirty="0"/>
              <a:t>uma árvore independente (floresta)</a:t>
            </a:r>
            <a:endParaRPr lang="pt-BR" dirty="0" smtClean="0"/>
          </a:p>
          <a:p>
            <a:pPr lvl="1"/>
            <a:r>
              <a:rPr lang="pt-BR" dirty="0" smtClean="0"/>
              <a:t>A cada iteração, o </a:t>
            </a:r>
            <a:r>
              <a:rPr lang="pt-BR" dirty="0"/>
              <a:t>algoritmo procura a aresta de </a:t>
            </a:r>
            <a:r>
              <a:rPr lang="pt-BR" b="1" dirty="0"/>
              <a:t>menor </a:t>
            </a:r>
            <a:r>
              <a:rPr lang="pt-BR" b="1" dirty="0" smtClean="0"/>
              <a:t>peso</a:t>
            </a:r>
            <a:r>
              <a:rPr lang="pt-BR" dirty="0" smtClean="0"/>
              <a:t> </a:t>
            </a:r>
            <a:r>
              <a:rPr lang="pt-BR" dirty="0"/>
              <a:t>que conecta duas árvores diferentes</a:t>
            </a:r>
            <a:endParaRPr lang="pt-BR" dirty="0" smtClean="0"/>
          </a:p>
          <a:p>
            <a:pPr lvl="1"/>
            <a:r>
              <a:rPr lang="pt-BR" dirty="0"/>
              <a:t>Os vértices das árvores selecionadas passam a fazer parte de uma mesma árvore </a:t>
            </a:r>
            <a:endParaRPr lang="pt-BR" dirty="0" smtClean="0"/>
          </a:p>
          <a:p>
            <a:pPr lvl="1"/>
            <a:r>
              <a:rPr lang="pt-BR" dirty="0" smtClean="0"/>
              <a:t>Esse </a:t>
            </a:r>
            <a:r>
              <a:rPr lang="pt-BR" dirty="0"/>
              <a:t>processo continua até que</a:t>
            </a:r>
          </a:p>
          <a:p>
            <a:pPr lvl="2"/>
            <a:r>
              <a:rPr lang="pt-BR" dirty="0" smtClean="0"/>
              <a:t>Todos </a:t>
            </a:r>
            <a:r>
              <a:rPr lang="pt-BR" dirty="0"/>
              <a:t>os vértices façam parte da árvore </a:t>
            </a:r>
            <a:endParaRPr lang="pt-BR" dirty="0" smtClean="0"/>
          </a:p>
          <a:p>
            <a:pPr lvl="2"/>
            <a:r>
              <a:rPr lang="pt-BR" dirty="0"/>
              <a:t>N</a:t>
            </a:r>
            <a:r>
              <a:rPr lang="pt-BR" dirty="0" smtClean="0"/>
              <a:t>ão </a:t>
            </a:r>
            <a:r>
              <a:rPr lang="pt-BR" dirty="0"/>
              <a:t>se pode </a:t>
            </a:r>
            <a:r>
              <a:rPr lang="pt-BR" dirty="0" smtClean="0"/>
              <a:t>encontrar </a:t>
            </a:r>
            <a:r>
              <a:rPr lang="pt-BR" dirty="0"/>
              <a:t>uma aresta que satisfaça essa </a:t>
            </a:r>
            <a:r>
              <a:rPr lang="pt-BR" dirty="0" smtClean="0"/>
              <a:t>condição (grafo </a:t>
            </a:r>
            <a:r>
              <a:rPr lang="pt-BR" dirty="0"/>
              <a:t>desconexo)</a:t>
            </a:r>
          </a:p>
        </p:txBody>
      </p:sp>
    </p:spTree>
    <p:extLst>
      <p:ext uri="{BB962C8B-B14F-4D97-AF65-F5344CB8AC3E}">
        <p14:creationId xmlns:p14="http://schemas.microsoft.com/office/powerpoint/2010/main" val="15806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Criando um grafo para </a:t>
            </a:r>
            <a:r>
              <a:rPr lang="pt-BR" dirty="0" smtClean="0"/>
              <a:t>teste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6046068" y="3296538"/>
            <a:ext cx="2990428" cy="2233965"/>
            <a:chOff x="69404" y="1627083"/>
            <a:chExt cx="2990428" cy="2233965"/>
          </a:xfrm>
        </p:grpSpPr>
        <p:sp>
          <p:nvSpPr>
            <p:cNvPr id="7" name="Elipse 6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9" name="Conector reto 8"/>
            <p:cNvCxnSpPr>
              <a:stCxn id="10" idx="6"/>
              <a:endCxn id="8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0" name="Elipse 9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12" name="Conector reto 11"/>
            <p:cNvCxnSpPr>
              <a:stCxn id="7" idx="7"/>
              <a:endCxn id="10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ector reto 12"/>
            <p:cNvCxnSpPr>
              <a:stCxn id="11" idx="7"/>
              <a:endCxn id="8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13"/>
            <p:cNvCxnSpPr>
              <a:stCxn id="19" idx="5"/>
              <a:endCxn id="11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5" name="Elipse 14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16" name="Conector reto 15"/>
            <p:cNvCxnSpPr>
              <a:stCxn id="15" idx="1"/>
              <a:endCxn id="7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stCxn id="11" idx="2"/>
              <a:endCxn id="15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to 17"/>
            <p:cNvCxnSpPr>
              <a:stCxn id="8" idx="2"/>
              <a:endCxn id="19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9" name="Elipse 18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20" name="Conector reto 19"/>
            <p:cNvCxnSpPr>
              <a:stCxn id="7" idx="6"/>
              <a:endCxn id="19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/>
            <p:cNvCxnSpPr>
              <a:stCxn id="19" idx="3"/>
              <a:endCxn id="15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Conector reto 21"/>
            <p:cNvCxnSpPr>
              <a:stCxn id="10" idx="4"/>
              <a:endCxn id="19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3" name="CaixaDeTexto 22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1043608" y="2204864"/>
            <a:ext cx="4857369" cy="4394073"/>
            <a:chOff x="1043608" y="2204864"/>
            <a:chExt cx="4857369" cy="4394073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2204864"/>
              <a:ext cx="4857369" cy="4394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tângulo 35"/>
            <p:cNvSpPr/>
            <p:nvPr/>
          </p:nvSpPr>
          <p:spPr>
            <a:xfrm>
              <a:off x="1458403" y="5482279"/>
              <a:ext cx="4425321" cy="32298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7870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107504" y="2115393"/>
            <a:ext cx="7256842" cy="4625975"/>
            <a:chOff x="107504" y="2115393"/>
            <a:chExt cx="7256842" cy="46259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654" y="2115393"/>
              <a:ext cx="5584692" cy="4625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Chave esquerda 4"/>
            <p:cNvSpPr/>
            <p:nvPr/>
          </p:nvSpPr>
          <p:spPr>
            <a:xfrm>
              <a:off x="2195736" y="2857409"/>
              <a:ext cx="288032" cy="646331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107504" y="2843555"/>
              <a:ext cx="208823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Cada vértice é uma árvore, sem pai</a:t>
              </a:r>
              <a:endParaRPr lang="pt-BR" b="1" dirty="0"/>
            </a:p>
          </p:txBody>
        </p:sp>
        <p:sp>
          <p:nvSpPr>
            <p:cNvPr id="9" name="Chave esquerda 8"/>
            <p:cNvSpPr/>
            <p:nvPr/>
          </p:nvSpPr>
          <p:spPr>
            <a:xfrm>
              <a:off x="2699792" y="4178531"/>
              <a:ext cx="288032" cy="790347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107504" y="4136967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Procura menor aresta ligando árvores diferentes</a:t>
              </a:r>
              <a:endParaRPr lang="pt-BR" b="1" dirty="0"/>
            </a:p>
          </p:txBody>
        </p:sp>
        <p:sp>
          <p:nvSpPr>
            <p:cNvPr id="11" name="Chave esquerda 10"/>
            <p:cNvSpPr/>
            <p:nvPr/>
          </p:nvSpPr>
          <p:spPr>
            <a:xfrm>
              <a:off x="2699792" y="5805264"/>
              <a:ext cx="288032" cy="46800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b="1" dirty="0"/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107504" y="5549417"/>
              <a:ext cx="295232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/>
                <a:t>Une as </a:t>
              </a:r>
              <a:r>
                <a:rPr lang="pt-BR" b="1" dirty="0"/>
                <a:t>duas árvores da aresta selecionada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72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Implementação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834" y="2115393"/>
            <a:ext cx="6348331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9379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graphicFrame>
        <p:nvGraphicFramePr>
          <p:cNvPr id="33" name="Tabela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19598"/>
              </p:ext>
            </p:extLst>
          </p:nvPr>
        </p:nvGraphicFramePr>
        <p:xfrm>
          <a:off x="3381957" y="2680846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4" name="CaixaDeTexto 33"/>
          <p:cNvSpPr txBox="1"/>
          <p:nvPr/>
        </p:nvSpPr>
        <p:spPr>
          <a:xfrm>
            <a:off x="3259640" y="233454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5" name="Grupo 34"/>
          <p:cNvGrpSpPr/>
          <p:nvPr/>
        </p:nvGrpSpPr>
        <p:grpSpPr>
          <a:xfrm>
            <a:off x="591152" y="2635721"/>
            <a:ext cx="2990428" cy="2233965"/>
            <a:chOff x="69404" y="1627083"/>
            <a:chExt cx="2990428" cy="2233965"/>
          </a:xfrm>
        </p:grpSpPr>
        <p:sp>
          <p:nvSpPr>
            <p:cNvPr id="36" name="Elipse 35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38" name="Conector reto 37"/>
            <p:cNvCxnSpPr>
              <a:stCxn id="39" idx="6"/>
              <a:endCxn id="37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9" name="Elipse 38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40" name="Elipse 39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41" name="Conector reto 40"/>
            <p:cNvCxnSpPr>
              <a:stCxn id="36" idx="7"/>
              <a:endCxn id="39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Conector reto 41"/>
            <p:cNvCxnSpPr>
              <a:stCxn id="40" idx="7"/>
              <a:endCxn id="37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Conector reto 42"/>
            <p:cNvCxnSpPr>
              <a:stCxn id="48" idx="5"/>
              <a:endCxn id="40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4" name="Elipse 43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45" name="Conector reto 44"/>
            <p:cNvCxnSpPr>
              <a:stCxn id="44" idx="1"/>
              <a:endCxn id="36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ector reto 45"/>
            <p:cNvCxnSpPr>
              <a:stCxn id="40" idx="2"/>
              <a:endCxn id="44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ector reto 46"/>
            <p:cNvCxnSpPr>
              <a:stCxn id="37" idx="2"/>
              <a:endCxn id="48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8" name="Elipse 47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49" name="Conector reto 48"/>
            <p:cNvCxnSpPr>
              <a:stCxn id="36" idx="6"/>
              <a:endCxn id="48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Conector reto 49"/>
            <p:cNvCxnSpPr>
              <a:stCxn id="48" idx="3"/>
              <a:endCxn id="44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Conector reto 50"/>
            <p:cNvCxnSpPr>
              <a:stCxn id="39" idx="4"/>
              <a:endCxn id="48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2" name="CaixaDeTexto 51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62" name="CaixaDeTexto 61"/>
          <p:cNvSpPr txBox="1"/>
          <p:nvPr/>
        </p:nvSpPr>
        <p:spPr>
          <a:xfrm>
            <a:off x="485236" y="2140630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1</a:t>
            </a:r>
          </a:p>
        </p:txBody>
      </p:sp>
      <p:sp>
        <p:nvSpPr>
          <p:cNvPr id="65" name="CaixaDeTexto 64"/>
          <p:cNvSpPr txBox="1"/>
          <p:nvPr/>
        </p:nvSpPr>
        <p:spPr>
          <a:xfrm>
            <a:off x="4805716" y="2869487"/>
            <a:ext cx="396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Inicia o cálculo com o vértice 0. Atribui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seu próprio índice como pai. O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restante dos vértice recebem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 igual a -1 (sem pai).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Inicializa a árvore com o índice do vértice.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7" name="Tabela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816068"/>
              </p:ext>
            </p:extLst>
          </p:nvPr>
        </p:nvGraphicFramePr>
        <p:xfrm>
          <a:off x="4030029" y="2682374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68" name="CaixaDeTexto 67"/>
          <p:cNvSpPr txBox="1"/>
          <p:nvPr/>
        </p:nvSpPr>
        <p:spPr>
          <a:xfrm>
            <a:off x="3869612" y="233607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arv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97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V="1">
            <a:off x="2029135" y="3021092"/>
            <a:ext cx="0" cy="653772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6" name="Grupo 5"/>
          <p:cNvGrpSpPr/>
          <p:nvPr/>
        </p:nvGrpSpPr>
        <p:grpSpPr>
          <a:xfrm>
            <a:off x="683568" y="2659315"/>
            <a:ext cx="2990428" cy="2233965"/>
            <a:chOff x="69404" y="1627083"/>
            <a:chExt cx="2990428" cy="2233965"/>
          </a:xfrm>
        </p:grpSpPr>
        <p:sp>
          <p:nvSpPr>
            <p:cNvPr id="7" name="Elipse 6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9" name="Conector reto 8"/>
            <p:cNvCxnSpPr>
              <a:stCxn id="10" idx="6"/>
              <a:endCxn id="8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0" name="Elipse 9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12" name="Conector reto 11"/>
            <p:cNvCxnSpPr>
              <a:stCxn id="7" idx="7"/>
              <a:endCxn id="10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ector reto 12"/>
            <p:cNvCxnSpPr>
              <a:stCxn id="11" idx="7"/>
              <a:endCxn id="8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13"/>
            <p:cNvCxnSpPr>
              <a:stCxn id="19" idx="5"/>
              <a:endCxn id="11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5" name="Elipse 14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16" name="Conector reto 15"/>
            <p:cNvCxnSpPr>
              <a:stCxn id="15" idx="1"/>
              <a:endCxn id="7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stCxn id="11" idx="2"/>
              <a:endCxn id="15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to 17"/>
            <p:cNvCxnSpPr>
              <a:stCxn id="8" idx="2"/>
              <a:endCxn id="19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9" name="Elipse 18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20" name="Conector reto 19"/>
            <p:cNvCxnSpPr>
              <a:stCxn id="7" idx="6"/>
              <a:endCxn id="19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/>
            <p:cNvCxnSpPr>
              <a:stCxn id="19" idx="3"/>
              <a:endCxn id="15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Conector reto 21"/>
            <p:cNvCxnSpPr>
              <a:stCxn id="10" idx="4"/>
              <a:endCxn id="19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3" name="CaixaDeTexto 22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63" name="CaixaDeTexto 62"/>
          <p:cNvSpPr txBox="1"/>
          <p:nvPr/>
        </p:nvSpPr>
        <p:spPr>
          <a:xfrm>
            <a:off x="487050" y="2162696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2</a:t>
            </a:r>
          </a:p>
        </p:txBody>
      </p:sp>
      <p:sp>
        <p:nvSpPr>
          <p:cNvPr id="66" name="CaixaDeTexto 65"/>
          <p:cNvSpPr txBox="1"/>
          <p:nvPr/>
        </p:nvSpPr>
        <p:spPr>
          <a:xfrm>
            <a:off x="4860472" y="2674228"/>
            <a:ext cx="39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aresta com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menor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peso conectando vértices com árvores diferentes: vértices 0 e 2.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0 como pai do vértice 2.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Todos que possuem árvore igual ao vértice 2 passam a ter árvore igual ao vértice 0.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9" name="Tabela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228317"/>
              </p:ext>
            </p:extLst>
          </p:nvPr>
        </p:nvGraphicFramePr>
        <p:xfrm>
          <a:off x="3419021" y="2696443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0" name="CaixaDeTexto 69"/>
          <p:cNvSpPr txBox="1"/>
          <p:nvPr/>
        </p:nvSpPr>
        <p:spPr>
          <a:xfrm>
            <a:off x="3296704" y="235014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1" name="Tabela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39649"/>
              </p:ext>
            </p:extLst>
          </p:nvPr>
        </p:nvGraphicFramePr>
        <p:xfrm>
          <a:off x="4067093" y="2697971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2" name="CaixaDeTexto 71"/>
          <p:cNvSpPr txBox="1"/>
          <p:nvPr/>
        </p:nvSpPr>
        <p:spPr>
          <a:xfrm>
            <a:off x="3906676" y="235167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arv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3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823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 flipH="1" flipV="1">
            <a:off x="1151169" y="3496543"/>
            <a:ext cx="700381" cy="261725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" name="Conector reto 7"/>
          <p:cNvCxnSpPr/>
          <p:nvPr/>
        </p:nvCxnSpPr>
        <p:spPr>
          <a:xfrm flipV="1">
            <a:off x="1965157" y="3063260"/>
            <a:ext cx="0" cy="653772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37" name="Tabela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571584"/>
              </p:ext>
            </p:extLst>
          </p:nvPr>
        </p:nvGraphicFramePr>
        <p:xfrm>
          <a:off x="3393143" y="2745080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8" name="CaixaDeTexto 37"/>
          <p:cNvSpPr txBox="1"/>
          <p:nvPr/>
        </p:nvSpPr>
        <p:spPr>
          <a:xfrm>
            <a:off x="3270826" y="23987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9" name="Grupo 38"/>
          <p:cNvGrpSpPr/>
          <p:nvPr/>
        </p:nvGrpSpPr>
        <p:grpSpPr>
          <a:xfrm>
            <a:off x="602338" y="2699955"/>
            <a:ext cx="2990428" cy="2233965"/>
            <a:chOff x="69404" y="1627083"/>
            <a:chExt cx="2990428" cy="2233965"/>
          </a:xfrm>
        </p:grpSpPr>
        <p:sp>
          <p:nvSpPr>
            <p:cNvPr id="40" name="Elipse 39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42" name="Conector reto 41"/>
            <p:cNvCxnSpPr>
              <a:stCxn id="43" idx="6"/>
              <a:endCxn id="41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3" name="Elipse 42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44" name="Elipse 43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45" name="Conector reto 44"/>
            <p:cNvCxnSpPr>
              <a:stCxn id="40" idx="7"/>
              <a:endCxn id="43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ector reto 45"/>
            <p:cNvCxnSpPr>
              <a:stCxn id="44" idx="7"/>
              <a:endCxn id="41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ector reto 46"/>
            <p:cNvCxnSpPr>
              <a:stCxn id="52" idx="5"/>
              <a:endCxn id="44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8" name="Elipse 47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49" name="Conector reto 48"/>
            <p:cNvCxnSpPr>
              <a:stCxn id="48" idx="1"/>
              <a:endCxn id="40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Conector reto 49"/>
            <p:cNvCxnSpPr>
              <a:stCxn id="44" idx="2"/>
              <a:endCxn id="48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Conector reto 50"/>
            <p:cNvCxnSpPr>
              <a:stCxn id="41" idx="2"/>
              <a:endCxn id="52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2" name="Elipse 51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53" name="Conector reto 52"/>
            <p:cNvCxnSpPr>
              <a:stCxn id="40" idx="6"/>
              <a:endCxn id="52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ector reto 53"/>
            <p:cNvCxnSpPr>
              <a:stCxn id="52" idx="3"/>
              <a:endCxn id="48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ector reto 54"/>
            <p:cNvCxnSpPr>
              <a:stCxn id="43" idx="4"/>
              <a:endCxn id="52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6" name="CaixaDeTexto 55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496422" y="2204864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3</a:t>
            </a:r>
          </a:p>
        </p:txBody>
      </p:sp>
      <p:sp>
        <p:nvSpPr>
          <p:cNvPr id="69" name="CaixaDeTexto 68"/>
          <p:cNvSpPr txBox="1"/>
          <p:nvPr/>
        </p:nvSpPr>
        <p:spPr>
          <a:xfrm>
            <a:off x="4932040" y="2676395"/>
            <a:ext cx="39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a aresta com menor peso conectando vértices com árvores diferentes: vértices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 2.</a:t>
            </a:r>
          </a:p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como pai do vértice 1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Todos que possuem árvore igual ao vértice 2 passam a ter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árvore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igual ao 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1.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1" name="Tabela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55749"/>
              </p:ext>
            </p:extLst>
          </p:nvPr>
        </p:nvGraphicFramePr>
        <p:xfrm>
          <a:off x="4041215" y="2746608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2" name="CaixaDeTexto 71"/>
          <p:cNvSpPr txBox="1"/>
          <p:nvPr/>
        </p:nvSpPr>
        <p:spPr>
          <a:xfrm>
            <a:off x="3880798" y="24003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arv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64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cxnSp>
        <p:nvCxnSpPr>
          <p:cNvPr id="5" name="Conector reto 4"/>
          <p:cNvCxnSpPr>
            <a:stCxn id="23" idx="7"/>
          </p:cNvCxnSpPr>
          <p:nvPr/>
        </p:nvCxnSpPr>
        <p:spPr>
          <a:xfrm flipV="1">
            <a:off x="2175827" y="3454375"/>
            <a:ext cx="703231" cy="272778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" name="Conector reto 5"/>
          <p:cNvCxnSpPr/>
          <p:nvPr/>
        </p:nvCxnSpPr>
        <p:spPr>
          <a:xfrm flipH="1" flipV="1">
            <a:off x="1254299" y="3485147"/>
            <a:ext cx="700381" cy="261725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" name="Conector reto 8"/>
          <p:cNvCxnSpPr/>
          <p:nvPr/>
        </p:nvCxnSpPr>
        <p:spPr>
          <a:xfrm flipV="1">
            <a:off x="2046387" y="3021092"/>
            <a:ext cx="0" cy="653772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10" name="Grupo 9"/>
          <p:cNvGrpSpPr/>
          <p:nvPr/>
        </p:nvGrpSpPr>
        <p:grpSpPr>
          <a:xfrm>
            <a:off x="683568" y="2659315"/>
            <a:ext cx="2990428" cy="2233965"/>
            <a:chOff x="69404" y="1627083"/>
            <a:chExt cx="2990428" cy="2233965"/>
          </a:xfrm>
        </p:grpSpPr>
        <p:sp>
          <p:nvSpPr>
            <p:cNvPr id="11" name="Elipse 10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12" name="Elipse 11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13" name="Conector reto 12"/>
            <p:cNvCxnSpPr>
              <a:stCxn id="14" idx="6"/>
              <a:endCxn id="12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4" name="Elipse 13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15" name="Elipse 14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16" name="Conector reto 15"/>
            <p:cNvCxnSpPr>
              <a:stCxn id="11" idx="7"/>
              <a:endCxn id="14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stCxn id="15" idx="7"/>
              <a:endCxn id="12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to 17"/>
            <p:cNvCxnSpPr>
              <a:stCxn id="23" idx="5"/>
              <a:endCxn id="15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9" name="Elipse 18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20" name="Conector reto 19"/>
            <p:cNvCxnSpPr>
              <a:stCxn id="19" idx="1"/>
              <a:endCxn id="11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/>
            <p:cNvCxnSpPr>
              <a:stCxn id="15" idx="2"/>
              <a:endCxn id="19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Conector reto 21"/>
            <p:cNvCxnSpPr>
              <a:stCxn id="12" idx="2"/>
              <a:endCxn id="23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3" name="Elipse 22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24" name="Conector reto 23"/>
            <p:cNvCxnSpPr>
              <a:stCxn id="11" idx="6"/>
              <a:endCxn id="23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ector reto 24"/>
            <p:cNvCxnSpPr>
              <a:stCxn id="23" idx="3"/>
              <a:endCxn id="19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Conector reto 25"/>
            <p:cNvCxnSpPr>
              <a:stCxn id="14" idx="4"/>
              <a:endCxn id="23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7" name="CaixaDeTexto 26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67" name="CaixaDeTexto 66"/>
          <p:cNvSpPr txBox="1"/>
          <p:nvPr/>
        </p:nvSpPr>
        <p:spPr>
          <a:xfrm>
            <a:off x="484796" y="2162696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4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4860032" y="2671595"/>
            <a:ext cx="39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aresta com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menor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peso conectando vértices com árvores diferentes: vértices 2 e 3.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2 como pai do vértice 3.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Todos que possuem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árvore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igual ao vértice 3 passam a ter árvore igual ao vértice 2.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3" name="Tabela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6195"/>
              </p:ext>
            </p:extLst>
          </p:nvPr>
        </p:nvGraphicFramePr>
        <p:xfrm>
          <a:off x="3416767" y="2696443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4" name="CaixaDeTexto 73"/>
          <p:cNvSpPr txBox="1"/>
          <p:nvPr/>
        </p:nvSpPr>
        <p:spPr>
          <a:xfrm>
            <a:off x="3294450" y="2350145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5" name="Tabela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440786"/>
              </p:ext>
            </p:extLst>
          </p:nvPr>
        </p:nvGraphicFramePr>
        <p:xfrm>
          <a:off x="4064839" y="2697971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6" name="CaixaDeTexto 75"/>
          <p:cNvSpPr txBox="1"/>
          <p:nvPr/>
        </p:nvSpPr>
        <p:spPr>
          <a:xfrm>
            <a:off x="3904422" y="2351673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arv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998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cxnSp>
        <p:nvCxnSpPr>
          <p:cNvPr id="7" name="Conector reto 6"/>
          <p:cNvCxnSpPr/>
          <p:nvPr/>
        </p:nvCxnSpPr>
        <p:spPr>
          <a:xfrm>
            <a:off x="1645939" y="4612837"/>
            <a:ext cx="723755" cy="0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8" name="Conector reto 7"/>
          <p:cNvCxnSpPr>
            <a:stCxn id="56" idx="7"/>
          </p:cNvCxnSpPr>
          <p:nvPr/>
        </p:nvCxnSpPr>
        <p:spPr>
          <a:xfrm flipV="1">
            <a:off x="2085971" y="3496543"/>
            <a:ext cx="703231" cy="271250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1" name="Conector reto 10"/>
          <p:cNvCxnSpPr/>
          <p:nvPr/>
        </p:nvCxnSpPr>
        <p:spPr>
          <a:xfrm flipH="1" flipV="1">
            <a:off x="1142543" y="3496543"/>
            <a:ext cx="700381" cy="261725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Conector reto 11"/>
          <p:cNvCxnSpPr/>
          <p:nvPr/>
        </p:nvCxnSpPr>
        <p:spPr>
          <a:xfrm flipV="1">
            <a:off x="1956531" y="3063260"/>
            <a:ext cx="0" cy="653772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aphicFrame>
        <p:nvGraphicFramePr>
          <p:cNvPr id="41" name="Tabela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073981"/>
              </p:ext>
            </p:extLst>
          </p:nvPr>
        </p:nvGraphicFramePr>
        <p:xfrm>
          <a:off x="3384517" y="2745080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2" name="CaixaDeTexto 41"/>
          <p:cNvSpPr txBox="1"/>
          <p:nvPr/>
        </p:nvSpPr>
        <p:spPr>
          <a:xfrm>
            <a:off x="3262200" y="239878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3" name="Grupo 42"/>
          <p:cNvGrpSpPr/>
          <p:nvPr/>
        </p:nvGrpSpPr>
        <p:grpSpPr>
          <a:xfrm>
            <a:off x="593712" y="2699955"/>
            <a:ext cx="2990428" cy="2233965"/>
            <a:chOff x="69404" y="1627083"/>
            <a:chExt cx="2990428" cy="2233965"/>
          </a:xfrm>
        </p:grpSpPr>
        <p:sp>
          <p:nvSpPr>
            <p:cNvPr id="44" name="Elipse 43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45" name="Elipse 44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46" name="Conector reto 45"/>
            <p:cNvCxnSpPr>
              <a:stCxn id="47" idx="6"/>
              <a:endCxn id="45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7" name="Elipse 46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48" name="Elipse 47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49" name="Conector reto 48"/>
            <p:cNvCxnSpPr>
              <a:stCxn id="44" idx="7"/>
              <a:endCxn id="47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Conector reto 49"/>
            <p:cNvCxnSpPr>
              <a:stCxn id="48" idx="7"/>
              <a:endCxn id="45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Conector reto 50"/>
            <p:cNvCxnSpPr>
              <a:stCxn id="56" idx="5"/>
              <a:endCxn id="48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2" name="Elipse 51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53" name="Conector reto 52"/>
            <p:cNvCxnSpPr>
              <a:stCxn id="52" idx="1"/>
              <a:endCxn id="44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ector reto 53"/>
            <p:cNvCxnSpPr>
              <a:stCxn id="48" idx="2"/>
              <a:endCxn id="52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ector reto 54"/>
            <p:cNvCxnSpPr>
              <a:stCxn id="45" idx="2"/>
              <a:endCxn id="56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6" name="Elipse 55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57" name="Conector reto 56"/>
            <p:cNvCxnSpPr>
              <a:stCxn id="44" idx="6"/>
              <a:endCxn id="56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Conector reto 57"/>
            <p:cNvCxnSpPr>
              <a:stCxn id="56" idx="3"/>
              <a:endCxn id="52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ector reto 58"/>
            <p:cNvCxnSpPr>
              <a:stCxn id="47" idx="4"/>
              <a:endCxn id="56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0" name="CaixaDeTexto 59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6" name="CaixaDeTexto 65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8" name="CaixaDeTexto 67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9" name="CaixaDeTexto 68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70" name="CaixaDeTexto 69"/>
          <p:cNvSpPr txBox="1"/>
          <p:nvPr/>
        </p:nvSpPr>
        <p:spPr>
          <a:xfrm>
            <a:off x="487796" y="2204864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5</a:t>
            </a:r>
          </a:p>
        </p:txBody>
      </p:sp>
      <p:sp>
        <p:nvSpPr>
          <p:cNvPr id="73" name="CaixaDeTexto 72"/>
          <p:cNvSpPr txBox="1"/>
          <p:nvPr/>
        </p:nvSpPr>
        <p:spPr>
          <a:xfrm>
            <a:off x="4860032" y="2736645"/>
            <a:ext cx="396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a aresta com menor peso conectando vértices com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árvores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diferentes: vértices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como pai do 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Todos que possuem árvore igual ao 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passam a ter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árvore igual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ao vértice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4.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5" name="Tabela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3275708"/>
              </p:ext>
            </p:extLst>
          </p:nvPr>
        </p:nvGraphicFramePr>
        <p:xfrm>
          <a:off x="4032589" y="2746608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6" name="CaixaDeTexto 75"/>
          <p:cNvSpPr txBox="1"/>
          <p:nvPr/>
        </p:nvSpPr>
        <p:spPr>
          <a:xfrm>
            <a:off x="3872172" y="240031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arv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82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cxnSp>
        <p:nvCxnSpPr>
          <p:cNvPr id="5" name="Conector reto 4"/>
          <p:cNvCxnSpPr/>
          <p:nvPr/>
        </p:nvCxnSpPr>
        <p:spPr>
          <a:xfrm flipH="1" flipV="1">
            <a:off x="2167202" y="3987259"/>
            <a:ext cx="462419" cy="432000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6" name="Conector reto 5"/>
          <p:cNvCxnSpPr/>
          <p:nvPr/>
        </p:nvCxnSpPr>
        <p:spPr>
          <a:xfrm>
            <a:off x="1727169" y="4580174"/>
            <a:ext cx="684000" cy="0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9" name="Conector reto 8"/>
          <p:cNvCxnSpPr>
            <a:stCxn id="27" idx="7"/>
          </p:cNvCxnSpPr>
          <p:nvPr/>
        </p:nvCxnSpPr>
        <p:spPr>
          <a:xfrm flipV="1">
            <a:off x="2175827" y="3465408"/>
            <a:ext cx="703231" cy="272778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0" name="Conector reto 9"/>
          <p:cNvCxnSpPr/>
          <p:nvPr/>
        </p:nvCxnSpPr>
        <p:spPr>
          <a:xfrm flipH="1" flipV="1">
            <a:off x="1245673" y="3496180"/>
            <a:ext cx="700381" cy="261725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Conector reto 12"/>
          <p:cNvCxnSpPr/>
          <p:nvPr/>
        </p:nvCxnSpPr>
        <p:spPr>
          <a:xfrm flipV="1">
            <a:off x="2037761" y="3032125"/>
            <a:ext cx="0" cy="653772"/>
          </a:xfrm>
          <a:prstGeom prst="line">
            <a:avLst/>
          </a:prstGeom>
          <a:noFill/>
          <a:ln w="101600" cap="flat" cmpd="sng" algn="ctr">
            <a:solidFill>
              <a:srgbClr val="F79646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14" name="Grupo 13"/>
          <p:cNvGrpSpPr/>
          <p:nvPr/>
        </p:nvGrpSpPr>
        <p:grpSpPr>
          <a:xfrm>
            <a:off x="683568" y="2670348"/>
            <a:ext cx="2990428" cy="2233965"/>
            <a:chOff x="69404" y="1627083"/>
            <a:chExt cx="2990428" cy="2233965"/>
          </a:xfrm>
        </p:grpSpPr>
        <p:sp>
          <p:nvSpPr>
            <p:cNvPr id="15" name="Elipse 14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16" name="Elipse 15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17" name="Conector reto 16"/>
            <p:cNvCxnSpPr>
              <a:stCxn id="18" idx="6"/>
              <a:endCxn id="16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8" name="Elipse 17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19" name="Elipse 18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20" name="Conector reto 19"/>
            <p:cNvCxnSpPr>
              <a:stCxn id="15" idx="7"/>
              <a:endCxn id="18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/>
            <p:cNvCxnSpPr>
              <a:stCxn id="19" idx="7"/>
              <a:endCxn id="16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Conector reto 21"/>
            <p:cNvCxnSpPr>
              <a:stCxn id="27" idx="5"/>
              <a:endCxn id="19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3" name="Elipse 22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24" name="Conector reto 23"/>
            <p:cNvCxnSpPr>
              <a:stCxn id="23" idx="1"/>
              <a:endCxn id="15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ector reto 24"/>
            <p:cNvCxnSpPr>
              <a:stCxn id="19" idx="2"/>
              <a:endCxn id="23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Conector reto 25"/>
            <p:cNvCxnSpPr>
              <a:stCxn id="16" idx="2"/>
              <a:endCxn id="27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7" name="Elipse 26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28" name="Conector reto 27"/>
            <p:cNvCxnSpPr>
              <a:stCxn id="15" idx="6"/>
              <a:endCxn id="27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Conector reto 28"/>
            <p:cNvCxnSpPr>
              <a:stCxn id="27" idx="3"/>
              <a:endCxn id="23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Conector reto 29"/>
            <p:cNvCxnSpPr>
              <a:stCxn id="18" idx="4"/>
              <a:endCxn id="27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1" name="CaixaDeTexto 30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71" name="CaixaDeTexto 70"/>
          <p:cNvSpPr txBox="1"/>
          <p:nvPr/>
        </p:nvSpPr>
        <p:spPr>
          <a:xfrm>
            <a:off x="495676" y="2173729"/>
            <a:ext cx="129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Passo 6</a:t>
            </a:r>
          </a:p>
        </p:txBody>
      </p:sp>
      <p:sp>
        <p:nvSpPr>
          <p:cNvPr id="74" name="CaixaDeTexto 73"/>
          <p:cNvSpPr txBox="1"/>
          <p:nvPr/>
        </p:nvSpPr>
        <p:spPr>
          <a:xfrm>
            <a:off x="4860032" y="2594247"/>
            <a:ext cx="396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Procura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aresta com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menor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peso conectando vértices com árvores diferentes: vértices 2 e 5.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Atribui vértice 2 como pai do vértice 5.</a:t>
            </a:r>
          </a:p>
          <a:p>
            <a:pPr algn="just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Todos que possuem </a:t>
            </a:r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árvore </a:t>
            </a:r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igual ao vértice 5 passam a ter árvore igual ao vértice 2.</a:t>
            </a:r>
          </a:p>
          <a:p>
            <a:pPr algn="ctr"/>
            <a:r>
              <a:rPr lang="pt-BR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Fim do cálculo</a:t>
            </a:r>
          </a:p>
        </p:txBody>
      </p:sp>
      <p:graphicFrame>
        <p:nvGraphicFramePr>
          <p:cNvPr id="77" name="Tabela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058374"/>
              </p:ext>
            </p:extLst>
          </p:nvPr>
        </p:nvGraphicFramePr>
        <p:xfrm>
          <a:off x="3427647" y="2707476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78" name="CaixaDeTexto 77"/>
          <p:cNvSpPr txBox="1"/>
          <p:nvPr/>
        </p:nvSpPr>
        <p:spPr>
          <a:xfrm>
            <a:off x="3305330" y="2361178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pai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9" name="Tabela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863596"/>
              </p:ext>
            </p:extLst>
          </p:nvPr>
        </p:nvGraphicFramePr>
        <p:xfrm>
          <a:off x="4075719" y="2709004"/>
          <a:ext cx="444222" cy="2194560"/>
        </p:xfrm>
        <a:graphic>
          <a:graphicData uri="http://schemas.openxmlformats.org/drawingml/2006/table">
            <a:tbl>
              <a:tblPr firstRow="1" firstCol="1"/>
              <a:tblGrid>
                <a:gridCol w="444222"/>
              </a:tblGrid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  <a:tr h="342265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80" name="CaixaDeTexto 79"/>
          <p:cNvSpPr txBox="1"/>
          <p:nvPr/>
        </p:nvSpPr>
        <p:spPr>
          <a:xfrm>
            <a:off x="3915302" y="236270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arv</a:t>
            </a:r>
            <a:endParaRPr lang="pt-BR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1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pt-BR" dirty="0" smtClean="0"/>
              <a:t>Passo a passo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32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Geradora Mínima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Dado um grafo </a:t>
            </a:r>
            <a:r>
              <a:rPr lang="pt-BR" b="1" i="1" dirty="0" smtClean="0"/>
              <a:t>G(V,A)</a:t>
            </a:r>
            <a:r>
              <a:rPr lang="pt-BR" dirty="0" smtClean="0"/>
              <a:t>, a árvore geradora possui </a:t>
            </a:r>
          </a:p>
          <a:p>
            <a:pPr lvl="1"/>
            <a:r>
              <a:rPr lang="pt-BR" dirty="0" smtClean="0"/>
              <a:t>todos os vértices </a:t>
            </a:r>
            <a:r>
              <a:rPr lang="pt-BR" b="1" i="1" dirty="0" smtClean="0"/>
              <a:t>V</a:t>
            </a:r>
          </a:p>
          <a:p>
            <a:pPr lvl="1"/>
            <a:r>
              <a:rPr lang="pt-BR" dirty="0" smtClean="0"/>
              <a:t>um total de arestas igual a </a:t>
            </a:r>
            <a:r>
              <a:rPr lang="pt-BR" b="1" dirty="0" smtClean="0"/>
              <a:t>|V|-1 </a:t>
            </a:r>
            <a:r>
              <a:rPr lang="pt-BR" i="1" dirty="0" smtClean="0"/>
              <a:t>(</a:t>
            </a:r>
            <a:r>
              <a:rPr lang="pt-BR" dirty="0" smtClean="0"/>
              <a:t>o número de vértices menos um)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5181972" y="4075355"/>
            <a:ext cx="2990428" cy="2233965"/>
            <a:chOff x="5292080" y="2269435"/>
            <a:chExt cx="2990428" cy="2233965"/>
          </a:xfrm>
        </p:grpSpPr>
        <p:sp>
          <p:nvSpPr>
            <p:cNvPr id="33" name="CaixaDeTexto 32"/>
            <p:cNvSpPr txBox="1"/>
            <p:nvPr/>
          </p:nvSpPr>
          <p:spPr>
            <a:xfrm>
              <a:off x="6554316" y="2318535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474196" y="234316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5626596" y="2890882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6203966" y="2631192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554316" y="28472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068062" y="348599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554316" y="356729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40" name="CaixaDeTexto 39"/>
            <p:cNvSpPr txBox="1"/>
            <p:nvPr/>
          </p:nvSpPr>
          <p:spPr>
            <a:xfrm>
              <a:off x="6122268" y="413406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5671170" y="349528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292080" y="3495288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cxnSp>
          <p:nvCxnSpPr>
            <p:cNvPr id="43" name="Conector reto 42"/>
            <p:cNvCxnSpPr/>
            <p:nvPr/>
          </p:nvCxnSpPr>
          <p:spPr>
            <a:xfrm flipH="1">
              <a:off x="6344307" y="4179261"/>
              <a:ext cx="697681" cy="1528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43"/>
            <p:cNvCxnSpPr/>
            <p:nvPr/>
          </p:nvCxnSpPr>
          <p:spPr>
            <a:xfrm flipH="1" flipV="1">
              <a:off x="6785198" y="3592066"/>
              <a:ext cx="436244" cy="410821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Conector reto 44"/>
            <p:cNvCxnSpPr>
              <a:endCxn id="60" idx="7"/>
            </p:cNvCxnSpPr>
            <p:nvPr/>
          </p:nvCxnSpPr>
          <p:spPr>
            <a:xfrm flipH="1">
              <a:off x="6784339" y="3058281"/>
              <a:ext cx="703231" cy="278992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Conector reto 45"/>
            <p:cNvCxnSpPr>
              <a:endCxn id="60" idx="0"/>
            </p:cNvCxnSpPr>
            <p:nvPr/>
          </p:nvCxnSpPr>
          <p:spPr>
            <a:xfrm flipH="1">
              <a:off x="6658053" y="2629665"/>
              <a:ext cx="1" cy="655299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Conector reto 46"/>
            <p:cNvCxnSpPr/>
            <p:nvPr/>
          </p:nvCxnSpPr>
          <p:spPr>
            <a:xfrm flipH="1" flipV="1">
              <a:off x="5851201" y="3066635"/>
              <a:ext cx="649855" cy="261726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8" name="Elipse 47"/>
            <p:cNvSpPr/>
            <p:nvPr/>
          </p:nvSpPr>
          <p:spPr>
            <a:xfrm>
              <a:off x="5474196" y="287968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49" name="Elipse 48"/>
            <p:cNvSpPr/>
            <p:nvPr/>
          </p:nvSpPr>
          <p:spPr>
            <a:xfrm>
              <a:off x="7487570" y="287968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50" name="Conector reto 49"/>
            <p:cNvCxnSpPr>
              <a:stCxn id="51" idx="6"/>
              <a:endCxn id="49" idx="1"/>
            </p:cNvCxnSpPr>
            <p:nvPr/>
          </p:nvCxnSpPr>
          <p:spPr>
            <a:xfrm>
              <a:off x="6836648" y="2448030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1" name="Elipse 50"/>
            <p:cNvSpPr/>
            <p:nvPr/>
          </p:nvSpPr>
          <p:spPr>
            <a:xfrm>
              <a:off x="6479458" y="226943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52" name="Elipse 51"/>
            <p:cNvSpPr/>
            <p:nvPr/>
          </p:nvSpPr>
          <p:spPr>
            <a:xfrm>
              <a:off x="7041988" y="40021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53" name="Conector reto 52"/>
            <p:cNvCxnSpPr>
              <a:stCxn id="48" idx="7"/>
              <a:endCxn id="51" idx="2"/>
            </p:cNvCxnSpPr>
            <p:nvPr/>
          </p:nvCxnSpPr>
          <p:spPr>
            <a:xfrm flipV="1">
              <a:off x="5779077" y="2448030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Conector reto 53"/>
            <p:cNvCxnSpPr>
              <a:stCxn id="52" idx="7"/>
              <a:endCxn id="49" idx="4"/>
            </p:cNvCxnSpPr>
            <p:nvPr/>
          </p:nvCxnSpPr>
          <p:spPr>
            <a:xfrm flipV="1">
              <a:off x="7346869" y="3236876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Conector reto 54"/>
            <p:cNvCxnSpPr>
              <a:stCxn id="60" idx="5"/>
              <a:endCxn id="52" idx="0"/>
            </p:cNvCxnSpPr>
            <p:nvPr/>
          </p:nvCxnSpPr>
          <p:spPr>
            <a:xfrm>
              <a:off x="6784339" y="3589845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6" name="Elipse 55"/>
            <p:cNvSpPr/>
            <p:nvPr/>
          </p:nvSpPr>
          <p:spPr>
            <a:xfrm>
              <a:off x="5978252" y="40021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57" name="Conector reto 56"/>
            <p:cNvCxnSpPr>
              <a:stCxn id="56" idx="1"/>
              <a:endCxn id="48" idx="4"/>
            </p:cNvCxnSpPr>
            <p:nvPr/>
          </p:nvCxnSpPr>
          <p:spPr>
            <a:xfrm flipH="1" flipV="1">
              <a:off x="5652791" y="3236876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Conector reto 57"/>
            <p:cNvCxnSpPr>
              <a:stCxn id="52" idx="2"/>
              <a:endCxn id="56" idx="6"/>
            </p:cNvCxnSpPr>
            <p:nvPr/>
          </p:nvCxnSpPr>
          <p:spPr>
            <a:xfrm flipH="1">
              <a:off x="6335442" y="4180789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Conector reto 58"/>
            <p:cNvCxnSpPr>
              <a:stCxn id="49" idx="2"/>
              <a:endCxn id="60" idx="7"/>
            </p:cNvCxnSpPr>
            <p:nvPr/>
          </p:nvCxnSpPr>
          <p:spPr>
            <a:xfrm flipH="1">
              <a:off x="6784339" y="3058281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0" name="Elipse 59"/>
            <p:cNvSpPr/>
            <p:nvPr/>
          </p:nvSpPr>
          <p:spPr>
            <a:xfrm>
              <a:off x="6479458" y="328496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61" name="Conector reto 60"/>
            <p:cNvCxnSpPr>
              <a:stCxn id="48" idx="6"/>
              <a:endCxn id="60" idx="1"/>
            </p:cNvCxnSpPr>
            <p:nvPr/>
          </p:nvCxnSpPr>
          <p:spPr>
            <a:xfrm>
              <a:off x="5831386" y="3058281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Conector reto 61"/>
            <p:cNvCxnSpPr>
              <a:stCxn id="60" idx="3"/>
              <a:endCxn id="56" idx="0"/>
            </p:cNvCxnSpPr>
            <p:nvPr/>
          </p:nvCxnSpPr>
          <p:spPr>
            <a:xfrm flipH="1">
              <a:off x="6156847" y="3589845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Conector reto 62"/>
            <p:cNvCxnSpPr>
              <a:stCxn id="51" idx="4"/>
              <a:endCxn id="60" idx="0"/>
            </p:cNvCxnSpPr>
            <p:nvPr/>
          </p:nvCxnSpPr>
          <p:spPr>
            <a:xfrm>
              <a:off x="6658053" y="2626625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4" name="Grupo 63"/>
          <p:cNvGrpSpPr/>
          <p:nvPr/>
        </p:nvGrpSpPr>
        <p:grpSpPr>
          <a:xfrm>
            <a:off x="1327448" y="4073827"/>
            <a:ext cx="2990428" cy="2233965"/>
            <a:chOff x="69404" y="1627083"/>
            <a:chExt cx="2990428" cy="2233965"/>
          </a:xfrm>
        </p:grpSpPr>
        <p:sp>
          <p:nvSpPr>
            <p:cNvPr id="65" name="Elipse 64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66" name="Elipse 65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67" name="Conector reto 66"/>
            <p:cNvCxnSpPr>
              <a:stCxn id="68" idx="6"/>
              <a:endCxn id="66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68" name="Elipse 67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69" name="Elipse 68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70" name="Conector reto 69"/>
            <p:cNvCxnSpPr>
              <a:stCxn id="65" idx="7"/>
              <a:endCxn id="68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Conector reto 70"/>
            <p:cNvCxnSpPr>
              <a:stCxn id="69" idx="7"/>
              <a:endCxn id="66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Conector reto 71"/>
            <p:cNvCxnSpPr>
              <a:stCxn id="77" idx="5"/>
              <a:endCxn id="69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73" name="Elipse 72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74" name="Conector reto 73"/>
            <p:cNvCxnSpPr>
              <a:stCxn id="73" idx="1"/>
              <a:endCxn id="65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Conector reto 74"/>
            <p:cNvCxnSpPr>
              <a:stCxn id="69" idx="2"/>
              <a:endCxn id="73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Conector reto 75"/>
            <p:cNvCxnSpPr>
              <a:stCxn id="66" idx="2"/>
              <a:endCxn id="77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77" name="Elipse 76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78" name="Conector reto 77"/>
            <p:cNvCxnSpPr>
              <a:stCxn id="65" idx="6"/>
              <a:endCxn id="77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Conector reto 78"/>
            <p:cNvCxnSpPr>
              <a:stCxn id="77" idx="3"/>
              <a:endCxn id="73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Conector reto 79"/>
            <p:cNvCxnSpPr>
              <a:stCxn id="68" idx="4"/>
              <a:endCxn id="77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81" name="CaixaDeTexto 80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85" name="CaixaDeTexto 84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6" name="CaixaDeTexto 85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7" name="CaixaDeTexto 86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88" name="CaixaDeTexto 87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91" name="Seta para a direita 90"/>
          <p:cNvSpPr/>
          <p:nvPr/>
        </p:nvSpPr>
        <p:spPr>
          <a:xfrm>
            <a:off x="4451339" y="4874880"/>
            <a:ext cx="370593" cy="388793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0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/>
              <a:t>Kruskal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grafo </a:t>
            </a:r>
            <a:r>
              <a:rPr lang="pt-BR" b="1" dirty="0"/>
              <a:t>G(V,A)</a:t>
            </a:r>
            <a:r>
              <a:rPr lang="pt-BR" dirty="0"/>
              <a:t>, onde</a:t>
            </a:r>
            <a:r>
              <a:rPr lang="pt-BR" b="1" dirty="0"/>
              <a:t> </a:t>
            </a:r>
            <a:r>
              <a:rPr lang="pt-BR" b="1" dirty="0" smtClean="0"/>
              <a:t>|V| </a:t>
            </a:r>
            <a:r>
              <a:rPr lang="pt-BR" dirty="0"/>
              <a:t>é o número de vértices e </a:t>
            </a:r>
            <a:r>
              <a:rPr lang="pt-BR" b="1" dirty="0" smtClean="0"/>
              <a:t>|A|</a:t>
            </a:r>
            <a:r>
              <a:rPr lang="pt-BR" dirty="0" smtClean="0"/>
              <a:t> é </a:t>
            </a:r>
            <a:r>
              <a:rPr lang="pt-BR" dirty="0"/>
              <a:t>o número de arestas, a complexidade </a:t>
            </a:r>
            <a:r>
              <a:rPr lang="pt-BR" dirty="0" smtClean="0"/>
              <a:t>no </a:t>
            </a:r>
            <a:r>
              <a:rPr lang="pt-BR" dirty="0"/>
              <a:t>pior caso </a:t>
            </a:r>
            <a:r>
              <a:rPr lang="pt-BR" dirty="0" smtClean="0"/>
              <a:t>é </a:t>
            </a:r>
            <a:r>
              <a:rPr lang="pt-BR" b="1" i="1" dirty="0"/>
              <a:t>O(|V</a:t>
            </a:r>
            <a:r>
              <a:rPr lang="pt-BR" b="1" i="1" dirty="0" smtClean="0"/>
              <a:t>|*|</a:t>
            </a:r>
            <a:r>
              <a:rPr lang="pt-BR" b="1" i="1" dirty="0"/>
              <a:t>A</a:t>
            </a:r>
            <a:r>
              <a:rPr lang="pt-BR" b="1" i="1" dirty="0" smtClean="0"/>
              <a:t>|). </a:t>
            </a:r>
            <a:r>
              <a:rPr lang="pt-BR" dirty="0" smtClean="0"/>
              <a:t>Como </a:t>
            </a:r>
            <a:r>
              <a:rPr lang="pt-BR" b="1" dirty="0" smtClean="0"/>
              <a:t>|A</a:t>
            </a:r>
            <a:r>
              <a:rPr lang="pt-BR" b="1" dirty="0"/>
              <a:t>|</a:t>
            </a:r>
            <a:r>
              <a:rPr lang="pt-BR" dirty="0"/>
              <a:t> </a:t>
            </a:r>
            <a:r>
              <a:rPr lang="pt-BR" dirty="0" smtClean="0"/>
              <a:t>é proporcional a </a:t>
            </a:r>
            <a:r>
              <a:rPr lang="pt-BR" b="1" dirty="0" smtClean="0"/>
              <a:t>|V|</a:t>
            </a:r>
            <a:r>
              <a:rPr lang="pt-BR" b="1" baseline="30000" dirty="0" smtClean="0"/>
              <a:t>2</a:t>
            </a:r>
            <a:r>
              <a:rPr lang="pt-BR" b="1" dirty="0" smtClean="0"/>
              <a:t>,</a:t>
            </a:r>
            <a:r>
              <a:rPr lang="pt-BR" dirty="0" smtClean="0"/>
              <a:t> seu custo é </a:t>
            </a:r>
            <a:r>
              <a:rPr lang="pt-BR" b="1" i="1" dirty="0"/>
              <a:t>O(|</a:t>
            </a:r>
            <a:r>
              <a:rPr lang="pt-BR" b="1" i="1" dirty="0" smtClean="0"/>
              <a:t>V|</a:t>
            </a:r>
            <a:r>
              <a:rPr lang="pt-BR" b="1" i="1" baseline="30000" dirty="0" smtClean="0"/>
              <a:t>3</a:t>
            </a:r>
            <a:r>
              <a:rPr lang="pt-BR" b="1" i="1" dirty="0" smtClean="0"/>
              <a:t>)</a:t>
            </a:r>
            <a:endParaRPr lang="pt-BR" dirty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eficiência depende da forma usada para procurar a aresta de menor peso. Usando </a:t>
            </a:r>
            <a:r>
              <a:rPr lang="pt-BR" dirty="0"/>
              <a:t>uma estrutura de </a:t>
            </a:r>
            <a:r>
              <a:rPr lang="pt-BR" dirty="0" smtClean="0"/>
              <a:t>dados </a:t>
            </a:r>
            <a:r>
              <a:rPr lang="pt-BR" b="1" dirty="0" smtClean="0"/>
              <a:t>união-busca</a:t>
            </a:r>
            <a:r>
              <a:rPr lang="pt-BR" dirty="0" smtClean="0"/>
              <a:t> </a:t>
            </a:r>
            <a:r>
              <a:rPr lang="pt-BR" dirty="0"/>
              <a:t>(</a:t>
            </a:r>
            <a:r>
              <a:rPr lang="pt-BR" i="1" dirty="0" err="1"/>
              <a:t>Union&amp;Find</a:t>
            </a:r>
            <a:r>
              <a:rPr lang="pt-BR" dirty="0" smtClean="0"/>
              <a:t>) o custo pode ser reduzido para </a:t>
            </a:r>
            <a:r>
              <a:rPr lang="pt-BR" b="1" i="1" dirty="0"/>
              <a:t>O</a:t>
            </a:r>
            <a:r>
              <a:rPr lang="pt-BR" b="1" i="1" dirty="0" smtClean="0"/>
              <a:t>(|</a:t>
            </a:r>
            <a:r>
              <a:rPr lang="pt-BR" b="1" i="1" dirty="0" err="1" smtClean="0"/>
              <a:t>A|log|V</a:t>
            </a:r>
            <a:r>
              <a:rPr lang="pt-BR" b="1" i="1" dirty="0" smtClean="0"/>
              <a:t>|)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5271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</a:t>
            </a:r>
            <a:r>
              <a:rPr lang="pt-BR" dirty="0" smtClean="0"/>
              <a:t>112</a:t>
            </a:r>
            <a:r>
              <a:rPr lang="pt-BR" dirty="0"/>
              <a:t>: </a:t>
            </a:r>
            <a:r>
              <a:rPr lang="pt-BR" dirty="0" smtClean="0"/>
              <a:t>Grafo - Árvore </a:t>
            </a:r>
            <a:r>
              <a:rPr lang="pt-BR" dirty="0"/>
              <a:t>Geradora Mínima: 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www.youtube.com/watch?v=eHC2tjQPX3A</a:t>
            </a:r>
            <a:endParaRPr lang="pt-BR" dirty="0" smtClean="0"/>
          </a:p>
          <a:p>
            <a:pPr lvl="1"/>
            <a:r>
              <a:rPr lang="pt-BR" dirty="0" smtClean="0"/>
              <a:t>Aula 113</a:t>
            </a:r>
            <a:r>
              <a:rPr lang="pt-BR" dirty="0"/>
              <a:t>: Grafos </a:t>
            </a:r>
            <a:r>
              <a:rPr lang="pt-BR" dirty="0" smtClean="0"/>
              <a:t>– Algoritmo </a:t>
            </a:r>
            <a:r>
              <a:rPr lang="pt-BR" dirty="0"/>
              <a:t>de </a:t>
            </a:r>
            <a:r>
              <a:rPr lang="pt-BR" dirty="0" err="1"/>
              <a:t>Prim</a:t>
            </a:r>
            <a:r>
              <a:rPr lang="pt-BR" dirty="0"/>
              <a:t>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>
                <a:hlinkClick r:id="rId5"/>
              </a:rPr>
              <a:t>https://www.youtube.com/watch?v=bBq_Cu5doy0</a:t>
            </a:r>
            <a:endParaRPr lang="pt-BR" dirty="0" smtClean="0"/>
          </a:p>
          <a:p>
            <a:pPr lvl="1"/>
            <a:r>
              <a:rPr lang="pt-BR" dirty="0" smtClean="0"/>
              <a:t>Aula 114</a:t>
            </a:r>
            <a:r>
              <a:rPr lang="pt-BR" dirty="0"/>
              <a:t>: Grafos – Algoritmo de </a:t>
            </a:r>
            <a:r>
              <a:rPr lang="pt-BR" dirty="0" err="1" smtClean="0"/>
              <a:t>Kruskal</a:t>
            </a:r>
            <a:r>
              <a:rPr lang="pt-BR" dirty="0" smtClean="0"/>
              <a:t>: </a:t>
            </a:r>
          </a:p>
          <a:p>
            <a:pPr lvl="1"/>
            <a:r>
              <a:rPr lang="pt-BR" dirty="0">
                <a:hlinkClick r:id="rId6"/>
              </a:rPr>
              <a:t>https://www.youtube.com/watch?v=EzMHc5xW6Pc</a:t>
            </a:r>
            <a:endParaRPr lang="pt-BR" dirty="0" smtClean="0">
              <a:hlinkClick r:id="rId7"/>
            </a:endParaRPr>
          </a:p>
        </p:txBody>
      </p:sp>
    </p:spTree>
    <p:extLst>
      <p:ext uri="{BB962C8B-B14F-4D97-AF65-F5344CB8AC3E}">
        <p14:creationId xmlns:p14="http://schemas.microsoft.com/office/powerpoint/2010/main" val="215952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Geradora Mínima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Se o grafo </a:t>
            </a:r>
            <a:r>
              <a:rPr lang="pt-BR" dirty="0"/>
              <a:t>é ponderado </a:t>
            </a:r>
            <a:r>
              <a:rPr lang="pt-BR" dirty="0" smtClean="0"/>
              <a:t>(arestas com peso</a:t>
            </a:r>
            <a:r>
              <a:rPr lang="pt-BR" dirty="0"/>
              <a:t>), podemos querer encontrar </a:t>
            </a:r>
            <a:r>
              <a:rPr lang="pt-BR" dirty="0" smtClean="0"/>
              <a:t>a árvore </a:t>
            </a:r>
            <a:r>
              <a:rPr lang="pt-BR" dirty="0"/>
              <a:t>geradora </a:t>
            </a:r>
            <a:r>
              <a:rPr lang="pt-BR" dirty="0" smtClean="0"/>
              <a:t>mínima </a:t>
            </a:r>
            <a:r>
              <a:rPr lang="pt-BR" dirty="0"/>
              <a:t>(do inglês, </a:t>
            </a:r>
            <a:r>
              <a:rPr lang="pt-BR" i="1" dirty="0" err="1" smtClean="0"/>
              <a:t>minimum</a:t>
            </a:r>
            <a:r>
              <a:rPr lang="pt-BR" i="1" dirty="0" smtClean="0"/>
              <a:t> </a:t>
            </a:r>
            <a:r>
              <a:rPr lang="pt-BR" i="1" dirty="0" err="1"/>
              <a:t>spanning</a:t>
            </a:r>
            <a:r>
              <a:rPr lang="pt-BR" i="1" dirty="0"/>
              <a:t> </a:t>
            </a:r>
            <a:r>
              <a:rPr lang="pt-BR" i="1" dirty="0" err="1" smtClean="0"/>
              <a:t>tree</a:t>
            </a:r>
            <a:r>
              <a:rPr lang="pt-BR" dirty="0" smtClean="0"/>
              <a:t>)</a:t>
            </a:r>
          </a:p>
          <a:p>
            <a:pPr lvl="1"/>
            <a:r>
              <a:rPr lang="pt-BR" dirty="0"/>
              <a:t>Procura o conjunto de arestas de menor custo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5181972" y="4075355"/>
            <a:ext cx="2990428" cy="2233965"/>
            <a:chOff x="5292080" y="2269435"/>
            <a:chExt cx="2990428" cy="2233965"/>
          </a:xfrm>
        </p:grpSpPr>
        <p:sp>
          <p:nvSpPr>
            <p:cNvPr id="6" name="CaixaDeTexto 5"/>
            <p:cNvSpPr txBox="1"/>
            <p:nvPr/>
          </p:nvSpPr>
          <p:spPr>
            <a:xfrm>
              <a:off x="6554316" y="2318535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7" name="CaixaDeTexto 6"/>
            <p:cNvSpPr txBox="1"/>
            <p:nvPr/>
          </p:nvSpPr>
          <p:spPr>
            <a:xfrm>
              <a:off x="5474196" y="234316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5626596" y="2890882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6203966" y="2631192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" name="CaixaDeTexto 9"/>
            <p:cNvSpPr txBox="1"/>
            <p:nvPr/>
          </p:nvSpPr>
          <p:spPr>
            <a:xfrm>
              <a:off x="6554316" y="28472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" name="CaixaDeTexto 10"/>
            <p:cNvSpPr txBox="1"/>
            <p:nvPr/>
          </p:nvSpPr>
          <p:spPr>
            <a:xfrm>
              <a:off x="7068062" y="348599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" name="CaixaDeTexto 11"/>
            <p:cNvSpPr txBox="1"/>
            <p:nvPr/>
          </p:nvSpPr>
          <p:spPr>
            <a:xfrm>
              <a:off x="6554316" y="356729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" name="CaixaDeTexto 12"/>
            <p:cNvSpPr txBox="1"/>
            <p:nvPr/>
          </p:nvSpPr>
          <p:spPr>
            <a:xfrm>
              <a:off x="6122268" y="413406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4" name="CaixaDeTexto 13"/>
            <p:cNvSpPr txBox="1"/>
            <p:nvPr/>
          </p:nvSpPr>
          <p:spPr>
            <a:xfrm>
              <a:off x="5671170" y="349528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5292080" y="3495288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cxnSp>
          <p:nvCxnSpPr>
            <p:cNvPr id="16" name="Conector reto 15"/>
            <p:cNvCxnSpPr/>
            <p:nvPr/>
          </p:nvCxnSpPr>
          <p:spPr>
            <a:xfrm flipH="1">
              <a:off x="6344307" y="4179261"/>
              <a:ext cx="697681" cy="1528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/>
            <p:nvPr/>
          </p:nvCxnSpPr>
          <p:spPr>
            <a:xfrm flipH="1" flipV="1">
              <a:off x="6785198" y="3592066"/>
              <a:ext cx="436244" cy="410821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to 17"/>
            <p:cNvCxnSpPr>
              <a:endCxn id="33" idx="7"/>
            </p:cNvCxnSpPr>
            <p:nvPr/>
          </p:nvCxnSpPr>
          <p:spPr>
            <a:xfrm flipH="1">
              <a:off x="6784339" y="3058281"/>
              <a:ext cx="703231" cy="278992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Conector reto 18"/>
            <p:cNvCxnSpPr>
              <a:endCxn id="33" idx="0"/>
            </p:cNvCxnSpPr>
            <p:nvPr/>
          </p:nvCxnSpPr>
          <p:spPr>
            <a:xfrm flipH="1">
              <a:off x="6658053" y="2629665"/>
              <a:ext cx="1" cy="655299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Conector reto 19"/>
            <p:cNvCxnSpPr/>
            <p:nvPr/>
          </p:nvCxnSpPr>
          <p:spPr>
            <a:xfrm flipH="1" flipV="1">
              <a:off x="5851201" y="3066635"/>
              <a:ext cx="649855" cy="261726"/>
            </a:xfrm>
            <a:prstGeom prst="line">
              <a:avLst/>
            </a:prstGeom>
            <a:noFill/>
            <a:ln w="101600" cap="flat" cmpd="sng" algn="ctr">
              <a:solidFill>
                <a:srgbClr val="F79646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1" name="Elipse 20"/>
            <p:cNvSpPr/>
            <p:nvPr/>
          </p:nvSpPr>
          <p:spPr>
            <a:xfrm>
              <a:off x="5474196" y="287968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22" name="Elipse 21"/>
            <p:cNvSpPr/>
            <p:nvPr/>
          </p:nvSpPr>
          <p:spPr>
            <a:xfrm>
              <a:off x="7487570" y="2879686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23" name="Conector reto 22"/>
            <p:cNvCxnSpPr>
              <a:stCxn id="24" idx="6"/>
              <a:endCxn id="22" idx="1"/>
            </p:cNvCxnSpPr>
            <p:nvPr/>
          </p:nvCxnSpPr>
          <p:spPr>
            <a:xfrm>
              <a:off x="6836648" y="2448030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4" name="Elipse 23"/>
            <p:cNvSpPr/>
            <p:nvPr/>
          </p:nvSpPr>
          <p:spPr>
            <a:xfrm>
              <a:off x="6479458" y="2269435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25" name="Elipse 24"/>
            <p:cNvSpPr/>
            <p:nvPr/>
          </p:nvSpPr>
          <p:spPr>
            <a:xfrm>
              <a:off x="7041988" y="40021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26" name="Conector reto 25"/>
            <p:cNvCxnSpPr>
              <a:stCxn id="21" idx="7"/>
              <a:endCxn id="24" idx="2"/>
            </p:cNvCxnSpPr>
            <p:nvPr/>
          </p:nvCxnSpPr>
          <p:spPr>
            <a:xfrm flipV="1">
              <a:off x="5779077" y="2448030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Conector reto 26"/>
            <p:cNvCxnSpPr>
              <a:stCxn id="25" idx="7"/>
              <a:endCxn id="22" idx="4"/>
            </p:cNvCxnSpPr>
            <p:nvPr/>
          </p:nvCxnSpPr>
          <p:spPr>
            <a:xfrm flipV="1">
              <a:off x="7346869" y="3236876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Conector reto 27"/>
            <p:cNvCxnSpPr>
              <a:stCxn id="33" idx="5"/>
              <a:endCxn id="25" idx="0"/>
            </p:cNvCxnSpPr>
            <p:nvPr/>
          </p:nvCxnSpPr>
          <p:spPr>
            <a:xfrm>
              <a:off x="6784339" y="3589845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9" name="Elipse 28"/>
            <p:cNvSpPr/>
            <p:nvPr/>
          </p:nvSpPr>
          <p:spPr>
            <a:xfrm>
              <a:off x="5978252" y="400219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30" name="Conector reto 29"/>
            <p:cNvCxnSpPr>
              <a:stCxn id="29" idx="1"/>
              <a:endCxn id="21" idx="4"/>
            </p:cNvCxnSpPr>
            <p:nvPr/>
          </p:nvCxnSpPr>
          <p:spPr>
            <a:xfrm flipH="1" flipV="1">
              <a:off x="5652791" y="3236876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Conector reto 30"/>
            <p:cNvCxnSpPr>
              <a:stCxn id="25" idx="2"/>
              <a:endCxn id="29" idx="6"/>
            </p:cNvCxnSpPr>
            <p:nvPr/>
          </p:nvCxnSpPr>
          <p:spPr>
            <a:xfrm flipH="1">
              <a:off x="6335442" y="4180789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Conector reto 31"/>
            <p:cNvCxnSpPr>
              <a:stCxn id="22" idx="2"/>
              <a:endCxn id="33" idx="7"/>
            </p:cNvCxnSpPr>
            <p:nvPr/>
          </p:nvCxnSpPr>
          <p:spPr>
            <a:xfrm flipH="1">
              <a:off x="6784339" y="3058281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3" name="Elipse 32"/>
            <p:cNvSpPr/>
            <p:nvPr/>
          </p:nvSpPr>
          <p:spPr>
            <a:xfrm>
              <a:off x="6479458" y="328496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34" name="Conector reto 33"/>
            <p:cNvCxnSpPr>
              <a:stCxn id="21" idx="6"/>
              <a:endCxn id="33" idx="1"/>
            </p:cNvCxnSpPr>
            <p:nvPr/>
          </p:nvCxnSpPr>
          <p:spPr>
            <a:xfrm>
              <a:off x="5831386" y="3058281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Conector reto 34"/>
            <p:cNvCxnSpPr>
              <a:stCxn id="33" idx="3"/>
              <a:endCxn id="29" idx="0"/>
            </p:cNvCxnSpPr>
            <p:nvPr/>
          </p:nvCxnSpPr>
          <p:spPr>
            <a:xfrm flipH="1">
              <a:off x="6156847" y="3589845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Conector reto 35"/>
            <p:cNvCxnSpPr>
              <a:stCxn id="24" idx="4"/>
              <a:endCxn id="33" idx="0"/>
            </p:cNvCxnSpPr>
            <p:nvPr/>
          </p:nvCxnSpPr>
          <p:spPr>
            <a:xfrm>
              <a:off x="6658053" y="2626625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7" name="Grupo 36"/>
          <p:cNvGrpSpPr/>
          <p:nvPr/>
        </p:nvGrpSpPr>
        <p:grpSpPr>
          <a:xfrm>
            <a:off x="1327448" y="4073827"/>
            <a:ext cx="2990428" cy="2233965"/>
            <a:chOff x="69404" y="1627083"/>
            <a:chExt cx="2990428" cy="2233965"/>
          </a:xfrm>
        </p:grpSpPr>
        <p:sp>
          <p:nvSpPr>
            <p:cNvPr id="38" name="Elipse 37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40" name="Conector reto 39"/>
            <p:cNvCxnSpPr>
              <a:stCxn id="41" idx="6"/>
              <a:endCxn id="39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1" name="Elipse 40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42" name="Elipse 41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43" name="Conector reto 42"/>
            <p:cNvCxnSpPr>
              <a:stCxn id="38" idx="7"/>
              <a:endCxn id="41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Conector reto 43"/>
            <p:cNvCxnSpPr>
              <a:stCxn id="42" idx="7"/>
              <a:endCxn id="39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Conector reto 44"/>
            <p:cNvCxnSpPr>
              <a:stCxn id="50" idx="5"/>
              <a:endCxn id="42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6" name="Elipse 45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47" name="Conector reto 46"/>
            <p:cNvCxnSpPr>
              <a:stCxn id="46" idx="1"/>
              <a:endCxn id="38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Conector reto 47"/>
            <p:cNvCxnSpPr>
              <a:stCxn id="42" idx="2"/>
              <a:endCxn id="46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Conector reto 48"/>
            <p:cNvCxnSpPr>
              <a:stCxn id="39" idx="2"/>
              <a:endCxn id="50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0" name="Elipse 49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51" name="Conector reto 50"/>
            <p:cNvCxnSpPr>
              <a:stCxn id="38" idx="6"/>
              <a:endCxn id="50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Conector reto 51"/>
            <p:cNvCxnSpPr>
              <a:stCxn id="50" idx="3"/>
              <a:endCxn id="46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Conector reto 52"/>
            <p:cNvCxnSpPr>
              <a:stCxn id="41" idx="4"/>
              <a:endCxn id="50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54" name="CaixaDeTexto 53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7" name="CaixaDeTexto 56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58" name="CaixaDeTexto 57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sp>
        <p:nvSpPr>
          <p:cNvPr id="64" name="Seta para a direita 63"/>
          <p:cNvSpPr/>
          <p:nvPr/>
        </p:nvSpPr>
        <p:spPr>
          <a:xfrm>
            <a:off x="4451339" y="4874880"/>
            <a:ext cx="370593" cy="388793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350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Geradora Mínima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Condição para existir uma árvore geradora mínima </a:t>
            </a:r>
          </a:p>
          <a:p>
            <a:pPr lvl="1"/>
            <a:r>
              <a:rPr lang="pt-BR" dirty="0" smtClean="0"/>
              <a:t>Para quaisquer </a:t>
            </a:r>
            <a:r>
              <a:rPr lang="pt-BR" dirty="0"/>
              <a:t>dois vértices distintos, sempre deve existir um caminho que os </a:t>
            </a:r>
            <a:r>
              <a:rPr lang="pt-BR" dirty="0" smtClean="0"/>
              <a:t>une</a:t>
            </a:r>
          </a:p>
          <a:p>
            <a:pPr lvl="1"/>
            <a:r>
              <a:rPr lang="pt-BR" dirty="0" smtClean="0"/>
              <a:t>Como todos </a:t>
            </a:r>
            <a:r>
              <a:rPr lang="pt-BR" dirty="0"/>
              <a:t>os vértices estão conectados, calcular a árvore geradora não depende do vértice </a:t>
            </a:r>
            <a:r>
              <a:rPr lang="pt-BR" dirty="0" smtClean="0"/>
              <a:t>inicial</a:t>
            </a:r>
          </a:p>
          <a:p>
            <a:r>
              <a:rPr lang="pt-BR" dirty="0" smtClean="0"/>
              <a:t>Portanto, o grafo deve ser</a:t>
            </a:r>
          </a:p>
          <a:p>
            <a:pPr lvl="1"/>
            <a:r>
              <a:rPr lang="pt-BR" dirty="0" smtClean="0"/>
              <a:t>Não-direcionado</a:t>
            </a:r>
          </a:p>
          <a:p>
            <a:pPr lvl="1"/>
            <a:r>
              <a:rPr lang="pt-BR" dirty="0" smtClean="0"/>
              <a:t>Conexo </a:t>
            </a:r>
          </a:p>
          <a:p>
            <a:pPr lvl="1"/>
            <a:r>
              <a:rPr lang="pt-BR" dirty="0" smtClean="0"/>
              <a:t>Ponderado</a:t>
            </a:r>
          </a:p>
        </p:txBody>
      </p:sp>
    </p:spTree>
    <p:extLst>
      <p:ext uri="{BB962C8B-B14F-4D97-AF65-F5344CB8AC3E}">
        <p14:creationId xmlns:p14="http://schemas.microsoft.com/office/powerpoint/2010/main" val="3837497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Geradora Mínima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Aplicações</a:t>
            </a:r>
          </a:p>
          <a:p>
            <a:pPr lvl="1"/>
            <a:r>
              <a:rPr lang="pt-BR" dirty="0"/>
              <a:t>transporte aéreo: mapa de conexões de </a:t>
            </a:r>
            <a:r>
              <a:rPr lang="pt-BR" dirty="0" err="1" smtClean="0"/>
              <a:t>vôo</a:t>
            </a:r>
            <a:endParaRPr lang="pt-BR" dirty="0"/>
          </a:p>
          <a:p>
            <a:pPr lvl="1"/>
            <a:r>
              <a:rPr lang="pt-BR" dirty="0"/>
              <a:t>transporte terrestre: </a:t>
            </a:r>
            <a:r>
              <a:rPr lang="pt-BR" dirty="0" err="1"/>
              <a:t>infra-estrutura</a:t>
            </a:r>
            <a:r>
              <a:rPr lang="pt-BR" dirty="0"/>
              <a:t> das rodovias com o menor uso de material;</a:t>
            </a:r>
          </a:p>
          <a:p>
            <a:pPr lvl="1"/>
            <a:r>
              <a:rPr lang="pt-BR" dirty="0"/>
              <a:t>redes de computadores: conectar uma série de computadores com a menor quantidade de fibra ótica </a:t>
            </a:r>
            <a:r>
              <a:rPr lang="pt-BR" dirty="0" smtClean="0"/>
              <a:t>possível</a:t>
            </a:r>
            <a:endParaRPr lang="pt-BR" dirty="0"/>
          </a:p>
          <a:p>
            <a:pPr lvl="1"/>
            <a:r>
              <a:rPr lang="pt-BR" dirty="0"/>
              <a:t>redes elétricas e telefônicas: unir um conjunto de localidades com menor </a:t>
            </a:r>
            <a:r>
              <a:rPr lang="pt-BR" dirty="0" smtClean="0"/>
              <a:t>gasto</a:t>
            </a:r>
            <a:endParaRPr lang="pt-BR" dirty="0"/>
          </a:p>
          <a:p>
            <a:pPr lvl="1"/>
            <a:r>
              <a:rPr lang="pt-BR" dirty="0"/>
              <a:t>circuitos </a:t>
            </a:r>
            <a:r>
              <a:rPr lang="pt-BR" dirty="0" smtClean="0"/>
              <a:t>integrados</a:t>
            </a:r>
            <a:endParaRPr lang="pt-BR" dirty="0"/>
          </a:p>
          <a:p>
            <a:pPr lvl="1"/>
            <a:r>
              <a:rPr lang="pt-BR" dirty="0"/>
              <a:t>análise de </a:t>
            </a:r>
            <a:r>
              <a:rPr lang="pt-BR" dirty="0" smtClean="0"/>
              <a:t>clusters</a:t>
            </a:r>
            <a:endParaRPr lang="pt-BR" dirty="0"/>
          </a:p>
          <a:p>
            <a:pPr lvl="1"/>
            <a:r>
              <a:rPr lang="pt-BR" dirty="0"/>
              <a:t>armazenamento de </a:t>
            </a:r>
            <a:r>
              <a:rPr lang="pt-BR" dirty="0" smtClean="0"/>
              <a:t>informações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899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Geradora Mínima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problema </a:t>
            </a:r>
            <a:r>
              <a:rPr lang="pt-BR" dirty="0" smtClean="0"/>
              <a:t>pode </a:t>
            </a:r>
            <a:r>
              <a:rPr lang="pt-BR" dirty="0"/>
              <a:t>ser resolvido usando uma estratégia gulosa que constrói a árvore </a:t>
            </a:r>
            <a:r>
              <a:rPr lang="pt-BR" dirty="0" err="1" smtClean="0"/>
              <a:t>incrementalmente</a:t>
            </a:r>
            <a:endParaRPr lang="pt-BR" dirty="0" smtClean="0"/>
          </a:p>
          <a:p>
            <a:r>
              <a:rPr lang="pt-BR" dirty="0" smtClean="0"/>
              <a:t>Existem dois algoritmos clássicos para obter soluções ótimas</a:t>
            </a:r>
          </a:p>
          <a:p>
            <a:pPr lvl="1"/>
            <a:r>
              <a:rPr lang="pt-BR" dirty="0"/>
              <a:t>Algoritmo de </a:t>
            </a:r>
            <a:r>
              <a:rPr lang="pt-BR" dirty="0" err="1"/>
              <a:t>Prim</a:t>
            </a:r>
            <a:endParaRPr lang="pt-BR" dirty="0"/>
          </a:p>
          <a:p>
            <a:pPr lvl="1"/>
            <a:r>
              <a:rPr lang="pt-BR" dirty="0" smtClean="0"/>
              <a:t>Algoritmo </a:t>
            </a:r>
            <a:r>
              <a:rPr lang="pt-BR" dirty="0"/>
              <a:t>de </a:t>
            </a:r>
            <a:r>
              <a:rPr lang="pt-BR" dirty="0" err="1" smtClean="0"/>
              <a:t>Kruskal</a:t>
            </a:r>
            <a:endParaRPr lang="pt-BR" dirty="0" smtClean="0"/>
          </a:p>
          <a:p>
            <a:r>
              <a:rPr lang="pt-BR" dirty="0" smtClean="0"/>
              <a:t>A diferença entre eles está na regra usada para encontrar a aresta que fará parte da árvore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45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 smtClean="0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Considera um vértice inicialmente na árvore</a:t>
            </a:r>
          </a:p>
          <a:p>
            <a:pPr lvl="1"/>
            <a:r>
              <a:rPr lang="pt-BR" dirty="0" smtClean="0"/>
              <a:t>A cada iteração, o </a:t>
            </a:r>
            <a:r>
              <a:rPr lang="pt-BR" dirty="0"/>
              <a:t>algoritmo procura a aresta de </a:t>
            </a:r>
            <a:r>
              <a:rPr lang="pt-BR" b="1" dirty="0"/>
              <a:t>menor </a:t>
            </a:r>
            <a:r>
              <a:rPr lang="pt-BR" b="1" dirty="0" smtClean="0"/>
              <a:t>peso</a:t>
            </a:r>
            <a:r>
              <a:rPr lang="pt-BR" dirty="0" smtClean="0"/>
              <a:t> </a:t>
            </a:r>
            <a:r>
              <a:rPr lang="pt-BR" dirty="0"/>
              <a:t>que </a:t>
            </a:r>
            <a:r>
              <a:rPr lang="pt-BR" dirty="0" smtClean="0"/>
              <a:t>conecte </a:t>
            </a:r>
            <a:r>
              <a:rPr lang="pt-BR" dirty="0"/>
              <a:t>um vértice da árvore a outro que ainda não esteja na árvore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Esse </a:t>
            </a:r>
            <a:r>
              <a:rPr lang="pt-BR" dirty="0"/>
              <a:t>vértice é </a:t>
            </a:r>
            <a:r>
              <a:rPr lang="pt-BR" dirty="0" smtClean="0"/>
              <a:t>adicionado a </a:t>
            </a:r>
            <a:r>
              <a:rPr lang="pt-BR" dirty="0"/>
              <a:t>árvore e o processo se </a:t>
            </a:r>
            <a:r>
              <a:rPr lang="pt-BR" dirty="0" smtClean="0"/>
              <a:t>repete. </a:t>
            </a:r>
          </a:p>
          <a:p>
            <a:pPr lvl="1"/>
            <a:r>
              <a:rPr lang="pt-BR" dirty="0" smtClean="0"/>
              <a:t>Esse </a:t>
            </a:r>
            <a:r>
              <a:rPr lang="pt-BR" dirty="0"/>
              <a:t>processo continua até que</a:t>
            </a:r>
          </a:p>
          <a:p>
            <a:pPr lvl="2"/>
            <a:r>
              <a:rPr lang="pt-BR" dirty="0" smtClean="0"/>
              <a:t>Todos </a:t>
            </a:r>
            <a:r>
              <a:rPr lang="pt-BR" dirty="0"/>
              <a:t>os vértices façam parte da árvore </a:t>
            </a:r>
            <a:endParaRPr lang="pt-BR" dirty="0" smtClean="0"/>
          </a:p>
          <a:p>
            <a:pPr lvl="2"/>
            <a:r>
              <a:rPr lang="pt-BR" dirty="0"/>
              <a:t>N</a:t>
            </a:r>
            <a:r>
              <a:rPr lang="pt-BR" dirty="0" smtClean="0"/>
              <a:t>ão </a:t>
            </a:r>
            <a:r>
              <a:rPr lang="pt-BR" dirty="0"/>
              <a:t>se pode </a:t>
            </a:r>
            <a:r>
              <a:rPr lang="pt-BR" dirty="0" smtClean="0"/>
              <a:t>encontrar </a:t>
            </a:r>
            <a:r>
              <a:rPr lang="pt-BR" dirty="0"/>
              <a:t>uma aresta que satisfaça essa </a:t>
            </a:r>
            <a:r>
              <a:rPr lang="pt-BR" dirty="0" smtClean="0"/>
              <a:t>condição (grafo </a:t>
            </a:r>
            <a:r>
              <a:rPr lang="pt-BR" dirty="0"/>
              <a:t>desconexo)</a:t>
            </a:r>
          </a:p>
        </p:txBody>
      </p:sp>
    </p:spTree>
    <p:extLst>
      <p:ext uri="{BB962C8B-B14F-4D97-AF65-F5344CB8AC3E}">
        <p14:creationId xmlns:p14="http://schemas.microsoft.com/office/powerpoint/2010/main" val="337329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de </a:t>
            </a:r>
            <a:r>
              <a:rPr lang="pt-BR" dirty="0" err="1" smtClean="0"/>
              <a:t>Prim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Criando um grafo para </a:t>
            </a:r>
            <a:r>
              <a:rPr lang="pt-BR" dirty="0" smtClean="0"/>
              <a:t>teste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6046068" y="3296538"/>
            <a:ext cx="2990428" cy="2233965"/>
            <a:chOff x="69404" y="1627083"/>
            <a:chExt cx="2990428" cy="2233965"/>
          </a:xfrm>
        </p:grpSpPr>
        <p:sp>
          <p:nvSpPr>
            <p:cNvPr id="7" name="Elipse 6"/>
            <p:cNvSpPr/>
            <p:nvPr/>
          </p:nvSpPr>
          <p:spPr>
            <a:xfrm>
              <a:off x="251520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1</a:t>
              </a:r>
            </a:p>
          </p:txBody>
        </p:sp>
        <p:sp>
          <p:nvSpPr>
            <p:cNvPr id="8" name="Elipse 7"/>
            <p:cNvSpPr/>
            <p:nvPr/>
          </p:nvSpPr>
          <p:spPr>
            <a:xfrm>
              <a:off x="2264894" y="2237334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3</a:t>
              </a:r>
            </a:p>
          </p:txBody>
        </p:sp>
        <p:cxnSp>
          <p:nvCxnSpPr>
            <p:cNvPr id="9" name="Conector reto 8"/>
            <p:cNvCxnSpPr>
              <a:stCxn id="10" idx="6"/>
              <a:endCxn id="8" idx="1"/>
            </p:cNvCxnSpPr>
            <p:nvPr/>
          </p:nvCxnSpPr>
          <p:spPr>
            <a:xfrm>
              <a:off x="1613972" y="1805678"/>
              <a:ext cx="70323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0" name="Elipse 9"/>
            <p:cNvSpPr/>
            <p:nvPr/>
          </p:nvSpPr>
          <p:spPr>
            <a:xfrm>
              <a:off x="1256782" y="1627083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0</a:t>
              </a:r>
            </a:p>
          </p:txBody>
        </p:sp>
        <p:sp>
          <p:nvSpPr>
            <p:cNvPr id="11" name="Elipse 10"/>
            <p:cNvSpPr/>
            <p:nvPr/>
          </p:nvSpPr>
          <p:spPr>
            <a:xfrm>
              <a:off x="1819312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5</a:t>
              </a:r>
            </a:p>
          </p:txBody>
        </p:sp>
        <p:cxnSp>
          <p:nvCxnSpPr>
            <p:cNvPr id="12" name="Conector reto 11"/>
            <p:cNvCxnSpPr>
              <a:stCxn id="7" idx="7"/>
              <a:endCxn id="10" idx="2"/>
            </p:cNvCxnSpPr>
            <p:nvPr/>
          </p:nvCxnSpPr>
          <p:spPr>
            <a:xfrm flipV="1">
              <a:off x="556401" y="1805678"/>
              <a:ext cx="700381" cy="483965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ector reto 12"/>
            <p:cNvCxnSpPr>
              <a:stCxn id="11" idx="7"/>
              <a:endCxn id="8" idx="4"/>
            </p:cNvCxnSpPr>
            <p:nvPr/>
          </p:nvCxnSpPr>
          <p:spPr>
            <a:xfrm flipV="1">
              <a:off x="2124193" y="2594524"/>
              <a:ext cx="319296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Conector reto 13"/>
            <p:cNvCxnSpPr>
              <a:stCxn id="19" idx="5"/>
              <a:endCxn id="11" idx="0"/>
            </p:cNvCxnSpPr>
            <p:nvPr/>
          </p:nvCxnSpPr>
          <p:spPr>
            <a:xfrm>
              <a:off x="1561663" y="2947493"/>
              <a:ext cx="436244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5" name="Elipse 14"/>
            <p:cNvSpPr/>
            <p:nvPr/>
          </p:nvSpPr>
          <p:spPr>
            <a:xfrm>
              <a:off x="755576" y="335984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4</a:t>
              </a:r>
            </a:p>
          </p:txBody>
        </p:sp>
        <p:cxnSp>
          <p:nvCxnSpPr>
            <p:cNvPr id="16" name="Conector reto 15"/>
            <p:cNvCxnSpPr>
              <a:stCxn id="15" idx="1"/>
              <a:endCxn id="7" idx="4"/>
            </p:cNvCxnSpPr>
            <p:nvPr/>
          </p:nvCxnSpPr>
          <p:spPr>
            <a:xfrm flipH="1" flipV="1">
              <a:off x="430115" y="2594524"/>
              <a:ext cx="377770" cy="817627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>
              <a:stCxn id="11" idx="2"/>
              <a:endCxn id="15" idx="6"/>
            </p:cNvCxnSpPr>
            <p:nvPr/>
          </p:nvCxnSpPr>
          <p:spPr>
            <a:xfrm flipH="1">
              <a:off x="1112766" y="3538437"/>
              <a:ext cx="706546" cy="0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to 17"/>
            <p:cNvCxnSpPr>
              <a:stCxn id="8" idx="2"/>
              <a:endCxn id="19" idx="7"/>
            </p:cNvCxnSpPr>
            <p:nvPr/>
          </p:nvCxnSpPr>
          <p:spPr>
            <a:xfrm flipH="1">
              <a:off x="1561663" y="2415929"/>
              <a:ext cx="70323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9" name="Elipse 18"/>
            <p:cNvSpPr/>
            <p:nvPr/>
          </p:nvSpPr>
          <p:spPr>
            <a:xfrm>
              <a:off x="1256782" y="2642612"/>
              <a:ext cx="357190" cy="357190"/>
            </a:xfrm>
            <a:prstGeom prst="ellipse">
              <a:avLst/>
            </a:prstGeom>
            <a:solidFill>
              <a:srgbClr val="4F81BD">
                <a:lumMod val="40000"/>
                <a:lumOff val="6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rPr>
                <a:t>2</a:t>
              </a:r>
            </a:p>
          </p:txBody>
        </p:sp>
        <p:cxnSp>
          <p:nvCxnSpPr>
            <p:cNvPr id="20" name="Conector reto 19"/>
            <p:cNvCxnSpPr>
              <a:stCxn id="7" idx="6"/>
              <a:endCxn id="19" idx="1"/>
            </p:cNvCxnSpPr>
            <p:nvPr/>
          </p:nvCxnSpPr>
          <p:spPr>
            <a:xfrm>
              <a:off x="608710" y="2415929"/>
              <a:ext cx="700381" cy="278992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/>
            <p:cNvCxnSpPr>
              <a:stCxn id="19" idx="3"/>
              <a:endCxn id="15" idx="0"/>
            </p:cNvCxnSpPr>
            <p:nvPr/>
          </p:nvCxnSpPr>
          <p:spPr>
            <a:xfrm flipH="1">
              <a:off x="934171" y="2947493"/>
              <a:ext cx="374920" cy="41234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Conector reto 21"/>
            <p:cNvCxnSpPr>
              <a:stCxn id="10" idx="4"/>
              <a:endCxn id="19" idx="0"/>
            </p:cNvCxnSpPr>
            <p:nvPr/>
          </p:nvCxnSpPr>
          <p:spPr>
            <a:xfrm>
              <a:off x="1435377" y="1984273"/>
              <a:ext cx="0" cy="658339"/>
            </a:xfrm>
            <a:prstGeom prst="lin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3" name="CaixaDeTexto 22"/>
            <p:cNvSpPr txBox="1"/>
            <p:nvPr/>
          </p:nvSpPr>
          <p:spPr>
            <a:xfrm>
              <a:off x="1331640" y="1676183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251520" y="1700808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403920" y="224853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981290" y="1988840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1331640" y="220486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1845386" y="28436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1331640" y="2924944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899592" y="349171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48494" y="2852936"/>
              <a:ext cx="1214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9404" y="2852936"/>
              <a:ext cx="854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971600" y="2152988"/>
            <a:ext cx="4553331" cy="4372356"/>
            <a:chOff x="971600" y="2152988"/>
            <a:chExt cx="4553331" cy="4372356"/>
          </a:xfrm>
        </p:grpSpPr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2152988"/>
              <a:ext cx="4553331" cy="4372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Retângulo 32"/>
            <p:cNvSpPr/>
            <p:nvPr/>
          </p:nvSpPr>
          <p:spPr>
            <a:xfrm>
              <a:off x="1367431" y="5410271"/>
              <a:ext cx="4104456" cy="322985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7069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2266</TotalTime>
  <Words>1774</Words>
  <Application>Microsoft Office PowerPoint</Application>
  <PresentationFormat>Apresentação na tela (4:3)</PresentationFormat>
  <Paragraphs>615</Paragraphs>
  <Slides>31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Mediano</vt:lpstr>
      <vt:lpstr>Grafos Árvore Geradora Mínima</vt:lpstr>
      <vt:lpstr>Árvore Geradora Mínima</vt:lpstr>
      <vt:lpstr>Árvore Geradora Mínima</vt:lpstr>
      <vt:lpstr>Árvore Geradora Mínima</vt:lpstr>
      <vt:lpstr>Árvore Geradora Mínima</vt:lpstr>
      <vt:lpstr>Árvore Geradora Mínima</vt:lpstr>
      <vt:lpstr>Árvore Geradora Mínima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Prim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Algoritmo de Kruskal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User</cp:lastModifiedBy>
  <cp:revision>200</cp:revision>
  <dcterms:created xsi:type="dcterms:W3CDTF">2013-02-10T18:49:59Z</dcterms:created>
  <dcterms:modified xsi:type="dcterms:W3CDTF">2019-05-20T19:15:33Z</dcterms:modified>
</cp:coreProperties>
</file>