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66"/>
  </p:notesMasterIdLst>
  <p:sldIdLst>
    <p:sldId id="256" r:id="rId2"/>
    <p:sldId id="285" r:id="rId3"/>
    <p:sldId id="287" r:id="rId4"/>
    <p:sldId id="260" r:id="rId5"/>
    <p:sldId id="314" r:id="rId6"/>
    <p:sldId id="286" r:id="rId7"/>
    <p:sldId id="288" r:id="rId8"/>
    <p:sldId id="315" r:id="rId9"/>
    <p:sldId id="263" r:id="rId10"/>
    <p:sldId id="289" r:id="rId11"/>
    <p:sldId id="290" r:id="rId12"/>
    <p:sldId id="264" r:id="rId13"/>
    <p:sldId id="291" r:id="rId14"/>
    <p:sldId id="292" r:id="rId15"/>
    <p:sldId id="265" r:id="rId16"/>
    <p:sldId id="297" r:id="rId17"/>
    <p:sldId id="294" r:id="rId18"/>
    <p:sldId id="295" r:id="rId19"/>
    <p:sldId id="296" r:id="rId20"/>
    <p:sldId id="293" r:id="rId21"/>
    <p:sldId id="268" r:id="rId22"/>
    <p:sldId id="267" r:id="rId23"/>
    <p:sldId id="298" r:id="rId24"/>
    <p:sldId id="316" r:id="rId25"/>
    <p:sldId id="317" r:id="rId26"/>
    <p:sldId id="318" r:id="rId27"/>
    <p:sldId id="319" r:id="rId28"/>
    <p:sldId id="299" r:id="rId29"/>
    <p:sldId id="320" r:id="rId30"/>
    <p:sldId id="321" r:id="rId31"/>
    <p:sldId id="322" r:id="rId32"/>
    <p:sldId id="323" r:id="rId33"/>
    <p:sldId id="300" r:id="rId34"/>
    <p:sldId id="324" r:id="rId35"/>
    <p:sldId id="275" r:id="rId36"/>
    <p:sldId id="325" r:id="rId37"/>
    <p:sldId id="326" r:id="rId38"/>
    <p:sldId id="276" r:id="rId39"/>
    <p:sldId id="277" r:id="rId40"/>
    <p:sldId id="327" r:id="rId41"/>
    <p:sldId id="302" r:id="rId42"/>
    <p:sldId id="303" r:id="rId43"/>
    <p:sldId id="304" r:id="rId44"/>
    <p:sldId id="278" r:id="rId45"/>
    <p:sldId id="305" r:id="rId46"/>
    <p:sldId id="306" r:id="rId47"/>
    <p:sldId id="307" r:id="rId48"/>
    <p:sldId id="308" r:id="rId49"/>
    <p:sldId id="330" r:id="rId50"/>
    <p:sldId id="328" r:id="rId51"/>
    <p:sldId id="279" r:id="rId52"/>
    <p:sldId id="311" r:id="rId53"/>
    <p:sldId id="331" r:id="rId54"/>
    <p:sldId id="280" r:id="rId55"/>
    <p:sldId id="281" r:id="rId56"/>
    <p:sldId id="312" r:id="rId57"/>
    <p:sldId id="332" r:id="rId58"/>
    <p:sldId id="333" r:id="rId59"/>
    <p:sldId id="334" r:id="rId60"/>
    <p:sldId id="282" r:id="rId61"/>
    <p:sldId id="283" r:id="rId62"/>
    <p:sldId id="284" r:id="rId63"/>
    <p:sldId id="336" r:id="rId64"/>
    <p:sldId id="337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U7IiLJlMfnU" TargetMode="External"/><Relationship Id="rId7" Type="http://schemas.openxmlformats.org/officeDocument/2006/relationships/hyperlink" Target="http://youtu.be/qVnNdmx4fOA" TargetMode="External"/><Relationship Id="rId2" Type="http://schemas.openxmlformats.org/officeDocument/2006/relationships/hyperlink" Target="http://youtu.be/iLvpaqAoVD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QAJkoJW8bEc" TargetMode="External"/><Relationship Id="rId5" Type="http://schemas.openxmlformats.org/officeDocument/2006/relationships/hyperlink" Target="http://youtu.be/TR8ZLUKmcPc" TargetMode="External"/><Relationship Id="rId4" Type="http://schemas.openxmlformats.org/officeDocument/2006/relationships/hyperlink" Target="http://youtu.be/9WxCeWX9qD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M7cb4HjePJk" TargetMode="External"/><Relationship Id="rId2" Type="http://schemas.openxmlformats.org/officeDocument/2006/relationships/hyperlink" Target="http://youtu.be/z7XwVVYQR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mw_wqqB48yY" TargetMode="External"/><Relationship Id="rId5" Type="http://schemas.openxmlformats.org/officeDocument/2006/relationships/hyperlink" Target="http://youtu.be/_0Yu9BSYXGY" TargetMode="External"/><Relationship Id="rId4" Type="http://schemas.openxmlformats.org/officeDocument/2006/relationships/hyperlink" Target="http://youtu.be/8cdbmsPaR-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Árvores e árvore binária de busca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Backes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Observação</a:t>
            </a:r>
          </a:p>
          <a:p>
            <a:pPr lvl="1"/>
            <a:r>
              <a:rPr lang="pt-BR" dirty="0" smtClean="0"/>
              <a:t>Dado </a:t>
            </a:r>
            <a:r>
              <a:rPr lang="pt-BR" dirty="0"/>
              <a:t>um determinado nó da árvore, cada filho seu é considerado a </a:t>
            </a:r>
            <a:r>
              <a:rPr lang="pt-BR" b="1" dirty="0"/>
              <a:t>raiz</a:t>
            </a:r>
            <a:r>
              <a:rPr lang="pt-BR" dirty="0"/>
              <a:t> de uma nova </a:t>
            </a:r>
            <a:r>
              <a:rPr lang="pt-BR" b="1" dirty="0" err="1" smtClean="0"/>
              <a:t>sub-árvore</a:t>
            </a:r>
            <a:endParaRPr lang="pt-BR" dirty="0" smtClean="0"/>
          </a:p>
          <a:p>
            <a:pPr lvl="2"/>
            <a:r>
              <a:rPr lang="pt-BR" dirty="0" smtClean="0"/>
              <a:t>Qualquer </a:t>
            </a:r>
            <a:r>
              <a:rPr lang="pt-BR" dirty="0"/>
              <a:t>nó é a </a:t>
            </a:r>
            <a:r>
              <a:rPr lang="pt-BR" b="1" dirty="0"/>
              <a:t>raiz</a:t>
            </a:r>
            <a:r>
              <a:rPr lang="pt-BR" dirty="0"/>
              <a:t> de uma </a:t>
            </a:r>
            <a:r>
              <a:rPr lang="pt-BR" b="1" dirty="0" err="1"/>
              <a:t>sub-árvore</a:t>
            </a:r>
            <a:r>
              <a:rPr lang="pt-BR" dirty="0"/>
              <a:t> consistindo dele e dos nós abaixo </a:t>
            </a:r>
            <a:r>
              <a:rPr lang="pt-BR" dirty="0" smtClean="0"/>
              <a:t>dele</a:t>
            </a:r>
          </a:p>
          <a:p>
            <a:pPr lvl="2"/>
            <a:r>
              <a:rPr lang="pt-BR" dirty="0" smtClean="0"/>
              <a:t>Conceito recursivo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5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conceitos relativos as árvores</a:t>
            </a:r>
          </a:p>
          <a:p>
            <a:pPr lvl="1"/>
            <a:r>
              <a:rPr lang="pt-BR" dirty="0" smtClean="0"/>
              <a:t>Nível</a:t>
            </a:r>
            <a:endParaRPr lang="pt-BR" dirty="0"/>
          </a:p>
          <a:p>
            <a:pPr lvl="2"/>
            <a:r>
              <a:rPr lang="pt-BR" dirty="0"/>
              <a:t>É dado pelo o número de nós que existem no caminho entre esse nó e a raiz (nível 0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Nós </a:t>
            </a:r>
            <a:r>
              <a:rPr lang="pt-BR" dirty="0"/>
              <a:t>são classificados em diferentes </a:t>
            </a:r>
            <a:r>
              <a:rPr lang="pt-BR" dirty="0" smtClean="0"/>
              <a:t>níveis</a:t>
            </a:r>
          </a:p>
          <a:p>
            <a:pPr lvl="1"/>
            <a:r>
              <a:rPr lang="pt-BR" dirty="0" smtClean="0"/>
              <a:t>Altura</a:t>
            </a:r>
          </a:p>
          <a:p>
            <a:pPr lvl="2"/>
            <a:r>
              <a:rPr lang="pt-BR" dirty="0" smtClean="0"/>
              <a:t>Também chamada de profundidade</a:t>
            </a:r>
          </a:p>
          <a:p>
            <a:pPr lvl="2"/>
            <a:r>
              <a:rPr lang="pt-BR" dirty="0"/>
              <a:t>N</a:t>
            </a:r>
            <a:r>
              <a:rPr lang="pt-BR" dirty="0" smtClean="0"/>
              <a:t>úmero </a:t>
            </a:r>
            <a:r>
              <a:rPr lang="pt-BR" dirty="0"/>
              <a:t>total de níveis de uma </a:t>
            </a:r>
            <a:r>
              <a:rPr lang="pt-BR" dirty="0" smtClean="0"/>
              <a:t>árvore</a:t>
            </a:r>
          </a:p>
          <a:p>
            <a:pPr lvl="2"/>
            <a:r>
              <a:rPr lang="pt-BR" dirty="0" smtClean="0"/>
              <a:t>Comprimento </a:t>
            </a:r>
            <a:r>
              <a:rPr lang="pt-BR" dirty="0"/>
              <a:t>do caminho mais longo da raiz até uma das suas </a:t>
            </a:r>
            <a:r>
              <a:rPr lang="pt-BR" dirty="0" smtClean="0"/>
              <a:t>folhas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00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Nível e altura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5335494" y="317839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3316420" y="508803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28" name="Elipse 27"/>
          <p:cNvSpPr/>
          <p:nvPr/>
        </p:nvSpPr>
        <p:spPr>
          <a:xfrm>
            <a:off x="4324532" y="40799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Elipse 28"/>
          <p:cNvSpPr/>
          <p:nvPr/>
        </p:nvSpPr>
        <p:spPr>
          <a:xfrm>
            <a:off x="6343606" y="40799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0" name="Elipse 29"/>
          <p:cNvSpPr/>
          <p:nvPr/>
        </p:nvSpPr>
        <p:spPr>
          <a:xfrm>
            <a:off x="5335494" y="508803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351718" y="508803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324532" y="508803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Conector reto 32"/>
          <p:cNvCxnSpPr>
            <a:stCxn id="28" idx="7"/>
            <a:endCxn id="26" idx="3"/>
          </p:cNvCxnSpPr>
          <p:nvPr/>
        </p:nvCxnSpPr>
        <p:spPr>
          <a:xfrm flipV="1">
            <a:off x="4629413" y="3483278"/>
            <a:ext cx="758390" cy="64895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Conector reto 33"/>
          <p:cNvCxnSpPr>
            <a:stCxn id="27" idx="7"/>
            <a:endCxn id="28" idx="3"/>
          </p:cNvCxnSpPr>
          <p:nvPr/>
        </p:nvCxnSpPr>
        <p:spPr>
          <a:xfrm flipV="1">
            <a:off x="3621301" y="4384803"/>
            <a:ext cx="755540" cy="7555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Conector reto 34"/>
          <p:cNvCxnSpPr>
            <a:stCxn id="29" idx="1"/>
            <a:endCxn id="26" idx="5"/>
          </p:cNvCxnSpPr>
          <p:nvPr/>
        </p:nvCxnSpPr>
        <p:spPr>
          <a:xfrm flipH="1" flipV="1">
            <a:off x="5640375" y="3483278"/>
            <a:ext cx="755540" cy="64895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Conector reto 35"/>
          <p:cNvCxnSpPr>
            <a:stCxn id="28" idx="4"/>
            <a:endCxn id="32" idx="0"/>
          </p:cNvCxnSpPr>
          <p:nvPr/>
        </p:nvCxnSpPr>
        <p:spPr>
          <a:xfrm>
            <a:off x="4503127" y="4437112"/>
            <a:ext cx="0" cy="65092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Conector reto 36"/>
          <p:cNvCxnSpPr>
            <a:stCxn id="28" idx="5"/>
            <a:endCxn id="30" idx="1"/>
          </p:cNvCxnSpPr>
          <p:nvPr/>
        </p:nvCxnSpPr>
        <p:spPr>
          <a:xfrm>
            <a:off x="4629413" y="4384803"/>
            <a:ext cx="758390" cy="7555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Conector reto 37"/>
          <p:cNvCxnSpPr>
            <a:stCxn id="31" idx="1"/>
            <a:endCxn id="29" idx="5"/>
          </p:cNvCxnSpPr>
          <p:nvPr/>
        </p:nvCxnSpPr>
        <p:spPr>
          <a:xfrm flipH="1" flipV="1">
            <a:off x="6648487" y="4384803"/>
            <a:ext cx="755540" cy="7555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1576258" y="3189829"/>
            <a:ext cx="15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NÍVEL 0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559634" y="4067780"/>
            <a:ext cx="15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NÍVEL 1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574373" y="5085184"/>
            <a:ext cx="15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NÍVEL 2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Colchete esquerdo 41"/>
          <p:cNvSpPr/>
          <p:nvPr/>
        </p:nvSpPr>
        <p:spPr>
          <a:xfrm>
            <a:off x="1691680" y="3356992"/>
            <a:ext cx="158755" cy="2035923"/>
          </a:xfrm>
          <a:prstGeom prst="leftBracke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95536" y="4067780"/>
            <a:ext cx="15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ALTURA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884402" y="3068960"/>
            <a:ext cx="5227960" cy="576000"/>
          </a:xfrm>
          <a:prstGeom prst="roundRect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2884402" y="3952982"/>
            <a:ext cx="5227960" cy="576000"/>
          </a:xfrm>
          <a:prstGeom prst="roundRect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884402" y="4964315"/>
            <a:ext cx="5227960" cy="576000"/>
          </a:xfrm>
          <a:prstGeom prst="roundRect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árvores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Na computação, assim como na natureza, existem vários tipos diferentes de árvores. </a:t>
            </a:r>
            <a:endParaRPr lang="pt-BR" dirty="0" smtClean="0"/>
          </a:p>
          <a:p>
            <a:pPr lvl="1"/>
            <a:r>
              <a:rPr lang="pt-BR" dirty="0" smtClean="0"/>
              <a:t>Cada </a:t>
            </a:r>
            <a:r>
              <a:rPr lang="pt-BR" dirty="0"/>
              <a:t>uma delas foi desenvolvida pensando diferentes tipos de aplicações</a:t>
            </a:r>
          </a:p>
          <a:p>
            <a:pPr lvl="2"/>
            <a:r>
              <a:rPr lang="pt-BR" dirty="0"/>
              <a:t>árvore binária de busca</a:t>
            </a:r>
          </a:p>
          <a:p>
            <a:pPr lvl="2"/>
            <a:r>
              <a:rPr lang="pt-BR" dirty="0"/>
              <a:t>árvore AVL</a:t>
            </a:r>
          </a:p>
          <a:p>
            <a:pPr lvl="2"/>
            <a:r>
              <a:rPr lang="pt-BR" dirty="0"/>
              <a:t>árvore Rubro-Negra</a:t>
            </a:r>
          </a:p>
          <a:p>
            <a:pPr lvl="2"/>
            <a:r>
              <a:rPr lang="pt-BR" dirty="0"/>
              <a:t>árvore B, B+ e B*</a:t>
            </a:r>
          </a:p>
          <a:p>
            <a:pPr lvl="2"/>
            <a:r>
              <a:rPr lang="pt-BR" dirty="0"/>
              <a:t>árvore 2-3</a:t>
            </a:r>
          </a:p>
          <a:p>
            <a:pPr lvl="2"/>
            <a:r>
              <a:rPr lang="pt-BR" dirty="0"/>
              <a:t>árvore 2-3-4</a:t>
            </a:r>
          </a:p>
          <a:p>
            <a:pPr lvl="2"/>
            <a:r>
              <a:rPr lang="pt-BR" dirty="0" err="1"/>
              <a:t>quadtree</a:t>
            </a:r>
            <a:endParaRPr lang="pt-BR" dirty="0"/>
          </a:p>
          <a:p>
            <a:pPr lvl="2"/>
            <a:r>
              <a:rPr lang="pt-BR" dirty="0" err="1"/>
              <a:t>octree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48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 tipo </a:t>
            </a:r>
            <a:r>
              <a:rPr lang="pt-BR" dirty="0"/>
              <a:t>especial de </a:t>
            </a:r>
            <a:r>
              <a:rPr lang="pt-BR" dirty="0" smtClean="0"/>
              <a:t>árvore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nó pode possuir nenhuma, uma ou no máximo duas </a:t>
            </a:r>
            <a:r>
              <a:rPr lang="pt-BR" b="1" dirty="0" err="1" smtClean="0"/>
              <a:t>sub-árvores</a:t>
            </a:r>
            <a:r>
              <a:rPr lang="pt-BR" dirty="0" smtClean="0"/>
              <a:t> </a:t>
            </a:r>
          </a:p>
          <a:p>
            <a:pPr lvl="2"/>
            <a:r>
              <a:rPr lang="pt-BR" dirty="0" err="1" smtClean="0"/>
              <a:t>Sub-árvore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b="1" dirty="0"/>
              <a:t>esquerda</a:t>
            </a:r>
            <a:r>
              <a:rPr lang="pt-BR" dirty="0"/>
              <a:t> e a da </a:t>
            </a:r>
            <a:r>
              <a:rPr lang="pt-BR" b="1" dirty="0" smtClean="0"/>
              <a:t>direita</a:t>
            </a:r>
            <a:endParaRPr lang="pt-BR" dirty="0"/>
          </a:p>
          <a:p>
            <a:pPr lvl="1"/>
            <a:r>
              <a:rPr lang="pt-BR" dirty="0" smtClean="0"/>
              <a:t>Usadas em situações </a:t>
            </a:r>
            <a:r>
              <a:rPr lang="pt-BR" dirty="0"/>
              <a:t>onde, a cada </a:t>
            </a:r>
            <a:r>
              <a:rPr lang="pt-BR" dirty="0" smtClean="0"/>
              <a:t>passo, </a:t>
            </a:r>
            <a:r>
              <a:rPr lang="pt-BR" dirty="0"/>
              <a:t>é preciso tomar uma decisão entre duas </a:t>
            </a:r>
            <a:r>
              <a:rPr lang="pt-BR" dirty="0" smtClean="0"/>
              <a:t>direções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208332" y="4470581"/>
            <a:ext cx="8828164" cy="2272528"/>
            <a:chOff x="208332" y="4470581"/>
            <a:chExt cx="8828164" cy="2272528"/>
          </a:xfrm>
        </p:grpSpPr>
        <p:sp>
          <p:nvSpPr>
            <p:cNvPr id="5" name="Elipse 4"/>
            <p:cNvSpPr/>
            <p:nvPr/>
          </p:nvSpPr>
          <p:spPr>
            <a:xfrm>
              <a:off x="4387646" y="447058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2440580" y="61584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3157810" y="52972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5614632" y="529724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877890" y="61584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331862" y="61584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966560" y="614382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Conector reto 11"/>
            <p:cNvCxnSpPr>
              <a:stCxn id="7" idx="7"/>
              <a:endCxn id="5" idx="3"/>
            </p:cNvCxnSpPr>
            <p:nvPr/>
          </p:nvCxnSpPr>
          <p:spPr>
            <a:xfrm flipV="1">
              <a:off x="3462691" y="4775462"/>
              <a:ext cx="977264" cy="57409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Conector reto 12"/>
            <p:cNvCxnSpPr>
              <a:stCxn id="6" idx="7"/>
              <a:endCxn id="7" idx="3"/>
            </p:cNvCxnSpPr>
            <p:nvPr/>
          </p:nvCxnSpPr>
          <p:spPr>
            <a:xfrm flipV="1">
              <a:off x="2745461" y="5602129"/>
              <a:ext cx="464658" cy="60867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" name="Conector reto 13"/>
            <p:cNvCxnSpPr>
              <a:stCxn id="8" idx="1"/>
              <a:endCxn id="5" idx="5"/>
            </p:cNvCxnSpPr>
            <p:nvPr/>
          </p:nvCxnSpPr>
          <p:spPr>
            <a:xfrm flipH="1" flipV="1">
              <a:off x="4692527" y="4775462"/>
              <a:ext cx="974414" cy="57409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Conector reto 14"/>
            <p:cNvCxnSpPr>
              <a:stCxn id="8" idx="3"/>
              <a:endCxn id="11" idx="7"/>
            </p:cNvCxnSpPr>
            <p:nvPr/>
          </p:nvCxnSpPr>
          <p:spPr>
            <a:xfrm flipH="1">
              <a:off x="5271441" y="5602129"/>
              <a:ext cx="395500" cy="59400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6" name="Conector reto 15"/>
            <p:cNvCxnSpPr>
              <a:stCxn id="7" idx="5"/>
              <a:endCxn id="9" idx="1"/>
            </p:cNvCxnSpPr>
            <p:nvPr/>
          </p:nvCxnSpPr>
          <p:spPr>
            <a:xfrm>
              <a:off x="3462691" y="5602129"/>
              <a:ext cx="467508" cy="60867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" name="Conector reto 16"/>
            <p:cNvCxnSpPr>
              <a:stCxn id="10" idx="1"/>
              <a:endCxn id="8" idx="5"/>
            </p:cNvCxnSpPr>
            <p:nvPr/>
          </p:nvCxnSpPr>
          <p:spPr>
            <a:xfrm flipH="1" flipV="1">
              <a:off x="5919513" y="5602129"/>
              <a:ext cx="464658" cy="60867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8" name="CaixaDeTexto 17"/>
            <p:cNvSpPr txBox="1"/>
            <p:nvPr/>
          </p:nvSpPr>
          <p:spPr>
            <a:xfrm>
              <a:off x="6401020" y="5662989"/>
              <a:ext cx="2635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SUB-ÁRVORE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DIREITA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2368572" y="5153232"/>
              <a:ext cx="1947066" cy="158987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8332" y="5662989"/>
              <a:ext cx="2635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SUB-ÁRVORE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ESQUERDA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4886002" y="5153232"/>
              <a:ext cx="1947066" cy="158987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7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de árvore binária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259632" y="2507411"/>
            <a:ext cx="6840760" cy="4233957"/>
            <a:chOff x="1259632" y="2507411"/>
            <a:chExt cx="6840760" cy="4233957"/>
          </a:xfrm>
        </p:grpSpPr>
        <p:sp>
          <p:nvSpPr>
            <p:cNvPr id="28" name="Elipse 27"/>
            <p:cNvSpPr/>
            <p:nvPr/>
          </p:nvSpPr>
          <p:spPr>
            <a:xfrm>
              <a:off x="4546030" y="296411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2526956" y="465202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3535068" y="379078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5554142" y="379078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546030" y="465202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6562254" y="465202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609926" y="544696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Conector reto 34"/>
            <p:cNvCxnSpPr>
              <a:stCxn id="30" idx="7"/>
              <a:endCxn id="28" idx="3"/>
            </p:cNvCxnSpPr>
            <p:nvPr/>
          </p:nvCxnSpPr>
          <p:spPr>
            <a:xfrm flipV="1">
              <a:off x="3839949" y="3268995"/>
              <a:ext cx="758390" cy="57409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Conector reto 35"/>
            <p:cNvCxnSpPr>
              <a:stCxn id="29" idx="7"/>
              <a:endCxn id="30" idx="3"/>
            </p:cNvCxnSpPr>
            <p:nvPr/>
          </p:nvCxnSpPr>
          <p:spPr>
            <a:xfrm flipV="1">
              <a:off x="2831837" y="4095662"/>
              <a:ext cx="755540" cy="60867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Conector reto 36"/>
            <p:cNvCxnSpPr>
              <a:stCxn id="31" idx="1"/>
              <a:endCxn id="28" idx="5"/>
            </p:cNvCxnSpPr>
            <p:nvPr/>
          </p:nvCxnSpPr>
          <p:spPr>
            <a:xfrm flipH="1" flipV="1">
              <a:off x="4850911" y="3268995"/>
              <a:ext cx="755540" cy="57409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>
              <a:stCxn id="32" idx="3"/>
              <a:endCxn id="34" idx="7"/>
            </p:cNvCxnSpPr>
            <p:nvPr/>
          </p:nvCxnSpPr>
          <p:spPr>
            <a:xfrm flipH="1">
              <a:off x="3914807" y="4956908"/>
              <a:ext cx="683532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stCxn id="30" idx="5"/>
              <a:endCxn id="32" idx="1"/>
            </p:cNvCxnSpPr>
            <p:nvPr/>
          </p:nvCxnSpPr>
          <p:spPr>
            <a:xfrm>
              <a:off x="3839949" y="4095662"/>
              <a:ext cx="758390" cy="60867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>
              <a:stCxn id="33" idx="1"/>
              <a:endCxn id="31" idx="5"/>
            </p:cNvCxnSpPr>
            <p:nvPr/>
          </p:nvCxnSpPr>
          <p:spPr>
            <a:xfrm flipH="1" flipV="1">
              <a:off x="5859023" y="4095662"/>
              <a:ext cx="755540" cy="60867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1" name="Elipse 40"/>
            <p:cNvSpPr/>
            <p:nvPr/>
          </p:nvSpPr>
          <p:spPr>
            <a:xfrm>
              <a:off x="5482134" y="544696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Conector reto 41"/>
            <p:cNvCxnSpPr>
              <a:stCxn id="32" idx="5"/>
              <a:endCxn id="41" idx="1"/>
            </p:cNvCxnSpPr>
            <p:nvPr/>
          </p:nvCxnSpPr>
          <p:spPr>
            <a:xfrm>
              <a:off x="4850911" y="4956908"/>
              <a:ext cx="683532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3" name="Retângulo de cantos arredondados 42"/>
            <p:cNvSpPr/>
            <p:nvPr/>
          </p:nvSpPr>
          <p:spPr>
            <a:xfrm>
              <a:off x="3550622" y="4582869"/>
              <a:ext cx="2360710" cy="1512168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463060" y="6095037"/>
              <a:ext cx="2635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SUB-ÁRVORE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DIREITA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226556" y="4399998"/>
              <a:ext cx="983051" cy="938955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403648" y="5306687"/>
              <a:ext cx="2635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SUB-ÁRVORE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ESQUERDA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236793" y="2507411"/>
              <a:ext cx="1863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NÓ A 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DIREITA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 X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Conector de seta reta 47"/>
            <p:cNvCxnSpPr>
              <a:stCxn id="47" idx="2"/>
              <a:endCxn id="31" idx="7"/>
            </p:cNvCxnSpPr>
            <p:nvPr/>
          </p:nvCxnSpPr>
          <p:spPr>
            <a:xfrm flipH="1">
              <a:off x="5859023" y="3153742"/>
              <a:ext cx="1309570" cy="6893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cxnSp>
          <p:nvCxnSpPr>
            <p:cNvPr id="49" name="Conector de seta reta 48"/>
            <p:cNvCxnSpPr>
              <a:stCxn id="50" idx="2"/>
              <a:endCxn id="30" idx="1"/>
            </p:cNvCxnSpPr>
            <p:nvPr/>
          </p:nvCxnSpPr>
          <p:spPr>
            <a:xfrm>
              <a:off x="2361346" y="3153742"/>
              <a:ext cx="1226031" cy="6893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sp>
          <p:nvSpPr>
            <p:cNvPr id="50" name="CaixaDeTexto 49"/>
            <p:cNvSpPr txBox="1"/>
            <p:nvPr/>
          </p:nvSpPr>
          <p:spPr>
            <a:xfrm>
              <a:off x="1259632" y="2507411"/>
              <a:ext cx="2203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NÓ A </a:t>
              </a: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ESQUERDA</a:t>
              </a: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DE X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Existem três tipos de árvores </a:t>
            </a:r>
            <a:r>
              <a:rPr lang="pt-BR" dirty="0" smtClean="0"/>
              <a:t>binárias 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stritamente binária</a:t>
            </a:r>
          </a:p>
          <a:p>
            <a:pPr lvl="1"/>
            <a:r>
              <a:rPr lang="pt-BR" dirty="0" smtClean="0"/>
              <a:t>Completa</a:t>
            </a:r>
            <a:endParaRPr lang="pt-BR" dirty="0"/>
          </a:p>
          <a:p>
            <a:pPr lvl="1"/>
            <a:r>
              <a:rPr lang="pt-BR" dirty="0" smtClean="0"/>
              <a:t>Cheia</a:t>
            </a:r>
          </a:p>
        </p:txBody>
      </p:sp>
    </p:spTree>
    <p:extLst>
      <p:ext uri="{BB962C8B-B14F-4D97-AF65-F5344CB8AC3E}">
        <p14:creationId xmlns:p14="http://schemas.microsoft.com/office/powerpoint/2010/main" val="48408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Árvore estritamente binária</a:t>
            </a:r>
          </a:p>
          <a:p>
            <a:pPr lvl="1"/>
            <a:r>
              <a:rPr lang="pt-BR" dirty="0" smtClean="0"/>
              <a:t>Cada nó possui </a:t>
            </a:r>
            <a:r>
              <a:rPr lang="pt-BR" dirty="0"/>
              <a:t>sempre ou </a:t>
            </a:r>
            <a:r>
              <a:rPr lang="pt-BR" dirty="0" smtClean="0"/>
              <a:t>0 (</a:t>
            </a:r>
            <a:r>
              <a:rPr lang="pt-BR" dirty="0"/>
              <a:t>no caso de nó folha) ou </a:t>
            </a:r>
            <a:r>
              <a:rPr lang="pt-BR" dirty="0" smtClean="0"/>
              <a:t>2 </a:t>
            </a:r>
            <a:r>
              <a:rPr lang="pt-BR" dirty="0" err="1" smtClean="0"/>
              <a:t>sub-árvores</a:t>
            </a:r>
            <a:endParaRPr lang="pt-BR" dirty="0" smtClean="0"/>
          </a:p>
          <a:p>
            <a:pPr lvl="1"/>
            <a:r>
              <a:rPr lang="pt-BR" dirty="0"/>
              <a:t>Nenhum nó tem </a:t>
            </a:r>
            <a:r>
              <a:rPr lang="pt-BR" b="1" dirty="0" smtClean="0"/>
              <a:t>filho único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540568" y="3852953"/>
            <a:ext cx="8364899" cy="2816407"/>
            <a:chOff x="-540568" y="3852953"/>
            <a:chExt cx="8364899" cy="2816407"/>
          </a:xfrm>
        </p:grpSpPr>
        <p:sp>
          <p:nvSpPr>
            <p:cNvPr id="33" name="Elipse 32"/>
            <p:cNvSpPr/>
            <p:nvPr/>
          </p:nvSpPr>
          <p:spPr>
            <a:xfrm>
              <a:off x="6686202" y="396763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5248892" y="5517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5966122" y="47279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7337124" y="63121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6686202" y="551723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137725" y="63121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Conector reto 38"/>
            <p:cNvCxnSpPr>
              <a:stCxn id="35" idx="7"/>
              <a:endCxn id="33" idx="3"/>
            </p:cNvCxnSpPr>
            <p:nvPr/>
          </p:nvCxnSpPr>
          <p:spPr>
            <a:xfrm flipV="1">
              <a:off x="6271003" y="4272516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>
              <a:stCxn id="34" idx="7"/>
              <a:endCxn id="35" idx="3"/>
            </p:cNvCxnSpPr>
            <p:nvPr/>
          </p:nvCxnSpPr>
          <p:spPr>
            <a:xfrm flipV="1">
              <a:off x="5553773" y="5032875"/>
              <a:ext cx="46465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>
              <a:stCxn id="36" idx="1"/>
              <a:endCxn id="37" idx="5"/>
            </p:cNvCxnSpPr>
            <p:nvPr/>
          </p:nvCxnSpPr>
          <p:spPr>
            <a:xfrm flipH="1" flipV="1">
              <a:off x="6991083" y="5822113"/>
              <a:ext cx="398350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>
              <a:stCxn id="37" idx="3"/>
              <a:endCxn id="38" idx="0"/>
            </p:cNvCxnSpPr>
            <p:nvPr/>
          </p:nvCxnSpPr>
          <p:spPr>
            <a:xfrm flipH="1">
              <a:off x="6316320" y="5822113"/>
              <a:ext cx="422191" cy="49005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Conector reto 42"/>
            <p:cNvCxnSpPr>
              <a:stCxn id="35" idx="5"/>
              <a:endCxn id="37" idx="1"/>
            </p:cNvCxnSpPr>
            <p:nvPr/>
          </p:nvCxnSpPr>
          <p:spPr>
            <a:xfrm>
              <a:off x="6271003" y="5032875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Elipse 43"/>
            <p:cNvSpPr/>
            <p:nvPr/>
          </p:nvSpPr>
          <p:spPr>
            <a:xfrm>
              <a:off x="7467141" y="475041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Conector reto 44"/>
            <p:cNvCxnSpPr>
              <a:stCxn id="44" idx="1"/>
              <a:endCxn id="33" idx="5"/>
            </p:cNvCxnSpPr>
            <p:nvPr/>
          </p:nvCxnSpPr>
          <p:spPr>
            <a:xfrm flipH="1" flipV="1">
              <a:off x="6991083" y="4272516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6" name="CaixaDeTexto 45"/>
            <p:cNvSpPr txBox="1"/>
            <p:nvPr/>
          </p:nvSpPr>
          <p:spPr>
            <a:xfrm>
              <a:off x="4168772" y="3859939"/>
              <a:ext cx="2635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ÁRVORE ESTRITAMENTE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BINÁRIA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1976862" y="396064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1256782" y="472100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2627784" y="630518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1976862" y="55102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1428385" y="630518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2" name="Conector reto 51"/>
            <p:cNvCxnSpPr>
              <a:stCxn id="48" idx="7"/>
              <a:endCxn id="47" idx="3"/>
            </p:cNvCxnSpPr>
            <p:nvPr/>
          </p:nvCxnSpPr>
          <p:spPr>
            <a:xfrm flipV="1">
              <a:off x="1561663" y="4265530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" name="Conector reto 52"/>
            <p:cNvCxnSpPr>
              <a:stCxn id="49" idx="1"/>
              <a:endCxn id="50" idx="5"/>
            </p:cNvCxnSpPr>
            <p:nvPr/>
          </p:nvCxnSpPr>
          <p:spPr>
            <a:xfrm flipH="1" flipV="1">
              <a:off x="2281743" y="5815127"/>
              <a:ext cx="398350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Conector reto 53"/>
            <p:cNvCxnSpPr>
              <a:stCxn id="50" idx="3"/>
              <a:endCxn id="51" idx="0"/>
            </p:cNvCxnSpPr>
            <p:nvPr/>
          </p:nvCxnSpPr>
          <p:spPr>
            <a:xfrm flipH="1">
              <a:off x="1606980" y="5815127"/>
              <a:ext cx="422191" cy="49005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Conector reto 54"/>
            <p:cNvCxnSpPr>
              <a:stCxn id="48" idx="5"/>
              <a:endCxn id="50" idx="1"/>
            </p:cNvCxnSpPr>
            <p:nvPr/>
          </p:nvCxnSpPr>
          <p:spPr>
            <a:xfrm>
              <a:off x="1561663" y="5025889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6" name="Elipse 55"/>
            <p:cNvSpPr/>
            <p:nvPr/>
          </p:nvSpPr>
          <p:spPr>
            <a:xfrm>
              <a:off x="2757801" y="474343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7" name="Conector reto 56"/>
            <p:cNvCxnSpPr>
              <a:stCxn id="56" idx="1"/>
              <a:endCxn id="47" idx="5"/>
            </p:cNvCxnSpPr>
            <p:nvPr/>
          </p:nvCxnSpPr>
          <p:spPr>
            <a:xfrm flipH="1" flipV="1">
              <a:off x="2281743" y="4265530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8" name="CaixaDeTexto 57"/>
            <p:cNvSpPr txBox="1"/>
            <p:nvPr/>
          </p:nvSpPr>
          <p:spPr>
            <a:xfrm>
              <a:off x="-540568" y="3852953"/>
              <a:ext cx="2635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ÁRVORE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BINÁRIA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>
              <a:off x="3494730" y="55159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0" name="Conector reto 59"/>
            <p:cNvCxnSpPr>
              <a:stCxn id="59" idx="1"/>
              <a:endCxn id="56" idx="5"/>
            </p:cNvCxnSpPr>
            <p:nvPr/>
          </p:nvCxnSpPr>
          <p:spPr>
            <a:xfrm flipH="1" flipV="1">
              <a:off x="3062682" y="5048314"/>
              <a:ext cx="484357" cy="5199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132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Árvore binária completa</a:t>
            </a:r>
            <a:endParaRPr lang="pt-BR" dirty="0"/>
          </a:p>
          <a:p>
            <a:pPr lvl="1"/>
            <a:r>
              <a:rPr lang="pt-BR" dirty="0" smtClean="0"/>
              <a:t>A </a:t>
            </a:r>
            <a:r>
              <a:rPr lang="pt-BR" dirty="0"/>
              <a:t>diferença de altura entre as </a:t>
            </a:r>
            <a:r>
              <a:rPr lang="pt-BR" dirty="0" err="1"/>
              <a:t>sub-árvores</a:t>
            </a:r>
            <a:r>
              <a:rPr lang="pt-BR" dirty="0"/>
              <a:t> de qualquer nó é no máximo 1</a:t>
            </a:r>
          </a:p>
          <a:p>
            <a:pPr lvl="1"/>
            <a:r>
              <a:rPr lang="pt-BR" dirty="0"/>
              <a:t>Se a altura da árvore é </a:t>
            </a:r>
            <a:r>
              <a:rPr lang="pt-BR" b="1" dirty="0"/>
              <a:t>D</a:t>
            </a:r>
            <a:r>
              <a:rPr lang="pt-BR" dirty="0"/>
              <a:t>, cada nó </a:t>
            </a:r>
            <a:r>
              <a:rPr lang="pt-BR" dirty="0" smtClean="0"/>
              <a:t>folha está </a:t>
            </a:r>
            <a:r>
              <a:rPr lang="pt-BR" dirty="0"/>
              <a:t>no nível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r>
              <a:rPr lang="pt-BR" dirty="0"/>
              <a:t>ou </a:t>
            </a:r>
            <a:r>
              <a:rPr lang="pt-BR" b="1" dirty="0" smtClean="0"/>
              <a:t>D-1</a:t>
            </a:r>
            <a:endParaRPr lang="pt-BR" b="1" dirty="0"/>
          </a:p>
        </p:txBody>
      </p:sp>
      <p:grpSp>
        <p:nvGrpSpPr>
          <p:cNvPr id="5" name="Grupo 4"/>
          <p:cNvGrpSpPr/>
          <p:nvPr/>
        </p:nvGrpSpPr>
        <p:grpSpPr>
          <a:xfrm>
            <a:off x="1187624" y="4179640"/>
            <a:ext cx="6624736" cy="2345704"/>
            <a:chOff x="1187624" y="4179640"/>
            <a:chExt cx="6624736" cy="2345704"/>
          </a:xfrm>
        </p:grpSpPr>
        <p:sp>
          <p:nvSpPr>
            <p:cNvPr id="22" name="Elipse 21"/>
            <p:cNvSpPr/>
            <p:nvPr/>
          </p:nvSpPr>
          <p:spPr>
            <a:xfrm>
              <a:off x="4286818" y="417964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1187624" y="53980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2270594" y="47557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6377900" y="47557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494730" y="53980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7455170" y="53980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5361238" y="539807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ector reto 28"/>
            <p:cNvCxnSpPr>
              <a:stCxn id="24" idx="7"/>
              <a:endCxn id="22" idx="2"/>
            </p:cNvCxnSpPr>
            <p:nvPr/>
          </p:nvCxnSpPr>
          <p:spPr>
            <a:xfrm flipV="1">
              <a:off x="2575475" y="4358235"/>
              <a:ext cx="1711343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" name="Conector reto 29"/>
            <p:cNvCxnSpPr>
              <a:stCxn id="23" idx="7"/>
              <a:endCxn id="24" idx="3"/>
            </p:cNvCxnSpPr>
            <p:nvPr/>
          </p:nvCxnSpPr>
          <p:spPr>
            <a:xfrm flipV="1">
              <a:off x="1492505" y="5060585"/>
              <a:ext cx="830398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" name="Conector reto 30"/>
            <p:cNvCxnSpPr>
              <a:stCxn id="25" idx="1"/>
              <a:endCxn id="22" idx="6"/>
            </p:cNvCxnSpPr>
            <p:nvPr/>
          </p:nvCxnSpPr>
          <p:spPr>
            <a:xfrm flipH="1" flipV="1">
              <a:off x="4644008" y="4358235"/>
              <a:ext cx="1786201" cy="449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Conector reto 31"/>
            <p:cNvCxnSpPr>
              <a:stCxn id="25" idx="3"/>
              <a:endCxn id="28" idx="7"/>
            </p:cNvCxnSpPr>
            <p:nvPr/>
          </p:nvCxnSpPr>
          <p:spPr>
            <a:xfrm flipH="1">
              <a:off x="5666119" y="5060585"/>
              <a:ext cx="764090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>
              <a:stCxn id="24" idx="5"/>
              <a:endCxn id="26" idx="1"/>
            </p:cNvCxnSpPr>
            <p:nvPr/>
          </p:nvCxnSpPr>
          <p:spPr>
            <a:xfrm>
              <a:off x="2575475" y="5060585"/>
              <a:ext cx="971564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" name="Conector reto 33"/>
            <p:cNvCxnSpPr>
              <a:stCxn id="27" idx="1"/>
              <a:endCxn id="25" idx="5"/>
            </p:cNvCxnSpPr>
            <p:nvPr/>
          </p:nvCxnSpPr>
          <p:spPr>
            <a:xfrm flipH="1" flipV="1">
              <a:off x="6682781" y="5060585"/>
              <a:ext cx="824698" cy="3898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5" name="Elipse 34"/>
            <p:cNvSpPr/>
            <p:nvPr/>
          </p:nvSpPr>
          <p:spPr>
            <a:xfrm>
              <a:off x="6009310" y="616815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4860032" y="616815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Conector reto 36"/>
            <p:cNvCxnSpPr>
              <a:stCxn id="28" idx="3"/>
              <a:endCxn id="36" idx="0"/>
            </p:cNvCxnSpPr>
            <p:nvPr/>
          </p:nvCxnSpPr>
          <p:spPr>
            <a:xfrm flipH="1">
              <a:off x="5038627" y="5702957"/>
              <a:ext cx="374920" cy="46519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>
              <a:stCxn id="35" idx="1"/>
              <a:endCxn id="28" idx="5"/>
            </p:cNvCxnSpPr>
            <p:nvPr/>
          </p:nvCxnSpPr>
          <p:spPr>
            <a:xfrm flipH="1" flipV="1">
              <a:off x="5666119" y="5702957"/>
              <a:ext cx="395500" cy="51750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34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Árvore binária cheia </a:t>
            </a:r>
            <a:endParaRPr lang="pt-BR" dirty="0"/>
          </a:p>
          <a:p>
            <a:pPr lvl="1"/>
            <a:r>
              <a:rPr lang="pt-BR" dirty="0" smtClean="0"/>
              <a:t>Árvore </a:t>
            </a:r>
            <a:r>
              <a:rPr lang="pt-BR" dirty="0"/>
              <a:t>estritamente binária onde todos os </a:t>
            </a:r>
            <a:r>
              <a:rPr lang="pt-BR" dirty="0" smtClean="0"/>
              <a:t>nó </a:t>
            </a:r>
            <a:r>
              <a:rPr lang="pt-BR" dirty="0"/>
              <a:t>folhas estão no mesmo nível</a:t>
            </a:r>
          </a:p>
          <a:p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4286818" y="295550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1187624" y="417394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2270594" y="353156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6377900" y="353156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3494730" y="417394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7455170" y="417394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5361238" y="417394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Conector reto 41"/>
          <p:cNvCxnSpPr>
            <a:stCxn id="37" idx="7"/>
            <a:endCxn id="35" idx="2"/>
          </p:cNvCxnSpPr>
          <p:nvPr/>
        </p:nvCxnSpPr>
        <p:spPr>
          <a:xfrm flipV="1">
            <a:off x="2575475" y="3134099"/>
            <a:ext cx="1711343" cy="44977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" name="Conector reto 42"/>
          <p:cNvCxnSpPr>
            <a:stCxn id="36" idx="7"/>
            <a:endCxn id="37" idx="3"/>
          </p:cNvCxnSpPr>
          <p:nvPr/>
        </p:nvCxnSpPr>
        <p:spPr>
          <a:xfrm flipV="1">
            <a:off x="1492505" y="3836449"/>
            <a:ext cx="830398" cy="3898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4" name="Conector reto 43"/>
          <p:cNvCxnSpPr>
            <a:stCxn id="38" idx="1"/>
            <a:endCxn id="35" idx="6"/>
          </p:cNvCxnSpPr>
          <p:nvPr/>
        </p:nvCxnSpPr>
        <p:spPr>
          <a:xfrm flipH="1" flipV="1">
            <a:off x="4644008" y="3134099"/>
            <a:ext cx="1786201" cy="44977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Conector reto 44"/>
          <p:cNvCxnSpPr>
            <a:stCxn id="38" idx="3"/>
            <a:endCxn id="41" idx="7"/>
          </p:cNvCxnSpPr>
          <p:nvPr/>
        </p:nvCxnSpPr>
        <p:spPr>
          <a:xfrm flipH="1">
            <a:off x="5666119" y="3836449"/>
            <a:ext cx="764090" cy="3898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Conector reto 45"/>
          <p:cNvCxnSpPr>
            <a:stCxn id="37" idx="5"/>
            <a:endCxn id="39" idx="1"/>
          </p:cNvCxnSpPr>
          <p:nvPr/>
        </p:nvCxnSpPr>
        <p:spPr>
          <a:xfrm>
            <a:off x="2575475" y="3836449"/>
            <a:ext cx="971564" cy="3898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Conector reto 46"/>
          <p:cNvCxnSpPr>
            <a:stCxn id="40" idx="1"/>
            <a:endCxn id="38" idx="5"/>
          </p:cNvCxnSpPr>
          <p:nvPr/>
        </p:nvCxnSpPr>
        <p:spPr>
          <a:xfrm flipH="1" flipV="1">
            <a:off x="6682781" y="3836449"/>
            <a:ext cx="824698" cy="3898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Elipse 47"/>
          <p:cNvSpPr/>
          <p:nvPr/>
        </p:nvSpPr>
        <p:spPr>
          <a:xfrm>
            <a:off x="6009310" y="49440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4860032" y="49440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ector reto 49"/>
          <p:cNvCxnSpPr>
            <a:stCxn id="41" idx="3"/>
            <a:endCxn id="49" idx="0"/>
          </p:cNvCxnSpPr>
          <p:nvPr/>
        </p:nvCxnSpPr>
        <p:spPr>
          <a:xfrm flipH="1">
            <a:off x="5038627" y="4478821"/>
            <a:ext cx="374920" cy="4651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" name="Conector reto 50"/>
          <p:cNvCxnSpPr>
            <a:stCxn id="48" idx="1"/>
            <a:endCxn id="41" idx="5"/>
          </p:cNvCxnSpPr>
          <p:nvPr/>
        </p:nvCxnSpPr>
        <p:spPr>
          <a:xfrm flipH="1" flipV="1">
            <a:off x="5666119" y="4478821"/>
            <a:ext cx="395500" cy="51750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2" name="Elipse 51"/>
          <p:cNvSpPr/>
          <p:nvPr/>
        </p:nvSpPr>
        <p:spPr>
          <a:xfrm>
            <a:off x="8097542" y="49300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6948264" y="49300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Conector reto 53"/>
          <p:cNvCxnSpPr>
            <a:endCxn id="53" idx="0"/>
          </p:cNvCxnSpPr>
          <p:nvPr/>
        </p:nvCxnSpPr>
        <p:spPr>
          <a:xfrm flipH="1">
            <a:off x="7126859" y="4464822"/>
            <a:ext cx="374920" cy="4651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Conector reto 54"/>
          <p:cNvCxnSpPr>
            <a:stCxn id="52" idx="1"/>
          </p:cNvCxnSpPr>
          <p:nvPr/>
        </p:nvCxnSpPr>
        <p:spPr>
          <a:xfrm flipH="1" flipV="1">
            <a:off x="7754351" y="4464822"/>
            <a:ext cx="395500" cy="51750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Elipse 55"/>
          <p:cNvSpPr/>
          <p:nvPr/>
        </p:nvSpPr>
        <p:spPr>
          <a:xfrm>
            <a:off x="4137102" y="49300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2987824" y="49300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Conector reto 57"/>
          <p:cNvCxnSpPr>
            <a:endCxn id="57" idx="0"/>
          </p:cNvCxnSpPr>
          <p:nvPr/>
        </p:nvCxnSpPr>
        <p:spPr>
          <a:xfrm flipH="1">
            <a:off x="3166419" y="4464822"/>
            <a:ext cx="374920" cy="4651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Conector reto 58"/>
          <p:cNvCxnSpPr>
            <a:stCxn id="56" idx="1"/>
          </p:cNvCxnSpPr>
          <p:nvPr/>
        </p:nvCxnSpPr>
        <p:spPr>
          <a:xfrm flipH="1" flipV="1">
            <a:off x="3793911" y="4464822"/>
            <a:ext cx="395500" cy="51750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Elipse 59"/>
          <p:cNvSpPr/>
          <p:nvPr/>
        </p:nvSpPr>
        <p:spPr>
          <a:xfrm>
            <a:off x="1838546" y="48997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689268" y="48997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H="1">
            <a:off x="867863" y="4434523"/>
            <a:ext cx="374920" cy="4651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3" name="Conector reto 62"/>
          <p:cNvCxnSpPr>
            <a:stCxn id="60" idx="1"/>
          </p:cNvCxnSpPr>
          <p:nvPr/>
        </p:nvCxnSpPr>
        <p:spPr>
          <a:xfrm flipH="1" flipV="1">
            <a:off x="1495355" y="4434523"/>
            <a:ext cx="395500" cy="51750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graphicFrame>
        <p:nvGraphicFramePr>
          <p:cNvPr id="68" name="Tabe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91348"/>
              </p:ext>
            </p:extLst>
          </p:nvPr>
        </p:nvGraphicFramePr>
        <p:xfrm>
          <a:off x="1547664" y="5476240"/>
          <a:ext cx="6596090" cy="1112520"/>
        </p:xfrm>
        <a:graphic>
          <a:graphicData uri="http://schemas.openxmlformats.org/drawingml/2006/table">
            <a:tbl>
              <a:tblPr firstCol="1"/>
              <a:tblGrid>
                <a:gridCol w="1319218"/>
                <a:gridCol w="1319218"/>
                <a:gridCol w="1319218"/>
                <a:gridCol w="1319218"/>
                <a:gridCol w="1319218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Nível (n)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Nº de nós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Potência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r>
                        <a:rPr lang="pt-BR" b="1" baseline="30000" dirty="0" smtClean="0"/>
                        <a:t>0</a:t>
                      </a:r>
                      <a:endParaRPr lang="en-US" b="1" baseline="30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r>
                        <a:rPr lang="pt-BR" b="1" baseline="30000" dirty="0" smtClean="0"/>
                        <a:t>1</a:t>
                      </a:r>
                      <a:endParaRPr lang="en-US" b="1" baseline="30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r>
                        <a:rPr lang="pt-BR" b="1" baseline="30000" dirty="0" smtClean="0"/>
                        <a:t>2</a:t>
                      </a:r>
                      <a:endParaRPr lang="en-US" b="1" baseline="30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r>
                        <a:rPr lang="pt-BR" b="1" baseline="30000" dirty="0" smtClean="0"/>
                        <a:t>3</a:t>
                      </a:r>
                      <a:endParaRPr lang="en-US" b="1" baseline="30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8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Diversas aplicações necessitam que se represente um conjunto de objetos e as suas relações hierárquicas</a:t>
            </a:r>
          </a:p>
          <a:p>
            <a:r>
              <a:rPr lang="pt-BR" dirty="0"/>
              <a:t>Uma árvore é uma abstração matemática usada para representar estruturas hierárquicas não lineares dos objetos </a:t>
            </a:r>
            <a:r>
              <a:rPr lang="pt-BR" dirty="0" smtClean="0"/>
              <a:t>modelados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67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representação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implementar uma árvore </a:t>
            </a:r>
            <a:r>
              <a:rPr lang="pt-BR" dirty="0"/>
              <a:t>no computador? </a:t>
            </a:r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duas abordagens muito </a:t>
            </a:r>
            <a:r>
              <a:rPr lang="pt-BR" dirty="0" smtClean="0"/>
              <a:t>utilizadas</a:t>
            </a:r>
            <a:endParaRPr lang="pt-BR" dirty="0"/>
          </a:p>
          <a:p>
            <a:pPr lvl="1"/>
            <a:r>
              <a:rPr lang="pt-BR" dirty="0" smtClean="0"/>
              <a:t>Usando </a:t>
            </a:r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(alocação estática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Usando </a:t>
            </a:r>
            <a:r>
              <a:rPr lang="pt-BR" dirty="0"/>
              <a:t>uma lista encadeada (alocação dinâmica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7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representação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(alocação estática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Necessário </a:t>
            </a:r>
            <a:r>
              <a:rPr lang="pt-BR" dirty="0"/>
              <a:t>definir o número máximo de </a:t>
            </a:r>
            <a:r>
              <a:rPr lang="pt-BR" dirty="0" smtClean="0"/>
              <a:t>nós</a:t>
            </a:r>
          </a:p>
          <a:p>
            <a:pPr lvl="2"/>
            <a:r>
              <a:rPr lang="pt-BR" dirty="0" smtClean="0"/>
              <a:t>Tamanho do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/>
            <a:r>
              <a:rPr lang="pt-BR" dirty="0"/>
              <a:t>Usa 2 funções para retornar a </a:t>
            </a:r>
            <a:r>
              <a:rPr lang="pt-BR" dirty="0" smtClean="0"/>
              <a:t>posição dos </a:t>
            </a:r>
            <a:r>
              <a:rPr lang="pt-BR" dirty="0"/>
              <a:t>filhos à esquerda e à direita de um </a:t>
            </a:r>
            <a:r>
              <a:rPr lang="pt-BR" dirty="0" smtClean="0"/>
              <a:t>pai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24353" y="4039643"/>
            <a:ext cx="8768127" cy="2701725"/>
            <a:chOff x="124353" y="4039643"/>
            <a:chExt cx="8768127" cy="2701725"/>
          </a:xfrm>
        </p:grpSpPr>
        <p:sp>
          <p:nvSpPr>
            <p:cNvPr id="47" name="Elipse 46"/>
            <p:cNvSpPr/>
            <p:nvPr/>
          </p:nvSpPr>
          <p:spPr>
            <a:xfrm>
              <a:off x="1561663" y="403964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124353" y="558924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841583" y="480000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2212585" y="638417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1561663" y="558924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Elipse 51"/>
            <p:cNvSpPr/>
            <p:nvPr/>
          </p:nvSpPr>
          <p:spPr>
            <a:xfrm>
              <a:off x="1013186" y="638417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3" name="Conector reto 52"/>
            <p:cNvCxnSpPr>
              <a:stCxn id="49" idx="7"/>
              <a:endCxn id="47" idx="3"/>
            </p:cNvCxnSpPr>
            <p:nvPr/>
          </p:nvCxnSpPr>
          <p:spPr>
            <a:xfrm flipV="1">
              <a:off x="1146464" y="4344524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Conector reto 53"/>
            <p:cNvCxnSpPr>
              <a:stCxn id="48" idx="7"/>
              <a:endCxn id="49" idx="3"/>
            </p:cNvCxnSpPr>
            <p:nvPr/>
          </p:nvCxnSpPr>
          <p:spPr>
            <a:xfrm flipV="1">
              <a:off x="429234" y="5104883"/>
              <a:ext cx="46465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Conector reto 54"/>
            <p:cNvCxnSpPr>
              <a:stCxn id="50" idx="1"/>
              <a:endCxn id="51" idx="5"/>
            </p:cNvCxnSpPr>
            <p:nvPr/>
          </p:nvCxnSpPr>
          <p:spPr>
            <a:xfrm flipH="1" flipV="1">
              <a:off x="1866544" y="5894121"/>
              <a:ext cx="398350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6" name="Conector reto 55"/>
            <p:cNvCxnSpPr>
              <a:stCxn id="51" idx="3"/>
              <a:endCxn id="52" idx="0"/>
            </p:cNvCxnSpPr>
            <p:nvPr/>
          </p:nvCxnSpPr>
          <p:spPr>
            <a:xfrm flipH="1">
              <a:off x="1191781" y="5894121"/>
              <a:ext cx="422191" cy="49005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" name="Conector reto 56"/>
            <p:cNvCxnSpPr>
              <a:stCxn id="49" idx="5"/>
              <a:endCxn id="51" idx="1"/>
            </p:cNvCxnSpPr>
            <p:nvPr/>
          </p:nvCxnSpPr>
          <p:spPr>
            <a:xfrm>
              <a:off x="1146464" y="5104883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8" name="Elipse 57"/>
            <p:cNvSpPr/>
            <p:nvPr/>
          </p:nvSpPr>
          <p:spPr>
            <a:xfrm>
              <a:off x="2342602" y="482242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Conector reto 58"/>
            <p:cNvCxnSpPr>
              <a:stCxn id="58" idx="1"/>
              <a:endCxn id="47" idx="5"/>
            </p:cNvCxnSpPr>
            <p:nvPr/>
          </p:nvCxnSpPr>
          <p:spPr>
            <a:xfrm flipH="1" flipV="1">
              <a:off x="1866544" y="4344524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0" name="CaixaDeTexto 59"/>
            <p:cNvSpPr txBox="1"/>
            <p:nvPr/>
          </p:nvSpPr>
          <p:spPr>
            <a:xfrm>
              <a:off x="3727058" y="4218238"/>
              <a:ext cx="3519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FILHO_ESQ(PAI) = 2 * PAI + 1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FILHO_DIR(PAI</a:t>
              </a: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 = 2 * PAI + 2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182944" y="6261864"/>
              <a:ext cx="117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FILHOS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" name="Grupo 61"/>
            <p:cNvGrpSpPr/>
            <p:nvPr/>
          </p:nvGrpSpPr>
          <p:grpSpPr>
            <a:xfrm>
              <a:off x="3243376" y="5004626"/>
              <a:ext cx="5649104" cy="762382"/>
              <a:chOff x="3243376" y="3279284"/>
              <a:chExt cx="5649104" cy="762382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3255338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A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4" name="CaixaDeTexto 63"/>
              <p:cNvSpPr txBox="1"/>
              <p:nvPr/>
            </p:nvSpPr>
            <p:spPr>
              <a:xfrm>
                <a:off x="3243376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0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3727796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66" name="CaixaDeTexto 65"/>
              <p:cNvSpPr txBox="1"/>
              <p:nvPr/>
            </p:nvSpPr>
            <p:spPr>
              <a:xfrm>
                <a:off x="3715834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4194906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C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4182944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667364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D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" name="CaixaDeTexto 69"/>
              <p:cNvSpPr txBox="1"/>
              <p:nvPr/>
            </p:nvSpPr>
            <p:spPr>
              <a:xfrm>
                <a:off x="4655402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tângulo 70"/>
              <p:cNvSpPr/>
              <p:nvPr/>
            </p:nvSpPr>
            <p:spPr>
              <a:xfrm>
                <a:off x="5133896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E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" name="CaixaDeTexto 71"/>
              <p:cNvSpPr txBox="1"/>
              <p:nvPr/>
            </p:nvSpPr>
            <p:spPr>
              <a:xfrm>
                <a:off x="5121934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5606354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>
                <a:off x="5594392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73464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6" name="CaixaDeTexto 75"/>
              <p:cNvSpPr txBox="1"/>
              <p:nvPr/>
            </p:nvSpPr>
            <p:spPr>
              <a:xfrm>
                <a:off x="6061502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6545922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6533960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tângulo 78"/>
              <p:cNvSpPr/>
              <p:nvPr/>
            </p:nvSpPr>
            <p:spPr>
              <a:xfrm>
                <a:off x="7012454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7000492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8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7484912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F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>
                <a:off x="7472950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9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7952022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G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7940060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tângulo 84"/>
              <p:cNvSpPr/>
              <p:nvPr/>
            </p:nvSpPr>
            <p:spPr>
              <a:xfrm>
                <a:off x="8424480" y="3567316"/>
                <a:ext cx="468000" cy="4680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>
                <a:off x="8412518" y="3279284"/>
                <a:ext cx="46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11</a:t>
                </a:r>
                <a:endPara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7" name="Conector em curva 86"/>
              <p:cNvCxnSpPr>
                <a:stCxn id="65" idx="2"/>
                <a:endCxn id="69" idx="2"/>
              </p:cNvCxnSpPr>
              <p:nvPr/>
            </p:nvCxnSpPr>
            <p:spPr>
              <a:xfrm rot="16200000" flipH="1">
                <a:off x="4431580" y="3565532"/>
                <a:ext cx="12700" cy="939568"/>
              </a:xfrm>
              <a:prstGeom prst="curvedConnector3">
                <a:avLst>
                  <a:gd name="adj1" fmla="val 1800000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tailEnd type="triangle" w="lg" len="lg"/>
              </a:ln>
              <a:effectLst/>
            </p:spPr>
          </p:cxnSp>
          <p:cxnSp>
            <p:nvCxnSpPr>
              <p:cNvPr id="88" name="Conector em curva 87"/>
              <p:cNvCxnSpPr>
                <a:stCxn id="65" idx="2"/>
                <a:endCxn id="71" idx="2"/>
              </p:cNvCxnSpPr>
              <p:nvPr/>
            </p:nvCxnSpPr>
            <p:spPr>
              <a:xfrm rot="16200000" flipH="1">
                <a:off x="4664846" y="3332266"/>
                <a:ext cx="12700" cy="1406100"/>
              </a:xfrm>
              <a:prstGeom prst="curvedConnector3">
                <a:avLst>
                  <a:gd name="adj1" fmla="val 3750000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ysDash"/>
                <a:tailEnd type="triangle" w="lg" len="lg"/>
              </a:ln>
              <a:effectLst/>
            </p:spPr>
          </p:cxn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representação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Lista </a:t>
            </a:r>
            <a:r>
              <a:rPr lang="pt-BR" dirty="0"/>
              <a:t>encadeada (alocação </a:t>
            </a:r>
            <a:r>
              <a:rPr lang="pt-BR" dirty="0" smtClean="0"/>
              <a:t>dinâmica)</a:t>
            </a:r>
          </a:p>
          <a:p>
            <a:pPr lvl="1"/>
            <a:r>
              <a:rPr lang="pt-BR" dirty="0" smtClean="0"/>
              <a:t>Espaço </a:t>
            </a:r>
            <a:r>
              <a:rPr lang="pt-BR" dirty="0"/>
              <a:t>de memória </a:t>
            </a:r>
            <a:r>
              <a:rPr lang="pt-BR" dirty="0" smtClean="0"/>
              <a:t>alocado </a:t>
            </a:r>
            <a:r>
              <a:rPr lang="pt-BR" dirty="0"/>
              <a:t>em tempo de </a:t>
            </a:r>
            <a:r>
              <a:rPr lang="pt-BR" dirty="0" smtClean="0"/>
              <a:t>execução </a:t>
            </a:r>
          </a:p>
          <a:p>
            <a:pPr lvl="2"/>
            <a:r>
              <a:rPr lang="pt-BR" dirty="0" smtClean="0"/>
              <a:t>A </a:t>
            </a:r>
            <a:r>
              <a:rPr lang="pt-BR" dirty="0"/>
              <a:t>árvore cresce à medida que novos elementos são armazenados, e diminui à medida que elementos são removidos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412385" y="3851756"/>
            <a:ext cx="8595291" cy="3033628"/>
            <a:chOff x="412385" y="3851756"/>
            <a:chExt cx="8595291" cy="3033628"/>
          </a:xfrm>
        </p:grpSpPr>
        <p:sp>
          <p:nvSpPr>
            <p:cNvPr id="32" name="Elipse 31"/>
            <p:cNvSpPr/>
            <p:nvPr/>
          </p:nvSpPr>
          <p:spPr>
            <a:xfrm>
              <a:off x="1849695" y="415193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412385" y="562666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1129615" y="487201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2500617" y="642160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1849695" y="56640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1301218" y="642160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Conector reto 37"/>
            <p:cNvCxnSpPr>
              <a:stCxn id="34" idx="7"/>
              <a:endCxn id="32" idx="3"/>
            </p:cNvCxnSpPr>
            <p:nvPr/>
          </p:nvCxnSpPr>
          <p:spPr>
            <a:xfrm flipV="1">
              <a:off x="1434496" y="4456811"/>
              <a:ext cx="46750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stCxn id="33" idx="7"/>
              <a:endCxn id="34" idx="3"/>
            </p:cNvCxnSpPr>
            <p:nvPr/>
          </p:nvCxnSpPr>
          <p:spPr>
            <a:xfrm flipV="1">
              <a:off x="717266" y="5176891"/>
              <a:ext cx="464658" cy="5020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>
              <a:stCxn id="35" idx="1"/>
              <a:endCxn id="36" idx="5"/>
            </p:cNvCxnSpPr>
            <p:nvPr/>
          </p:nvCxnSpPr>
          <p:spPr>
            <a:xfrm flipH="1" flipV="1">
              <a:off x="2154576" y="5968979"/>
              <a:ext cx="398350" cy="5049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>
              <a:stCxn id="36" idx="3"/>
              <a:endCxn id="37" idx="0"/>
            </p:cNvCxnSpPr>
            <p:nvPr/>
          </p:nvCxnSpPr>
          <p:spPr>
            <a:xfrm flipH="1">
              <a:off x="1479813" y="5968979"/>
              <a:ext cx="422191" cy="45262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>
              <a:stCxn id="34" idx="5"/>
              <a:endCxn id="36" idx="1"/>
            </p:cNvCxnSpPr>
            <p:nvPr/>
          </p:nvCxnSpPr>
          <p:spPr>
            <a:xfrm>
              <a:off x="1434496" y="5176891"/>
              <a:ext cx="467508" cy="53951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3" name="Elipse 42"/>
            <p:cNvSpPr/>
            <p:nvPr/>
          </p:nvSpPr>
          <p:spPr>
            <a:xfrm>
              <a:off x="2630634" y="485985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Conector reto 43"/>
            <p:cNvCxnSpPr>
              <a:stCxn id="43" idx="1"/>
              <a:endCxn id="32" idx="5"/>
            </p:cNvCxnSpPr>
            <p:nvPr/>
          </p:nvCxnSpPr>
          <p:spPr>
            <a:xfrm flipH="1" flipV="1">
              <a:off x="2154576" y="4456811"/>
              <a:ext cx="528367" cy="45535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5" name="Retângulo 44"/>
            <p:cNvSpPr/>
            <p:nvPr/>
          </p:nvSpPr>
          <p:spPr>
            <a:xfrm>
              <a:off x="5905364" y="4221088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dado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660217" y="4221088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48064" y="4221088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esq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18171" y="5805264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dado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273024" y="5805264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760871" y="5805264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esq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309619" y="5796691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dado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8064472" y="5796691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552319" y="5796691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esq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965626" y="3851756"/>
              <a:ext cx="263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563888" y="6516052"/>
              <a:ext cx="263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372200" y="6511489"/>
              <a:ext cx="263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Conector reto 56"/>
            <p:cNvCxnSpPr>
              <a:stCxn id="48" idx="0"/>
              <a:endCxn id="47" idx="2"/>
            </p:cNvCxnSpPr>
            <p:nvPr/>
          </p:nvCxnSpPr>
          <p:spPr>
            <a:xfrm flipV="1">
              <a:off x="4896171" y="4941168"/>
              <a:ext cx="629893" cy="86409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8" name="Conector reto 57"/>
            <p:cNvCxnSpPr>
              <a:stCxn id="51" idx="0"/>
              <a:endCxn id="46" idx="2"/>
            </p:cNvCxnSpPr>
            <p:nvPr/>
          </p:nvCxnSpPr>
          <p:spPr>
            <a:xfrm flipH="1" flipV="1">
              <a:off x="7038217" y="4941168"/>
              <a:ext cx="649402" cy="85552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Uso de alocação dinâmica</a:t>
            </a:r>
            <a:endParaRPr lang="pt-BR" dirty="0"/>
          </a:p>
          <a:p>
            <a:pPr lvl="2"/>
            <a:r>
              <a:rPr lang="pt-BR" dirty="0" smtClean="0"/>
              <a:t>Para </a:t>
            </a:r>
            <a:r>
              <a:rPr lang="pt-BR" dirty="0"/>
              <a:t>guardar o primeiro nó da </a:t>
            </a:r>
            <a:r>
              <a:rPr lang="pt-BR" dirty="0" smtClean="0"/>
              <a:t>árvore utilizamos </a:t>
            </a:r>
            <a:r>
              <a:rPr lang="pt-BR" dirty="0"/>
              <a:t>um </a:t>
            </a:r>
            <a:r>
              <a:rPr lang="pt-BR" b="1" dirty="0" smtClean="0"/>
              <a:t>ponteiro </a:t>
            </a:r>
            <a:r>
              <a:rPr lang="pt-BR" b="1" dirty="0"/>
              <a:t>para </a:t>
            </a:r>
            <a:r>
              <a:rPr lang="pt-BR" b="1" dirty="0" smtClean="0"/>
              <a:t>ponteiro</a:t>
            </a:r>
            <a:endParaRPr lang="pt-BR" b="1" dirty="0"/>
          </a:p>
          <a:p>
            <a:pPr lvl="2"/>
            <a:r>
              <a:rPr lang="pt-BR" dirty="0" smtClean="0"/>
              <a:t>Um </a:t>
            </a:r>
            <a:r>
              <a:rPr lang="pt-BR" b="1" dirty="0" smtClean="0"/>
              <a:t>ponteiro </a:t>
            </a:r>
            <a:r>
              <a:rPr lang="pt-BR" b="1" dirty="0"/>
              <a:t>para </a:t>
            </a:r>
            <a:r>
              <a:rPr lang="pt-BR" b="1" dirty="0" smtClean="0"/>
              <a:t>ponteiro</a:t>
            </a:r>
            <a:r>
              <a:rPr lang="pt-BR" dirty="0" smtClean="0"/>
              <a:t> pode guardar </a:t>
            </a:r>
            <a:r>
              <a:rPr lang="pt-BR" dirty="0"/>
              <a:t>o endereço de um </a:t>
            </a:r>
            <a:r>
              <a:rPr lang="pt-BR" b="1" dirty="0" smtClean="0"/>
              <a:t>ponteiro</a:t>
            </a:r>
            <a:endParaRPr lang="pt-BR" dirty="0"/>
          </a:p>
          <a:p>
            <a:pPr lvl="2"/>
            <a:r>
              <a:rPr lang="pt-BR" dirty="0" smtClean="0"/>
              <a:t>Assim</a:t>
            </a:r>
            <a:r>
              <a:rPr lang="pt-BR" dirty="0"/>
              <a:t>, fica fácil mudar quem é a </a:t>
            </a:r>
            <a:r>
              <a:rPr lang="pt-BR" b="1" dirty="0" smtClean="0"/>
              <a:t>raiz</a:t>
            </a:r>
            <a:r>
              <a:rPr lang="pt-BR" dirty="0" smtClean="0"/>
              <a:t> da </a:t>
            </a:r>
            <a:r>
              <a:rPr lang="pt-BR" dirty="0"/>
              <a:t>árvore (se necessário)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1814102" y="2204864"/>
            <a:ext cx="5515796" cy="4464496"/>
            <a:chOff x="3520700" y="2204864"/>
            <a:chExt cx="5515796" cy="4464496"/>
          </a:xfrm>
        </p:grpSpPr>
        <p:sp>
          <p:nvSpPr>
            <p:cNvPr id="7" name="Retângulo 6"/>
            <p:cNvSpPr/>
            <p:nvPr/>
          </p:nvSpPr>
          <p:spPr>
            <a:xfrm>
              <a:off x="7340758" y="3150260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dado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95611" y="3150260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3458" y="3150260"/>
              <a:ext cx="756000" cy="72008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*</a:t>
              </a:r>
              <a:r>
                <a:rPr kumimoji="0" lang="pt-BR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esq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401020" y="2780928"/>
              <a:ext cx="263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NO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046867" y="375161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609557" y="530120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4326787" y="45119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5697789" y="60961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5046867" y="530120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4498390" y="609614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" name="Conector reto 16"/>
            <p:cNvCxnSpPr>
              <a:stCxn id="13" idx="7"/>
              <a:endCxn id="11" idx="3"/>
            </p:cNvCxnSpPr>
            <p:nvPr/>
          </p:nvCxnSpPr>
          <p:spPr>
            <a:xfrm flipV="1">
              <a:off x="4631668" y="4056492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18" name="Conector reto 17"/>
            <p:cNvCxnSpPr>
              <a:stCxn id="12" idx="7"/>
              <a:endCxn id="13" idx="3"/>
            </p:cNvCxnSpPr>
            <p:nvPr/>
          </p:nvCxnSpPr>
          <p:spPr>
            <a:xfrm flipV="1">
              <a:off x="3914438" y="4816851"/>
              <a:ext cx="46465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19" name="Conector reto 18"/>
            <p:cNvCxnSpPr>
              <a:stCxn id="14" idx="1"/>
              <a:endCxn id="15" idx="5"/>
            </p:cNvCxnSpPr>
            <p:nvPr/>
          </p:nvCxnSpPr>
          <p:spPr>
            <a:xfrm flipH="1" flipV="1">
              <a:off x="5351748" y="5606089"/>
              <a:ext cx="398350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20" name="Conector reto 19"/>
            <p:cNvCxnSpPr>
              <a:stCxn id="15" idx="3"/>
              <a:endCxn id="16" idx="0"/>
            </p:cNvCxnSpPr>
            <p:nvPr/>
          </p:nvCxnSpPr>
          <p:spPr>
            <a:xfrm flipH="1">
              <a:off x="4676985" y="5606089"/>
              <a:ext cx="422191" cy="49005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cxnSp>
          <p:nvCxnSpPr>
            <p:cNvPr id="21" name="Conector reto 20"/>
            <p:cNvCxnSpPr>
              <a:stCxn id="13" idx="5"/>
              <a:endCxn id="15" idx="1"/>
            </p:cNvCxnSpPr>
            <p:nvPr/>
          </p:nvCxnSpPr>
          <p:spPr>
            <a:xfrm>
              <a:off x="4631668" y="4816851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22" name="Elipse 21"/>
            <p:cNvSpPr/>
            <p:nvPr/>
          </p:nvSpPr>
          <p:spPr>
            <a:xfrm>
              <a:off x="5827806" y="453439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Conector reto 22"/>
            <p:cNvCxnSpPr>
              <a:stCxn id="22" idx="1"/>
              <a:endCxn id="11" idx="5"/>
            </p:cNvCxnSpPr>
            <p:nvPr/>
          </p:nvCxnSpPr>
          <p:spPr>
            <a:xfrm flipH="1" flipV="1">
              <a:off x="5351748" y="4056492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24" name="Retângulo 23"/>
            <p:cNvSpPr/>
            <p:nvPr/>
          </p:nvSpPr>
          <p:spPr>
            <a:xfrm>
              <a:off x="4847462" y="2924944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5" name="Conector reto 24"/>
            <p:cNvCxnSpPr>
              <a:stCxn id="11" idx="0"/>
              <a:endCxn id="24" idx="2"/>
            </p:cNvCxnSpPr>
            <p:nvPr/>
          </p:nvCxnSpPr>
          <p:spPr>
            <a:xfrm flipV="1">
              <a:off x="5225462" y="3284984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26" name="Retângulo 25"/>
            <p:cNvSpPr/>
            <p:nvPr/>
          </p:nvSpPr>
          <p:spPr>
            <a:xfrm>
              <a:off x="3520700" y="2636912"/>
              <a:ext cx="5515796" cy="4032448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592322" y="2204864"/>
              <a:ext cx="2235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ArvBin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* raiz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816844" y="4211796"/>
              <a:ext cx="263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NO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2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b="37670"/>
          <a:stretch/>
        </p:blipFill>
        <p:spPr bwMode="auto">
          <a:xfrm>
            <a:off x="728134" y="2132856"/>
            <a:ext cx="5860090" cy="288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Andre\Pesquisa\Publicações\Livros\Livro Estutura de Dados em C\latex\Figuras\arvore_binaria_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r="16818"/>
          <a:stretch/>
        </p:blipFill>
        <p:spPr bwMode="auto">
          <a:xfrm>
            <a:off x="5150150" y="3645024"/>
            <a:ext cx="395835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23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Criando a árvore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360040" y="2132857"/>
            <a:ext cx="7740352" cy="4534634"/>
            <a:chOff x="360040" y="2132857"/>
            <a:chExt cx="7740352" cy="453463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288"/>
            <a:stretch/>
          </p:blipFill>
          <p:spPr bwMode="auto">
            <a:xfrm>
              <a:off x="1397834" y="2132857"/>
              <a:ext cx="6348331" cy="2854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 descr="D:\Andre\Pesquisa\Publicações\Livros\Livro Estutura de Dados em C\latex\Figuras\arvore_binaria_0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0" y="4869160"/>
              <a:ext cx="7740352" cy="1798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369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Liberando a árvore</a:t>
            </a:r>
          </a:p>
          <a:p>
            <a:pPr lvl="1"/>
            <a:r>
              <a:rPr lang="pt-BR" dirty="0" smtClean="0"/>
              <a:t>Uso de 2 funções: uma percorre e libera os nós, outra trata a raiz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6" b="20299"/>
          <a:stretch/>
        </p:blipFill>
        <p:spPr bwMode="auto">
          <a:xfrm>
            <a:off x="1397834" y="3283559"/>
            <a:ext cx="6348331" cy="288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32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Remoção: passo a passo</a:t>
            </a:r>
            <a:endParaRPr lang="pt-BR" dirty="0"/>
          </a:p>
        </p:txBody>
      </p:sp>
      <p:pic>
        <p:nvPicPr>
          <p:cNvPr id="5" name="Picture 2" descr="D:\Andre\Pesquisa\Publicações\Livros\Livro Estutura de Dados em C\latex\Figuras\arvore_binaria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776864" cy="45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TAD Árvore </a:t>
            </a:r>
            <a:r>
              <a:rPr lang="pt-BR" dirty="0" smtClean="0"/>
              <a:t>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Informações básicas sobre a </a:t>
            </a:r>
            <a:r>
              <a:rPr lang="pt-BR" dirty="0" smtClean="0"/>
              <a:t>árvore</a:t>
            </a:r>
          </a:p>
          <a:p>
            <a:pPr lvl="1"/>
            <a:r>
              <a:rPr lang="pt-BR" dirty="0" smtClean="0"/>
              <a:t>Altura</a:t>
            </a:r>
            <a:endParaRPr lang="pt-BR" dirty="0"/>
          </a:p>
          <a:p>
            <a:pPr lvl="2"/>
            <a:r>
              <a:rPr lang="pt-BR" dirty="0" smtClean="0"/>
              <a:t>Número </a:t>
            </a:r>
            <a:r>
              <a:rPr lang="pt-BR" dirty="0"/>
              <a:t>total de níveis de uma </a:t>
            </a:r>
            <a:r>
              <a:rPr lang="pt-BR" dirty="0" smtClean="0"/>
              <a:t>árvore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9" b="28752"/>
          <a:stretch/>
        </p:blipFill>
        <p:spPr bwMode="auto">
          <a:xfrm>
            <a:off x="1397834" y="3253292"/>
            <a:ext cx="6348331" cy="247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7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 tipo especial de grafo</a:t>
            </a:r>
          </a:p>
          <a:p>
            <a:pPr lvl="1"/>
            <a:r>
              <a:rPr lang="pt-BR" dirty="0" smtClean="0"/>
              <a:t>Definida </a:t>
            </a:r>
            <a:r>
              <a:rPr lang="pt-BR" dirty="0"/>
              <a:t>usando um conjunto de nós (ou vértices) </a:t>
            </a:r>
            <a:r>
              <a:rPr lang="pt-BR" dirty="0" smtClean="0"/>
              <a:t>e arestas</a:t>
            </a:r>
          </a:p>
          <a:p>
            <a:pPr lvl="1"/>
            <a:r>
              <a:rPr lang="pt-BR" dirty="0"/>
              <a:t>Qualquer par de vértices está conectado </a:t>
            </a:r>
            <a:r>
              <a:rPr lang="pt-BR" dirty="0" smtClean="0"/>
              <a:t>a </a:t>
            </a:r>
            <a:r>
              <a:rPr lang="pt-BR" dirty="0"/>
              <a:t>apenas uma aresta</a:t>
            </a:r>
          </a:p>
          <a:p>
            <a:pPr lvl="2"/>
            <a:r>
              <a:rPr lang="pt-BR" dirty="0" smtClean="0"/>
              <a:t>Grafo </a:t>
            </a:r>
            <a:r>
              <a:rPr lang="pt-BR" dirty="0"/>
              <a:t>não direcionado, conexo e </a:t>
            </a:r>
            <a:r>
              <a:rPr lang="pt-BR" dirty="0" smtClean="0"/>
              <a:t>acíclico (sem ciclos)</a:t>
            </a:r>
            <a:endParaRPr lang="pt-BR" dirty="0"/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286818" y="447454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2267744" y="63841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7" name="Elipse 6"/>
          <p:cNvSpPr/>
          <p:nvPr/>
        </p:nvSpPr>
        <p:spPr>
          <a:xfrm>
            <a:off x="3275856" y="537606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5294930" y="537606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4286818" y="63841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303042" y="63841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5856" y="63841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Conector reto 11"/>
          <p:cNvCxnSpPr>
            <a:stCxn id="7" idx="7"/>
            <a:endCxn id="5" idx="3"/>
          </p:cNvCxnSpPr>
          <p:nvPr/>
        </p:nvCxnSpPr>
        <p:spPr>
          <a:xfrm flipV="1">
            <a:off x="3580737" y="4779422"/>
            <a:ext cx="758390" cy="64895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Conector reto 12"/>
          <p:cNvCxnSpPr>
            <a:stCxn id="6" idx="7"/>
            <a:endCxn id="7" idx="3"/>
          </p:cNvCxnSpPr>
          <p:nvPr/>
        </p:nvCxnSpPr>
        <p:spPr>
          <a:xfrm flipV="1">
            <a:off x="2572625" y="5680947"/>
            <a:ext cx="755540" cy="7555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Conector reto 13"/>
          <p:cNvCxnSpPr>
            <a:stCxn id="8" idx="1"/>
            <a:endCxn id="5" idx="5"/>
          </p:cNvCxnSpPr>
          <p:nvPr/>
        </p:nvCxnSpPr>
        <p:spPr>
          <a:xfrm flipH="1" flipV="1">
            <a:off x="4591699" y="4779422"/>
            <a:ext cx="755540" cy="64895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Conector reto 14"/>
          <p:cNvCxnSpPr>
            <a:stCxn id="7" idx="4"/>
            <a:endCxn id="11" idx="0"/>
          </p:cNvCxnSpPr>
          <p:nvPr/>
        </p:nvCxnSpPr>
        <p:spPr>
          <a:xfrm>
            <a:off x="3454451" y="5733256"/>
            <a:ext cx="0" cy="65092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Conector reto 15"/>
          <p:cNvCxnSpPr>
            <a:stCxn id="7" idx="5"/>
            <a:endCxn id="9" idx="1"/>
          </p:cNvCxnSpPr>
          <p:nvPr/>
        </p:nvCxnSpPr>
        <p:spPr>
          <a:xfrm>
            <a:off x="3580737" y="5680947"/>
            <a:ext cx="758390" cy="7555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Conector reto 16"/>
          <p:cNvCxnSpPr>
            <a:stCxn id="10" idx="1"/>
            <a:endCxn id="8" idx="5"/>
          </p:cNvCxnSpPr>
          <p:nvPr/>
        </p:nvCxnSpPr>
        <p:spPr>
          <a:xfrm flipH="1" flipV="1">
            <a:off x="5599811" y="5680947"/>
            <a:ext cx="755540" cy="7555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28715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Informações básicas sobre a árvore</a:t>
            </a:r>
          </a:p>
          <a:p>
            <a:pPr lvl="1"/>
            <a:r>
              <a:rPr lang="pt-BR" dirty="0"/>
              <a:t>Altura</a:t>
            </a:r>
          </a:p>
          <a:p>
            <a:endParaRPr lang="pt-BR" dirty="0"/>
          </a:p>
        </p:txBody>
      </p: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11272"/>
              </p:ext>
            </p:extLst>
          </p:nvPr>
        </p:nvGraphicFramePr>
        <p:xfrm>
          <a:off x="3995936" y="2422480"/>
          <a:ext cx="4896544" cy="4246880"/>
        </p:xfrm>
        <a:graphic>
          <a:graphicData uri="http://schemas.openxmlformats.org/drawingml/2006/table">
            <a:tbl>
              <a:tblPr/>
              <a:tblGrid>
                <a:gridCol w="787783"/>
                <a:gridCol w="4108761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inicia no nó 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visita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D é nó folha: altura é 1. Volta para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E é nó folha: altura é 1. Volta para 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altura de B é 2: maior altura dos filhos + 1. Volta para 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C é nó folha: altura é 1. Volta para 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altura de A é 3: maior altura dos filhos + 1.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755576" y="3068960"/>
            <a:ext cx="2575439" cy="2736304"/>
            <a:chOff x="755576" y="3068960"/>
            <a:chExt cx="2575439" cy="2736304"/>
          </a:xfrm>
        </p:grpSpPr>
        <p:sp>
          <p:nvSpPr>
            <p:cNvPr id="33" name="Elipse 32"/>
            <p:cNvSpPr/>
            <p:nvPr/>
          </p:nvSpPr>
          <p:spPr>
            <a:xfrm>
              <a:off x="2192886" y="3898477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755576" y="544807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1472806" y="46588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2192886" y="544807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Conector reto 36"/>
            <p:cNvCxnSpPr>
              <a:stCxn id="35" idx="7"/>
              <a:endCxn id="33" idx="3"/>
            </p:cNvCxnSpPr>
            <p:nvPr/>
          </p:nvCxnSpPr>
          <p:spPr>
            <a:xfrm flipV="1">
              <a:off x="1777687" y="4203358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>
              <a:stCxn id="34" idx="7"/>
              <a:endCxn id="35" idx="3"/>
            </p:cNvCxnSpPr>
            <p:nvPr/>
          </p:nvCxnSpPr>
          <p:spPr>
            <a:xfrm flipV="1">
              <a:off x="1060457" y="4963717"/>
              <a:ext cx="46465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stCxn id="35" idx="5"/>
              <a:endCxn id="36" idx="1"/>
            </p:cNvCxnSpPr>
            <p:nvPr/>
          </p:nvCxnSpPr>
          <p:spPr>
            <a:xfrm>
              <a:off x="1777687" y="4963717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Elipse 39"/>
            <p:cNvSpPr/>
            <p:nvPr/>
          </p:nvSpPr>
          <p:spPr>
            <a:xfrm>
              <a:off x="2973825" y="468126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Conector reto 40"/>
            <p:cNvCxnSpPr>
              <a:stCxn id="40" idx="1"/>
              <a:endCxn id="33" idx="5"/>
            </p:cNvCxnSpPr>
            <p:nvPr/>
          </p:nvCxnSpPr>
          <p:spPr>
            <a:xfrm flipH="1" flipV="1">
              <a:off x="2497767" y="4203358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em curva 61"/>
            <p:cNvCxnSpPr>
              <a:stCxn id="33" idx="2"/>
              <a:endCxn id="35" idx="0"/>
            </p:cNvCxnSpPr>
            <p:nvPr/>
          </p:nvCxnSpPr>
          <p:spPr>
            <a:xfrm rot="10800000" flipV="1">
              <a:off x="1651402" y="4077072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43" name="Conector em curva 62"/>
            <p:cNvCxnSpPr>
              <a:stCxn id="35" idx="2"/>
              <a:endCxn id="34" idx="1"/>
            </p:cNvCxnSpPr>
            <p:nvPr/>
          </p:nvCxnSpPr>
          <p:spPr>
            <a:xfrm rot="10800000" flipV="1">
              <a:off x="807886" y="4837431"/>
              <a:ext cx="664921" cy="66295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44" name="Conector em curva 63"/>
            <p:cNvCxnSpPr>
              <a:stCxn id="34" idx="6"/>
              <a:endCxn id="35" idx="4"/>
            </p:cNvCxnSpPr>
            <p:nvPr/>
          </p:nvCxnSpPr>
          <p:spPr>
            <a:xfrm flipV="1">
              <a:off x="1112766" y="5016026"/>
              <a:ext cx="538635" cy="610643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45" name="Conector em curva 64"/>
            <p:cNvCxnSpPr>
              <a:stCxn id="35" idx="4"/>
              <a:endCxn id="36" idx="2"/>
            </p:cNvCxnSpPr>
            <p:nvPr/>
          </p:nvCxnSpPr>
          <p:spPr>
            <a:xfrm rot="16200000" flipH="1">
              <a:off x="1616822" y="5050604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46" name="Conector em curva 69"/>
            <p:cNvCxnSpPr>
              <a:stCxn id="36" idx="0"/>
              <a:endCxn id="35" idx="6"/>
            </p:cNvCxnSpPr>
            <p:nvPr/>
          </p:nvCxnSpPr>
          <p:spPr>
            <a:xfrm rot="16200000" flipV="1">
              <a:off x="1795418" y="4872010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47" name="Conector em curva 70"/>
            <p:cNvCxnSpPr>
              <a:stCxn id="35" idx="6"/>
              <a:endCxn id="33" idx="4"/>
            </p:cNvCxnSpPr>
            <p:nvPr/>
          </p:nvCxnSpPr>
          <p:spPr>
            <a:xfrm flipV="1">
              <a:off x="1829996" y="4255667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48" name="Conector em curva 71"/>
            <p:cNvCxnSpPr>
              <a:stCxn id="33" idx="4"/>
              <a:endCxn id="40" idx="2"/>
            </p:cNvCxnSpPr>
            <p:nvPr/>
          </p:nvCxnSpPr>
          <p:spPr>
            <a:xfrm rot="16200000" flipH="1">
              <a:off x="2370559" y="4256589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49" name="CaixaDeTexto 48"/>
            <p:cNvSpPr txBox="1"/>
            <p:nvPr/>
          </p:nvSpPr>
          <p:spPr>
            <a:xfrm>
              <a:off x="1112766" y="521990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530815" y="392376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10735" y="4701997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610233" y="5147900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178887" y="5013176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059130" y="458112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443886" y="440940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762361" y="392376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7" name="Conector em curva 84"/>
            <p:cNvCxnSpPr>
              <a:stCxn id="40" idx="0"/>
              <a:endCxn id="33" idx="6"/>
            </p:cNvCxnSpPr>
            <p:nvPr/>
          </p:nvCxnSpPr>
          <p:spPr>
            <a:xfrm rot="16200000" flipV="1">
              <a:off x="2549154" y="4077995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59" name="Retângulo 58"/>
            <p:cNvSpPr/>
            <p:nvPr/>
          </p:nvSpPr>
          <p:spPr>
            <a:xfrm>
              <a:off x="2001599" y="3068960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0" name="Conector reto 59"/>
            <p:cNvCxnSpPr>
              <a:endCxn id="59" idx="2"/>
            </p:cNvCxnSpPr>
            <p:nvPr/>
          </p:nvCxnSpPr>
          <p:spPr>
            <a:xfrm flipV="1">
              <a:off x="2379599" y="3429000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7283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Informações básicas sobre a árvore</a:t>
            </a:r>
          </a:p>
          <a:p>
            <a:pPr lvl="1"/>
            <a:r>
              <a:rPr lang="pt-BR" dirty="0" smtClean="0"/>
              <a:t>Número de nós</a:t>
            </a:r>
          </a:p>
          <a:p>
            <a:pPr lvl="2"/>
            <a:r>
              <a:rPr lang="pt-BR" dirty="0" smtClean="0"/>
              <a:t>Quantidade de elementos na árvore</a:t>
            </a:r>
            <a:endParaRPr lang="pt-BR" dirty="0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0" b="41480"/>
          <a:stretch/>
        </p:blipFill>
        <p:spPr bwMode="auto">
          <a:xfrm>
            <a:off x="1397834" y="3094322"/>
            <a:ext cx="6348331" cy="191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34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D:\Andre\Pesquisa\Publicações\Livros\Livro Estutura de Dados em C\latex\Figuras\arvore_binaria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3" y="2403180"/>
            <a:ext cx="7882781" cy="44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Informações básicas sobre a árvore</a:t>
            </a:r>
          </a:p>
          <a:p>
            <a:pPr lvl="1"/>
            <a:r>
              <a:rPr lang="pt-BR" dirty="0"/>
              <a:t>Número de nós</a:t>
            </a:r>
          </a:p>
        </p:txBody>
      </p:sp>
    </p:spTree>
    <p:extLst>
      <p:ext uri="{BB962C8B-B14F-4D97-AF65-F5344CB8AC3E}">
        <p14:creationId xmlns:p14="http://schemas.microsoft.com/office/powerpoint/2010/main" val="3124199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na árvore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Percorrer </a:t>
            </a:r>
            <a:r>
              <a:rPr lang="pt-BR" dirty="0"/>
              <a:t>todos os </a:t>
            </a:r>
            <a:r>
              <a:rPr lang="pt-BR" dirty="0" smtClean="0"/>
              <a:t>nós é uma operação muito comum em árvores binárias</a:t>
            </a:r>
          </a:p>
          <a:p>
            <a:pPr lvl="1"/>
            <a:r>
              <a:rPr lang="pt-BR" dirty="0" smtClean="0"/>
              <a:t>Cada nó é visitado uma única vez</a:t>
            </a:r>
          </a:p>
          <a:p>
            <a:pPr lvl="2"/>
            <a:r>
              <a:rPr lang="pt-BR" dirty="0"/>
              <a:t>Isso gera uma sequência linear de nós, cuja </a:t>
            </a:r>
            <a:r>
              <a:rPr lang="pt-BR" dirty="0" smtClean="0"/>
              <a:t>ordem depende </a:t>
            </a:r>
            <a:r>
              <a:rPr lang="pt-BR" dirty="0"/>
              <a:t>de como a árvore foi </a:t>
            </a:r>
            <a:r>
              <a:rPr lang="pt-BR" dirty="0" smtClean="0"/>
              <a:t>percorrida</a:t>
            </a:r>
          </a:p>
          <a:p>
            <a:pPr lvl="1"/>
            <a:r>
              <a:rPr lang="pt-BR" dirty="0"/>
              <a:t>Não existe uma </a:t>
            </a:r>
            <a:r>
              <a:rPr lang="pt-BR" b="1" dirty="0"/>
              <a:t>ordem natural</a:t>
            </a:r>
            <a:r>
              <a:rPr lang="pt-BR" dirty="0"/>
              <a:t> para se percorrer todos os nós de uma árvore binária</a:t>
            </a:r>
          </a:p>
          <a:p>
            <a:pPr lvl="1"/>
            <a:r>
              <a:rPr lang="pt-BR" dirty="0" smtClean="0"/>
              <a:t>Isso pode ser feito para executar alguma ação em cada nó </a:t>
            </a:r>
          </a:p>
          <a:p>
            <a:pPr lvl="2"/>
            <a:r>
              <a:rPr lang="pt-BR" dirty="0" smtClean="0"/>
              <a:t>Essa ação pode ser mostrar (imprimir) o valor do nó, modificar esse valor, etc.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na árvore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percorrer a árvore de 3 </a:t>
            </a:r>
            <a:r>
              <a:rPr lang="pt-BR" dirty="0" smtClean="0"/>
              <a:t>formas</a:t>
            </a:r>
            <a:endParaRPr lang="pt-BR" dirty="0"/>
          </a:p>
          <a:p>
            <a:pPr lvl="1"/>
            <a:r>
              <a:rPr lang="pt-BR" dirty="0" smtClean="0"/>
              <a:t>Percurso </a:t>
            </a:r>
            <a:r>
              <a:rPr lang="pt-BR" dirty="0" err="1" smtClean="0"/>
              <a:t>pré</a:t>
            </a:r>
            <a:r>
              <a:rPr lang="pt-BR" dirty="0" smtClean="0"/>
              <a:t>-ordem</a:t>
            </a:r>
            <a:endParaRPr lang="pt-BR" dirty="0"/>
          </a:p>
          <a:p>
            <a:pPr lvl="2"/>
            <a:r>
              <a:rPr lang="pt-BR" dirty="0" smtClean="0"/>
              <a:t>visita </a:t>
            </a:r>
            <a:r>
              <a:rPr lang="pt-BR" dirty="0"/>
              <a:t>a </a:t>
            </a:r>
            <a:r>
              <a:rPr lang="pt-BR" b="1" dirty="0" smtClean="0"/>
              <a:t>raiz</a:t>
            </a:r>
            <a:r>
              <a:rPr lang="pt-BR" dirty="0" smtClean="0"/>
              <a:t>, </a:t>
            </a:r>
            <a:r>
              <a:rPr lang="pt-BR" dirty="0"/>
              <a:t>o filho da </a:t>
            </a:r>
            <a:r>
              <a:rPr lang="pt-BR" b="1" dirty="0" smtClean="0"/>
              <a:t>esquerda</a:t>
            </a:r>
            <a:r>
              <a:rPr lang="pt-BR" dirty="0" smtClean="0"/>
              <a:t> </a:t>
            </a:r>
            <a:r>
              <a:rPr lang="pt-BR" dirty="0"/>
              <a:t>e o filho da </a:t>
            </a:r>
            <a:r>
              <a:rPr lang="pt-BR" b="1" dirty="0" smtClean="0"/>
              <a:t>direita</a:t>
            </a:r>
            <a:endParaRPr lang="pt-BR" dirty="0"/>
          </a:p>
          <a:p>
            <a:pPr lvl="1"/>
            <a:r>
              <a:rPr lang="pt-BR" dirty="0"/>
              <a:t>Percurso </a:t>
            </a:r>
            <a:r>
              <a:rPr lang="pt-BR" dirty="0" smtClean="0"/>
              <a:t>um-ordem</a:t>
            </a:r>
          </a:p>
          <a:p>
            <a:pPr lvl="2"/>
            <a:r>
              <a:rPr lang="pt-BR" dirty="0" smtClean="0"/>
              <a:t>visita </a:t>
            </a:r>
            <a:r>
              <a:rPr lang="pt-BR" dirty="0"/>
              <a:t>o filho da </a:t>
            </a:r>
            <a:r>
              <a:rPr lang="pt-BR" b="1" dirty="0" smtClean="0"/>
              <a:t>esquerda</a:t>
            </a:r>
            <a:r>
              <a:rPr lang="pt-BR" dirty="0" smtClean="0"/>
              <a:t>, </a:t>
            </a:r>
            <a:r>
              <a:rPr lang="pt-BR" dirty="0"/>
              <a:t>a </a:t>
            </a:r>
            <a:r>
              <a:rPr lang="pt-BR" b="1" dirty="0" smtClean="0"/>
              <a:t>raiz</a:t>
            </a:r>
            <a:r>
              <a:rPr lang="pt-BR" dirty="0" smtClean="0"/>
              <a:t> </a:t>
            </a:r>
            <a:r>
              <a:rPr lang="pt-BR" dirty="0"/>
              <a:t>e o filho da </a:t>
            </a:r>
            <a:r>
              <a:rPr lang="pt-BR" b="1" dirty="0" smtClean="0"/>
              <a:t>direita</a:t>
            </a:r>
            <a:endParaRPr lang="pt-BR" dirty="0"/>
          </a:p>
          <a:p>
            <a:pPr lvl="1"/>
            <a:r>
              <a:rPr lang="pt-BR" dirty="0"/>
              <a:t>Percurso </a:t>
            </a:r>
            <a:r>
              <a:rPr lang="pt-BR" dirty="0" smtClean="0"/>
              <a:t>pós-ordem</a:t>
            </a:r>
            <a:endParaRPr lang="pt-BR" dirty="0"/>
          </a:p>
          <a:p>
            <a:pPr lvl="2"/>
            <a:r>
              <a:rPr lang="pt-BR" dirty="0" smtClean="0"/>
              <a:t>visita </a:t>
            </a:r>
            <a:r>
              <a:rPr lang="pt-BR" dirty="0"/>
              <a:t>o filho da </a:t>
            </a:r>
            <a:r>
              <a:rPr lang="pt-BR" b="1" dirty="0" smtClean="0"/>
              <a:t>esquerda</a:t>
            </a:r>
            <a:r>
              <a:rPr lang="pt-BR" dirty="0" smtClean="0"/>
              <a:t>, </a:t>
            </a:r>
            <a:r>
              <a:rPr lang="pt-BR" dirty="0"/>
              <a:t>o filho da </a:t>
            </a:r>
            <a:r>
              <a:rPr lang="pt-BR" b="1" dirty="0" smtClean="0"/>
              <a:t>direita</a:t>
            </a:r>
            <a:r>
              <a:rPr lang="pt-BR" dirty="0" smtClean="0"/>
              <a:t> </a:t>
            </a:r>
            <a:r>
              <a:rPr lang="pt-BR" dirty="0"/>
              <a:t>e a </a:t>
            </a:r>
            <a:r>
              <a:rPr lang="pt-BR" b="1" dirty="0" smtClean="0"/>
              <a:t>raiz</a:t>
            </a:r>
            <a:endParaRPr lang="pt-BR" dirty="0" smtClean="0"/>
          </a:p>
          <a:p>
            <a:r>
              <a:rPr lang="pt-BR" dirty="0" smtClean="0"/>
              <a:t>Essas </a:t>
            </a:r>
            <a:r>
              <a:rPr lang="pt-BR" dirty="0"/>
              <a:t>são </a:t>
            </a:r>
            <a:r>
              <a:rPr lang="pt-BR" dirty="0" smtClean="0"/>
              <a:t>os percursos mais importantes</a:t>
            </a:r>
          </a:p>
          <a:p>
            <a:pPr lvl="1"/>
            <a:r>
              <a:rPr lang="pt-BR" dirty="0" smtClean="0"/>
              <a:t>Existem outras formas de percurso</a:t>
            </a:r>
          </a:p>
        </p:txBody>
      </p:sp>
    </p:spTree>
    <p:extLst>
      <p:ext uri="{BB962C8B-B14F-4D97-AF65-F5344CB8AC3E}">
        <p14:creationId xmlns:p14="http://schemas.microsoft.com/office/powerpoint/2010/main" val="2630824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pré-ordem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Ordem de visitação</a:t>
            </a:r>
          </a:p>
          <a:p>
            <a:pPr lvl="1"/>
            <a:r>
              <a:rPr lang="pt-BR" dirty="0" smtClean="0"/>
              <a:t>Raiz</a:t>
            </a:r>
          </a:p>
          <a:p>
            <a:pPr lvl="1"/>
            <a:r>
              <a:rPr lang="pt-BR" dirty="0" smtClean="0"/>
              <a:t>Filho esquerdo</a:t>
            </a:r>
          </a:p>
          <a:p>
            <a:pPr lvl="1"/>
            <a:r>
              <a:rPr lang="pt-BR" dirty="0" smtClean="0"/>
              <a:t>Filho direito</a:t>
            </a:r>
            <a:endParaRPr lang="pt-BR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6" b="41297"/>
          <a:stretch/>
        </p:blipFill>
        <p:spPr bwMode="auto">
          <a:xfrm>
            <a:off x="1397834" y="3606835"/>
            <a:ext cx="6348331" cy="191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pré-ordem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Ordem de visitação</a:t>
            </a:r>
          </a:p>
          <a:p>
            <a:pPr lvl="1"/>
            <a:r>
              <a:rPr lang="pt-BR" dirty="0" smtClean="0"/>
              <a:t>Raiz</a:t>
            </a:r>
          </a:p>
          <a:p>
            <a:pPr lvl="1"/>
            <a:r>
              <a:rPr lang="pt-BR" dirty="0" smtClean="0"/>
              <a:t>Filho esquerdo</a:t>
            </a:r>
          </a:p>
          <a:p>
            <a:pPr lvl="1"/>
            <a:r>
              <a:rPr lang="pt-BR" dirty="0" smtClean="0"/>
              <a:t>Filho direito</a:t>
            </a:r>
            <a:endParaRPr lang="pt-BR" dirty="0"/>
          </a:p>
        </p:txBody>
      </p:sp>
      <p:grpSp>
        <p:nvGrpSpPr>
          <p:cNvPr id="83" name="Grupo 82"/>
          <p:cNvGrpSpPr/>
          <p:nvPr/>
        </p:nvGrpSpPr>
        <p:grpSpPr>
          <a:xfrm>
            <a:off x="74575" y="3322413"/>
            <a:ext cx="4768608" cy="2701725"/>
            <a:chOff x="938671" y="2314301"/>
            <a:chExt cx="4768608" cy="2701725"/>
          </a:xfrm>
        </p:grpSpPr>
        <p:sp>
          <p:nvSpPr>
            <p:cNvPr id="44" name="Elipse 43"/>
            <p:cNvSpPr/>
            <p:nvPr/>
          </p:nvSpPr>
          <p:spPr>
            <a:xfrm>
              <a:off x="4569150" y="231430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Elipse 44"/>
            <p:cNvSpPr/>
            <p:nvPr/>
          </p:nvSpPr>
          <p:spPr>
            <a:xfrm>
              <a:off x="3131840" y="38638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>
              <a:off x="3849070" y="307466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5220072" y="46588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4569150" y="38638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4020673" y="46588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ector reto 49"/>
            <p:cNvCxnSpPr>
              <a:stCxn id="46" idx="7"/>
              <a:endCxn id="44" idx="3"/>
            </p:cNvCxnSpPr>
            <p:nvPr/>
          </p:nvCxnSpPr>
          <p:spPr>
            <a:xfrm flipV="1">
              <a:off x="4153951" y="2619182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Conector reto 50"/>
            <p:cNvCxnSpPr>
              <a:stCxn id="45" idx="7"/>
              <a:endCxn id="46" idx="3"/>
            </p:cNvCxnSpPr>
            <p:nvPr/>
          </p:nvCxnSpPr>
          <p:spPr>
            <a:xfrm flipV="1">
              <a:off x="3436721" y="3379541"/>
              <a:ext cx="46465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>
              <a:stCxn id="47" idx="1"/>
              <a:endCxn id="48" idx="5"/>
            </p:cNvCxnSpPr>
            <p:nvPr/>
          </p:nvCxnSpPr>
          <p:spPr>
            <a:xfrm flipH="1" flipV="1">
              <a:off x="4874031" y="4168779"/>
              <a:ext cx="398350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" name="Conector reto 52"/>
            <p:cNvCxnSpPr>
              <a:stCxn id="48" idx="3"/>
              <a:endCxn id="49" idx="0"/>
            </p:cNvCxnSpPr>
            <p:nvPr/>
          </p:nvCxnSpPr>
          <p:spPr>
            <a:xfrm flipH="1">
              <a:off x="4199268" y="4168779"/>
              <a:ext cx="422191" cy="49005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Conector reto 53"/>
            <p:cNvCxnSpPr>
              <a:stCxn id="46" idx="5"/>
              <a:endCxn id="48" idx="1"/>
            </p:cNvCxnSpPr>
            <p:nvPr/>
          </p:nvCxnSpPr>
          <p:spPr>
            <a:xfrm>
              <a:off x="4153951" y="3379541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Elipse 54"/>
            <p:cNvSpPr/>
            <p:nvPr/>
          </p:nvSpPr>
          <p:spPr>
            <a:xfrm>
              <a:off x="5350089" y="309708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6" name="Conector reto 55"/>
            <p:cNvCxnSpPr>
              <a:stCxn id="55" idx="1"/>
              <a:endCxn id="44" idx="5"/>
            </p:cNvCxnSpPr>
            <p:nvPr/>
          </p:nvCxnSpPr>
          <p:spPr>
            <a:xfrm flipH="1" flipV="1">
              <a:off x="4874031" y="2619182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7" name="CaixaDeTexto 56"/>
            <p:cNvSpPr txBox="1"/>
            <p:nvPr/>
          </p:nvSpPr>
          <p:spPr>
            <a:xfrm>
              <a:off x="938671" y="3731541"/>
              <a:ext cx="255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RESULTADO: ABDEFGC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Conector em curva 8"/>
            <p:cNvCxnSpPr>
              <a:stCxn id="44" idx="2"/>
              <a:endCxn id="46" idx="0"/>
            </p:cNvCxnSpPr>
            <p:nvPr/>
          </p:nvCxnSpPr>
          <p:spPr>
            <a:xfrm rot="10800000" flipV="1">
              <a:off x="4027666" y="2492896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59" name="Conector em curva 57"/>
            <p:cNvCxnSpPr>
              <a:stCxn id="46" idx="2"/>
              <a:endCxn id="45" idx="1"/>
            </p:cNvCxnSpPr>
            <p:nvPr/>
          </p:nvCxnSpPr>
          <p:spPr>
            <a:xfrm rot="10800000" flipV="1">
              <a:off x="3184150" y="3253255"/>
              <a:ext cx="664921" cy="66295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0" name="Conector em curva 58"/>
            <p:cNvCxnSpPr>
              <a:stCxn id="45" idx="6"/>
              <a:endCxn id="46" idx="4"/>
            </p:cNvCxnSpPr>
            <p:nvPr/>
          </p:nvCxnSpPr>
          <p:spPr>
            <a:xfrm flipV="1">
              <a:off x="3489030" y="3431850"/>
              <a:ext cx="538635" cy="610643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1" name="Conector em curva 59"/>
            <p:cNvCxnSpPr>
              <a:stCxn id="46" idx="4"/>
              <a:endCxn id="48" idx="2"/>
            </p:cNvCxnSpPr>
            <p:nvPr/>
          </p:nvCxnSpPr>
          <p:spPr>
            <a:xfrm rot="16200000" flipH="1">
              <a:off x="3993086" y="3466428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2" name="Conector em curva 60"/>
            <p:cNvCxnSpPr>
              <a:stCxn id="48" idx="2"/>
              <a:endCxn id="49" idx="1"/>
            </p:cNvCxnSpPr>
            <p:nvPr/>
          </p:nvCxnSpPr>
          <p:spPr>
            <a:xfrm rot="10800000" flipV="1">
              <a:off x="4072982" y="4042493"/>
              <a:ext cx="496168" cy="66865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3" name="Conector em curva 62"/>
            <p:cNvCxnSpPr>
              <a:stCxn id="49" idx="6"/>
              <a:endCxn id="48" idx="4"/>
            </p:cNvCxnSpPr>
            <p:nvPr/>
          </p:nvCxnSpPr>
          <p:spPr>
            <a:xfrm flipV="1">
              <a:off x="4377863" y="4221088"/>
              <a:ext cx="369882" cy="616343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4" name="Conector em curva 65"/>
            <p:cNvCxnSpPr>
              <a:stCxn id="48" idx="4"/>
              <a:endCxn id="47" idx="2"/>
            </p:cNvCxnSpPr>
            <p:nvPr/>
          </p:nvCxnSpPr>
          <p:spPr>
            <a:xfrm rot="16200000" flipH="1">
              <a:off x="4675737" y="4293095"/>
              <a:ext cx="616343" cy="47232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5" name="Conector em curva 69"/>
            <p:cNvCxnSpPr>
              <a:stCxn id="47" idx="0"/>
              <a:endCxn id="48" idx="6"/>
            </p:cNvCxnSpPr>
            <p:nvPr/>
          </p:nvCxnSpPr>
          <p:spPr>
            <a:xfrm rot="16200000" flipV="1">
              <a:off x="4854333" y="4114501"/>
              <a:ext cx="616343" cy="47232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6" name="Conector em curva 72"/>
            <p:cNvCxnSpPr>
              <a:stCxn id="48" idx="0"/>
              <a:endCxn id="46" idx="6"/>
            </p:cNvCxnSpPr>
            <p:nvPr/>
          </p:nvCxnSpPr>
          <p:spPr>
            <a:xfrm rot="16200000" flipV="1">
              <a:off x="4171682" y="3287834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7" name="Conector em curva 75"/>
            <p:cNvCxnSpPr>
              <a:stCxn id="46" idx="6"/>
              <a:endCxn id="44" idx="4"/>
            </p:cNvCxnSpPr>
            <p:nvPr/>
          </p:nvCxnSpPr>
          <p:spPr>
            <a:xfrm flipV="1">
              <a:off x="4206260" y="2671491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8" name="Conector em curva 78"/>
            <p:cNvCxnSpPr>
              <a:stCxn id="44" idx="4"/>
              <a:endCxn id="55" idx="2"/>
            </p:cNvCxnSpPr>
            <p:nvPr/>
          </p:nvCxnSpPr>
          <p:spPr>
            <a:xfrm rot="16200000" flipH="1">
              <a:off x="4746823" y="2672413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69" name="CaixaDeTexto 68"/>
            <p:cNvSpPr txBox="1"/>
            <p:nvPr/>
          </p:nvSpPr>
          <p:spPr>
            <a:xfrm>
              <a:off x="3489030" y="363573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907079" y="23395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186999" y="3117821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986497" y="356372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3835071" y="41397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267119" y="436510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634569" y="464384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131215" y="407707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4555151" y="3429000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4435394" y="299695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4820150" y="2825226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138625" y="23395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1" name="Conector em curva 94"/>
            <p:cNvCxnSpPr>
              <a:stCxn id="55" idx="0"/>
              <a:endCxn id="44" idx="6"/>
            </p:cNvCxnSpPr>
            <p:nvPr/>
          </p:nvCxnSpPr>
          <p:spPr>
            <a:xfrm rot="16200000" flipV="1">
              <a:off x="4925418" y="2493819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</p:grpSp>
      <p:graphicFrame>
        <p:nvGraphicFramePr>
          <p:cNvPr id="82" name="Tabe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37629"/>
              </p:ext>
            </p:extLst>
          </p:nvPr>
        </p:nvGraphicFramePr>
        <p:xfrm>
          <a:off x="5364088" y="1574800"/>
          <a:ext cx="3600400" cy="4820920"/>
        </p:xfrm>
        <a:graphic>
          <a:graphicData uri="http://schemas.openxmlformats.org/drawingml/2006/table">
            <a:tbl>
              <a:tblPr/>
              <a:tblGrid>
                <a:gridCol w="579252"/>
                <a:gridCol w="3021148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inicia no nó 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A, visita</a:t>
                      </a:r>
                      <a:r>
                        <a:rPr lang="pt-BR" b="1" baseline="0" dirty="0" smtClean="0"/>
                        <a:t>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B, visita</a:t>
                      </a:r>
                      <a:r>
                        <a:rPr lang="pt-BR" b="1" baseline="0" dirty="0" smtClean="0"/>
                        <a:t> D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D, volta para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visita</a:t>
                      </a:r>
                      <a:r>
                        <a:rPr lang="pt-BR" b="1" baseline="0" dirty="0" smtClean="0"/>
                        <a:t> E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E, visita</a:t>
                      </a:r>
                      <a:r>
                        <a:rPr lang="pt-BR" b="1" baseline="0" dirty="0" smtClean="0"/>
                        <a:t> F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F, volta para E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visita G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G, volta para E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9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volta para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10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volta para 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visita C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C, volta para 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27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</a:t>
            </a:r>
            <a:r>
              <a:rPr lang="pt-BR" dirty="0" err="1" smtClean="0"/>
              <a:t>em-ordem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Ordem de visitação</a:t>
            </a:r>
          </a:p>
          <a:p>
            <a:pPr lvl="1"/>
            <a:r>
              <a:rPr lang="pt-BR" dirty="0" smtClean="0"/>
              <a:t>Filho esquerdo </a:t>
            </a:r>
          </a:p>
          <a:p>
            <a:pPr lvl="1"/>
            <a:r>
              <a:rPr lang="pt-BR" dirty="0" smtClean="0"/>
              <a:t>Raiz</a:t>
            </a:r>
          </a:p>
          <a:p>
            <a:pPr lvl="1"/>
            <a:r>
              <a:rPr lang="pt-BR" dirty="0" smtClean="0"/>
              <a:t>Filho direito</a:t>
            </a:r>
          </a:p>
          <a:p>
            <a:endParaRPr lang="pt-BR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9" b="41331"/>
          <a:stretch/>
        </p:blipFill>
        <p:spPr bwMode="auto">
          <a:xfrm>
            <a:off x="1397834" y="3645024"/>
            <a:ext cx="6348331" cy="191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8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</a:t>
            </a:r>
            <a:r>
              <a:rPr lang="pt-BR" dirty="0" err="1" smtClean="0"/>
              <a:t>em-ordem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Ordem de visitação</a:t>
            </a:r>
          </a:p>
          <a:p>
            <a:pPr lvl="1"/>
            <a:r>
              <a:rPr lang="pt-BR" dirty="0" smtClean="0"/>
              <a:t>Filho esquerdo </a:t>
            </a:r>
          </a:p>
          <a:p>
            <a:pPr lvl="1"/>
            <a:r>
              <a:rPr lang="pt-BR" dirty="0" smtClean="0"/>
              <a:t>Raiz</a:t>
            </a:r>
          </a:p>
          <a:p>
            <a:pPr lvl="1"/>
            <a:r>
              <a:rPr lang="pt-BR" dirty="0" smtClean="0"/>
              <a:t>Filho direito</a:t>
            </a:r>
          </a:p>
          <a:p>
            <a:endParaRPr lang="pt-BR" dirty="0"/>
          </a:p>
        </p:txBody>
      </p:sp>
      <p:grpSp>
        <p:nvGrpSpPr>
          <p:cNvPr id="83" name="Grupo 82"/>
          <p:cNvGrpSpPr/>
          <p:nvPr/>
        </p:nvGrpSpPr>
        <p:grpSpPr>
          <a:xfrm>
            <a:off x="107504" y="3535587"/>
            <a:ext cx="4768608" cy="2701725"/>
            <a:chOff x="938671" y="2314301"/>
            <a:chExt cx="4768608" cy="2701725"/>
          </a:xfrm>
        </p:grpSpPr>
        <p:sp>
          <p:nvSpPr>
            <p:cNvPr id="44" name="Elipse 43"/>
            <p:cNvSpPr/>
            <p:nvPr/>
          </p:nvSpPr>
          <p:spPr>
            <a:xfrm>
              <a:off x="4569150" y="231430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Elipse 44"/>
            <p:cNvSpPr/>
            <p:nvPr/>
          </p:nvSpPr>
          <p:spPr>
            <a:xfrm>
              <a:off x="3131840" y="38638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>
              <a:off x="3849070" y="307466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5220072" y="46588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4569150" y="38638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4020673" y="46588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ector reto 49"/>
            <p:cNvCxnSpPr>
              <a:stCxn id="46" idx="7"/>
              <a:endCxn id="44" idx="3"/>
            </p:cNvCxnSpPr>
            <p:nvPr/>
          </p:nvCxnSpPr>
          <p:spPr>
            <a:xfrm flipV="1">
              <a:off x="4153951" y="2619182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Conector reto 50"/>
            <p:cNvCxnSpPr>
              <a:stCxn id="45" idx="7"/>
              <a:endCxn id="46" idx="3"/>
            </p:cNvCxnSpPr>
            <p:nvPr/>
          </p:nvCxnSpPr>
          <p:spPr>
            <a:xfrm flipV="1">
              <a:off x="3436721" y="3379541"/>
              <a:ext cx="46465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>
              <a:stCxn id="47" idx="1"/>
              <a:endCxn id="48" idx="5"/>
            </p:cNvCxnSpPr>
            <p:nvPr/>
          </p:nvCxnSpPr>
          <p:spPr>
            <a:xfrm flipH="1" flipV="1">
              <a:off x="4874031" y="4168779"/>
              <a:ext cx="398350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" name="Conector reto 52"/>
            <p:cNvCxnSpPr>
              <a:stCxn id="48" idx="3"/>
              <a:endCxn id="49" idx="0"/>
            </p:cNvCxnSpPr>
            <p:nvPr/>
          </p:nvCxnSpPr>
          <p:spPr>
            <a:xfrm flipH="1">
              <a:off x="4199268" y="4168779"/>
              <a:ext cx="422191" cy="49005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Conector reto 53"/>
            <p:cNvCxnSpPr>
              <a:stCxn id="46" idx="5"/>
              <a:endCxn id="48" idx="1"/>
            </p:cNvCxnSpPr>
            <p:nvPr/>
          </p:nvCxnSpPr>
          <p:spPr>
            <a:xfrm>
              <a:off x="4153951" y="3379541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Elipse 54"/>
            <p:cNvSpPr/>
            <p:nvPr/>
          </p:nvSpPr>
          <p:spPr>
            <a:xfrm>
              <a:off x="5350089" y="309708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6" name="Conector reto 55"/>
            <p:cNvCxnSpPr>
              <a:stCxn id="55" idx="1"/>
              <a:endCxn id="44" idx="5"/>
            </p:cNvCxnSpPr>
            <p:nvPr/>
          </p:nvCxnSpPr>
          <p:spPr>
            <a:xfrm flipH="1" flipV="1">
              <a:off x="4874031" y="2619182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7" name="CaixaDeTexto 56"/>
            <p:cNvSpPr txBox="1"/>
            <p:nvPr/>
          </p:nvSpPr>
          <p:spPr>
            <a:xfrm>
              <a:off x="938671" y="3748390"/>
              <a:ext cx="255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RESULTADO: DBFEGAC 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Conector em curva 8"/>
            <p:cNvCxnSpPr>
              <a:stCxn id="44" idx="2"/>
              <a:endCxn id="46" idx="0"/>
            </p:cNvCxnSpPr>
            <p:nvPr/>
          </p:nvCxnSpPr>
          <p:spPr>
            <a:xfrm rot="10800000" flipV="1">
              <a:off x="4027666" y="2492896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59" name="Conector em curva 57"/>
            <p:cNvCxnSpPr>
              <a:stCxn id="46" idx="2"/>
              <a:endCxn id="45" idx="1"/>
            </p:cNvCxnSpPr>
            <p:nvPr/>
          </p:nvCxnSpPr>
          <p:spPr>
            <a:xfrm rot="10800000" flipV="1">
              <a:off x="3184150" y="3253255"/>
              <a:ext cx="664921" cy="66295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0" name="Conector em curva 58"/>
            <p:cNvCxnSpPr>
              <a:stCxn id="45" idx="6"/>
              <a:endCxn id="46" idx="4"/>
            </p:cNvCxnSpPr>
            <p:nvPr/>
          </p:nvCxnSpPr>
          <p:spPr>
            <a:xfrm flipV="1">
              <a:off x="3489030" y="3431850"/>
              <a:ext cx="538635" cy="610643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1" name="Conector em curva 59"/>
            <p:cNvCxnSpPr>
              <a:stCxn id="46" idx="4"/>
              <a:endCxn id="48" idx="2"/>
            </p:cNvCxnSpPr>
            <p:nvPr/>
          </p:nvCxnSpPr>
          <p:spPr>
            <a:xfrm rot="16200000" flipH="1">
              <a:off x="3993086" y="3466428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2" name="Conector em curva 60"/>
            <p:cNvCxnSpPr>
              <a:stCxn id="48" idx="2"/>
              <a:endCxn id="49" idx="1"/>
            </p:cNvCxnSpPr>
            <p:nvPr/>
          </p:nvCxnSpPr>
          <p:spPr>
            <a:xfrm rot="10800000" flipV="1">
              <a:off x="4072982" y="4042493"/>
              <a:ext cx="496168" cy="66865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3" name="Conector em curva 62"/>
            <p:cNvCxnSpPr>
              <a:stCxn id="49" idx="6"/>
              <a:endCxn id="48" idx="4"/>
            </p:cNvCxnSpPr>
            <p:nvPr/>
          </p:nvCxnSpPr>
          <p:spPr>
            <a:xfrm flipV="1">
              <a:off x="4377863" y="4221088"/>
              <a:ext cx="369882" cy="616343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4" name="Conector em curva 65"/>
            <p:cNvCxnSpPr>
              <a:stCxn id="48" idx="4"/>
              <a:endCxn id="47" idx="2"/>
            </p:cNvCxnSpPr>
            <p:nvPr/>
          </p:nvCxnSpPr>
          <p:spPr>
            <a:xfrm rot="16200000" flipH="1">
              <a:off x="4675737" y="4293095"/>
              <a:ext cx="616343" cy="47232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5" name="Conector em curva 69"/>
            <p:cNvCxnSpPr>
              <a:stCxn id="47" idx="0"/>
              <a:endCxn id="48" idx="6"/>
            </p:cNvCxnSpPr>
            <p:nvPr/>
          </p:nvCxnSpPr>
          <p:spPr>
            <a:xfrm rot="16200000" flipV="1">
              <a:off x="4854333" y="4114501"/>
              <a:ext cx="616343" cy="47232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6" name="Conector em curva 72"/>
            <p:cNvCxnSpPr>
              <a:stCxn id="48" idx="0"/>
              <a:endCxn id="46" idx="6"/>
            </p:cNvCxnSpPr>
            <p:nvPr/>
          </p:nvCxnSpPr>
          <p:spPr>
            <a:xfrm rot="16200000" flipV="1">
              <a:off x="4171682" y="3287834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7" name="Conector em curva 75"/>
            <p:cNvCxnSpPr>
              <a:stCxn id="46" idx="6"/>
              <a:endCxn id="44" idx="4"/>
            </p:cNvCxnSpPr>
            <p:nvPr/>
          </p:nvCxnSpPr>
          <p:spPr>
            <a:xfrm flipV="1">
              <a:off x="4206260" y="2671491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8" name="Conector em curva 78"/>
            <p:cNvCxnSpPr>
              <a:stCxn id="44" idx="4"/>
              <a:endCxn id="55" idx="2"/>
            </p:cNvCxnSpPr>
            <p:nvPr/>
          </p:nvCxnSpPr>
          <p:spPr>
            <a:xfrm rot="16200000" flipH="1">
              <a:off x="4746823" y="2672413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69" name="CaixaDeTexto 68"/>
            <p:cNvSpPr txBox="1"/>
            <p:nvPr/>
          </p:nvSpPr>
          <p:spPr>
            <a:xfrm>
              <a:off x="3489030" y="363573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907079" y="23395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186999" y="3117821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986497" y="356372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3835071" y="41397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267119" y="436510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634569" y="464384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131215" y="407707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4555151" y="3429000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4435394" y="299695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4820150" y="2825226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138625" y="23395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1" name="Conector em curva 94"/>
            <p:cNvCxnSpPr>
              <a:stCxn id="55" idx="0"/>
              <a:endCxn id="44" idx="6"/>
            </p:cNvCxnSpPr>
            <p:nvPr/>
          </p:nvCxnSpPr>
          <p:spPr>
            <a:xfrm rot="16200000" flipV="1">
              <a:off x="4925418" y="2493819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</p:grpSp>
      <p:graphicFrame>
        <p:nvGraphicFramePr>
          <p:cNvPr id="82" name="Tabe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49041"/>
              </p:ext>
            </p:extLst>
          </p:nvPr>
        </p:nvGraphicFramePr>
        <p:xfrm>
          <a:off x="5220072" y="1574800"/>
          <a:ext cx="3744416" cy="4820920"/>
        </p:xfrm>
        <a:graphic>
          <a:graphicData uri="http://schemas.openxmlformats.org/drawingml/2006/table">
            <a:tbl>
              <a:tblPr/>
              <a:tblGrid>
                <a:gridCol w="602422"/>
                <a:gridCol w="3141994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inicia no nó 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visita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D,</a:t>
                      </a:r>
                      <a:r>
                        <a:rPr lang="pt-BR" b="1" baseline="0" dirty="0" smtClean="0"/>
                        <a:t> volta para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B,</a:t>
                      </a:r>
                      <a:r>
                        <a:rPr lang="pt-BR" b="1" baseline="0" dirty="0" smtClean="0"/>
                        <a:t> visita E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visita F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F,</a:t>
                      </a:r>
                      <a:r>
                        <a:rPr lang="pt-BR" b="1" baseline="0" dirty="0" smtClean="0"/>
                        <a:t> volta para E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E,</a:t>
                      </a:r>
                      <a:r>
                        <a:rPr lang="pt-BR" b="1" baseline="0" dirty="0" smtClean="0"/>
                        <a:t> visita G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G, volta para E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9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/>
                        <a:t>volta para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10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/>
                        <a:t>volta para A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A,</a:t>
                      </a:r>
                      <a:r>
                        <a:rPr lang="pt-BR" b="1" baseline="0" dirty="0" smtClean="0"/>
                        <a:t> visita C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C, volta para 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pós-ordem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Ordem de visitação</a:t>
            </a:r>
          </a:p>
          <a:p>
            <a:pPr lvl="1"/>
            <a:r>
              <a:rPr lang="pt-BR" dirty="0" smtClean="0"/>
              <a:t>Filho esquerdo </a:t>
            </a:r>
          </a:p>
          <a:p>
            <a:pPr lvl="1"/>
            <a:r>
              <a:rPr lang="pt-BR" dirty="0" smtClean="0"/>
              <a:t>Filho direito</a:t>
            </a:r>
          </a:p>
          <a:p>
            <a:pPr lvl="1"/>
            <a:r>
              <a:rPr lang="pt-BR" dirty="0" smtClean="0"/>
              <a:t>Raiz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0" b="41480"/>
          <a:stretch/>
        </p:blipFill>
        <p:spPr bwMode="auto">
          <a:xfrm>
            <a:off x="1397834" y="3598378"/>
            <a:ext cx="6348331" cy="191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Vértice 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uma das entidades representadas </a:t>
            </a:r>
            <a:r>
              <a:rPr lang="pt-BR" dirty="0" smtClean="0"/>
              <a:t>na árvore </a:t>
            </a:r>
            <a:r>
              <a:rPr lang="pt-BR" dirty="0"/>
              <a:t>(depende da natureza do problema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Basicamente</a:t>
            </a:r>
            <a:r>
              <a:rPr lang="pt-BR" dirty="0"/>
              <a:t>, qualquer problema em que exista algum tipo de hierarquia pode ser representado </a:t>
            </a:r>
            <a:r>
              <a:rPr lang="pt-BR" dirty="0" smtClean="0"/>
              <a:t>por uma árvore 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pós-ordem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Ordem de visitação</a:t>
            </a:r>
          </a:p>
          <a:p>
            <a:pPr lvl="1"/>
            <a:r>
              <a:rPr lang="pt-BR" dirty="0" smtClean="0"/>
              <a:t>Filho esquerdo </a:t>
            </a:r>
          </a:p>
          <a:p>
            <a:pPr lvl="1"/>
            <a:r>
              <a:rPr lang="pt-BR" dirty="0" smtClean="0"/>
              <a:t>Filho direito</a:t>
            </a:r>
          </a:p>
          <a:p>
            <a:pPr lvl="1"/>
            <a:r>
              <a:rPr lang="pt-BR" dirty="0" smtClean="0"/>
              <a:t>Raiz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196361" y="3682453"/>
            <a:ext cx="4807687" cy="2701725"/>
            <a:chOff x="899592" y="2314301"/>
            <a:chExt cx="4807687" cy="2701725"/>
          </a:xfrm>
        </p:grpSpPr>
        <p:sp>
          <p:nvSpPr>
            <p:cNvPr id="44" name="Elipse 43"/>
            <p:cNvSpPr/>
            <p:nvPr/>
          </p:nvSpPr>
          <p:spPr>
            <a:xfrm>
              <a:off x="4569150" y="231430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Elipse 44"/>
            <p:cNvSpPr/>
            <p:nvPr/>
          </p:nvSpPr>
          <p:spPr>
            <a:xfrm>
              <a:off x="3131840" y="38638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>
              <a:off x="3849070" y="307466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Elipse 46"/>
            <p:cNvSpPr/>
            <p:nvPr/>
          </p:nvSpPr>
          <p:spPr>
            <a:xfrm>
              <a:off x="5220072" y="46588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4569150" y="386389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4020673" y="465883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ector reto 49"/>
            <p:cNvCxnSpPr>
              <a:stCxn id="46" idx="7"/>
              <a:endCxn id="44" idx="3"/>
            </p:cNvCxnSpPr>
            <p:nvPr/>
          </p:nvCxnSpPr>
          <p:spPr>
            <a:xfrm flipV="1">
              <a:off x="4153951" y="2619182"/>
              <a:ext cx="467508" cy="5077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Conector reto 50"/>
            <p:cNvCxnSpPr>
              <a:stCxn id="45" idx="7"/>
              <a:endCxn id="46" idx="3"/>
            </p:cNvCxnSpPr>
            <p:nvPr/>
          </p:nvCxnSpPr>
          <p:spPr>
            <a:xfrm flipV="1">
              <a:off x="3436721" y="3379541"/>
              <a:ext cx="46465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>
              <a:stCxn id="47" idx="1"/>
              <a:endCxn id="48" idx="5"/>
            </p:cNvCxnSpPr>
            <p:nvPr/>
          </p:nvCxnSpPr>
          <p:spPr>
            <a:xfrm flipH="1" flipV="1">
              <a:off x="4874031" y="4168779"/>
              <a:ext cx="398350" cy="5423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" name="Conector reto 52"/>
            <p:cNvCxnSpPr>
              <a:stCxn id="48" idx="3"/>
              <a:endCxn id="49" idx="0"/>
            </p:cNvCxnSpPr>
            <p:nvPr/>
          </p:nvCxnSpPr>
          <p:spPr>
            <a:xfrm flipH="1">
              <a:off x="4199268" y="4168779"/>
              <a:ext cx="422191" cy="49005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Conector reto 53"/>
            <p:cNvCxnSpPr>
              <a:stCxn id="46" idx="5"/>
              <a:endCxn id="48" idx="1"/>
            </p:cNvCxnSpPr>
            <p:nvPr/>
          </p:nvCxnSpPr>
          <p:spPr>
            <a:xfrm>
              <a:off x="4153951" y="3379541"/>
              <a:ext cx="467508" cy="5366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Elipse 54"/>
            <p:cNvSpPr/>
            <p:nvPr/>
          </p:nvSpPr>
          <p:spPr>
            <a:xfrm>
              <a:off x="5350089" y="309708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6" name="Conector reto 55"/>
            <p:cNvCxnSpPr>
              <a:stCxn id="55" idx="1"/>
              <a:endCxn id="44" idx="5"/>
            </p:cNvCxnSpPr>
            <p:nvPr/>
          </p:nvCxnSpPr>
          <p:spPr>
            <a:xfrm flipH="1" flipV="1">
              <a:off x="4874031" y="2619182"/>
              <a:ext cx="528367" cy="5302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7" name="CaixaDeTexto 56"/>
            <p:cNvSpPr txBox="1"/>
            <p:nvPr/>
          </p:nvSpPr>
          <p:spPr>
            <a:xfrm>
              <a:off x="899592" y="3789040"/>
              <a:ext cx="255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RESULTADO: DFGEBCA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8" name="Conector em curva 8"/>
            <p:cNvCxnSpPr>
              <a:stCxn id="44" idx="2"/>
              <a:endCxn id="46" idx="0"/>
            </p:cNvCxnSpPr>
            <p:nvPr/>
          </p:nvCxnSpPr>
          <p:spPr>
            <a:xfrm rot="10800000" flipV="1">
              <a:off x="4027666" y="2492896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59" name="Conector em curva 57"/>
            <p:cNvCxnSpPr>
              <a:stCxn id="46" idx="2"/>
              <a:endCxn id="45" idx="1"/>
            </p:cNvCxnSpPr>
            <p:nvPr/>
          </p:nvCxnSpPr>
          <p:spPr>
            <a:xfrm rot="10800000" flipV="1">
              <a:off x="3184150" y="3253255"/>
              <a:ext cx="664921" cy="66295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0" name="Conector em curva 58"/>
            <p:cNvCxnSpPr>
              <a:stCxn id="45" idx="6"/>
              <a:endCxn id="46" idx="4"/>
            </p:cNvCxnSpPr>
            <p:nvPr/>
          </p:nvCxnSpPr>
          <p:spPr>
            <a:xfrm flipV="1">
              <a:off x="3489030" y="3431850"/>
              <a:ext cx="538635" cy="610643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1" name="Conector em curva 59"/>
            <p:cNvCxnSpPr>
              <a:stCxn id="46" idx="4"/>
              <a:endCxn id="48" idx="2"/>
            </p:cNvCxnSpPr>
            <p:nvPr/>
          </p:nvCxnSpPr>
          <p:spPr>
            <a:xfrm rot="16200000" flipH="1">
              <a:off x="3993086" y="3466428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2" name="Conector em curva 60"/>
            <p:cNvCxnSpPr>
              <a:stCxn id="48" idx="2"/>
              <a:endCxn id="49" idx="1"/>
            </p:cNvCxnSpPr>
            <p:nvPr/>
          </p:nvCxnSpPr>
          <p:spPr>
            <a:xfrm rot="10800000" flipV="1">
              <a:off x="4072982" y="4042493"/>
              <a:ext cx="496168" cy="66865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3" name="Conector em curva 62"/>
            <p:cNvCxnSpPr>
              <a:stCxn id="49" idx="6"/>
              <a:endCxn id="48" idx="4"/>
            </p:cNvCxnSpPr>
            <p:nvPr/>
          </p:nvCxnSpPr>
          <p:spPr>
            <a:xfrm flipV="1">
              <a:off x="4377863" y="4221088"/>
              <a:ext cx="369882" cy="616343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4" name="Conector em curva 65"/>
            <p:cNvCxnSpPr>
              <a:stCxn id="48" idx="4"/>
              <a:endCxn id="47" idx="2"/>
            </p:cNvCxnSpPr>
            <p:nvPr/>
          </p:nvCxnSpPr>
          <p:spPr>
            <a:xfrm rot="16200000" flipH="1">
              <a:off x="4675737" y="4293095"/>
              <a:ext cx="616343" cy="47232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5" name="Conector em curva 69"/>
            <p:cNvCxnSpPr>
              <a:stCxn id="47" idx="0"/>
              <a:endCxn id="48" idx="6"/>
            </p:cNvCxnSpPr>
            <p:nvPr/>
          </p:nvCxnSpPr>
          <p:spPr>
            <a:xfrm rot="16200000" flipV="1">
              <a:off x="4854333" y="4114501"/>
              <a:ext cx="616343" cy="47232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6" name="Conector em curva 72"/>
            <p:cNvCxnSpPr>
              <a:stCxn id="48" idx="0"/>
              <a:endCxn id="46" idx="6"/>
            </p:cNvCxnSpPr>
            <p:nvPr/>
          </p:nvCxnSpPr>
          <p:spPr>
            <a:xfrm rot="16200000" flipV="1">
              <a:off x="4171682" y="3287834"/>
              <a:ext cx="610643" cy="541485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7" name="Conector em curva 75"/>
            <p:cNvCxnSpPr>
              <a:stCxn id="46" idx="6"/>
              <a:endCxn id="44" idx="4"/>
            </p:cNvCxnSpPr>
            <p:nvPr/>
          </p:nvCxnSpPr>
          <p:spPr>
            <a:xfrm flipV="1">
              <a:off x="4206260" y="2671491"/>
              <a:ext cx="541485" cy="58176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8" name="Conector em curva 78"/>
            <p:cNvCxnSpPr>
              <a:stCxn id="44" idx="4"/>
              <a:endCxn id="55" idx="2"/>
            </p:cNvCxnSpPr>
            <p:nvPr/>
          </p:nvCxnSpPr>
          <p:spPr>
            <a:xfrm rot="16200000" flipH="1">
              <a:off x="4746823" y="2672413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69" name="CaixaDeTexto 68"/>
            <p:cNvSpPr txBox="1"/>
            <p:nvPr/>
          </p:nvSpPr>
          <p:spPr>
            <a:xfrm>
              <a:off x="3489030" y="363573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907079" y="23395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186999" y="3117821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986497" y="356372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3835071" y="41397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4267119" y="436510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4634569" y="464384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5131215" y="407707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4555151" y="3429000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4435394" y="299695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4820150" y="2825226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138625" y="23395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1" name="Conector em curva 94"/>
            <p:cNvCxnSpPr>
              <a:stCxn id="55" idx="0"/>
              <a:endCxn id="44" idx="6"/>
            </p:cNvCxnSpPr>
            <p:nvPr/>
          </p:nvCxnSpPr>
          <p:spPr>
            <a:xfrm rot="16200000" flipV="1">
              <a:off x="4925418" y="2493819"/>
              <a:ext cx="604189" cy="602344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</p:grpSp>
      <p:graphicFrame>
        <p:nvGraphicFramePr>
          <p:cNvPr id="82" name="Tabe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64563"/>
              </p:ext>
            </p:extLst>
          </p:nvPr>
        </p:nvGraphicFramePr>
        <p:xfrm>
          <a:off x="5292080" y="1574800"/>
          <a:ext cx="3672408" cy="5090160"/>
        </p:xfrm>
        <a:graphic>
          <a:graphicData uri="http://schemas.openxmlformats.org/drawingml/2006/table">
            <a:tbl>
              <a:tblPr/>
              <a:tblGrid>
                <a:gridCol w="590838"/>
                <a:gridCol w="3081570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inicia no nó 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visita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D, volta para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F, volta para 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imprime G, volta para E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9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E, volta para B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10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B, volta para 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visita 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imprime C, volta para A e imprime 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70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 - ABB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É uma árvore binária</a:t>
            </a:r>
          </a:p>
          <a:p>
            <a:pPr lvl="2"/>
            <a:r>
              <a:rPr lang="pt-BR" dirty="0" smtClean="0"/>
              <a:t>Cada nó pode ter 0, 1 ou 2 filhos</a:t>
            </a:r>
          </a:p>
          <a:p>
            <a:pPr lvl="1"/>
            <a:r>
              <a:rPr lang="pt-BR" dirty="0" smtClean="0"/>
              <a:t>Cada nó possui da árvore possui um valor (chave) associado a ele</a:t>
            </a:r>
          </a:p>
          <a:p>
            <a:pPr lvl="2"/>
            <a:r>
              <a:rPr lang="pt-BR" dirty="0" smtClean="0"/>
              <a:t>Não existem valores repetidos</a:t>
            </a:r>
          </a:p>
          <a:p>
            <a:pPr lvl="1"/>
            <a:r>
              <a:rPr lang="pt-BR" dirty="0" smtClean="0"/>
              <a:t>Esse valor determina a posição do nó na árvore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Regra para posicionamento dos valores na árvore</a:t>
            </a:r>
          </a:p>
          <a:p>
            <a:pPr lvl="1"/>
            <a:r>
              <a:rPr lang="pt-BR" dirty="0" smtClean="0"/>
              <a:t>Para cada nó pai</a:t>
            </a:r>
          </a:p>
          <a:p>
            <a:pPr lvl="2"/>
            <a:r>
              <a:rPr lang="pt-BR" dirty="0" smtClean="0"/>
              <a:t>todos os valores da sub-árvore </a:t>
            </a:r>
            <a:r>
              <a:rPr lang="pt-BR" b="1" dirty="0" smtClean="0"/>
              <a:t>esquerda são menores </a:t>
            </a:r>
            <a:r>
              <a:rPr lang="pt-BR" dirty="0" smtClean="0"/>
              <a:t>do que o nó pai</a:t>
            </a:r>
          </a:p>
          <a:p>
            <a:pPr lvl="2"/>
            <a:r>
              <a:rPr lang="pt-BR" dirty="0" smtClean="0"/>
              <a:t>todos os valores da sub-árvore </a:t>
            </a:r>
            <a:r>
              <a:rPr lang="pt-BR" b="1" dirty="0" smtClean="0"/>
              <a:t>direita são maiores </a:t>
            </a:r>
            <a:r>
              <a:rPr lang="pt-BR" dirty="0" smtClean="0"/>
              <a:t>do que o nó pai;</a:t>
            </a:r>
          </a:p>
          <a:p>
            <a:pPr lvl="1"/>
            <a:r>
              <a:rPr lang="pt-BR" dirty="0" smtClean="0"/>
              <a:t>Inserção e remoção devem ser realizadas respeitando essa regra de posicionamento dos nós.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9" name="Elipse 48"/>
          <p:cNvSpPr/>
          <p:nvPr/>
        </p:nvSpPr>
        <p:spPr>
          <a:xfrm>
            <a:off x="4514980" y="3103539"/>
            <a:ext cx="540000" cy="54000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3059832" y="4653136"/>
            <a:ext cx="540000" cy="54000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3777062" y="3863898"/>
            <a:ext cx="540000" cy="54000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5256136" y="5448074"/>
            <a:ext cx="540000" cy="54000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4497142" y="4653136"/>
            <a:ext cx="540000" cy="54000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3851920" y="5448074"/>
            <a:ext cx="540000" cy="54000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Conector reto 54"/>
          <p:cNvCxnSpPr>
            <a:stCxn id="51" idx="7"/>
            <a:endCxn id="49" idx="3"/>
          </p:cNvCxnSpPr>
          <p:nvPr/>
        </p:nvCxnSpPr>
        <p:spPr>
          <a:xfrm flipV="1">
            <a:off x="4237981" y="3564458"/>
            <a:ext cx="356080" cy="37852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 w="lg" len="med"/>
            <a:tailEnd type="none" w="lg" len="med"/>
          </a:ln>
          <a:effectLst/>
        </p:spPr>
      </p:cxnSp>
      <p:cxnSp>
        <p:nvCxnSpPr>
          <p:cNvPr id="56" name="Conector reto 55"/>
          <p:cNvCxnSpPr>
            <a:stCxn id="50" idx="7"/>
            <a:endCxn id="51" idx="3"/>
          </p:cNvCxnSpPr>
          <p:nvPr/>
        </p:nvCxnSpPr>
        <p:spPr>
          <a:xfrm flipV="1">
            <a:off x="3520751" y="4324817"/>
            <a:ext cx="335392" cy="4074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 w="lg" len="med"/>
            <a:tailEnd type="none" w="lg" len="med"/>
          </a:ln>
          <a:effectLst/>
        </p:spPr>
      </p:cxnSp>
      <p:cxnSp>
        <p:nvCxnSpPr>
          <p:cNvPr id="57" name="Conector reto 56"/>
          <p:cNvCxnSpPr>
            <a:stCxn id="52" idx="1"/>
            <a:endCxn id="53" idx="5"/>
          </p:cNvCxnSpPr>
          <p:nvPr/>
        </p:nvCxnSpPr>
        <p:spPr>
          <a:xfrm flipH="1" flipV="1">
            <a:off x="4958061" y="5114055"/>
            <a:ext cx="377156" cy="4131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 w="lg" len="med"/>
            <a:tailEnd type="none" w="lg" len="med"/>
          </a:ln>
          <a:effectLst/>
        </p:spPr>
      </p:cxnSp>
      <p:cxnSp>
        <p:nvCxnSpPr>
          <p:cNvPr id="58" name="Conector reto 57"/>
          <p:cNvCxnSpPr>
            <a:stCxn id="53" idx="3"/>
            <a:endCxn id="54" idx="7"/>
          </p:cNvCxnSpPr>
          <p:nvPr/>
        </p:nvCxnSpPr>
        <p:spPr>
          <a:xfrm flipH="1">
            <a:off x="4312839" y="5114055"/>
            <a:ext cx="263384" cy="4131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lg" len="med"/>
            <a:tailEnd type="triangle" w="lg" len="med"/>
          </a:ln>
          <a:effectLst/>
        </p:spPr>
      </p:cxnSp>
      <p:cxnSp>
        <p:nvCxnSpPr>
          <p:cNvPr id="59" name="Conector reto 58"/>
          <p:cNvCxnSpPr>
            <a:stCxn id="51" idx="5"/>
            <a:endCxn id="53" idx="1"/>
          </p:cNvCxnSpPr>
          <p:nvPr/>
        </p:nvCxnSpPr>
        <p:spPr>
          <a:xfrm>
            <a:off x="4237981" y="4324817"/>
            <a:ext cx="338242" cy="4074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lg" len="med"/>
            <a:tailEnd type="triangle" w="lg" len="med"/>
          </a:ln>
          <a:effectLst/>
        </p:spPr>
      </p:cxnSp>
      <p:sp>
        <p:nvSpPr>
          <p:cNvPr id="60" name="Elipse 59"/>
          <p:cNvSpPr/>
          <p:nvPr/>
        </p:nvSpPr>
        <p:spPr>
          <a:xfrm>
            <a:off x="5278081" y="3886323"/>
            <a:ext cx="540000" cy="54000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Conector reto 60"/>
          <p:cNvCxnSpPr>
            <a:stCxn id="60" idx="1"/>
            <a:endCxn id="49" idx="5"/>
          </p:cNvCxnSpPr>
          <p:nvPr/>
        </p:nvCxnSpPr>
        <p:spPr>
          <a:xfrm flipH="1" flipV="1">
            <a:off x="4975899" y="3564458"/>
            <a:ext cx="381263" cy="4009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 w="lg" len="med"/>
            <a:tailEnd type="none" w="lg" len="med"/>
          </a:ln>
          <a:effectLst/>
        </p:spPr>
      </p:cxnSp>
      <p:sp>
        <p:nvSpPr>
          <p:cNvPr id="62" name="Retângulo 61"/>
          <p:cNvSpPr/>
          <p:nvPr/>
        </p:nvSpPr>
        <p:spPr>
          <a:xfrm>
            <a:off x="4406980" y="2276872"/>
            <a:ext cx="756000" cy="36004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raiz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4784980" y="2636912"/>
            <a:ext cx="0" cy="46662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 w="lg" len="med"/>
            <a:tailEnd type="none" w="lg" len="me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4550954" y="3181912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50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820856" y="395134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314436" y="3960352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99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549644" y="473966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30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100776" y="472514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3887924" y="552187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25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5287140" y="5517232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45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Ótima alternativa para operações de busca binária </a:t>
            </a:r>
          </a:p>
          <a:p>
            <a:pPr lvl="1"/>
            <a:r>
              <a:rPr lang="pt-BR" dirty="0" smtClean="0"/>
              <a:t>Possui a vantagem de ser uma estrutura dinâmica em comparação ao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/>
            <a:r>
              <a:rPr lang="pt-BR" dirty="0" smtClean="0"/>
              <a:t>É mais fácil inserir valores na árvore do que em um </a:t>
            </a:r>
            <a:r>
              <a:rPr lang="pt-BR" dirty="0" err="1" smtClean="0"/>
              <a:t>array</a:t>
            </a:r>
            <a:r>
              <a:rPr lang="pt-BR" dirty="0" smtClean="0"/>
              <a:t> ordenado </a:t>
            </a:r>
          </a:p>
          <a:p>
            <a:pPr lvl="2"/>
            <a:r>
              <a:rPr lang="pt-BR" dirty="0" err="1" smtClean="0"/>
              <a:t>Array</a:t>
            </a:r>
            <a:r>
              <a:rPr lang="pt-BR" dirty="0" smtClean="0"/>
              <a:t>: envolve deslocamento de elementos</a:t>
            </a:r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 de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Custo para as principais operações em uma </a:t>
            </a:r>
            <a:r>
              <a:rPr lang="pt-BR" b="1" dirty="0" smtClean="0"/>
              <a:t>árvore binária de busca</a:t>
            </a:r>
            <a:r>
              <a:rPr lang="pt-BR" dirty="0" smtClean="0"/>
              <a:t> contendo </a:t>
            </a:r>
            <a:r>
              <a:rPr lang="pt-BR" b="1" dirty="0" smtClean="0"/>
              <a:t>N </a:t>
            </a:r>
            <a:r>
              <a:rPr lang="pt-BR" dirty="0" smtClean="0"/>
              <a:t>nós. </a:t>
            </a:r>
          </a:p>
          <a:p>
            <a:pPr lvl="1"/>
            <a:r>
              <a:rPr lang="pt-BR" dirty="0" smtClean="0"/>
              <a:t>O pior caso ocorre quando a árvore não está balanceada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91348"/>
              </p:ext>
            </p:extLst>
          </p:nvPr>
        </p:nvGraphicFramePr>
        <p:xfrm>
          <a:off x="2571736" y="3857628"/>
          <a:ext cx="4500594" cy="1483360"/>
        </p:xfrm>
        <a:graphic>
          <a:graphicData uri="http://schemas.openxmlformats.org/drawingml/2006/table">
            <a:tbl>
              <a:tblPr firstCol="1"/>
              <a:tblGrid>
                <a:gridCol w="1500198"/>
                <a:gridCol w="1668099"/>
                <a:gridCol w="133229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err="1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Melhor</a:t>
                      </a:r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Caso</a:t>
                      </a:r>
                      <a:endParaRPr kumimoji="0" lang="en-US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err="1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Pior</a:t>
                      </a:r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Caso</a:t>
                      </a:r>
                      <a:endParaRPr kumimoji="0" lang="en-US" b="1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Inserção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i="1" dirty="0" smtClean="0"/>
                        <a:t>O(</a:t>
                      </a:r>
                      <a:r>
                        <a:rPr lang="pt-BR" b="1" i="1" dirty="0" err="1" smtClean="0"/>
                        <a:t>log</a:t>
                      </a:r>
                      <a:r>
                        <a:rPr lang="pt-BR" b="1" i="1" baseline="0" dirty="0" smtClean="0"/>
                        <a:t> N)</a:t>
                      </a:r>
                      <a:endParaRPr lang="en-US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1" dirty="0" smtClean="0"/>
                        <a:t>O(</a:t>
                      </a:r>
                      <a:r>
                        <a:rPr lang="pt-BR" b="1" i="1" baseline="0" dirty="0" smtClean="0"/>
                        <a:t>N)</a:t>
                      </a:r>
                      <a:endParaRPr lang="en-US" b="1" i="1" baseline="300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Remoção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i="1" dirty="0" smtClean="0"/>
                        <a:t>O(</a:t>
                      </a:r>
                      <a:r>
                        <a:rPr lang="pt-BR" b="1" i="1" dirty="0" err="1" smtClean="0"/>
                        <a:t>log</a:t>
                      </a:r>
                      <a:r>
                        <a:rPr lang="pt-BR" b="1" i="1" baseline="0" dirty="0" smtClean="0"/>
                        <a:t> N)</a:t>
                      </a:r>
                      <a:endParaRPr lang="en-US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1" dirty="0" smtClean="0"/>
                        <a:t>O(</a:t>
                      </a:r>
                      <a:r>
                        <a:rPr lang="pt-BR" b="1" i="1" baseline="0" dirty="0" smtClean="0"/>
                        <a:t>N)</a:t>
                      </a:r>
                      <a:endParaRPr lang="en-US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Busca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i="1" dirty="0" smtClean="0"/>
                        <a:t>O(</a:t>
                      </a:r>
                      <a:r>
                        <a:rPr lang="pt-BR" b="1" i="1" dirty="0" err="1" smtClean="0"/>
                        <a:t>log</a:t>
                      </a:r>
                      <a:r>
                        <a:rPr lang="pt-BR" b="1" i="1" baseline="0" dirty="0" smtClean="0"/>
                        <a:t> N)</a:t>
                      </a:r>
                      <a:endParaRPr lang="en-US" b="1" i="1" baseline="30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i="1" dirty="0" smtClean="0"/>
                        <a:t>O(</a:t>
                      </a:r>
                      <a:r>
                        <a:rPr lang="pt-BR" b="1" i="1" baseline="0" dirty="0" smtClean="0"/>
                        <a:t>N)</a:t>
                      </a:r>
                      <a:endParaRPr lang="en-US" b="1" i="1" baseline="30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 -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inserir um valor </a:t>
            </a:r>
            <a:r>
              <a:rPr lang="pt-BR" b="1" dirty="0" smtClean="0"/>
              <a:t>V</a:t>
            </a:r>
            <a:r>
              <a:rPr lang="pt-BR" dirty="0" smtClean="0"/>
              <a:t> na árvore</a:t>
            </a:r>
          </a:p>
          <a:p>
            <a:pPr lvl="1"/>
            <a:r>
              <a:rPr lang="pt-BR" dirty="0" smtClean="0"/>
              <a:t>Se a raiz é igual a </a:t>
            </a:r>
            <a:r>
              <a:rPr lang="pt-BR" b="1" dirty="0" smtClean="0"/>
              <a:t>NULL</a:t>
            </a:r>
            <a:r>
              <a:rPr lang="pt-BR" dirty="0" smtClean="0"/>
              <a:t>, insira o nó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</a:t>
            </a:r>
            <a:r>
              <a:rPr lang="pt-BR" dirty="0" smtClean="0"/>
              <a:t> é menor do que a raiz: vá para a </a:t>
            </a:r>
            <a:r>
              <a:rPr lang="pt-BR" b="1" dirty="0" smtClean="0"/>
              <a:t>sub-árvore esquerda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</a:t>
            </a:r>
            <a:r>
              <a:rPr lang="pt-BR" dirty="0" smtClean="0"/>
              <a:t> é maior do que a raiz: vá para a </a:t>
            </a:r>
            <a:r>
              <a:rPr lang="pt-BR" b="1" dirty="0" smtClean="0"/>
              <a:t>sub-árvore direita</a:t>
            </a:r>
          </a:p>
          <a:p>
            <a:pPr lvl="1"/>
            <a:r>
              <a:rPr lang="pt-BR" dirty="0" smtClean="0"/>
              <a:t>Aplique o método </a:t>
            </a:r>
            <a:r>
              <a:rPr lang="pt-BR" b="1" dirty="0" smtClean="0"/>
              <a:t>recursivamente </a:t>
            </a:r>
          </a:p>
          <a:p>
            <a:pPr lvl="2"/>
            <a:r>
              <a:rPr lang="pt-BR" dirty="0" smtClean="0"/>
              <a:t>pode ser feito sem recursão</a:t>
            </a:r>
          </a:p>
          <a:p>
            <a:r>
              <a:rPr lang="pt-BR" dirty="0" smtClean="0"/>
              <a:t>Dessa forma, percorremos um conjunto de nós da árvore até chegar ao nó folha que irá se tornar o pai do novo nó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Devemos também considerar a inserção em uma árvore que está vazia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419872" y="3193636"/>
            <a:ext cx="2304256" cy="2878570"/>
            <a:chOff x="-108520" y="836712"/>
            <a:chExt cx="2304256" cy="2878570"/>
          </a:xfrm>
        </p:grpSpPr>
        <p:sp>
          <p:nvSpPr>
            <p:cNvPr id="5" name="Elipse 4"/>
            <p:cNvSpPr/>
            <p:nvPr/>
          </p:nvSpPr>
          <p:spPr>
            <a:xfrm>
              <a:off x="773608" y="2601307"/>
              <a:ext cx="540000" cy="540000"/>
            </a:xfrm>
            <a:prstGeom prst="ellipse">
              <a:avLst/>
            </a:prstGeom>
            <a:pattFill prst="wdUpDiag">
              <a:fgClr>
                <a:sysClr val="windowText" lastClr="000000"/>
              </a:fgClr>
              <a:bgClr>
                <a:sysClr val="windowText" lastClr="000000"/>
              </a:bgClr>
            </a:patt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65608" y="1774640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1043608" y="2134680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8" name="CaixaDeTexto 7"/>
            <p:cNvSpPr txBox="1"/>
            <p:nvPr/>
          </p:nvSpPr>
          <p:spPr>
            <a:xfrm>
              <a:off x="809582" y="267968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96084" y="3376728"/>
              <a:ext cx="1783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*raiz = novo;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-108520" y="836712"/>
              <a:ext cx="2304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Insere o valor ‘40’ em uma árvore vazia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 em </a:t>
            </a:r>
            <a:r>
              <a:rPr lang="pt-BR" dirty="0"/>
              <a:t>uma Árvore Binária de Busca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6" t="26150" b="22337"/>
          <a:stretch/>
        </p:blipFill>
        <p:spPr bwMode="auto">
          <a:xfrm>
            <a:off x="1925782" y="2204864"/>
            <a:ext cx="5820383" cy="238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Estrutura </a:t>
            </a:r>
            <a:r>
              <a:rPr lang="pt-BR" dirty="0"/>
              <a:t>de pastas do </a:t>
            </a:r>
            <a:r>
              <a:rPr lang="pt-BR" dirty="0" smtClean="0"/>
              <a:t>computador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27584" y="3651696"/>
            <a:ext cx="8136904" cy="3089672"/>
            <a:chOff x="827584" y="3651696"/>
            <a:chExt cx="8136904" cy="3089672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651696"/>
              <a:ext cx="636831" cy="62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6292353"/>
              <a:ext cx="334560" cy="44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386" y="4738104"/>
              <a:ext cx="449015" cy="396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06" y="4731816"/>
              <a:ext cx="449015" cy="396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783" y="4738104"/>
              <a:ext cx="449015" cy="396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98" y="5489134"/>
              <a:ext cx="449015" cy="396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687" y="5489134"/>
              <a:ext cx="449015" cy="396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5489134"/>
              <a:ext cx="449015" cy="396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694" y="5489134"/>
              <a:ext cx="449015" cy="396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934" y="6292353"/>
              <a:ext cx="334560" cy="44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6292353"/>
              <a:ext cx="334560" cy="44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013" y="6292353"/>
              <a:ext cx="334560" cy="44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92353"/>
              <a:ext cx="334560" cy="44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3" name="Conector reto 72"/>
            <p:cNvCxnSpPr>
              <a:stCxn id="62" idx="0"/>
              <a:endCxn id="60" idx="2"/>
            </p:cNvCxnSpPr>
            <p:nvPr/>
          </p:nvCxnSpPr>
          <p:spPr>
            <a:xfrm flipV="1">
              <a:off x="1220894" y="4276623"/>
              <a:ext cx="861210" cy="46148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4" name="Conector reto 73"/>
            <p:cNvCxnSpPr>
              <a:stCxn id="63" idx="0"/>
              <a:endCxn id="60" idx="2"/>
            </p:cNvCxnSpPr>
            <p:nvPr/>
          </p:nvCxnSpPr>
          <p:spPr>
            <a:xfrm flipH="1" flipV="1">
              <a:off x="2082104" y="4276623"/>
              <a:ext cx="177610" cy="45519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5" name="Conector reto 74"/>
            <p:cNvCxnSpPr>
              <a:stCxn id="64" idx="0"/>
              <a:endCxn id="60" idx="2"/>
            </p:cNvCxnSpPr>
            <p:nvPr/>
          </p:nvCxnSpPr>
          <p:spPr>
            <a:xfrm flipH="1" flipV="1">
              <a:off x="2082104" y="4276623"/>
              <a:ext cx="1059187" cy="46148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6" name="Conector reto 75"/>
            <p:cNvCxnSpPr>
              <a:stCxn id="86" idx="0"/>
              <a:endCxn id="62" idx="2"/>
            </p:cNvCxnSpPr>
            <p:nvPr/>
          </p:nvCxnSpPr>
          <p:spPr>
            <a:xfrm flipV="1">
              <a:off x="1138880" y="5134294"/>
              <a:ext cx="82014" cy="32842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7" name="Conector reto 76"/>
            <p:cNvCxnSpPr>
              <a:stCxn id="65" idx="0"/>
              <a:endCxn id="62" idx="2"/>
            </p:cNvCxnSpPr>
            <p:nvPr/>
          </p:nvCxnSpPr>
          <p:spPr>
            <a:xfrm flipH="1" flipV="1">
              <a:off x="1220894" y="5134294"/>
              <a:ext cx="493712" cy="3548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8" name="Conector reto 77"/>
            <p:cNvCxnSpPr>
              <a:stCxn id="66" idx="0"/>
              <a:endCxn id="63" idx="2"/>
            </p:cNvCxnSpPr>
            <p:nvPr/>
          </p:nvCxnSpPr>
          <p:spPr>
            <a:xfrm flipH="1" flipV="1">
              <a:off x="2259714" y="5128006"/>
              <a:ext cx="17481" cy="36112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9" name="Conector reto 78"/>
            <p:cNvCxnSpPr>
              <a:stCxn id="68" idx="0"/>
              <a:endCxn id="64" idx="2"/>
            </p:cNvCxnSpPr>
            <p:nvPr/>
          </p:nvCxnSpPr>
          <p:spPr>
            <a:xfrm flipH="1" flipV="1">
              <a:off x="3141291" y="5134294"/>
              <a:ext cx="414911" cy="3548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0" name="Conector reto 79"/>
            <p:cNvCxnSpPr>
              <a:stCxn id="72" idx="0"/>
              <a:endCxn id="65" idx="2"/>
            </p:cNvCxnSpPr>
            <p:nvPr/>
          </p:nvCxnSpPr>
          <p:spPr>
            <a:xfrm flipV="1">
              <a:off x="994864" y="5885324"/>
              <a:ext cx="719742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1" name="Conector reto 80"/>
            <p:cNvCxnSpPr>
              <a:stCxn id="69" idx="0"/>
              <a:endCxn id="65" idx="2"/>
            </p:cNvCxnSpPr>
            <p:nvPr/>
          </p:nvCxnSpPr>
          <p:spPr>
            <a:xfrm flipH="1" flipV="1">
              <a:off x="1714606" y="5885324"/>
              <a:ext cx="33608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2" name="Conector reto 81"/>
            <p:cNvCxnSpPr>
              <a:stCxn id="70" idx="0"/>
              <a:endCxn id="66" idx="2"/>
            </p:cNvCxnSpPr>
            <p:nvPr/>
          </p:nvCxnSpPr>
          <p:spPr>
            <a:xfrm flipH="1" flipV="1">
              <a:off x="2277195" y="5885324"/>
              <a:ext cx="157829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3" name="Conector reto 82"/>
            <p:cNvCxnSpPr>
              <a:stCxn id="61" idx="0"/>
              <a:endCxn id="68" idx="2"/>
            </p:cNvCxnSpPr>
            <p:nvPr/>
          </p:nvCxnSpPr>
          <p:spPr>
            <a:xfrm flipV="1">
              <a:off x="3155104" y="5885324"/>
              <a:ext cx="401098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4" name="Conector reto 83"/>
            <p:cNvCxnSpPr>
              <a:stCxn id="71" idx="0"/>
              <a:endCxn id="68" idx="2"/>
            </p:cNvCxnSpPr>
            <p:nvPr/>
          </p:nvCxnSpPr>
          <p:spPr>
            <a:xfrm flipH="1" flipV="1">
              <a:off x="3556202" y="5885324"/>
              <a:ext cx="407091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5" name="Conector reto 84"/>
            <p:cNvCxnSpPr>
              <a:stCxn id="67" idx="0"/>
              <a:endCxn id="64" idx="2"/>
            </p:cNvCxnSpPr>
            <p:nvPr/>
          </p:nvCxnSpPr>
          <p:spPr>
            <a:xfrm flipV="1">
              <a:off x="2996308" y="5134294"/>
              <a:ext cx="144983" cy="3548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462722"/>
              <a:ext cx="334560" cy="44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7" name="Conector reto 86"/>
            <p:cNvCxnSpPr/>
            <p:nvPr/>
          </p:nvCxnSpPr>
          <p:spPr>
            <a:xfrm flipV="1">
              <a:off x="5982801" y="4276623"/>
              <a:ext cx="861210" cy="46148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8" name="Conector reto 87"/>
            <p:cNvCxnSpPr/>
            <p:nvPr/>
          </p:nvCxnSpPr>
          <p:spPr>
            <a:xfrm flipH="1" flipV="1">
              <a:off x="6844011" y="4276623"/>
              <a:ext cx="177610" cy="45519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9" name="Conector reto 88"/>
            <p:cNvCxnSpPr/>
            <p:nvPr/>
          </p:nvCxnSpPr>
          <p:spPr>
            <a:xfrm flipH="1" flipV="1">
              <a:off x="6844011" y="4276623"/>
              <a:ext cx="1059187" cy="46148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0" name="Conector reto 89"/>
            <p:cNvCxnSpPr>
              <a:stCxn id="107" idx="0"/>
            </p:cNvCxnSpPr>
            <p:nvPr/>
          </p:nvCxnSpPr>
          <p:spPr>
            <a:xfrm flipV="1">
              <a:off x="5804206" y="5134294"/>
              <a:ext cx="178595" cy="39246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1" name="Conector reto 90"/>
            <p:cNvCxnSpPr/>
            <p:nvPr/>
          </p:nvCxnSpPr>
          <p:spPr>
            <a:xfrm flipH="1" flipV="1">
              <a:off x="5982801" y="5134294"/>
              <a:ext cx="493712" cy="3548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2" name="Conector reto 91"/>
            <p:cNvCxnSpPr/>
            <p:nvPr/>
          </p:nvCxnSpPr>
          <p:spPr>
            <a:xfrm flipH="1" flipV="1">
              <a:off x="7021621" y="5128006"/>
              <a:ext cx="17481" cy="36112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3" name="Conector reto 92"/>
            <p:cNvCxnSpPr/>
            <p:nvPr/>
          </p:nvCxnSpPr>
          <p:spPr>
            <a:xfrm flipH="1" flipV="1">
              <a:off x="7903198" y="5134294"/>
              <a:ext cx="414911" cy="3548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4" name="Conector reto 93"/>
            <p:cNvCxnSpPr/>
            <p:nvPr/>
          </p:nvCxnSpPr>
          <p:spPr>
            <a:xfrm flipV="1">
              <a:off x="5756771" y="5885324"/>
              <a:ext cx="719742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5" name="Conector reto 94"/>
            <p:cNvCxnSpPr/>
            <p:nvPr/>
          </p:nvCxnSpPr>
          <p:spPr>
            <a:xfrm flipH="1" flipV="1">
              <a:off x="6476513" y="5885324"/>
              <a:ext cx="33608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6" name="Conector reto 95"/>
            <p:cNvCxnSpPr/>
            <p:nvPr/>
          </p:nvCxnSpPr>
          <p:spPr>
            <a:xfrm flipH="1" flipV="1">
              <a:off x="7039102" y="5885324"/>
              <a:ext cx="157829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7" name="Conector reto 96"/>
            <p:cNvCxnSpPr/>
            <p:nvPr/>
          </p:nvCxnSpPr>
          <p:spPr>
            <a:xfrm flipV="1">
              <a:off x="7917011" y="5885324"/>
              <a:ext cx="401098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8" name="Conector reto 97"/>
            <p:cNvCxnSpPr/>
            <p:nvPr/>
          </p:nvCxnSpPr>
          <p:spPr>
            <a:xfrm flipH="1" flipV="1">
              <a:off x="8318109" y="5885324"/>
              <a:ext cx="407091" cy="4070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9" name="Conector reto 98"/>
            <p:cNvCxnSpPr/>
            <p:nvPr/>
          </p:nvCxnSpPr>
          <p:spPr>
            <a:xfrm flipV="1">
              <a:off x="7758215" y="5134294"/>
              <a:ext cx="144983" cy="3548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100" name="Elipse 99"/>
            <p:cNvSpPr/>
            <p:nvPr/>
          </p:nvSpPr>
          <p:spPr>
            <a:xfrm>
              <a:off x="5768977" y="474156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Elipse 100"/>
            <p:cNvSpPr/>
            <p:nvPr/>
          </p:nvSpPr>
          <p:spPr>
            <a:xfrm>
              <a:off x="6807098" y="474156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Elipse 101"/>
            <p:cNvSpPr/>
            <p:nvPr/>
          </p:nvSpPr>
          <p:spPr>
            <a:xfrm>
              <a:off x="7743202" y="474156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Elipse 102"/>
            <p:cNvSpPr/>
            <p:nvPr/>
          </p:nvSpPr>
          <p:spPr>
            <a:xfrm>
              <a:off x="6303042" y="552675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Elipse 103"/>
            <p:cNvSpPr/>
            <p:nvPr/>
          </p:nvSpPr>
          <p:spPr>
            <a:xfrm>
              <a:off x="7527178" y="552675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Elipse 104"/>
            <p:cNvSpPr/>
            <p:nvPr/>
          </p:nvSpPr>
          <p:spPr>
            <a:xfrm>
              <a:off x="8172400" y="552675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Elipse 105"/>
            <p:cNvSpPr/>
            <p:nvPr/>
          </p:nvSpPr>
          <p:spPr>
            <a:xfrm>
              <a:off x="6866254" y="552675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Elipse 106"/>
            <p:cNvSpPr/>
            <p:nvPr/>
          </p:nvSpPr>
          <p:spPr>
            <a:xfrm>
              <a:off x="5625611" y="552675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Elipse 107"/>
            <p:cNvSpPr/>
            <p:nvPr/>
          </p:nvSpPr>
          <p:spPr>
            <a:xfrm>
              <a:off x="6300192" y="631599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Elipse 108"/>
            <p:cNvSpPr/>
            <p:nvPr/>
          </p:nvSpPr>
          <p:spPr>
            <a:xfrm>
              <a:off x="7668344" y="631599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Elipse 109"/>
            <p:cNvSpPr/>
            <p:nvPr/>
          </p:nvSpPr>
          <p:spPr>
            <a:xfrm>
              <a:off x="8607298" y="631599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Elipse 110"/>
            <p:cNvSpPr/>
            <p:nvPr/>
          </p:nvSpPr>
          <p:spPr>
            <a:xfrm>
              <a:off x="7023122" y="631599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Elipse 111"/>
            <p:cNvSpPr/>
            <p:nvPr/>
          </p:nvSpPr>
          <p:spPr>
            <a:xfrm>
              <a:off x="5508104" y="631599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Elipse 112"/>
            <p:cNvSpPr/>
            <p:nvPr/>
          </p:nvSpPr>
          <p:spPr>
            <a:xfrm>
              <a:off x="6664431" y="391943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Seta para a direita 113"/>
            <p:cNvSpPr/>
            <p:nvPr/>
          </p:nvSpPr>
          <p:spPr>
            <a:xfrm>
              <a:off x="4283968" y="4920161"/>
              <a:ext cx="1008112" cy="945604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6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 em </a:t>
            </a:r>
            <a:r>
              <a:rPr lang="pt-BR" dirty="0"/>
              <a:t>uma Árvore Binária de Busca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226474" y="2060848"/>
            <a:ext cx="7519691" cy="4752528"/>
            <a:chOff x="226474" y="2060848"/>
            <a:chExt cx="7519691" cy="475252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34" y="2134865"/>
              <a:ext cx="6348331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195737" y="3284984"/>
              <a:ext cx="360039" cy="194421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7625" y="2060848"/>
              <a:ext cx="720080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angulado 7"/>
            <p:cNvCxnSpPr>
              <a:stCxn id="9" idx="2"/>
              <a:endCxn id="6" idx="1"/>
            </p:cNvCxnSpPr>
            <p:nvPr/>
          </p:nvCxnSpPr>
          <p:spPr>
            <a:xfrm rot="16200000" flipH="1">
              <a:off x="1255279" y="3316633"/>
              <a:ext cx="872805" cy="10081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26474" y="2060848"/>
              <a:ext cx="19223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Navega nos nós da árvore até chegar em um nó folha</a:t>
              </a:r>
              <a:endParaRPr lang="en-US" sz="2000" dirty="0"/>
            </a:p>
          </p:txBody>
        </p:sp>
        <p:sp>
          <p:nvSpPr>
            <p:cNvPr id="10" name="Chave esquerda 9"/>
            <p:cNvSpPr/>
            <p:nvPr/>
          </p:nvSpPr>
          <p:spPr>
            <a:xfrm>
              <a:off x="2195737" y="5517232"/>
              <a:ext cx="360039" cy="72008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ector angulado 10"/>
            <p:cNvCxnSpPr>
              <a:stCxn id="12" idx="2"/>
              <a:endCxn id="10" idx="1"/>
            </p:cNvCxnSpPr>
            <p:nvPr/>
          </p:nvCxnSpPr>
          <p:spPr>
            <a:xfrm rot="16200000" flipH="1">
              <a:off x="1551441" y="5232975"/>
              <a:ext cx="280481" cy="10081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26474" y="4581128"/>
              <a:ext cx="19223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Insere como filho desse nó folha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0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81" name="Tabela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1174"/>
              </p:ext>
            </p:extLst>
          </p:nvPr>
        </p:nvGraphicFramePr>
        <p:xfrm>
          <a:off x="4882262" y="2520348"/>
          <a:ext cx="3528392" cy="3474720"/>
        </p:xfrm>
        <a:graphic>
          <a:graphicData uri="http://schemas.openxmlformats.org/drawingml/2006/table">
            <a:tbl>
              <a:tblPr/>
              <a:tblGrid>
                <a:gridCol w="588065"/>
                <a:gridCol w="2940327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valor é menor</a:t>
                      </a:r>
                      <a:r>
                        <a:rPr lang="pt-BR" b="1" baseline="0" dirty="0" smtClean="0"/>
                        <a:t> do que 50: visita filho da esquerda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valor é maior</a:t>
                      </a:r>
                      <a:r>
                        <a:rPr lang="pt-BR" b="1" baseline="0" dirty="0" smtClean="0"/>
                        <a:t> do que 10: visita filho da direita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valor é maior</a:t>
                      </a:r>
                      <a:r>
                        <a:rPr lang="pt-BR" b="1" baseline="0" dirty="0" smtClean="0"/>
                        <a:t> do que 30: visita filho da direita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valor é menor</a:t>
                      </a:r>
                      <a:r>
                        <a:rPr lang="pt-BR" b="1" baseline="0" dirty="0" smtClean="0"/>
                        <a:t> do que 45: visita filho da esquerda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Fim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Não existe filho</a:t>
                      </a:r>
                      <a:r>
                        <a:rPr lang="pt-BR" b="1" baseline="0" dirty="0" smtClean="0"/>
                        <a:t> da esquerda. Valor passa a ser o filho da esquerda de 45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9" name="Grupo 88"/>
          <p:cNvGrpSpPr/>
          <p:nvPr/>
        </p:nvGrpSpPr>
        <p:grpSpPr>
          <a:xfrm>
            <a:off x="1785918" y="2143116"/>
            <a:ext cx="6715078" cy="4572032"/>
            <a:chOff x="2411760" y="1737288"/>
            <a:chExt cx="6715078" cy="4572032"/>
          </a:xfrm>
        </p:grpSpPr>
        <p:sp>
          <p:nvSpPr>
            <p:cNvPr id="47" name="Elipse 46"/>
            <p:cNvSpPr/>
            <p:nvPr/>
          </p:nvSpPr>
          <p:spPr>
            <a:xfrm>
              <a:off x="3866908" y="259948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2411760" y="4149080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3128990" y="3359842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4608064" y="4944018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3849070" y="4149080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Elipse 51"/>
            <p:cNvSpPr/>
            <p:nvPr/>
          </p:nvSpPr>
          <p:spPr>
            <a:xfrm>
              <a:off x="3203848" y="4944018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3" name="Conector reto 52"/>
            <p:cNvCxnSpPr>
              <a:stCxn id="49" idx="7"/>
              <a:endCxn id="47" idx="3"/>
            </p:cNvCxnSpPr>
            <p:nvPr/>
          </p:nvCxnSpPr>
          <p:spPr>
            <a:xfrm flipV="1">
              <a:off x="3589909" y="3060402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4" name="Conector reto 53"/>
            <p:cNvCxnSpPr>
              <a:stCxn id="48" idx="7"/>
              <a:endCxn id="49" idx="3"/>
            </p:cNvCxnSpPr>
            <p:nvPr/>
          </p:nvCxnSpPr>
          <p:spPr>
            <a:xfrm flipV="1">
              <a:off x="2872679" y="3820761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5" name="Conector reto 54"/>
            <p:cNvCxnSpPr>
              <a:stCxn id="50" idx="1"/>
              <a:endCxn id="51" idx="5"/>
            </p:cNvCxnSpPr>
            <p:nvPr/>
          </p:nvCxnSpPr>
          <p:spPr>
            <a:xfrm flipH="1" flipV="1">
              <a:off x="4309989" y="4609999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6" name="Conector reto 55"/>
            <p:cNvCxnSpPr>
              <a:stCxn id="51" idx="3"/>
              <a:endCxn id="52" idx="7"/>
            </p:cNvCxnSpPr>
            <p:nvPr/>
          </p:nvCxnSpPr>
          <p:spPr>
            <a:xfrm flipH="1">
              <a:off x="3664767" y="4609999"/>
              <a:ext cx="263384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cxnSp>
          <p:nvCxnSpPr>
            <p:cNvPr id="57" name="Conector reto 56"/>
            <p:cNvCxnSpPr>
              <a:stCxn id="49" idx="5"/>
              <a:endCxn id="51" idx="1"/>
            </p:cNvCxnSpPr>
            <p:nvPr/>
          </p:nvCxnSpPr>
          <p:spPr>
            <a:xfrm>
              <a:off x="3589909" y="3820761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58" name="Elipse 57"/>
            <p:cNvSpPr/>
            <p:nvPr/>
          </p:nvSpPr>
          <p:spPr>
            <a:xfrm>
              <a:off x="4630009" y="3382267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Conector reto 58"/>
            <p:cNvCxnSpPr>
              <a:stCxn id="58" idx="1"/>
              <a:endCxn id="47" idx="5"/>
            </p:cNvCxnSpPr>
            <p:nvPr/>
          </p:nvCxnSpPr>
          <p:spPr>
            <a:xfrm flipH="1" flipV="1">
              <a:off x="4327827" y="3060402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60" name="Retângulo 59"/>
            <p:cNvSpPr/>
            <p:nvPr/>
          </p:nvSpPr>
          <p:spPr>
            <a:xfrm>
              <a:off x="3758908" y="1772816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1" name="Conector reto 60"/>
            <p:cNvCxnSpPr/>
            <p:nvPr/>
          </p:nvCxnSpPr>
          <p:spPr>
            <a:xfrm flipV="1">
              <a:off x="4136908" y="2132856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62" name="CaixaDeTexto 61"/>
            <p:cNvSpPr txBox="1"/>
            <p:nvPr/>
          </p:nvSpPr>
          <p:spPr>
            <a:xfrm>
              <a:off x="3902882" y="267785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172784" y="344729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666364" y="345629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3901572" y="42356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452704" y="422108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239852" y="501781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639068" y="501317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3873865" y="5769320"/>
              <a:ext cx="540000" cy="540000"/>
            </a:xfrm>
            <a:prstGeom prst="ellipse">
              <a:avLst/>
            </a:prstGeom>
            <a:pattFill prst="wdUpDiag">
              <a:fgClr>
                <a:sysClr val="windowText" lastClr="000000"/>
              </a:fgClr>
              <a:bgClr>
                <a:sysClr val="windowText" lastClr="000000"/>
              </a:bgClr>
            </a:patt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0" name="Conector reto 69"/>
            <p:cNvCxnSpPr>
              <a:stCxn id="69" idx="7"/>
              <a:endCxn id="50" idx="3"/>
            </p:cNvCxnSpPr>
            <p:nvPr/>
          </p:nvCxnSpPr>
          <p:spPr>
            <a:xfrm flipV="1">
              <a:off x="4334784" y="5404937"/>
              <a:ext cx="352361" cy="44346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71" name="CaixaDeTexto 70"/>
            <p:cNvSpPr txBox="1"/>
            <p:nvPr/>
          </p:nvSpPr>
          <p:spPr>
            <a:xfrm>
              <a:off x="3909839" y="584769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73" name="Conector em curva 83"/>
            <p:cNvCxnSpPr>
              <a:stCxn id="47" idx="2"/>
              <a:endCxn id="49" idx="0"/>
            </p:cNvCxnSpPr>
            <p:nvPr/>
          </p:nvCxnSpPr>
          <p:spPr>
            <a:xfrm rot="10800000" flipV="1">
              <a:off x="3398990" y="2869482"/>
              <a:ext cx="467918" cy="490359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74" name="Conector em curva 84"/>
            <p:cNvCxnSpPr>
              <a:stCxn id="49" idx="6"/>
              <a:endCxn id="51" idx="0"/>
            </p:cNvCxnSpPr>
            <p:nvPr/>
          </p:nvCxnSpPr>
          <p:spPr>
            <a:xfrm>
              <a:off x="3668990" y="3629842"/>
              <a:ext cx="450080" cy="519238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75" name="Conector em curva 85"/>
            <p:cNvCxnSpPr>
              <a:stCxn id="51" idx="6"/>
              <a:endCxn id="50" idx="0"/>
            </p:cNvCxnSpPr>
            <p:nvPr/>
          </p:nvCxnSpPr>
          <p:spPr>
            <a:xfrm>
              <a:off x="4389070" y="4419080"/>
              <a:ext cx="488994" cy="524938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76" name="CaixaDeTexto 75"/>
            <p:cNvSpPr txBox="1"/>
            <p:nvPr/>
          </p:nvSpPr>
          <p:spPr>
            <a:xfrm>
              <a:off x="3225793" y="269962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4521937" y="422108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3801857" y="350100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cxnSp>
          <p:nvCxnSpPr>
            <p:cNvPr id="79" name="Conector em curva 90"/>
            <p:cNvCxnSpPr>
              <a:stCxn id="50" idx="2"/>
              <a:endCxn id="69" idx="0"/>
            </p:cNvCxnSpPr>
            <p:nvPr/>
          </p:nvCxnSpPr>
          <p:spPr>
            <a:xfrm rot="10800000" flipV="1">
              <a:off x="4143866" y="5214018"/>
              <a:ext cx="464199" cy="555302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80" name="CaixaDeTexto 79"/>
            <p:cNvSpPr txBox="1"/>
            <p:nvPr/>
          </p:nvSpPr>
          <p:spPr>
            <a:xfrm>
              <a:off x="3953283" y="508518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4626338" y="1737288"/>
              <a:ext cx="450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Insere o valor ‘40’ como um nó folha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Binária de Busca: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Consultar se um determinado nó </a:t>
            </a:r>
            <a:r>
              <a:rPr lang="pt-BR" b="1" dirty="0" smtClean="0"/>
              <a:t>V </a:t>
            </a:r>
            <a:r>
              <a:rPr lang="pt-BR" dirty="0" smtClean="0"/>
              <a:t>existe em uma árvore é similar a operação de inserção</a:t>
            </a:r>
          </a:p>
          <a:p>
            <a:pPr lvl="1"/>
            <a:r>
              <a:rPr lang="pt-BR" dirty="0" smtClean="0"/>
              <a:t>primeiro compare o valor buscado com a </a:t>
            </a:r>
            <a:r>
              <a:rPr lang="pt-BR" b="1" dirty="0" smtClean="0"/>
              <a:t>raiz</a:t>
            </a:r>
            <a:r>
              <a:rPr lang="pt-BR" dirty="0" smtClean="0"/>
              <a:t>; 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</a:t>
            </a:r>
            <a:r>
              <a:rPr lang="pt-BR" dirty="0" smtClean="0"/>
              <a:t> é menor do que a raiz: vá para a </a:t>
            </a:r>
            <a:r>
              <a:rPr lang="pt-BR" b="1" dirty="0" smtClean="0"/>
              <a:t>sub-árvore da esquerda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 </a:t>
            </a:r>
            <a:r>
              <a:rPr lang="pt-BR" dirty="0" smtClean="0"/>
              <a:t>é maior do que a raiz: vá para a </a:t>
            </a:r>
            <a:r>
              <a:rPr lang="pt-BR" b="1" dirty="0" smtClean="0"/>
              <a:t>sub-árvore da direita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aplique o método recursivamente até que a raiz seja igual ao valor buscado</a:t>
            </a:r>
          </a:p>
          <a:p>
            <a:pPr lvl="2"/>
            <a:r>
              <a:rPr lang="pt-BR" dirty="0"/>
              <a:t>pode ser feito sem recursão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em </a:t>
            </a:r>
            <a:r>
              <a:rPr lang="pt-BR" dirty="0"/>
              <a:t>uma Árvore Binária de Busca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0782"/>
          <a:stretch/>
        </p:blipFill>
        <p:spPr bwMode="auto">
          <a:xfrm>
            <a:off x="1397834" y="2276872"/>
            <a:ext cx="6348331" cy="30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1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Binária de Busca: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pSp>
        <p:nvGrpSpPr>
          <p:cNvPr id="61" name="Grupo 60"/>
          <p:cNvGrpSpPr/>
          <p:nvPr/>
        </p:nvGrpSpPr>
        <p:grpSpPr>
          <a:xfrm>
            <a:off x="827584" y="2564904"/>
            <a:ext cx="2758249" cy="3711202"/>
            <a:chOff x="1187624" y="2928934"/>
            <a:chExt cx="2758249" cy="3711202"/>
          </a:xfrm>
        </p:grpSpPr>
        <p:sp>
          <p:nvSpPr>
            <p:cNvPr id="33" name="Elipse 32"/>
            <p:cNvSpPr/>
            <p:nvPr/>
          </p:nvSpPr>
          <p:spPr>
            <a:xfrm>
              <a:off x="2642772" y="3755601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1187624" y="5305198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1904854" y="4515960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3383928" y="610013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2624934" y="5305198"/>
              <a:ext cx="540000" cy="5400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1979712" y="610013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Conector reto 38"/>
            <p:cNvCxnSpPr>
              <a:stCxn id="35" idx="7"/>
              <a:endCxn id="33" idx="3"/>
            </p:cNvCxnSpPr>
            <p:nvPr/>
          </p:nvCxnSpPr>
          <p:spPr>
            <a:xfrm flipV="1">
              <a:off x="2365773" y="4216520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40" name="Conector reto 39"/>
            <p:cNvCxnSpPr>
              <a:stCxn id="34" idx="7"/>
              <a:endCxn id="35" idx="3"/>
            </p:cNvCxnSpPr>
            <p:nvPr/>
          </p:nvCxnSpPr>
          <p:spPr>
            <a:xfrm flipV="1">
              <a:off x="1648543" y="4976879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41" name="Conector reto 40"/>
            <p:cNvCxnSpPr>
              <a:stCxn id="36" idx="1"/>
              <a:endCxn id="37" idx="5"/>
            </p:cNvCxnSpPr>
            <p:nvPr/>
          </p:nvCxnSpPr>
          <p:spPr>
            <a:xfrm flipH="1" flipV="1">
              <a:off x="3085853" y="5766117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42" name="Conector reto 41"/>
            <p:cNvCxnSpPr>
              <a:stCxn id="37" idx="3"/>
              <a:endCxn id="38" idx="7"/>
            </p:cNvCxnSpPr>
            <p:nvPr/>
          </p:nvCxnSpPr>
          <p:spPr>
            <a:xfrm flipH="1">
              <a:off x="2440631" y="5766117"/>
              <a:ext cx="263384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cxnSp>
          <p:nvCxnSpPr>
            <p:cNvPr id="43" name="Conector reto 42"/>
            <p:cNvCxnSpPr>
              <a:stCxn id="35" idx="5"/>
              <a:endCxn id="37" idx="1"/>
            </p:cNvCxnSpPr>
            <p:nvPr/>
          </p:nvCxnSpPr>
          <p:spPr>
            <a:xfrm>
              <a:off x="2365773" y="4976879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44" name="Elipse 43"/>
            <p:cNvSpPr/>
            <p:nvPr/>
          </p:nvSpPr>
          <p:spPr>
            <a:xfrm>
              <a:off x="3405873" y="4538385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Conector reto 44"/>
            <p:cNvCxnSpPr>
              <a:stCxn id="44" idx="1"/>
              <a:endCxn id="33" idx="5"/>
            </p:cNvCxnSpPr>
            <p:nvPr/>
          </p:nvCxnSpPr>
          <p:spPr>
            <a:xfrm flipH="1" flipV="1">
              <a:off x="3103691" y="4216520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46" name="Retângulo 45"/>
            <p:cNvSpPr/>
            <p:nvPr/>
          </p:nvSpPr>
          <p:spPr>
            <a:xfrm>
              <a:off x="2534772" y="2928934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7" name="Conector reto 46"/>
            <p:cNvCxnSpPr/>
            <p:nvPr/>
          </p:nvCxnSpPr>
          <p:spPr>
            <a:xfrm flipV="1">
              <a:off x="2912772" y="3288974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48" name="CaixaDeTexto 47"/>
            <p:cNvSpPr txBox="1"/>
            <p:nvPr/>
          </p:nvSpPr>
          <p:spPr>
            <a:xfrm>
              <a:off x="2678746" y="383397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948648" y="460340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442228" y="461241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677436" y="539172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228568" y="537720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015716" y="617393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414932" y="616929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55" name="Conector em curva 83"/>
            <p:cNvCxnSpPr>
              <a:stCxn id="33" idx="2"/>
              <a:endCxn id="35" idx="0"/>
            </p:cNvCxnSpPr>
            <p:nvPr/>
          </p:nvCxnSpPr>
          <p:spPr>
            <a:xfrm rot="10800000" flipV="1">
              <a:off x="2174854" y="4025600"/>
              <a:ext cx="467918" cy="490359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56" name="Conector em curva 84"/>
            <p:cNvCxnSpPr>
              <a:stCxn id="35" idx="6"/>
              <a:endCxn id="37" idx="0"/>
            </p:cNvCxnSpPr>
            <p:nvPr/>
          </p:nvCxnSpPr>
          <p:spPr>
            <a:xfrm>
              <a:off x="2444854" y="4785960"/>
              <a:ext cx="450080" cy="519238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57" name="CaixaDeTexto 56"/>
            <p:cNvSpPr txBox="1"/>
            <p:nvPr/>
          </p:nvSpPr>
          <p:spPr>
            <a:xfrm>
              <a:off x="2001657" y="3855746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577721" y="4657126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aphicFrame>
        <p:nvGraphicFramePr>
          <p:cNvPr id="59" name="Tabe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785"/>
              </p:ext>
            </p:extLst>
          </p:nvPr>
        </p:nvGraphicFramePr>
        <p:xfrm>
          <a:off x="4211960" y="3596992"/>
          <a:ext cx="4824536" cy="1920240"/>
        </p:xfrm>
        <a:graphic>
          <a:graphicData uri="http://schemas.openxmlformats.org/drawingml/2006/table">
            <a:tbl>
              <a:tblPr/>
              <a:tblGrid>
                <a:gridCol w="765799"/>
                <a:gridCol w="4058737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valor procurado é menor</a:t>
                      </a:r>
                      <a:r>
                        <a:rPr lang="pt-BR" b="1" baseline="0" dirty="0" smtClean="0"/>
                        <a:t> do que 50: visita filho da esquerda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valor procurado é maior</a:t>
                      </a:r>
                      <a:r>
                        <a:rPr lang="pt-BR" b="1" baseline="0" dirty="0" smtClean="0"/>
                        <a:t> do que 10: visita filho da direita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Fim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valor procurado é igual ao</a:t>
                      </a:r>
                      <a:r>
                        <a:rPr lang="pt-BR" b="1" baseline="0" dirty="0" smtClean="0"/>
                        <a:t> do nó: retornar dados do nó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0" name="CaixaDeTexto 59"/>
          <p:cNvSpPr txBox="1"/>
          <p:nvPr/>
        </p:nvSpPr>
        <p:spPr>
          <a:xfrm>
            <a:off x="4788024" y="321622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Valor procurado: 30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Binária de Busca: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valor buscado não existe!</a:t>
            </a:r>
            <a:endParaRPr lang="pt-BR" dirty="0"/>
          </a:p>
        </p:txBody>
      </p:sp>
      <p:graphicFrame>
        <p:nvGraphicFramePr>
          <p:cNvPr id="64" name="Tabe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63041"/>
              </p:ext>
            </p:extLst>
          </p:nvPr>
        </p:nvGraphicFramePr>
        <p:xfrm>
          <a:off x="4139952" y="3389518"/>
          <a:ext cx="4896544" cy="3200400"/>
        </p:xfrm>
        <a:graphic>
          <a:graphicData uri="http://schemas.openxmlformats.org/drawingml/2006/table">
            <a:tbl>
              <a:tblPr/>
              <a:tblGrid>
                <a:gridCol w="720080"/>
                <a:gridCol w="4176464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valor procurado é menor</a:t>
                      </a:r>
                      <a:r>
                        <a:rPr lang="pt-BR" b="1" baseline="0" dirty="0" smtClean="0"/>
                        <a:t> do que 50: visita filho da esquerda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valor procurado é maior</a:t>
                      </a:r>
                      <a:r>
                        <a:rPr lang="pt-BR" b="1" baseline="0" dirty="0" smtClean="0"/>
                        <a:t> do que 10: visita filho da direita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valor procurado é menor</a:t>
                      </a:r>
                      <a:r>
                        <a:rPr lang="pt-BR" b="1" baseline="0" dirty="0" smtClean="0"/>
                        <a:t> do que 30: visita filho da esquerda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valor procurado é maior</a:t>
                      </a:r>
                      <a:r>
                        <a:rPr lang="pt-BR" b="1" baseline="0" dirty="0" smtClean="0"/>
                        <a:t> do que 25: visita filho da direita</a:t>
                      </a:r>
                      <a:endParaRPr lang="pt-BR" b="1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Fim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Filho da direita de 25 não existe: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a busca falhou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CaixaDeTexto 64"/>
          <p:cNvSpPr txBox="1"/>
          <p:nvPr/>
        </p:nvSpPr>
        <p:spPr>
          <a:xfrm>
            <a:off x="4788024" y="300874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Valor procurado: 28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11560" y="2357430"/>
            <a:ext cx="2758249" cy="4272946"/>
            <a:chOff x="899592" y="2357430"/>
            <a:chExt cx="2758249" cy="4272946"/>
          </a:xfrm>
        </p:grpSpPr>
        <p:sp>
          <p:nvSpPr>
            <p:cNvPr id="38" name="Elipse 37"/>
            <p:cNvSpPr/>
            <p:nvPr/>
          </p:nvSpPr>
          <p:spPr>
            <a:xfrm>
              <a:off x="2354740" y="3184097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899592" y="4733694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1616822" y="394445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3095896" y="5528632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2336902" y="4733694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1691680" y="5528632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Conector reto 43"/>
            <p:cNvCxnSpPr>
              <a:stCxn id="40" idx="7"/>
              <a:endCxn id="38" idx="3"/>
            </p:cNvCxnSpPr>
            <p:nvPr/>
          </p:nvCxnSpPr>
          <p:spPr>
            <a:xfrm flipV="1">
              <a:off x="2077741" y="3645016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45" name="Conector reto 44"/>
            <p:cNvCxnSpPr>
              <a:stCxn id="39" idx="7"/>
              <a:endCxn id="40" idx="3"/>
            </p:cNvCxnSpPr>
            <p:nvPr/>
          </p:nvCxnSpPr>
          <p:spPr>
            <a:xfrm flipV="1">
              <a:off x="1360511" y="4405375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46" name="Conector reto 45"/>
            <p:cNvCxnSpPr>
              <a:stCxn id="41" idx="1"/>
              <a:endCxn id="42" idx="5"/>
            </p:cNvCxnSpPr>
            <p:nvPr/>
          </p:nvCxnSpPr>
          <p:spPr>
            <a:xfrm flipH="1" flipV="1">
              <a:off x="2797821" y="5194613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47" name="Conector reto 46"/>
            <p:cNvCxnSpPr>
              <a:stCxn id="42" idx="3"/>
              <a:endCxn id="43" idx="7"/>
            </p:cNvCxnSpPr>
            <p:nvPr/>
          </p:nvCxnSpPr>
          <p:spPr>
            <a:xfrm flipH="1">
              <a:off x="2152599" y="5194613"/>
              <a:ext cx="263384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cxnSp>
          <p:nvCxnSpPr>
            <p:cNvPr id="48" name="Conector reto 47"/>
            <p:cNvCxnSpPr>
              <a:stCxn id="40" idx="5"/>
              <a:endCxn id="42" idx="1"/>
            </p:cNvCxnSpPr>
            <p:nvPr/>
          </p:nvCxnSpPr>
          <p:spPr>
            <a:xfrm>
              <a:off x="2077741" y="4405375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49" name="Elipse 48"/>
            <p:cNvSpPr/>
            <p:nvPr/>
          </p:nvSpPr>
          <p:spPr>
            <a:xfrm>
              <a:off x="3117841" y="3966881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ector reto 49"/>
            <p:cNvCxnSpPr>
              <a:stCxn id="49" idx="1"/>
              <a:endCxn id="38" idx="5"/>
            </p:cNvCxnSpPr>
            <p:nvPr/>
          </p:nvCxnSpPr>
          <p:spPr>
            <a:xfrm flipH="1" flipV="1">
              <a:off x="2815659" y="3645016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51" name="Retângulo 50"/>
            <p:cNvSpPr/>
            <p:nvPr/>
          </p:nvSpPr>
          <p:spPr>
            <a:xfrm>
              <a:off x="2246740" y="2357430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2" name="Conector reto 51"/>
            <p:cNvCxnSpPr/>
            <p:nvPr/>
          </p:nvCxnSpPr>
          <p:spPr>
            <a:xfrm flipV="1">
              <a:off x="2624740" y="2717470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53" name="CaixaDeTexto 52"/>
            <p:cNvSpPr txBox="1"/>
            <p:nvPr/>
          </p:nvSpPr>
          <p:spPr>
            <a:xfrm>
              <a:off x="2390714" y="326247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660616" y="403190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154196" y="40409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389404" y="482022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40536" y="480570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727684" y="56024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126900" y="559779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60" name="Conector em curva 83"/>
            <p:cNvCxnSpPr>
              <a:stCxn id="38" idx="2"/>
              <a:endCxn id="40" idx="0"/>
            </p:cNvCxnSpPr>
            <p:nvPr/>
          </p:nvCxnSpPr>
          <p:spPr>
            <a:xfrm rot="10800000" flipV="1">
              <a:off x="1886822" y="3454096"/>
              <a:ext cx="467918" cy="490359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1" name="Conector em curva 84"/>
            <p:cNvCxnSpPr>
              <a:stCxn id="40" idx="6"/>
              <a:endCxn id="42" idx="0"/>
            </p:cNvCxnSpPr>
            <p:nvPr/>
          </p:nvCxnSpPr>
          <p:spPr>
            <a:xfrm>
              <a:off x="2156822" y="4214456"/>
              <a:ext cx="450080" cy="519238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62" name="CaixaDeTexto 61"/>
            <p:cNvSpPr txBox="1"/>
            <p:nvPr/>
          </p:nvSpPr>
          <p:spPr>
            <a:xfrm>
              <a:off x="1713625" y="328424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289689" y="408562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cxnSp>
          <p:nvCxnSpPr>
            <p:cNvPr id="66" name="Conector em curva 31"/>
            <p:cNvCxnSpPr>
              <a:stCxn id="42" idx="2"/>
              <a:endCxn id="43" idx="0"/>
            </p:cNvCxnSpPr>
            <p:nvPr/>
          </p:nvCxnSpPr>
          <p:spPr>
            <a:xfrm rot="10800000" flipV="1">
              <a:off x="1961680" y="5003694"/>
              <a:ext cx="375222" cy="524938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cxnSp>
          <p:nvCxnSpPr>
            <p:cNvPr id="67" name="Conector em curva 35"/>
            <p:cNvCxnSpPr/>
            <p:nvPr/>
          </p:nvCxnSpPr>
          <p:spPr>
            <a:xfrm>
              <a:off x="2267744" y="5741806"/>
              <a:ext cx="450080" cy="519238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68" name="CaixaDeTexto 67"/>
            <p:cNvSpPr txBox="1"/>
            <p:nvPr/>
          </p:nvSpPr>
          <p:spPr>
            <a:xfrm>
              <a:off x="2255781" y="6261044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NULL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1691680" y="4868418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347162" y="5525782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Remover um nó de uma árvore binária de busca não é uma tarefa tão simples quanto a inserção. </a:t>
            </a:r>
          </a:p>
          <a:p>
            <a:pPr lvl="1"/>
            <a:r>
              <a:rPr lang="pt-BR" dirty="0" smtClean="0"/>
              <a:t>Isso ocorre porque precisamos procurar o nó a ser removido da árvore o qual pode ser um </a:t>
            </a:r>
          </a:p>
          <a:p>
            <a:pPr lvl="2"/>
            <a:r>
              <a:rPr lang="pt-BR" dirty="0" smtClean="0"/>
              <a:t>nó folha </a:t>
            </a:r>
          </a:p>
          <a:p>
            <a:pPr lvl="2"/>
            <a:r>
              <a:rPr lang="pt-BR" dirty="0" smtClean="0"/>
              <a:t>nó interno (que pode ser a raiz), com um ou dois filhos. </a:t>
            </a:r>
          </a:p>
          <a:p>
            <a:pPr lvl="1"/>
            <a:r>
              <a:rPr lang="pt-BR" dirty="0" smtClean="0"/>
              <a:t>Se for um nó interno</a:t>
            </a:r>
          </a:p>
          <a:p>
            <a:pPr lvl="2"/>
            <a:r>
              <a:rPr lang="pt-BR" dirty="0" smtClean="0"/>
              <a:t>Reorganizar a árvore para que ela continue sendo uma árvore binária de busca</a:t>
            </a:r>
            <a:endParaRPr lang="pt-B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 em </a:t>
            </a:r>
            <a:r>
              <a:rPr lang="pt-BR" dirty="0"/>
              <a:t>uma Árvore Binária de Busca</a:t>
            </a:r>
          </a:p>
          <a:p>
            <a:pPr lvl="1"/>
            <a:r>
              <a:rPr lang="pt-BR" dirty="0"/>
              <a:t>Trabalha com 2 funções</a:t>
            </a:r>
          </a:p>
          <a:p>
            <a:pPr lvl="2"/>
            <a:r>
              <a:rPr lang="pt-BR" dirty="0"/>
              <a:t>Busca pelo nó</a:t>
            </a:r>
          </a:p>
          <a:p>
            <a:pPr lvl="2"/>
            <a:r>
              <a:rPr lang="pt-BR" dirty="0" smtClean="0"/>
              <a:t>Tratar os 3 tipos de remoção: com 0, 1 ou 2 filhos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6" b="14077"/>
          <a:stretch/>
        </p:blipFill>
        <p:spPr bwMode="auto">
          <a:xfrm>
            <a:off x="1397834" y="3643777"/>
            <a:ext cx="6348331" cy="252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481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 em </a:t>
            </a:r>
            <a:r>
              <a:rPr lang="pt-BR" dirty="0"/>
              <a:t>uma Árvore Binária de Busca</a:t>
            </a:r>
          </a:p>
          <a:p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107504" y="2060848"/>
            <a:ext cx="7638661" cy="4752528"/>
            <a:chOff x="107504" y="2060848"/>
            <a:chExt cx="7638661" cy="475252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34" y="2134865"/>
              <a:ext cx="6348331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411761" y="3261176"/>
              <a:ext cx="360039" cy="204003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7625" y="2060848"/>
              <a:ext cx="720080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angulado 7"/>
            <p:cNvCxnSpPr>
              <a:stCxn id="9" idx="2"/>
              <a:endCxn id="6" idx="1"/>
            </p:cNvCxnSpPr>
            <p:nvPr/>
          </p:nvCxnSpPr>
          <p:spPr>
            <a:xfrm rot="16200000" flipH="1">
              <a:off x="1531260" y="3400690"/>
              <a:ext cx="536865" cy="122413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107504" y="2420888"/>
              <a:ext cx="21602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Achou o nó a ser removido. Tratar o </a:t>
              </a:r>
              <a:r>
                <a:rPr lang="pt-BR" sz="2000" dirty="0" smtClean="0"/>
                <a:t>tipo de </a:t>
              </a:r>
              <a:r>
                <a:rPr lang="pt-BR" sz="2000" dirty="0"/>
                <a:t>remoção</a:t>
              </a:r>
              <a:endParaRPr lang="en-US" sz="2000" dirty="0"/>
            </a:p>
          </p:txBody>
        </p:sp>
        <p:sp>
          <p:nvSpPr>
            <p:cNvPr id="10" name="Chave esquerda 9"/>
            <p:cNvSpPr/>
            <p:nvPr/>
          </p:nvSpPr>
          <p:spPr>
            <a:xfrm>
              <a:off x="2411761" y="5493424"/>
              <a:ext cx="360039" cy="102001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ector angulado 10"/>
            <p:cNvCxnSpPr>
              <a:stCxn id="12" idx="2"/>
              <a:endCxn id="10" idx="1"/>
            </p:cNvCxnSpPr>
            <p:nvPr/>
          </p:nvCxnSpPr>
          <p:spPr>
            <a:xfrm rot="16200000" flipH="1">
              <a:off x="1678253" y="5269923"/>
              <a:ext cx="314889" cy="115212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07504" y="4365104"/>
              <a:ext cx="23042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Continua andando na árvore a procura do nó a ser removido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046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Binária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 em </a:t>
            </a:r>
            <a:r>
              <a:rPr lang="pt-BR" dirty="0"/>
              <a:t>uma Árvore Binária de Busca</a:t>
            </a:r>
          </a:p>
          <a:p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1397834" y="2187401"/>
            <a:ext cx="7710670" cy="4625975"/>
            <a:chOff x="1397834" y="2187401"/>
            <a:chExt cx="7710670" cy="46259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834" y="2187401"/>
              <a:ext cx="6348331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 flipH="1">
              <a:off x="4788024" y="2522836"/>
              <a:ext cx="360039" cy="102001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angulado 6"/>
            <p:cNvCxnSpPr>
              <a:stCxn id="8" idx="1"/>
              <a:endCxn id="6" idx="1"/>
            </p:cNvCxnSpPr>
            <p:nvPr/>
          </p:nvCxnSpPr>
          <p:spPr>
            <a:xfrm rot="10800000">
              <a:off x="5148063" y="3032845"/>
              <a:ext cx="720080" cy="23849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5868143" y="2609617"/>
              <a:ext cx="30243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Sem filho da esquerda. Apontar para o filho da direita (trata nó folha e nó com 1 filho)</a:t>
              </a:r>
              <a:endParaRPr lang="en-US" sz="2000" dirty="0"/>
            </a:p>
          </p:txBody>
        </p:sp>
        <p:sp>
          <p:nvSpPr>
            <p:cNvPr id="9" name="Chave esquerda 8"/>
            <p:cNvSpPr/>
            <p:nvPr/>
          </p:nvSpPr>
          <p:spPr>
            <a:xfrm flipH="1">
              <a:off x="4788024" y="3757664"/>
              <a:ext cx="360039" cy="102001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angulado 9"/>
            <p:cNvCxnSpPr>
              <a:stCxn id="11" idx="1"/>
              <a:endCxn id="9" idx="1"/>
            </p:cNvCxnSpPr>
            <p:nvPr/>
          </p:nvCxnSpPr>
          <p:spPr>
            <a:xfrm rot="10800000">
              <a:off x="5148064" y="4267673"/>
              <a:ext cx="1008113" cy="3619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6156176" y="4121785"/>
              <a:ext cx="27363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Procura filho mais a direita na </a:t>
              </a:r>
              <a:r>
                <a:rPr lang="pt-BR" sz="2000" dirty="0" err="1"/>
                <a:t>sub-árvore</a:t>
              </a:r>
              <a:r>
                <a:rPr lang="pt-BR" sz="2000" dirty="0"/>
                <a:t> da esquerda.</a:t>
              </a:r>
              <a:endParaRPr lang="en-US" sz="2000" dirty="0"/>
            </a:p>
          </p:txBody>
        </p:sp>
        <p:sp>
          <p:nvSpPr>
            <p:cNvPr id="12" name="Chave esquerda 11"/>
            <p:cNvSpPr/>
            <p:nvPr/>
          </p:nvSpPr>
          <p:spPr>
            <a:xfrm flipH="1">
              <a:off x="5004048" y="5053808"/>
              <a:ext cx="360039" cy="102001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angulado 12"/>
            <p:cNvCxnSpPr>
              <a:stCxn id="14" idx="1"/>
              <a:endCxn id="12" idx="1"/>
            </p:cNvCxnSpPr>
            <p:nvPr/>
          </p:nvCxnSpPr>
          <p:spPr>
            <a:xfrm rot="10800000">
              <a:off x="5364087" y="5563817"/>
              <a:ext cx="1008114" cy="51583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6372201" y="5417929"/>
              <a:ext cx="27363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Copia o filho mais a direita na </a:t>
              </a:r>
              <a:r>
                <a:rPr lang="pt-BR" sz="2000" dirty="0" err="1"/>
                <a:t>sub-árvore</a:t>
              </a:r>
              <a:r>
                <a:rPr lang="pt-BR" sz="2000" dirty="0"/>
                <a:t> da esquerda para o lugar do nó removido.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04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Exemplos</a:t>
            </a:r>
          </a:p>
          <a:p>
            <a:pPr lvl="1"/>
            <a:r>
              <a:rPr lang="pt-BR" dirty="0"/>
              <a:t>relações de descendência (pai, filho, etc.)</a:t>
            </a:r>
          </a:p>
          <a:p>
            <a:pPr lvl="1"/>
            <a:r>
              <a:rPr lang="pt-BR" dirty="0"/>
              <a:t>diagrama hierárquico de uma organização;</a:t>
            </a:r>
          </a:p>
          <a:p>
            <a:pPr lvl="1"/>
            <a:r>
              <a:rPr lang="pt-BR" dirty="0"/>
              <a:t>campeonatos de modalidades desportivas;</a:t>
            </a:r>
          </a:p>
          <a:p>
            <a:pPr lvl="1"/>
            <a:r>
              <a:rPr lang="pt-BR" dirty="0" smtClean="0"/>
              <a:t>taxonomia</a:t>
            </a:r>
          </a:p>
          <a:p>
            <a:r>
              <a:rPr lang="pt-BR" dirty="0" smtClean="0"/>
              <a:t>Em computação</a:t>
            </a:r>
            <a:endParaRPr lang="pt-BR" dirty="0"/>
          </a:p>
          <a:p>
            <a:pPr lvl="1"/>
            <a:r>
              <a:rPr lang="pt-BR" dirty="0"/>
              <a:t>busca de dados armazenados no </a:t>
            </a:r>
            <a:r>
              <a:rPr lang="pt-BR" dirty="0" smtClean="0"/>
              <a:t>computador</a:t>
            </a:r>
            <a:endParaRPr lang="pt-BR" dirty="0"/>
          </a:p>
          <a:p>
            <a:pPr lvl="1"/>
            <a:r>
              <a:rPr lang="pt-BR" dirty="0"/>
              <a:t>representação de espaço de soluções </a:t>
            </a:r>
            <a:endParaRPr lang="pt-BR" dirty="0" smtClean="0"/>
          </a:p>
          <a:p>
            <a:pPr lvl="2"/>
            <a:r>
              <a:rPr lang="pt-BR" dirty="0" smtClean="0"/>
              <a:t>Exemplo: </a:t>
            </a:r>
            <a:r>
              <a:rPr lang="pt-BR" dirty="0"/>
              <a:t>jogo de </a:t>
            </a:r>
            <a:r>
              <a:rPr lang="pt-BR" dirty="0" smtClean="0"/>
              <a:t>xadrez;</a:t>
            </a:r>
            <a:endParaRPr lang="pt-BR" dirty="0"/>
          </a:p>
          <a:p>
            <a:pPr lvl="1"/>
            <a:r>
              <a:rPr lang="pt-BR" dirty="0"/>
              <a:t>modelagem de </a:t>
            </a:r>
            <a:r>
              <a:rPr lang="pt-BR" dirty="0" smtClean="0"/>
              <a:t>algoritmos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2497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remoção de um nó folha</a:t>
            </a:r>
            <a:endParaRPr lang="pt-BR" dirty="0"/>
          </a:p>
        </p:txBody>
      </p:sp>
      <p:grpSp>
        <p:nvGrpSpPr>
          <p:cNvPr id="97" name="Grupo 96"/>
          <p:cNvGrpSpPr/>
          <p:nvPr/>
        </p:nvGrpSpPr>
        <p:grpSpPr>
          <a:xfrm>
            <a:off x="628467" y="2464811"/>
            <a:ext cx="8136904" cy="4321775"/>
            <a:chOff x="628467" y="2464811"/>
            <a:chExt cx="8136904" cy="4321775"/>
          </a:xfrm>
        </p:grpSpPr>
        <p:sp>
          <p:nvSpPr>
            <p:cNvPr id="51" name="Elipse 50"/>
            <p:cNvSpPr/>
            <p:nvPr/>
          </p:nvSpPr>
          <p:spPr>
            <a:xfrm>
              <a:off x="2083615" y="3436789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Elipse 51"/>
            <p:cNvSpPr/>
            <p:nvPr/>
          </p:nvSpPr>
          <p:spPr>
            <a:xfrm>
              <a:off x="628467" y="498638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1345697" y="4197148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2824771" y="5781324"/>
              <a:ext cx="540000" cy="5400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Elipse 54"/>
            <p:cNvSpPr/>
            <p:nvPr/>
          </p:nvSpPr>
          <p:spPr>
            <a:xfrm>
              <a:off x="2065777" y="498638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6" name="Conector reto 55"/>
            <p:cNvCxnSpPr>
              <a:stCxn id="53" idx="7"/>
              <a:endCxn id="51" idx="3"/>
            </p:cNvCxnSpPr>
            <p:nvPr/>
          </p:nvCxnSpPr>
          <p:spPr>
            <a:xfrm flipV="1">
              <a:off x="1806616" y="3897708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7" name="Conector reto 56"/>
            <p:cNvCxnSpPr>
              <a:stCxn id="52" idx="7"/>
              <a:endCxn id="53" idx="3"/>
            </p:cNvCxnSpPr>
            <p:nvPr/>
          </p:nvCxnSpPr>
          <p:spPr>
            <a:xfrm flipV="1">
              <a:off x="1089386" y="4658067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8" name="Conector reto 57"/>
            <p:cNvCxnSpPr>
              <a:stCxn id="54" idx="1"/>
              <a:endCxn id="55" idx="5"/>
            </p:cNvCxnSpPr>
            <p:nvPr/>
          </p:nvCxnSpPr>
          <p:spPr>
            <a:xfrm flipH="1" flipV="1">
              <a:off x="2526696" y="5447305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9" name="Conector reto 58"/>
            <p:cNvCxnSpPr>
              <a:stCxn id="53" idx="5"/>
              <a:endCxn id="55" idx="1"/>
            </p:cNvCxnSpPr>
            <p:nvPr/>
          </p:nvCxnSpPr>
          <p:spPr>
            <a:xfrm>
              <a:off x="1806616" y="4658067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60" name="Elipse 59"/>
            <p:cNvSpPr/>
            <p:nvPr/>
          </p:nvSpPr>
          <p:spPr>
            <a:xfrm>
              <a:off x="2846716" y="421957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1" name="Conector reto 60"/>
            <p:cNvCxnSpPr>
              <a:stCxn id="60" idx="1"/>
              <a:endCxn id="51" idx="5"/>
            </p:cNvCxnSpPr>
            <p:nvPr/>
          </p:nvCxnSpPr>
          <p:spPr>
            <a:xfrm flipH="1" flipV="1">
              <a:off x="2544534" y="3897708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62" name="Retângulo 61"/>
            <p:cNvSpPr/>
            <p:nvPr/>
          </p:nvSpPr>
          <p:spPr>
            <a:xfrm>
              <a:off x="1975615" y="2610122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3" name="Conector reto 62"/>
            <p:cNvCxnSpPr/>
            <p:nvPr/>
          </p:nvCxnSpPr>
          <p:spPr>
            <a:xfrm flipV="1">
              <a:off x="2353615" y="2970162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64" name="CaixaDeTexto 63"/>
            <p:cNvSpPr txBox="1"/>
            <p:nvPr/>
          </p:nvSpPr>
          <p:spPr>
            <a:xfrm>
              <a:off x="2119589" y="351516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389491" y="428459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883071" y="429360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118279" y="507291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669411" y="505839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2855775" y="585048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70" name="Conector em curva 84"/>
            <p:cNvCxnSpPr>
              <a:stCxn id="76" idx="6"/>
              <a:endCxn id="91" idx="0"/>
            </p:cNvCxnSpPr>
            <p:nvPr/>
          </p:nvCxnSpPr>
          <p:spPr>
            <a:xfrm>
              <a:off x="7209253" y="5256386"/>
              <a:ext cx="1096521" cy="1160868"/>
            </a:xfrm>
            <a:prstGeom prst="curvedConnector2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71" name="CaixaDeTexto 70"/>
            <p:cNvSpPr txBox="1"/>
            <p:nvPr/>
          </p:nvSpPr>
          <p:spPr>
            <a:xfrm>
              <a:off x="3148748" y="2464811"/>
              <a:ext cx="326134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Remoção de um nó folha:</a:t>
              </a:r>
            </a:p>
            <a:p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(atual-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esq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== NULL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 no2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= atual-&gt;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dir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free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(atual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no2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6687091" y="3436789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5231943" y="498638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5949173" y="4197148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7428247" y="5781324"/>
              <a:ext cx="540000" cy="5400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6669253" y="498638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7" name="Conector reto 76"/>
            <p:cNvCxnSpPr>
              <a:stCxn id="74" idx="7"/>
              <a:endCxn id="72" idx="3"/>
            </p:cNvCxnSpPr>
            <p:nvPr/>
          </p:nvCxnSpPr>
          <p:spPr>
            <a:xfrm flipV="1">
              <a:off x="6410092" y="3897708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8" name="Conector reto 77"/>
            <p:cNvCxnSpPr>
              <a:stCxn id="73" idx="7"/>
              <a:endCxn id="74" idx="3"/>
            </p:cNvCxnSpPr>
            <p:nvPr/>
          </p:nvCxnSpPr>
          <p:spPr>
            <a:xfrm flipV="1">
              <a:off x="5692862" y="4658067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9" name="Conector reto 78"/>
            <p:cNvCxnSpPr>
              <a:stCxn id="75" idx="1"/>
              <a:endCxn id="76" idx="5"/>
            </p:cNvCxnSpPr>
            <p:nvPr/>
          </p:nvCxnSpPr>
          <p:spPr>
            <a:xfrm flipH="1" flipV="1">
              <a:off x="7130172" y="5447305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80" name="Conector reto 79"/>
            <p:cNvCxnSpPr>
              <a:stCxn id="74" idx="5"/>
              <a:endCxn id="76" idx="1"/>
            </p:cNvCxnSpPr>
            <p:nvPr/>
          </p:nvCxnSpPr>
          <p:spPr>
            <a:xfrm>
              <a:off x="6410092" y="4658067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81" name="Elipse 80"/>
            <p:cNvSpPr/>
            <p:nvPr/>
          </p:nvSpPr>
          <p:spPr>
            <a:xfrm>
              <a:off x="7450192" y="421957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Conector reto 81"/>
            <p:cNvCxnSpPr>
              <a:stCxn id="81" idx="1"/>
              <a:endCxn id="72" idx="5"/>
            </p:cNvCxnSpPr>
            <p:nvPr/>
          </p:nvCxnSpPr>
          <p:spPr>
            <a:xfrm flipH="1" flipV="1">
              <a:off x="7148010" y="3897708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83" name="Retângulo 82"/>
            <p:cNvSpPr/>
            <p:nvPr/>
          </p:nvSpPr>
          <p:spPr>
            <a:xfrm>
              <a:off x="6579091" y="2610122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84" name="Conector reto 83"/>
            <p:cNvCxnSpPr/>
            <p:nvPr/>
          </p:nvCxnSpPr>
          <p:spPr>
            <a:xfrm flipV="1">
              <a:off x="6957091" y="2970162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85" name="CaixaDeTexto 84"/>
            <p:cNvSpPr txBox="1"/>
            <p:nvPr/>
          </p:nvSpPr>
          <p:spPr>
            <a:xfrm>
              <a:off x="6723065" y="351516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5992967" y="428459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7486547" y="429360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721755" y="507291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5272887" y="505839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459251" y="585048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7846176" y="6417254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NULL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Multiplicar 91"/>
            <p:cNvSpPr/>
            <p:nvPr/>
          </p:nvSpPr>
          <p:spPr>
            <a:xfrm>
              <a:off x="7092280" y="5562450"/>
              <a:ext cx="1224136" cy="936104"/>
            </a:xfrm>
            <a:prstGeom prst="mathMultiply">
              <a:avLst/>
            </a:prstGeom>
            <a:gradFill flip="none" rotWithShape="1">
              <a:gsLst>
                <a:gs pos="28000">
                  <a:srgbClr val="FF0000"/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2428667" y="4914378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ant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982080" y="4914378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ant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2229552" y="6273238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atual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782965" y="6273238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atual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remoção de um nó com 1 filho</a:t>
            </a:r>
          </a:p>
          <a:p>
            <a:endParaRPr lang="pt-BR" dirty="0"/>
          </a:p>
        </p:txBody>
      </p:sp>
      <p:grpSp>
        <p:nvGrpSpPr>
          <p:cNvPr id="95" name="Grupo 94"/>
          <p:cNvGrpSpPr/>
          <p:nvPr/>
        </p:nvGrpSpPr>
        <p:grpSpPr>
          <a:xfrm>
            <a:off x="628467" y="2501445"/>
            <a:ext cx="7366761" cy="3856513"/>
            <a:chOff x="628467" y="1411481"/>
            <a:chExt cx="7366761" cy="3856513"/>
          </a:xfrm>
        </p:grpSpPr>
        <p:sp>
          <p:nvSpPr>
            <p:cNvPr id="50" name="Elipse 49"/>
            <p:cNvSpPr/>
            <p:nvPr/>
          </p:nvSpPr>
          <p:spPr>
            <a:xfrm>
              <a:off x="2083615" y="2383459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Elipse 50"/>
            <p:cNvSpPr/>
            <p:nvPr/>
          </p:nvSpPr>
          <p:spPr>
            <a:xfrm>
              <a:off x="628467" y="393305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Elipse 51"/>
            <p:cNvSpPr/>
            <p:nvPr/>
          </p:nvSpPr>
          <p:spPr>
            <a:xfrm>
              <a:off x="1345697" y="3143818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2824771" y="4727994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2065777" y="3933056"/>
              <a:ext cx="540000" cy="5400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5" name="Conector reto 54"/>
            <p:cNvCxnSpPr>
              <a:stCxn id="52" idx="7"/>
              <a:endCxn id="50" idx="3"/>
            </p:cNvCxnSpPr>
            <p:nvPr/>
          </p:nvCxnSpPr>
          <p:spPr>
            <a:xfrm flipV="1">
              <a:off x="1806616" y="2844378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6" name="Conector reto 55"/>
            <p:cNvCxnSpPr>
              <a:stCxn id="51" idx="7"/>
              <a:endCxn id="52" idx="3"/>
            </p:cNvCxnSpPr>
            <p:nvPr/>
          </p:nvCxnSpPr>
          <p:spPr>
            <a:xfrm flipV="1">
              <a:off x="1089386" y="3604737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7" name="Conector reto 56"/>
            <p:cNvCxnSpPr>
              <a:stCxn id="53" idx="1"/>
              <a:endCxn id="54" idx="5"/>
            </p:cNvCxnSpPr>
            <p:nvPr/>
          </p:nvCxnSpPr>
          <p:spPr>
            <a:xfrm flipH="1" flipV="1">
              <a:off x="2526696" y="4393975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58" name="Conector reto 57"/>
            <p:cNvCxnSpPr>
              <a:stCxn id="52" idx="5"/>
              <a:endCxn id="54" idx="1"/>
            </p:cNvCxnSpPr>
            <p:nvPr/>
          </p:nvCxnSpPr>
          <p:spPr>
            <a:xfrm>
              <a:off x="1806616" y="3604737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59" name="Elipse 58"/>
            <p:cNvSpPr/>
            <p:nvPr/>
          </p:nvSpPr>
          <p:spPr>
            <a:xfrm>
              <a:off x="2846716" y="316624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0" name="Conector reto 59"/>
            <p:cNvCxnSpPr>
              <a:stCxn id="59" idx="1"/>
              <a:endCxn id="50" idx="5"/>
            </p:cNvCxnSpPr>
            <p:nvPr/>
          </p:nvCxnSpPr>
          <p:spPr>
            <a:xfrm flipH="1" flipV="1">
              <a:off x="2544534" y="2844378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61" name="Retângulo 60"/>
            <p:cNvSpPr/>
            <p:nvPr/>
          </p:nvSpPr>
          <p:spPr>
            <a:xfrm>
              <a:off x="1975615" y="1556792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2" name="Conector reto 61"/>
            <p:cNvCxnSpPr/>
            <p:nvPr/>
          </p:nvCxnSpPr>
          <p:spPr>
            <a:xfrm flipV="1">
              <a:off x="2353615" y="1916832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63" name="CaixaDeTexto 62"/>
            <p:cNvSpPr txBox="1"/>
            <p:nvPr/>
          </p:nvSpPr>
          <p:spPr>
            <a:xfrm>
              <a:off x="2119589" y="24618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389491" y="32312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2883071" y="32402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118279" y="401958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669411" y="400506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855775" y="479715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69" name="Conector em curva 84"/>
            <p:cNvCxnSpPr>
              <a:stCxn id="72" idx="6"/>
              <a:endCxn id="73" idx="0"/>
            </p:cNvCxnSpPr>
            <p:nvPr/>
          </p:nvCxnSpPr>
          <p:spPr>
            <a:xfrm>
              <a:off x="6494209" y="3413818"/>
              <a:ext cx="1209074" cy="1314176"/>
            </a:xfrm>
            <a:prstGeom prst="curvedConnector2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70" name="Elipse 69"/>
            <p:cNvSpPr/>
            <p:nvPr/>
          </p:nvSpPr>
          <p:spPr>
            <a:xfrm>
              <a:off x="6692127" y="2383459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5236979" y="393305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5954209" y="3143818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7433283" y="4727994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6674289" y="3933056"/>
              <a:ext cx="540000" cy="5400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Conector reto 74"/>
            <p:cNvCxnSpPr>
              <a:stCxn id="72" idx="7"/>
              <a:endCxn id="70" idx="3"/>
            </p:cNvCxnSpPr>
            <p:nvPr/>
          </p:nvCxnSpPr>
          <p:spPr>
            <a:xfrm flipV="1">
              <a:off x="6415128" y="2844378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6" name="Conector reto 75"/>
            <p:cNvCxnSpPr>
              <a:stCxn id="71" idx="7"/>
              <a:endCxn id="72" idx="3"/>
            </p:cNvCxnSpPr>
            <p:nvPr/>
          </p:nvCxnSpPr>
          <p:spPr>
            <a:xfrm flipV="1">
              <a:off x="5697898" y="3604737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7" name="Conector reto 76"/>
            <p:cNvCxnSpPr>
              <a:stCxn id="73" idx="1"/>
              <a:endCxn id="74" idx="5"/>
            </p:cNvCxnSpPr>
            <p:nvPr/>
          </p:nvCxnSpPr>
          <p:spPr>
            <a:xfrm flipH="1" flipV="1">
              <a:off x="7135208" y="4393975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78" name="Conector reto 77"/>
            <p:cNvCxnSpPr>
              <a:stCxn id="72" idx="5"/>
              <a:endCxn id="74" idx="1"/>
            </p:cNvCxnSpPr>
            <p:nvPr/>
          </p:nvCxnSpPr>
          <p:spPr>
            <a:xfrm>
              <a:off x="6415128" y="3604737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79" name="Elipse 78"/>
            <p:cNvSpPr/>
            <p:nvPr/>
          </p:nvSpPr>
          <p:spPr>
            <a:xfrm>
              <a:off x="7455228" y="316624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0" name="Conector reto 79"/>
            <p:cNvCxnSpPr>
              <a:stCxn id="79" idx="1"/>
              <a:endCxn id="70" idx="5"/>
            </p:cNvCxnSpPr>
            <p:nvPr/>
          </p:nvCxnSpPr>
          <p:spPr>
            <a:xfrm flipH="1" flipV="1">
              <a:off x="7153046" y="2844378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81" name="Retângulo 80"/>
            <p:cNvSpPr/>
            <p:nvPr/>
          </p:nvSpPr>
          <p:spPr>
            <a:xfrm>
              <a:off x="6584127" y="1556792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 flipV="1">
              <a:off x="6962127" y="1916832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83" name="CaixaDeTexto 82"/>
            <p:cNvSpPr txBox="1"/>
            <p:nvPr/>
          </p:nvSpPr>
          <p:spPr>
            <a:xfrm>
              <a:off x="6728101" y="24618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998003" y="32312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7491583" y="32402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726791" y="401958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5277923" y="400506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7464287" y="479715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Multiplicar 88"/>
            <p:cNvSpPr/>
            <p:nvPr/>
          </p:nvSpPr>
          <p:spPr>
            <a:xfrm>
              <a:off x="6332221" y="3751589"/>
              <a:ext cx="1224136" cy="936104"/>
            </a:xfrm>
            <a:prstGeom prst="mathMultiply">
              <a:avLst/>
            </a:prstGeom>
            <a:gradFill flip="none" rotWithShape="1">
              <a:gsLst>
                <a:gs pos="28000">
                  <a:srgbClr val="FF0000"/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683566" y="3140968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ant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5236979" y="3140968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ant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708587" y="4571836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atual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62000" y="4571836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atual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3357132" y="1411481"/>
              <a:ext cx="3052959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Remoção de um nó sem filho a esquerda:</a:t>
              </a:r>
            </a:p>
            <a:p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(atual-&gt;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esq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== NULL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  no2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= atual-&gt;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dir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free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(atual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no2;</a:t>
              </a:r>
            </a:p>
            <a:p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Binária de Busca: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remoção de um nó com 2 filhos</a:t>
            </a:r>
          </a:p>
          <a:p>
            <a:endParaRPr lang="pt-BR" dirty="0"/>
          </a:p>
        </p:txBody>
      </p:sp>
      <p:grpSp>
        <p:nvGrpSpPr>
          <p:cNvPr id="115" name="Grupo 114"/>
          <p:cNvGrpSpPr/>
          <p:nvPr/>
        </p:nvGrpSpPr>
        <p:grpSpPr>
          <a:xfrm>
            <a:off x="229575" y="2243579"/>
            <a:ext cx="8734913" cy="4471569"/>
            <a:chOff x="229575" y="1556792"/>
            <a:chExt cx="8734913" cy="4471569"/>
          </a:xfrm>
        </p:grpSpPr>
        <p:sp>
          <p:nvSpPr>
            <p:cNvPr id="60" name="Elipse 59"/>
            <p:cNvSpPr/>
            <p:nvPr/>
          </p:nvSpPr>
          <p:spPr>
            <a:xfrm>
              <a:off x="1684723" y="2383459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229575" y="393305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946805" y="3143818"/>
              <a:ext cx="540000" cy="5400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744" y="544807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968750" y="465313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323528" y="5448074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6" name="Conector reto 65"/>
            <p:cNvCxnSpPr>
              <a:stCxn id="62" idx="7"/>
              <a:endCxn id="60" idx="3"/>
            </p:cNvCxnSpPr>
            <p:nvPr/>
          </p:nvCxnSpPr>
          <p:spPr>
            <a:xfrm flipV="1">
              <a:off x="1407724" y="2844378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67" name="Conector reto 66"/>
            <p:cNvCxnSpPr>
              <a:stCxn id="61" idx="7"/>
              <a:endCxn id="62" idx="3"/>
            </p:cNvCxnSpPr>
            <p:nvPr/>
          </p:nvCxnSpPr>
          <p:spPr>
            <a:xfrm flipV="1">
              <a:off x="690494" y="3604737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68" name="Conector reto 67"/>
            <p:cNvCxnSpPr>
              <a:stCxn id="63" idx="1"/>
              <a:endCxn id="64" idx="5"/>
            </p:cNvCxnSpPr>
            <p:nvPr/>
          </p:nvCxnSpPr>
          <p:spPr>
            <a:xfrm flipH="1" flipV="1">
              <a:off x="1429669" y="5114055"/>
              <a:ext cx="377156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69" name="Conector reto 68"/>
            <p:cNvCxnSpPr>
              <a:stCxn id="64" idx="3"/>
            </p:cNvCxnSpPr>
            <p:nvPr/>
          </p:nvCxnSpPr>
          <p:spPr>
            <a:xfrm flipH="1">
              <a:off x="784447" y="5114055"/>
              <a:ext cx="263384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cxnSp>
          <p:nvCxnSpPr>
            <p:cNvPr id="70" name="Conector reto 69"/>
            <p:cNvCxnSpPr>
              <a:endCxn id="64" idx="1"/>
            </p:cNvCxnSpPr>
            <p:nvPr/>
          </p:nvCxnSpPr>
          <p:spPr>
            <a:xfrm>
              <a:off x="709589" y="4324817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71" name="Elipse 70"/>
            <p:cNvSpPr/>
            <p:nvPr/>
          </p:nvSpPr>
          <p:spPr>
            <a:xfrm>
              <a:off x="2447824" y="316624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Conector reto 71"/>
            <p:cNvCxnSpPr>
              <a:stCxn id="71" idx="1"/>
              <a:endCxn id="60" idx="5"/>
            </p:cNvCxnSpPr>
            <p:nvPr/>
          </p:nvCxnSpPr>
          <p:spPr>
            <a:xfrm flipH="1" flipV="1">
              <a:off x="2145642" y="2844378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73" name="Retângulo 72"/>
            <p:cNvSpPr/>
            <p:nvPr/>
          </p:nvSpPr>
          <p:spPr>
            <a:xfrm>
              <a:off x="1576723" y="1556792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74" name="Conector reto 73"/>
            <p:cNvCxnSpPr/>
            <p:nvPr/>
          </p:nvCxnSpPr>
          <p:spPr>
            <a:xfrm flipV="1">
              <a:off x="1954723" y="1916832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75" name="CaixaDeTexto 74"/>
            <p:cNvSpPr txBox="1"/>
            <p:nvPr/>
          </p:nvSpPr>
          <p:spPr>
            <a:xfrm>
              <a:off x="1720697" y="24618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990599" y="32312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2484179" y="32402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1021252" y="47396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34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270519" y="400506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359532" y="552187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32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758748" y="55172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1701723" y="393384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3" name="Conector reto 82"/>
            <p:cNvCxnSpPr>
              <a:stCxn id="82" idx="1"/>
            </p:cNvCxnSpPr>
            <p:nvPr/>
          </p:nvCxnSpPr>
          <p:spPr>
            <a:xfrm flipH="1" flipV="1">
              <a:off x="1403648" y="3604737"/>
              <a:ext cx="377156" cy="4081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84" name="CaixaDeTexto 83"/>
            <p:cNvSpPr txBox="1"/>
            <p:nvPr/>
          </p:nvSpPr>
          <p:spPr>
            <a:xfrm>
              <a:off x="1732727" y="400300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Elipse 84"/>
            <p:cNvSpPr/>
            <p:nvPr/>
          </p:nvSpPr>
          <p:spPr>
            <a:xfrm>
              <a:off x="7661387" y="2383459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Elipse 85"/>
            <p:cNvSpPr/>
            <p:nvPr/>
          </p:nvSpPr>
          <p:spPr>
            <a:xfrm>
              <a:off x="6206239" y="3933056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Elipse 86"/>
            <p:cNvSpPr/>
            <p:nvPr/>
          </p:nvSpPr>
          <p:spPr>
            <a:xfrm>
              <a:off x="6923469" y="3143818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6945414" y="469342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6300192" y="5488361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0" name="Conector reto 89"/>
            <p:cNvCxnSpPr>
              <a:stCxn id="87" idx="7"/>
              <a:endCxn id="85" idx="3"/>
            </p:cNvCxnSpPr>
            <p:nvPr/>
          </p:nvCxnSpPr>
          <p:spPr>
            <a:xfrm flipV="1">
              <a:off x="7384388" y="2844378"/>
              <a:ext cx="356080" cy="3785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1" name="Conector reto 90"/>
            <p:cNvCxnSpPr>
              <a:stCxn id="86" idx="7"/>
              <a:endCxn id="87" idx="3"/>
            </p:cNvCxnSpPr>
            <p:nvPr/>
          </p:nvCxnSpPr>
          <p:spPr>
            <a:xfrm flipV="1">
              <a:off x="6667158" y="3604737"/>
              <a:ext cx="33539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cxnSp>
          <p:nvCxnSpPr>
            <p:cNvPr id="92" name="Conector reto 91"/>
            <p:cNvCxnSpPr>
              <a:stCxn id="88" idx="3"/>
            </p:cNvCxnSpPr>
            <p:nvPr/>
          </p:nvCxnSpPr>
          <p:spPr>
            <a:xfrm flipH="1">
              <a:off x="6761111" y="5154342"/>
              <a:ext cx="263384" cy="4131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cxnSp>
          <p:nvCxnSpPr>
            <p:cNvPr id="93" name="Conector reto 92"/>
            <p:cNvCxnSpPr>
              <a:endCxn id="88" idx="1"/>
            </p:cNvCxnSpPr>
            <p:nvPr/>
          </p:nvCxnSpPr>
          <p:spPr>
            <a:xfrm>
              <a:off x="6686253" y="4365104"/>
              <a:ext cx="338242" cy="40740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lg" len="med"/>
              <a:tailEnd type="triangle" w="lg" len="med"/>
            </a:ln>
            <a:effectLst/>
          </p:spPr>
        </p:cxnSp>
        <p:sp>
          <p:nvSpPr>
            <p:cNvPr id="94" name="Elipse 93"/>
            <p:cNvSpPr/>
            <p:nvPr/>
          </p:nvSpPr>
          <p:spPr>
            <a:xfrm>
              <a:off x="8424488" y="316624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Conector reto 94"/>
            <p:cNvCxnSpPr>
              <a:stCxn id="94" idx="1"/>
              <a:endCxn id="85" idx="5"/>
            </p:cNvCxnSpPr>
            <p:nvPr/>
          </p:nvCxnSpPr>
          <p:spPr>
            <a:xfrm flipH="1" flipV="1">
              <a:off x="8122306" y="2844378"/>
              <a:ext cx="381263" cy="400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96" name="Retângulo 95"/>
            <p:cNvSpPr/>
            <p:nvPr/>
          </p:nvSpPr>
          <p:spPr>
            <a:xfrm>
              <a:off x="7553387" y="1556792"/>
              <a:ext cx="756000" cy="36004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raiz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97" name="Conector reto 96"/>
            <p:cNvCxnSpPr/>
            <p:nvPr/>
          </p:nvCxnSpPr>
          <p:spPr>
            <a:xfrm flipV="1">
              <a:off x="7931387" y="1916832"/>
              <a:ext cx="0" cy="46662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98" name="CaixaDeTexto 97"/>
            <p:cNvSpPr txBox="1"/>
            <p:nvPr/>
          </p:nvSpPr>
          <p:spPr>
            <a:xfrm>
              <a:off x="7697361" y="24618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6967263" y="32312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8460843" y="32402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99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6997916" y="477995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34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6247183" y="400506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6336196" y="556216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32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Elipse 103"/>
            <p:cNvSpPr/>
            <p:nvPr/>
          </p:nvSpPr>
          <p:spPr>
            <a:xfrm>
              <a:off x="7678387" y="3933843"/>
              <a:ext cx="540000" cy="54000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5" name="Conector reto 104"/>
            <p:cNvCxnSpPr>
              <a:stCxn id="104" idx="1"/>
            </p:cNvCxnSpPr>
            <p:nvPr/>
          </p:nvCxnSpPr>
          <p:spPr>
            <a:xfrm flipH="1" flipV="1">
              <a:off x="7380312" y="3604737"/>
              <a:ext cx="377156" cy="4081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lg" len="med"/>
              <a:tailEnd type="none" w="lg" len="med"/>
            </a:ln>
            <a:effectLst/>
          </p:spPr>
        </p:cxnSp>
        <p:sp>
          <p:nvSpPr>
            <p:cNvPr id="106" name="CaixaDeTexto 105"/>
            <p:cNvSpPr txBox="1"/>
            <p:nvPr/>
          </p:nvSpPr>
          <p:spPr>
            <a:xfrm>
              <a:off x="7709391" y="400300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1021252" y="2277166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ant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270519" y="3070995"/>
              <a:ext cx="75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atual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6997897" y="2276872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ant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084168" y="3070701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atual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275857" y="1574790"/>
              <a:ext cx="25202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Remoção de um nó com ambos os filhos:</a:t>
              </a:r>
            </a:p>
            <a:p>
              <a:pPr algn="ctr"/>
              <a:endParaRPr lang="pt-BR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Remover o nó “atual” e substituí-lo pelo nó “mais a direita” da </a:t>
              </a:r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sub-árvore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da esquerda do nó “atual”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2" name="Conector de seta reta 111"/>
            <p:cNvCxnSpPr>
              <a:stCxn id="63" idx="0"/>
              <a:endCxn id="62" idx="4"/>
            </p:cNvCxnSpPr>
            <p:nvPr/>
          </p:nvCxnSpPr>
          <p:spPr>
            <a:xfrm flipH="1" flipV="1">
              <a:off x="1216805" y="3683818"/>
              <a:ext cx="780939" cy="176425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113" name="CaixaDeTexto 112"/>
            <p:cNvSpPr txBox="1"/>
            <p:nvPr/>
          </p:nvSpPr>
          <p:spPr>
            <a:xfrm>
              <a:off x="2071670" y="5529277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no2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57145" y="4774180"/>
              <a:ext cx="91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no1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Vídeo </a:t>
            </a:r>
            <a:r>
              <a:rPr lang="pt-BR" dirty="0" smtClean="0"/>
              <a:t>Aulas</a:t>
            </a:r>
          </a:p>
          <a:p>
            <a:pPr lvl="1"/>
            <a:r>
              <a:rPr lang="pt-BR" dirty="0"/>
              <a:t>Aula 67: </a:t>
            </a:r>
            <a:r>
              <a:rPr lang="pt-BR" dirty="0"/>
              <a:t>Árvores: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youtu.be/iLvpaqAoVD8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68: Árvores: </a:t>
            </a:r>
            <a:r>
              <a:rPr lang="pt-BR" dirty="0"/>
              <a:t>propriedades: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youtu.be/U7IiLJlMfnU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69: Árvore Binária: </a:t>
            </a:r>
            <a:r>
              <a:rPr lang="pt-BR" dirty="0"/>
              <a:t>Definição: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youtu.be/9WxCeWX9qDs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70: Árvore Binária: </a:t>
            </a:r>
            <a:r>
              <a:rPr lang="pt-BR" dirty="0"/>
              <a:t>Implementação: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youtu.be/TR8ZLUKmcPc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71: Criando e destruindo uma árvore </a:t>
            </a:r>
            <a:r>
              <a:rPr lang="pt-BR" dirty="0"/>
              <a:t>binária: </a:t>
            </a:r>
            <a:endParaRPr lang="pt-BR" dirty="0" smtClean="0">
              <a:hlinkClick r:id="rId6"/>
            </a:endParaRPr>
          </a:p>
          <a:p>
            <a:pPr lvl="1"/>
            <a:r>
              <a:rPr lang="pt-BR" dirty="0" smtClean="0">
                <a:hlinkClick r:id="rId6"/>
              </a:rPr>
              <a:t>youtu.be/QAJkoJW8bEc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72: Árvore Binária: informações </a:t>
            </a:r>
            <a:r>
              <a:rPr lang="pt-BR" dirty="0"/>
              <a:t>básicas: </a:t>
            </a:r>
            <a:endParaRPr lang="pt-BR" dirty="0" smtClean="0">
              <a:hlinkClick r:id="rId7"/>
            </a:endParaRPr>
          </a:p>
          <a:p>
            <a:pPr lvl="1"/>
            <a:r>
              <a:rPr lang="pt-BR" dirty="0" smtClean="0">
                <a:hlinkClick r:id="rId7"/>
              </a:rPr>
              <a:t>youtu.be/qVnNdmx4fOA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52874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Vídeo </a:t>
            </a:r>
            <a:r>
              <a:rPr lang="pt-BR" dirty="0" smtClean="0"/>
              <a:t>Aulas</a:t>
            </a:r>
          </a:p>
          <a:p>
            <a:pPr lvl="1"/>
            <a:r>
              <a:rPr lang="pt-BR" dirty="0" smtClean="0"/>
              <a:t>Aula </a:t>
            </a:r>
            <a:r>
              <a:rPr lang="pt-BR" dirty="0"/>
              <a:t>73: Percorrendo uma Árvore </a:t>
            </a:r>
            <a:r>
              <a:rPr lang="pt-BR" dirty="0"/>
              <a:t>Binária: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youtu.be/z7XwVVYQRAA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74: Árvore Binária de </a:t>
            </a:r>
            <a:r>
              <a:rPr lang="pt-BR" dirty="0"/>
              <a:t>Busca: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youtu.be/M7cb4HjePJk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75: Inserção em Árvore Binária de </a:t>
            </a:r>
            <a:r>
              <a:rPr lang="pt-BR" dirty="0"/>
              <a:t>Busca: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youtu.be/8cdbmsPaR-k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76: Remoção em Árvore Binária de </a:t>
            </a:r>
            <a:r>
              <a:rPr lang="pt-BR" dirty="0"/>
              <a:t>Busca: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</a:t>
            </a:r>
            <a:r>
              <a:rPr lang="pt-BR" dirty="0">
                <a:hlinkClick r:id="rId5"/>
              </a:rPr>
              <a:t>/_</a:t>
            </a:r>
            <a:r>
              <a:rPr lang="pt-BR" dirty="0" smtClean="0">
                <a:hlinkClick r:id="rId5"/>
              </a:rPr>
              <a:t>0Yu9BSYXGY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77: Consulta em Árvore Binária de </a:t>
            </a:r>
            <a:r>
              <a:rPr lang="pt-BR" dirty="0"/>
              <a:t>Busca</a:t>
            </a:r>
            <a:r>
              <a:rPr lang="pt-BR"/>
              <a:t>: </a:t>
            </a:r>
            <a:endParaRPr lang="pt-BR" smtClean="0">
              <a:hlinkClick r:id="rId6"/>
            </a:endParaRPr>
          </a:p>
          <a:p>
            <a:pPr lvl="1"/>
            <a:r>
              <a:rPr lang="pt-BR" smtClean="0">
                <a:hlinkClick r:id="rId6"/>
              </a:rPr>
              <a:t>youtu.be/mw_wqqB48yY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7681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Principais </a:t>
            </a:r>
            <a:r>
              <a:rPr lang="pt-BR" dirty="0"/>
              <a:t>conceitos relativos as árvores</a:t>
            </a:r>
          </a:p>
          <a:p>
            <a:pPr lvl="1"/>
            <a:r>
              <a:rPr lang="pt-BR" dirty="0" smtClean="0"/>
              <a:t>Raiz</a:t>
            </a:r>
          </a:p>
          <a:p>
            <a:pPr lvl="2"/>
            <a:r>
              <a:rPr lang="pt-BR" dirty="0" smtClean="0"/>
              <a:t>nó mais alto na árvore, </a:t>
            </a:r>
            <a:r>
              <a:rPr lang="pt-BR" dirty="0"/>
              <a:t>o único que não possui </a:t>
            </a:r>
            <a:r>
              <a:rPr lang="pt-BR" dirty="0" smtClean="0"/>
              <a:t>pai</a:t>
            </a:r>
            <a:endParaRPr lang="pt-BR" dirty="0"/>
          </a:p>
          <a:p>
            <a:pPr lvl="1"/>
            <a:r>
              <a:rPr lang="pt-BR" dirty="0" smtClean="0"/>
              <a:t>Pai ou ancestral</a:t>
            </a:r>
          </a:p>
          <a:p>
            <a:pPr lvl="2"/>
            <a:r>
              <a:rPr lang="pt-BR" dirty="0" smtClean="0"/>
              <a:t>nó </a:t>
            </a:r>
            <a:r>
              <a:rPr lang="pt-BR" dirty="0"/>
              <a:t>antecessor imediato de outro </a:t>
            </a:r>
            <a:r>
              <a:rPr lang="pt-BR" dirty="0" smtClean="0"/>
              <a:t>nó</a:t>
            </a:r>
            <a:endParaRPr lang="pt-BR" dirty="0"/>
          </a:p>
          <a:p>
            <a:pPr lvl="1"/>
            <a:r>
              <a:rPr lang="pt-BR" dirty="0" smtClean="0"/>
              <a:t>Filho</a:t>
            </a:r>
          </a:p>
          <a:p>
            <a:pPr lvl="2"/>
            <a:r>
              <a:rPr lang="pt-BR" dirty="0" smtClean="0"/>
              <a:t>é </a:t>
            </a:r>
            <a:r>
              <a:rPr lang="pt-BR" dirty="0"/>
              <a:t>o nó sucessor imediato de outro </a:t>
            </a:r>
            <a:r>
              <a:rPr lang="pt-BR" dirty="0" smtClean="0"/>
              <a:t>nó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72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Principais </a:t>
            </a:r>
            <a:r>
              <a:rPr lang="pt-BR" dirty="0"/>
              <a:t>conceitos relativos as árvores</a:t>
            </a:r>
          </a:p>
          <a:p>
            <a:pPr lvl="1"/>
            <a:r>
              <a:rPr lang="pt-BR" dirty="0" smtClean="0"/>
              <a:t>Nó folha ou terminal</a:t>
            </a:r>
          </a:p>
          <a:p>
            <a:pPr lvl="2"/>
            <a:r>
              <a:rPr lang="pt-BR" dirty="0" smtClean="0"/>
              <a:t>qualquer </a:t>
            </a:r>
            <a:r>
              <a:rPr lang="pt-BR" dirty="0"/>
              <a:t>nó que não possui </a:t>
            </a:r>
            <a:r>
              <a:rPr lang="pt-BR" dirty="0" smtClean="0"/>
              <a:t>filhos</a:t>
            </a:r>
            <a:endParaRPr lang="pt-BR" dirty="0"/>
          </a:p>
          <a:p>
            <a:pPr lvl="1"/>
            <a:r>
              <a:rPr lang="pt-BR" dirty="0" smtClean="0"/>
              <a:t>Nó interno ou não-terminal</a:t>
            </a:r>
          </a:p>
          <a:p>
            <a:pPr lvl="2"/>
            <a:r>
              <a:rPr lang="pt-BR" dirty="0" smtClean="0"/>
              <a:t>nó </a:t>
            </a:r>
            <a:r>
              <a:rPr lang="pt-BR" dirty="0"/>
              <a:t>que possui ao menos UM </a:t>
            </a:r>
            <a:r>
              <a:rPr lang="pt-BR" dirty="0" smtClean="0"/>
              <a:t>filho</a:t>
            </a:r>
            <a:endParaRPr lang="pt-BR" dirty="0"/>
          </a:p>
          <a:p>
            <a:pPr lvl="1"/>
            <a:r>
              <a:rPr lang="pt-BR" dirty="0" smtClean="0"/>
              <a:t>Caminho</a:t>
            </a:r>
          </a:p>
          <a:p>
            <a:pPr lvl="2"/>
            <a:r>
              <a:rPr lang="pt-BR" dirty="0" smtClean="0"/>
              <a:t>sequência </a:t>
            </a:r>
            <a:r>
              <a:rPr lang="pt-BR" dirty="0"/>
              <a:t>de nós de modo que existe sempre uma aresta ligando o nó anterior com o </a:t>
            </a:r>
            <a:r>
              <a:rPr lang="pt-BR" dirty="0" smtClean="0"/>
              <a:t>seguinte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13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</a:t>
            </a:r>
            <a:r>
              <a:rPr lang="pt-BR" dirty="0"/>
              <a:t>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763688" y="2503929"/>
            <a:ext cx="6264695" cy="3949407"/>
            <a:chOff x="1763688" y="2503929"/>
            <a:chExt cx="6264695" cy="3949407"/>
          </a:xfrm>
        </p:grpSpPr>
        <p:sp>
          <p:nvSpPr>
            <p:cNvPr id="33" name="Elipse 32"/>
            <p:cNvSpPr/>
            <p:nvPr/>
          </p:nvSpPr>
          <p:spPr>
            <a:xfrm>
              <a:off x="4065915" y="304541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2046841" y="495505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3054953" y="394693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5074027" y="394693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4065915" y="495505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082139" y="495505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3054953" y="495505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Conector reto 39"/>
            <p:cNvCxnSpPr>
              <a:stCxn id="35" idx="7"/>
              <a:endCxn id="33" idx="3"/>
            </p:cNvCxnSpPr>
            <p:nvPr/>
          </p:nvCxnSpPr>
          <p:spPr>
            <a:xfrm flipV="1">
              <a:off x="3359834" y="3350295"/>
              <a:ext cx="758390" cy="64895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>
              <a:stCxn id="34" idx="7"/>
              <a:endCxn id="35" idx="3"/>
            </p:cNvCxnSpPr>
            <p:nvPr/>
          </p:nvCxnSpPr>
          <p:spPr>
            <a:xfrm flipV="1">
              <a:off x="2351722" y="4251820"/>
              <a:ext cx="755540" cy="7555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>
              <a:stCxn id="36" idx="1"/>
              <a:endCxn id="33" idx="5"/>
            </p:cNvCxnSpPr>
            <p:nvPr/>
          </p:nvCxnSpPr>
          <p:spPr>
            <a:xfrm flipH="1" flipV="1">
              <a:off x="4370796" y="3350295"/>
              <a:ext cx="755540" cy="64895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Conector reto 42"/>
            <p:cNvCxnSpPr>
              <a:stCxn id="35" idx="4"/>
              <a:endCxn id="39" idx="0"/>
            </p:cNvCxnSpPr>
            <p:nvPr/>
          </p:nvCxnSpPr>
          <p:spPr>
            <a:xfrm>
              <a:off x="3233548" y="4304129"/>
              <a:ext cx="0" cy="6509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Conector reto 43"/>
            <p:cNvCxnSpPr>
              <a:stCxn id="35" idx="5"/>
              <a:endCxn id="37" idx="1"/>
            </p:cNvCxnSpPr>
            <p:nvPr/>
          </p:nvCxnSpPr>
          <p:spPr>
            <a:xfrm>
              <a:off x="3359834" y="4251820"/>
              <a:ext cx="758390" cy="7555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>
              <a:stCxn id="38" idx="1"/>
              <a:endCxn id="36" idx="5"/>
            </p:cNvCxnSpPr>
            <p:nvPr/>
          </p:nvCxnSpPr>
          <p:spPr>
            <a:xfrm flipH="1" flipV="1">
              <a:off x="5378908" y="4251820"/>
              <a:ext cx="755540" cy="7555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6" name="CaixaDeTexto 45"/>
            <p:cNvSpPr txBox="1"/>
            <p:nvPr/>
          </p:nvSpPr>
          <p:spPr>
            <a:xfrm>
              <a:off x="4538301" y="2503929"/>
              <a:ext cx="25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RAIZ ou PAI DO NO C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4288779" y="5807005"/>
              <a:ext cx="2150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NÓ FOLHA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OU TERMINAL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Conector de seta reta 47"/>
            <p:cNvCxnSpPr>
              <a:stCxn id="46" idx="2"/>
              <a:endCxn id="33" idx="6"/>
            </p:cNvCxnSpPr>
            <p:nvPr/>
          </p:nvCxnSpPr>
          <p:spPr>
            <a:xfrm flipH="1">
              <a:off x="4423105" y="2873261"/>
              <a:ext cx="1365328" cy="3507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cxnSp>
          <p:nvCxnSpPr>
            <p:cNvPr id="49" name="Conector de seta reta 48"/>
            <p:cNvCxnSpPr>
              <a:stCxn id="47" idx="0"/>
              <a:endCxn id="37" idx="5"/>
            </p:cNvCxnSpPr>
            <p:nvPr/>
          </p:nvCxnSpPr>
          <p:spPr>
            <a:xfrm flipH="1" flipV="1">
              <a:off x="4370796" y="5259932"/>
              <a:ext cx="993258" cy="54707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cxnSp>
          <p:nvCxnSpPr>
            <p:cNvPr id="50" name="Conector de seta reta 49"/>
            <p:cNvCxnSpPr>
              <a:stCxn id="47" idx="0"/>
              <a:endCxn id="38" idx="3"/>
            </p:cNvCxnSpPr>
            <p:nvPr/>
          </p:nvCxnSpPr>
          <p:spPr>
            <a:xfrm flipV="1">
              <a:off x="5364054" y="5259932"/>
              <a:ext cx="770394" cy="54707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cxnSp>
          <p:nvCxnSpPr>
            <p:cNvPr id="51" name="Conector de seta reta 50"/>
            <p:cNvCxnSpPr>
              <a:stCxn id="52" idx="2"/>
              <a:endCxn id="33" idx="2"/>
            </p:cNvCxnSpPr>
            <p:nvPr/>
          </p:nvCxnSpPr>
          <p:spPr>
            <a:xfrm>
              <a:off x="2561761" y="2918657"/>
              <a:ext cx="1504154" cy="305352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sp>
          <p:nvSpPr>
            <p:cNvPr id="52" name="CaixaDeTexto 51"/>
            <p:cNvSpPr txBox="1"/>
            <p:nvPr/>
          </p:nvSpPr>
          <p:spPr>
            <a:xfrm>
              <a:off x="1763688" y="2549325"/>
              <a:ext cx="159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NÓ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3" name="Conector de seta reta 52"/>
            <p:cNvCxnSpPr>
              <a:stCxn id="52" idx="2"/>
              <a:endCxn id="35" idx="1"/>
            </p:cNvCxnSpPr>
            <p:nvPr/>
          </p:nvCxnSpPr>
          <p:spPr>
            <a:xfrm>
              <a:off x="2561761" y="2918657"/>
              <a:ext cx="545501" cy="108059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cxnSp>
          <p:nvCxnSpPr>
            <p:cNvPr id="54" name="Conector de seta reta 53"/>
            <p:cNvCxnSpPr>
              <a:stCxn id="52" idx="2"/>
              <a:endCxn id="34" idx="0"/>
            </p:cNvCxnSpPr>
            <p:nvPr/>
          </p:nvCxnSpPr>
          <p:spPr>
            <a:xfrm flipH="1">
              <a:off x="2225436" y="2918657"/>
              <a:ext cx="336325" cy="20363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ash"/>
              <a:tailEnd type="arrow"/>
            </a:ln>
            <a:effectLst/>
          </p:spPr>
        </p:cxnSp>
        <p:sp>
          <p:nvSpPr>
            <p:cNvPr id="55" name="Retângulo de cantos arredondados 54"/>
            <p:cNvSpPr/>
            <p:nvPr/>
          </p:nvSpPr>
          <p:spPr>
            <a:xfrm>
              <a:off x="1763689" y="4736177"/>
              <a:ext cx="2984878" cy="720080"/>
            </a:xfrm>
            <a:prstGeom prst="roundRect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902826" y="5456257"/>
              <a:ext cx="263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FILHOS DO NÓ B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4900967" y="3765494"/>
              <a:ext cx="758986" cy="720080"/>
            </a:xfrm>
            <a:prstGeom prst="roundRect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074026" y="3386860"/>
              <a:ext cx="180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PAI DO NÓ </a:t>
              </a: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</a:p>
          </p:txBody>
        </p:sp>
        <p:sp>
          <p:nvSpPr>
            <p:cNvPr id="59" name="Retângulo de cantos arredondados 58"/>
            <p:cNvSpPr/>
            <p:nvPr/>
          </p:nvSpPr>
          <p:spPr>
            <a:xfrm>
              <a:off x="5875690" y="4736177"/>
              <a:ext cx="758986" cy="720080"/>
            </a:xfrm>
            <a:prstGeom prst="roundRect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6048748" y="4357543"/>
              <a:ext cx="1979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FILHO DO NÓ </a:t>
              </a:r>
              <a:r>
                <a:rPr lang="pt-BR" kern="0" dirty="0">
                  <a:solidFill>
                    <a:sysClr val="windowText" lastClr="000000"/>
                  </a:solidFill>
                </a:rPr>
                <a:t>C</a:t>
              </a: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2053</TotalTime>
  <Words>2830</Words>
  <Application>Microsoft Office PowerPoint</Application>
  <PresentationFormat>Apresentação na tela (4:3)</PresentationFormat>
  <Paragraphs>815</Paragraphs>
  <Slides>64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5" baseType="lpstr">
      <vt:lpstr>Mediano</vt:lpstr>
      <vt:lpstr>Árvores e árvore binária de busca</vt:lpstr>
      <vt:lpstr>Definição</vt:lpstr>
      <vt:lpstr>Definição</vt:lpstr>
      <vt:lpstr>Definição</vt:lpstr>
      <vt:lpstr>Definição</vt:lpstr>
      <vt:lpstr>Definição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Tipos de árvores</vt:lpstr>
      <vt:lpstr>Árvore Binária</vt:lpstr>
      <vt:lpstr>Árvore Binária</vt:lpstr>
      <vt:lpstr>Árvore Binária</vt:lpstr>
      <vt:lpstr>Árvore Binária</vt:lpstr>
      <vt:lpstr>Árvore Binária</vt:lpstr>
      <vt:lpstr>Árvore Binária</vt:lpstr>
      <vt:lpstr>Tipo de representação</vt:lpstr>
      <vt:lpstr>Tipo de representação</vt:lpstr>
      <vt:lpstr>Tipo de representação</vt:lpstr>
      <vt:lpstr>TAD Árvore Binária</vt:lpstr>
      <vt:lpstr>TAD Árvore Binária</vt:lpstr>
      <vt:lpstr>TAD Árvore Binária</vt:lpstr>
      <vt:lpstr>TAD Árvore Binária</vt:lpstr>
      <vt:lpstr>TAD Árvore Binária</vt:lpstr>
      <vt:lpstr>TAD Árvore Binária</vt:lpstr>
      <vt:lpstr>TAD Árvore Binária</vt:lpstr>
      <vt:lpstr>TAD Árvore Binária</vt:lpstr>
      <vt:lpstr>TAD Árvore Binária</vt:lpstr>
      <vt:lpstr>TAD Árvore Binária</vt:lpstr>
      <vt:lpstr>Percurso na árvore</vt:lpstr>
      <vt:lpstr>Percurso na árvore</vt:lpstr>
      <vt:lpstr>Percurso pré-ordem</vt:lpstr>
      <vt:lpstr>Percurso pré-ordem</vt:lpstr>
      <vt:lpstr>Percurso em-ordem</vt:lpstr>
      <vt:lpstr>Percurso em-ordem</vt:lpstr>
      <vt:lpstr>Percurso pós-ordem</vt:lpstr>
      <vt:lpstr>Percurso pós-ordem</vt:lpstr>
      <vt:lpstr>Árvore Binária de Busca - ABB</vt:lpstr>
      <vt:lpstr>Árvore Binária de Busca</vt:lpstr>
      <vt:lpstr>Árvore Binária de Busca</vt:lpstr>
      <vt:lpstr>Árvore Binária de Busca</vt:lpstr>
      <vt:lpstr>Árvore Binária de Busca</vt:lpstr>
      <vt:lpstr>Árvore Binária de Busca</vt:lpstr>
      <vt:lpstr>Árvore Binária de Busca - Inserção</vt:lpstr>
      <vt:lpstr>Árvore Binária de Busca: Inserção</vt:lpstr>
      <vt:lpstr>TAD Árvore Binária</vt:lpstr>
      <vt:lpstr>TAD Árvore Binária</vt:lpstr>
      <vt:lpstr>Árvore Binária de Busca: Inserção</vt:lpstr>
      <vt:lpstr>Árvore Binária de Busca: Busca</vt:lpstr>
      <vt:lpstr>TAD Árvore Binária</vt:lpstr>
      <vt:lpstr>Árvore Binária de Busca: Busca</vt:lpstr>
      <vt:lpstr>Árvore Binária de Busca: Busca</vt:lpstr>
      <vt:lpstr>Árvore Binária de Busca: Remoção</vt:lpstr>
      <vt:lpstr>TAD Árvore Binária</vt:lpstr>
      <vt:lpstr>TAD Árvore Binária</vt:lpstr>
      <vt:lpstr>TAD Árvore Binária</vt:lpstr>
      <vt:lpstr>Árvore Binária de Busca: Remoção</vt:lpstr>
      <vt:lpstr>Árvore Binária de Busca: Remoção</vt:lpstr>
      <vt:lpstr>Árvore Binária de Busca: Remoção</vt:lpstr>
      <vt:lpstr>Material Complementar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154</cp:revision>
  <dcterms:created xsi:type="dcterms:W3CDTF">2013-02-10T18:49:59Z</dcterms:created>
  <dcterms:modified xsi:type="dcterms:W3CDTF">2019-04-22T17:14:55Z</dcterms:modified>
</cp:coreProperties>
</file>