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67"/>
  </p:notesMasterIdLst>
  <p:sldIdLst>
    <p:sldId id="256" r:id="rId2"/>
    <p:sldId id="259" r:id="rId3"/>
    <p:sldId id="293" r:id="rId4"/>
    <p:sldId id="286" r:id="rId5"/>
    <p:sldId id="294" r:id="rId6"/>
    <p:sldId id="295" r:id="rId7"/>
    <p:sldId id="296" r:id="rId8"/>
    <p:sldId id="260" r:id="rId9"/>
    <p:sldId id="261" r:id="rId10"/>
    <p:sldId id="287" r:id="rId11"/>
    <p:sldId id="315" r:id="rId12"/>
    <p:sldId id="316" r:id="rId13"/>
    <p:sldId id="297" r:id="rId14"/>
    <p:sldId id="300" r:id="rId15"/>
    <p:sldId id="298" r:id="rId16"/>
    <p:sldId id="299" r:id="rId17"/>
    <p:sldId id="301" r:id="rId18"/>
    <p:sldId id="263" r:id="rId19"/>
    <p:sldId id="317" r:id="rId20"/>
    <p:sldId id="264" r:id="rId21"/>
    <p:sldId id="265" r:id="rId22"/>
    <p:sldId id="266" r:id="rId23"/>
    <p:sldId id="302" r:id="rId24"/>
    <p:sldId id="267" r:id="rId25"/>
    <p:sldId id="318" r:id="rId26"/>
    <p:sldId id="268" r:id="rId27"/>
    <p:sldId id="269" r:id="rId28"/>
    <p:sldId id="270" r:id="rId29"/>
    <p:sldId id="303" r:id="rId30"/>
    <p:sldId id="271" r:id="rId31"/>
    <p:sldId id="272" r:id="rId32"/>
    <p:sldId id="273" r:id="rId33"/>
    <p:sldId id="274" r:id="rId34"/>
    <p:sldId id="275" r:id="rId35"/>
    <p:sldId id="276" r:id="rId36"/>
    <p:sldId id="304" r:id="rId37"/>
    <p:sldId id="277" r:id="rId38"/>
    <p:sldId id="278" r:id="rId39"/>
    <p:sldId id="279" r:id="rId40"/>
    <p:sldId id="280" r:id="rId41"/>
    <p:sldId id="281" r:id="rId42"/>
    <p:sldId id="282" r:id="rId43"/>
    <p:sldId id="306" r:id="rId44"/>
    <p:sldId id="305" r:id="rId45"/>
    <p:sldId id="307" r:id="rId46"/>
    <p:sldId id="308" r:id="rId47"/>
    <p:sldId id="309" r:id="rId48"/>
    <p:sldId id="319" r:id="rId49"/>
    <p:sldId id="320" r:id="rId50"/>
    <p:sldId id="321" r:id="rId51"/>
    <p:sldId id="283" r:id="rId52"/>
    <p:sldId id="284" r:id="rId53"/>
    <p:sldId id="310" r:id="rId54"/>
    <p:sldId id="285" r:id="rId55"/>
    <p:sldId id="311" r:id="rId56"/>
    <p:sldId id="288" r:id="rId57"/>
    <p:sldId id="313" r:id="rId58"/>
    <p:sldId id="322" r:id="rId59"/>
    <p:sldId id="323" r:id="rId60"/>
    <p:sldId id="324" r:id="rId61"/>
    <p:sldId id="328" r:id="rId62"/>
    <p:sldId id="326" r:id="rId63"/>
    <p:sldId id="289" r:id="rId64"/>
    <p:sldId id="312" r:id="rId65"/>
    <p:sldId id="314" r:id="rId6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69B30-11EC-4385-9006-B5B57B444AFF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9A2AB-49EB-4E27-9B9D-B220B1C9FC1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04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65D292F-1202-46A0-8915-96D74CE3A474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E1FE-7D18-41D1-89D1-2EE0629EFEB2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09EF806-1C09-4F5F-B46B-D52D905E11F8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0A8C-D66C-4A42-BE7E-6EBB5D638B52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33BA-AE91-4606-B4B2-7D416F154859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07E7CA8-9B19-41A1-B171-5E3C797AD83C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CBC33D4-0AF2-4363-ACA7-F1443C17A20E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64FB-678D-4B0D-96C5-AABA6714F545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A0FF-301F-4C6F-9B70-FDCFD06AADF6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4563-1905-4121-91B7-97215C01B55D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FF9B99D-36B6-4585-95C4-1B9F04F4B21B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9380FAB-A11D-4461-BD73-A6573C007330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hyperlink" Target="http://youtu.be/F7_Daymw-WM" TargetMode="External"/><Relationship Id="rId3" Type="http://schemas.openxmlformats.org/officeDocument/2006/relationships/hyperlink" Target="http://youtu.be/4eO3UbTiRyo" TargetMode="External"/><Relationship Id="rId7" Type="http://schemas.openxmlformats.org/officeDocument/2006/relationships/hyperlink" Target="http://youtu.be/lQsVUxa3Auk" TargetMode="External"/><Relationship Id="rId2" Type="http://schemas.openxmlformats.org/officeDocument/2006/relationships/hyperlink" Target="http://youtu.be/Au-6c55J90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.be/6OJ8stXwdq0" TargetMode="External"/><Relationship Id="rId5" Type="http://schemas.openxmlformats.org/officeDocument/2006/relationships/hyperlink" Target="http://youtu.be/1HkWqH7L2rU" TargetMode="External"/><Relationship Id="rId4" Type="http://schemas.openxmlformats.org/officeDocument/2006/relationships/hyperlink" Target="http://youtu.be/I5cl39jdnow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Árvore AVL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smtClean="0"/>
              <a:t>André Backes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Árvore AVL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Voltando ao problema anterior</a:t>
            </a:r>
          </a:p>
          <a:p>
            <a:r>
              <a:rPr lang="pt-BR" dirty="0" smtClean="0"/>
              <a:t>Inserção dos valores {1,2,3,10,4,5,9,7,8,6}</a:t>
            </a:r>
          </a:p>
          <a:p>
            <a:endParaRPr lang="pt-BR" dirty="0"/>
          </a:p>
        </p:txBody>
      </p:sp>
      <p:grpSp>
        <p:nvGrpSpPr>
          <p:cNvPr id="36" name="Grupo 35"/>
          <p:cNvGrpSpPr/>
          <p:nvPr/>
        </p:nvGrpSpPr>
        <p:grpSpPr>
          <a:xfrm>
            <a:off x="1357290" y="3131106"/>
            <a:ext cx="6177006" cy="2655348"/>
            <a:chOff x="1357290" y="2671700"/>
            <a:chExt cx="6177006" cy="2655348"/>
          </a:xfrm>
        </p:grpSpPr>
        <p:sp>
          <p:nvSpPr>
            <p:cNvPr id="37" name="Elipse 36"/>
            <p:cNvSpPr/>
            <p:nvPr/>
          </p:nvSpPr>
          <p:spPr>
            <a:xfrm>
              <a:off x="3858190" y="2797808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8" name="Elipse 37"/>
            <p:cNvSpPr/>
            <p:nvPr/>
          </p:nvSpPr>
          <p:spPr>
            <a:xfrm>
              <a:off x="1714480" y="401624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9" name="Elipse 38"/>
            <p:cNvSpPr/>
            <p:nvPr/>
          </p:nvSpPr>
          <p:spPr>
            <a:xfrm>
              <a:off x="2562046" y="337387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0" name="Elipse 39"/>
            <p:cNvSpPr/>
            <p:nvPr/>
          </p:nvSpPr>
          <p:spPr>
            <a:xfrm>
              <a:off x="5231472" y="337387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7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1" name="Elipse 40"/>
            <p:cNvSpPr/>
            <p:nvPr/>
          </p:nvSpPr>
          <p:spPr>
            <a:xfrm>
              <a:off x="3500430" y="401624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2" name="Elipse 41"/>
            <p:cNvSpPr/>
            <p:nvPr/>
          </p:nvSpPr>
          <p:spPr>
            <a:xfrm>
              <a:off x="6150476" y="401624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9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3" name="Elipse 42"/>
            <p:cNvSpPr/>
            <p:nvPr/>
          </p:nvSpPr>
          <p:spPr>
            <a:xfrm>
              <a:off x="4357686" y="401624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5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44" name="Conector reto 43"/>
            <p:cNvCxnSpPr>
              <a:stCxn id="39" idx="6"/>
              <a:endCxn id="37" idx="2"/>
            </p:cNvCxnSpPr>
            <p:nvPr/>
          </p:nvCxnSpPr>
          <p:spPr>
            <a:xfrm flipV="1">
              <a:off x="2919236" y="2976403"/>
              <a:ext cx="938954" cy="57606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5" name="Conector reto 44"/>
            <p:cNvCxnSpPr>
              <a:stCxn id="38" idx="7"/>
              <a:endCxn id="39" idx="3"/>
            </p:cNvCxnSpPr>
            <p:nvPr/>
          </p:nvCxnSpPr>
          <p:spPr>
            <a:xfrm rot="5400000" flipH="1" flipV="1">
              <a:off x="2121958" y="3576156"/>
              <a:ext cx="389800" cy="59499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6" name="Conector reto 45"/>
            <p:cNvCxnSpPr>
              <a:stCxn id="40" idx="2"/>
              <a:endCxn id="37" idx="6"/>
            </p:cNvCxnSpPr>
            <p:nvPr/>
          </p:nvCxnSpPr>
          <p:spPr>
            <a:xfrm rot="10800000">
              <a:off x="4215380" y="2976403"/>
              <a:ext cx="1016092" cy="57606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7" name="Conector reto 46"/>
            <p:cNvCxnSpPr>
              <a:stCxn id="40" idx="3"/>
              <a:endCxn id="43" idx="7"/>
            </p:cNvCxnSpPr>
            <p:nvPr/>
          </p:nvCxnSpPr>
          <p:spPr>
            <a:xfrm rot="5400000">
              <a:off x="4778274" y="3563046"/>
              <a:ext cx="389800" cy="62121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8" name="Conector reto 47"/>
            <p:cNvCxnSpPr>
              <a:stCxn id="39" idx="5"/>
              <a:endCxn id="41" idx="1"/>
            </p:cNvCxnSpPr>
            <p:nvPr/>
          </p:nvCxnSpPr>
          <p:spPr>
            <a:xfrm rot="16200000" flipH="1">
              <a:off x="3014933" y="3530747"/>
              <a:ext cx="389800" cy="68581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9" name="Conector reto 48"/>
            <p:cNvCxnSpPr>
              <a:stCxn id="42" idx="1"/>
              <a:endCxn id="40" idx="5"/>
            </p:cNvCxnSpPr>
            <p:nvPr/>
          </p:nvCxnSpPr>
          <p:spPr>
            <a:xfrm rot="16200000" flipV="1">
              <a:off x="5674669" y="3540437"/>
              <a:ext cx="389800" cy="6664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50" name="Elipse 49"/>
            <p:cNvSpPr/>
            <p:nvPr/>
          </p:nvSpPr>
          <p:spPr>
            <a:xfrm>
              <a:off x="5005758" y="466490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6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51" name="Conector reto 50"/>
            <p:cNvCxnSpPr>
              <a:stCxn id="50" idx="1"/>
              <a:endCxn id="43" idx="5"/>
            </p:cNvCxnSpPr>
            <p:nvPr/>
          </p:nvCxnSpPr>
          <p:spPr>
            <a:xfrm rot="16200000" flipV="1">
              <a:off x="4662272" y="4321420"/>
              <a:ext cx="396090" cy="3955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52" name="Elipse 51"/>
            <p:cNvSpPr/>
            <p:nvPr/>
          </p:nvSpPr>
          <p:spPr>
            <a:xfrm>
              <a:off x="6792848" y="466490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3" name="Elipse 52"/>
            <p:cNvSpPr/>
            <p:nvPr/>
          </p:nvSpPr>
          <p:spPr>
            <a:xfrm>
              <a:off x="5643570" y="466490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8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54" name="Conector reto 53"/>
            <p:cNvCxnSpPr>
              <a:stCxn id="42" idx="3"/>
              <a:endCxn id="53" idx="7"/>
            </p:cNvCxnSpPr>
            <p:nvPr/>
          </p:nvCxnSpPr>
          <p:spPr>
            <a:xfrm rot="5400000">
              <a:off x="5877573" y="4392003"/>
              <a:ext cx="396090" cy="25433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" name="Conector reto 54"/>
            <p:cNvCxnSpPr>
              <a:stCxn id="52" idx="1"/>
              <a:endCxn id="42" idx="5"/>
            </p:cNvCxnSpPr>
            <p:nvPr/>
          </p:nvCxnSpPr>
          <p:spPr>
            <a:xfrm rot="16200000" flipV="1">
              <a:off x="6452212" y="4324270"/>
              <a:ext cx="396090" cy="3898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56" name="CaixaDeTexto 55"/>
            <p:cNvSpPr txBox="1"/>
            <p:nvPr/>
          </p:nvSpPr>
          <p:spPr>
            <a:xfrm>
              <a:off x="6734430" y="4643446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10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1357290" y="3695702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3357554" y="3695702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4689518" y="4000504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-1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6429388" y="4000504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214810" y="4643446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505456" y="4957716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6643702" y="4957716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2357422" y="3043235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4967290" y="3043235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4181472" y="2671700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-1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TAD </a:t>
            </a:r>
            <a:r>
              <a:rPr lang="pt-BR" dirty="0"/>
              <a:t>Á</a:t>
            </a:r>
            <a:r>
              <a:rPr lang="pt-BR" dirty="0" smtClean="0"/>
              <a:t>rvore AVL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Definindo a árvore</a:t>
            </a:r>
          </a:p>
          <a:p>
            <a:pPr lvl="1"/>
            <a:r>
              <a:rPr lang="pt-BR" dirty="0"/>
              <a:t>Criação e destruição: igual a da árvore binária</a:t>
            </a:r>
          </a:p>
          <a:p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95"/>
          <a:stretch/>
        </p:blipFill>
        <p:spPr bwMode="auto">
          <a:xfrm>
            <a:off x="1397834" y="2691457"/>
            <a:ext cx="6348331" cy="315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2869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TAD </a:t>
            </a:r>
            <a:r>
              <a:rPr lang="pt-BR" dirty="0"/>
              <a:t>Á</a:t>
            </a:r>
            <a:r>
              <a:rPr lang="pt-BR" dirty="0" smtClean="0"/>
              <a:t>rvore AVL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Calculando o fator de balanceamento</a:t>
            </a: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6847"/>
          <a:stretch/>
        </p:blipFill>
        <p:spPr bwMode="auto">
          <a:xfrm>
            <a:off x="1397834" y="2276872"/>
            <a:ext cx="6348331" cy="24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3190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Rotações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Objetivo: corrigir o </a:t>
            </a:r>
            <a:r>
              <a:rPr lang="pt-BR" b="1" dirty="0" smtClean="0"/>
              <a:t>fator de balanceamento </a:t>
            </a:r>
            <a:r>
              <a:rPr lang="pt-BR" dirty="0" smtClean="0"/>
              <a:t>(ou </a:t>
            </a:r>
            <a:r>
              <a:rPr lang="pt-BR" b="1" dirty="0" err="1" smtClean="0"/>
              <a:t>fb</a:t>
            </a:r>
            <a:r>
              <a:rPr lang="pt-BR" dirty="0" smtClean="0"/>
              <a:t>) de cada nó</a:t>
            </a:r>
          </a:p>
          <a:p>
            <a:pPr lvl="1"/>
            <a:r>
              <a:rPr lang="pt-BR" dirty="0" smtClean="0"/>
              <a:t>Operação básica para balancear uma árvore AVL</a:t>
            </a:r>
          </a:p>
          <a:p>
            <a:r>
              <a:rPr lang="pt-BR" dirty="0" smtClean="0"/>
              <a:t>Ao </a:t>
            </a:r>
            <a:r>
              <a:rPr lang="pt-BR" dirty="0"/>
              <a:t>todo, existem dois tipos de rotação</a:t>
            </a:r>
          </a:p>
          <a:p>
            <a:pPr lvl="1"/>
            <a:r>
              <a:rPr lang="pt-BR" dirty="0"/>
              <a:t>Rotação </a:t>
            </a:r>
            <a:r>
              <a:rPr lang="pt-BR" dirty="0" smtClean="0"/>
              <a:t>simples</a:t>
            </a:r>
          </a:p>
          <a:p>
            <a:pPr lvl="1"/>
            <a:r>
              <a:rPr lang="pt-BR" dirty="0" smtClean="0"/>
              <a:t>Rotação </a:t>
            </a:r>
            <a:r>
              <a:rPr lang="pt-BR" dirty="0"/>
              <a:t>dupla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Rotações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 rotações diferem entre si pelo sentido da inclinação entre o nó pai e filho</a:t>
            </a:r>
          </a:p>
          <a:p>
            <a:pPr lvl="1"/>
            <a:r>
              <a:rPr lang="pt-BR" dirty="0" smtClean="0"/>
              <a:t>Rotação simples</a:t>
            </a:r>
          </a:p>
          <a:p>
            <a:pPr lvl="2"/>
            <a:r>
              <a:rPr lang="pt-BR" dirty="0" smtClean="0"/>
              <a:t>O nó desbalanceado (pai), seu filho e o seu neto estão todos no mesmo sentido de inclinação</a:t>
            </a:r>
          </a:p>
          <a:p>
            <a:pPr lvl="1"/>
            <a:r>
              <a:rPr lang="pt-BR" dirty="0" smtClean="0"/>
              <a:t>Rotação dupla</a:t>
            </a:r>
          </a:p>
          <a:p>
            <a:pPr lvl="2"/>
            <a:r>
              <a:rPr lang="pt-BR" dirty="0"/>
              <a:t>O</a:t>
            </a:r>
            <a:r>
              <a:rPr lang="pt-BR" dirty="0" smtClean="0"/>
              <a:t> nó desbalanceado (pai) e seu filho estão inclinados no sentido inverso ao neto</a:t>
            </a:r>
          </a:p>
          <a:p>
            <a:pPr lvl="2"/>
            <a:r>
              <a:rPr lang="pt-BR" b="1" dirty="0" smtClean="0"/>
              <a:t>Equivale a duas rotações simples.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Rotações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Ao todo, existem duas rotações simples e duas duplas: </a:t>
            </a:r>
          </a:p>
          <a:p>
            <a:pPr lvl="1"/>
            <a:r>
              <a:rPr lang="pt-BR" dirty="0" smtClean="0"/>
              <a:t>Rotação </a:t>
            </a:r>
            <a:r>
              <a:rPr lang="pt-BR" b="1" dirty="0" smtClean="0"/>
              <a:t>simples a direita </a:t>
            </a:r>
            <a:r>
              <a:rPr lang="pt-BR" dirty="0" smtClean="0"/>
              <a:t>ou </a:t>
            </a:r>
            <a:r>
              <a:rPr lang="pt-BR" b="1" dirty="0" smtClean="0"/>
              <a:t>Rotação LL</a:t>
            </a:r>
          </a:p>
          <a:p>
            <a:pPr lvl="1"/>
            <a:r>
              <a:rPr lang="pt-BR" dirty="0" smtClean="0"/>
              <a:t>Rotação </a:t>
            </a:r>
            <a:r>
              <a:rPr lang="pt-BR" b="1" dirty="0" smtClean="0"/>
              <a:t>simples a esquerda </a:t>
            </a:r>
            <a:r>
              <a:rPr lang="pt-BR" dirty="0" smtClean="0"/>
              <a:t>ou </a:t>
            </a:r>
            <a:r>
              <a:rPr lang="pt-BR" b="1" dirty="0" smtClean="0"/>
              <a:t>Rotação RR</a:t>
            </a:r>
          </a:p>
          <a:p>
            <a:pPr lvl="1"/>
            <a:r>
              <a:rPr lang="pt-BR" dirty="0" smtClean="0"/>
              <a:t>Rotação </a:t>
            </a:r>
            <a:r>
              <a:rPr lang="pt-BR" b="1" dirty="0" smtClean="0"/>
              <a:t>dupla a direita </a:t>
            </a:r>
            <a:r>
              <a:rPr lang="pt-BR" dirty="0" smtClean="0"/>
              <a:t>ou </a:t>
            </a:r>
            <a:r>
              <a:rPr lang="pt-BR" b="1" dirty="0" smtClean="0"/>
              <a:t>Rotação LR</a:t>
            </a:r>
          </a:p>
          <a:p>
            <a:pPr lvl="1"/>
            <a:r>
              <a:rPr lang="pt-BR" dirty="0" smtClean="0"/>
              <a:t>Rotação </a:t>
            </a:r>
            <a:r>
              <a:rPr lang="pt-BR" b="1" dirty="0" smtClean="0"/>
              <a:t>dupla a esquerda </a:t>
            </a:r>
            <a:r>
              <a:rPr lang="pt-BR" dirty="0" smtClean="0"/>
              <a:t>ou </a:t>
            </a:r>
            <a:r>
              <a:rPr lang="pt-BR" b="1" dirty="0" smtClean="0"/>
              <a:t>Rotação RL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Rotações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Rotações são aplicadas no ancestral mais próximo do nó inserido cujo fator de balanceamento passa a ser +2 ou -2</a:t>
            </a:r>
          </a:p>
          <a:p>
            <a:pPr lvl="1"/>
            <a:r>
              <a:rPr lang="pt-BR" dirty="0" smtClean="0"/>
              <a:t>Após uma inserção ou remoção, devemos voltar pelo mesmo caminho da árvore e recalcular o fator de balanceamento, </a:t>
            </a:r>
            <a:r>
              <a:rPr lang="pt-BR" b="1" dirty="0" err="1" smtClean="0"/>
              <a:t>fb</a:t>
            </a:r>
            <a:r>
              <a:rPr lang="pt-BR" dirty="0" smtClean="0"/>
              <a:t>, de cada nó</a:t>
            </a:r>
          </a:p>
          <a:p>
            <a:pPr lvl="1"/>
            <a:r>
              <a:rPr lang="pt-BR" dirty="0" smtClean="0"/>
              <a:t>Se o </a:t>
            </a:r>
            <a:r>
              <a:rPr lang="pt-BR" b="1" dirty="0" err="1" smtClean="0"/>
              <a:t>fb</a:t>
            </a:r>
            <a:r>
              <a:rPr lang="pt-BR" dirty="0" smtClean="0"/>
              <a:t> desse nó for +2 ou -2, uma rotação deverá ser aplicada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Rotação LL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Rotação LL ou rotação simples à direita</a:t>
            </a:r>
          </a:p>
          <a:p>
            <a:pPr lvl="1"/>
            <a:r>
              <a:rPr lang="pt-BR" dirty="0" smtClean="0"/>
              <a:t>Um novo nó</a:t>
            </a:r>
            <a:r>
              <a:rPr lang="pt-BR" b="1" dirty="0" smtClean="0"/>
              <a:t> </a:t>
            </a:r>
            <a:r>
              <a:rPr lang="pt-BR" dirty="0" smtClean="0"/>
              <a:t>é inserido na </a:t>
            </a:r>
            <a:r>
              <a:rPr lang="pt-BR" b="1" dirty="0" smtClean="0"/>
              <a:t>sub-árvore da esquerda</a:t>
            </a:r>
            <a:r>
              <a:rPr lang="pt-BR" dirty="0" smtClean="0"/>
              <a:t> </a:t>
            </a:r>
            <a:r>
              <a:rPr lang="pt-BR" b="1" dirty="0" smtClean="0"/>
              <a:t>do filho esquerdo </a:t>
            </a:r>
            <a:r>
              <a:rPr lang="pt-BR" dirty="0" smtClean="0"/>
              <a:t>de </a:t>
            </a:r>
            <a:r>
              <a:rPr lang="pt-BR" b="1" dirty="0" smtClean="0"/>
              <a:t>A</a:t>
            </a:r>
          </a:p>
          <a:p>
            <a:pPr lvl="2"/>
            <a:r>
              <a:rPr lang="pt-BR" b="1" dirty="0" smtClean="0"/>
              <a:t>A</a:t>
            </a:r>
            <a:r>
              <a:rPr lang="pt-BR" dirty="0" smtClean="0"/>
              <a:t> é o nó desbalanceado</a:t>
            </a:r>
          </a:p>
          <a:p>
            <a:pPr lvl="2"/>
            <a:r>
              <a:rPr lang="pt-BR" dirty="0" smtClean="0"/>
              <a:t>Dois movimentos para a esquerda: </a:t>
            </a:r>
            <a:r>
              <a:rPr lang="pt-BR" b="1" dirty="0" smtClean="0">
                <a:solidFill>
                  <a:srgbClr val="FF0000"/>
                </a:solidFill>
              </a:rPr>
              <a:t>L</a:t>
            </a:r>
            <a:r>
              <a:rPr lang="pt-BR" b="1" dirty="0" smtClean="0"/>
              <a:t>EFT </a:t>
            </a:r>
            <a:r>
              <a:rPr lang="pt-BR" b="1" dirty="0" err="1" smtClean="0">
                <a:solidFill>
                  <a:srgbClr val="FF0000"/>
                </a:solidFill>
              </a:rPr>
              <a:t>L</a:t>
            </a:r>
            <a:r>
              <a:rPr lang="pt-BR" b="1" dirty="0" err="1" smtClean="0"/>
              <a:t>EFT</a:t>
            </a:r>
            <a:endParaRPr lang="pt-BR" b="1" dirty="0" smtClean="0"/>
          </a:p>
          <a:p>
            <a:pPr lvl="1"/>
            <a:r>
              <a:rPr lang="pt-BR" dirty="0" smtClean="0"/>
              <a:t>É necessário fazer uma rotação à direita, de modo que o nó intermediário </a:t>
            </a:r>
            <a:r>
              <a:rPr lang="pt-BR" b="1" dirty="0" smtClean="0"/>
              <a:t>B</a:t>
            </a:r>
            <a:r>
              <a:rPr lang="pt-BR" dirty="0" smtClean="0"/>
              <a:t> ocupe o lugar de </a:t>
            </a:r>
            <a:r>
              <a:rPr lang="pt-BR" b="1" dirty="0" smtClean="0"/>
              <a:t>A</a:t>
            </a:r>
            <a:r>
              <a:rPr lang="pt-BR" dirty="0" smtClean="0"/>
              <a:t>, e </a:t>
            </a:r>
            <a:r>
              <a:rPr lang="pt-BR" b="1" dirty="0" smtClean="0"/>
              <a:t>A</a:t>
            </a:r>
            <a:r>
              <a:rPr lang="pt-BR" dirty="0" smtClean="0"/>
              <a:t> se torne a sub-árvore direita de </a:t>
            </a:r>
            <a:r>
              <a:rPr lang="pt-BR" b="1" dirty="0" smtClean="0"/>
              <a:t>B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Rotação LL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169" name="Elipse 168"/>
          <p:cNvSpPr/>
          <p:nvPr/>
        </p:nvSpPr>
        <p:spPr>
          <a:xfrm>
            <a:off x="2137370" y="289167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0" name="Elipse 169"/>
          <p:cNvSpPr/>
          <p:nvPr/>
        </p:nvSpPr>
        <p:spPr>
          <a:xfrm>
            <a:off x="700060" y="4270461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1" name="Elipse 170"/>
          <p:cNvSpPr/>
          <p:nvPr/>
        </p:nvSpPr>
        <p:spPr>
          <a:xfrm>
            <a:off x="1417290" y="3562351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72" name="Conector reto 171"/>
          <p:cNvCxnSpPr>
            <a:stCxn id="171" idx="7"/>
            <a:endCxn id="169" idx="3"/>
          </p:cNvCxnSpPr>
          <p:nvPr/>
        </p:nvCxnSpPr>
        <p:spPr>
          <a:xfrm rot="5400000" flipH="1" flipV="1">
            <a:off x="1746871" y="3171852"/>
            <a:ext cx="418109" cy="46750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3" name="Conector reto 172"/>
          <p:cNvCxnSpPr>
            <a:stCxn id="170" idx="7"/>
            <a:endCxn id="171" idx="3"/>
          </p:cNvCxnSpPr>
          <p:nvPr/>
        </p:nvCxnSpPr>
        <p:spPr>
          <a:xfrm rot="5400000" flipH="1" flipV="1">
            <a:off x="1009501" y="3862672"/>
            <a:ext cx="455538" cy="46465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74" name="CaixaDeTexto 173"/>
          <p:cNvSpPr txBox="1"/>
          <p:nvPr/>
        </p:nvSpPr>
        <p:spPr>
          <a:xfrm>
            <a:off x="1371577" y="3548006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75" name="CaixaDeTexto 174"/>
          <p:cNvSpPr txBox="1"/>
          <p:nvPr/>
        </p:nvSpPr>
        <p:spPr>
          <a:xfrm>
            <a:off x="2089396" y="2876546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76" name="CaixaDeTexto 175"/>
          <p:cNvSpPr txBox="1"/>
          <p:nvPr/>
        </p:nvSpPr>
        <p:spPr>
          <a:xfrm>
            <a:off x="647672" y="4259536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77" name="Elipse 176"/>
          <p:cNvSpPr/>
          <p:nvPr/>
        </p:nvSpPr>
        <p:spPr>
          <a:xfrm>
            <a:off x="7310457" y="3367866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8" name="Elipse 177"/>
          <p:cNvSpPr/>
          <p:nvPr/>
        </p:nvSpPr>
        <p:spPr>
          <a:xfrm>
            <a:off x="6488065" y="4038547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79" name="Conector reto 178"/>
          <p:cNvCxnSpPr>
            <a:stCxn id="178" idx="7"/>
            <a:endCxn id="177" idx="3"/>
          </p:cNvCxnSpPr>
          <p:nvPr/>
        </p:nvCxnSpPr>
        <p:spPr>
          <a:xfrm rot="5400000" flipH="1" flipV="1">
            <a:off x="6868802" y="3596892"/>
            <a:ext cx="418109" cy="56982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80" name="Elipse 179"/>
          <p:cNvSpPr/>
          <p:nvPr/>
        </p:nvSpPr>
        <p:spPr>
          <a:xfrm>
            <a:off x="8131960" y="4060972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81" name="Conector reto 180"/>
          <p:cNvCxnSpPr>
            <a:stCxn id="180" idx="1"/>
            <a:endCxn id="177" idx="5"/>
          </p:cNvCxnSpPr>
          <p:nvPr/>
        </p:nvCxnSpPr>
        <p:spPr>
          <a:xfrm rot="16200000" flipV="1">
            <a:off x="7679537" y="3608548"/>
            <a:ext cx="440534" cy="568931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82" name="CaixaDeTexto 181"/>
          <p:cNvSpPr txBox="1"/>
          <p:nvPr/>
        </p:nvSpPr>
        <p:spPr>
          <a:xfrm>
            <a:off x="6432827" y="4024202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183" name="CaixaDeTexto 182"/>
          <p:cNvSpPr txBox="1"/>
          <p:nvPr/>
        </p:nvSpPr>
        <p:spPr>
          <a:xfrm>
            <a:off x="7267594" y="3352742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84" name="CaixaDeTexto 183"/>
          <p:cNvSpPr txBox="1"/>
          <p:nvPr/>
        </p:nvSpPr>
        <p:spPr>
          <a:xfrm>
            <a:off x="8079340" y="4038547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185" name="CaixaDeTexto 184"/>
          <p:cNvSpPr txBox="1"/>
          <p:nvPr/>
        </p:nvSpPr>
        <p:spPr>
          <a:xfrm>
            <a:off x="1493547" y="2564904"/>
            <a:ext cx="103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latin typeface="Arial" pitchFamily="34" charset="0"/>
                <a:cs typeface="Arial" pitchFamily="34" charset="0"/>
              </a:rPr>
              <a:t>fb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 = +2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6" name="CaixaDeTexto 185"/>
          <p:cNvSpPr txBox="1"/>
          <p:nvPr/>
        </p:nvSpPr>
        <p:spPr>
          <a:xfrm>
            <a:off x="701459" y="3245898"/>
            <a:ext cx="103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latin typeface="Arial" pitchFamily="34" charset="0"/>
                <a:cs typeface="Arial" pitchFamily="34" charset="0"/>
              </a:rPr>
              <a:t>fb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+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1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7" name="CaixaDeTexto 186"/>
          <p:cNvSpPr txBox="1"/>
          <p:nvPr/>
        </p:nvSpPr>
        <p:spPr>
          <a:xfrm>
            <a:off x="49319" y="3947238"/>
            <a:ext cx="103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latin typeface="Arial" pitchFamily="34" charset="0"/>
                <a:cs typeface="Arial" pitchFamily="34" charset="0"/>
              </a:rPr>
              <a:t>fb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 = 0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8" name="CaixaDeTexto 187"/>
          <p:cNvSpPr txBox="1"/>
          <p:nvPr/>
        </p:nvSpPr>
        <p:spPr>
          <a:xfrm>
            <a:off x="7953399" y="3717032"/>
            <a:ext cx="103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latin typeface="Arial" pitchFamily="34" charset="0"/>
                <a:cs typeface="Arial" pitchFamily="34" charset="0"/>
              </a:rPr>
              <a:t>fb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 = 0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9" name="CaixaDeTexto 188"/>
          <p:cNvSpPr txBox="1"/>
          <p:nvPr/>
        </p:nvSpPr>
        <p:spPr>
          <a:xfrm>
            <a:off x="6462321" y="3047630"/>
            <a:ext cx="103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latin typeface="Arial" pitchFamily="34" charset="0"/>
                <a:cs typeface="Arial" pitchFamily="34" charset="0"/>
              </a:rPr>
              <a:t>fb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 = 0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0" name="CaixaDeTexto 189"/>
          <p:cNvSpPr txBox="1"/>
          <p:nvPr/>
        </p:nvSpPr>
        <p:spPr>
          <a:xfrm>
            <a:off x="5923893" y="3717032"/>
            <a:ext cx="103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latin typeface="Arial" pitchFamily="34" charset="0"/>
                <a:cs typeface="Arial" pitchFamily="34" charset="0"/>
              </a:rPr>
              <a:t>fb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 = 0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017" y="2852936"/>
            <a:ext cx="750993" cy="56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2" name="CaixaDeTexto 191"/>
          <p:cNvSpPr txBox="1"/>
          <p:nvPr/>
        </p:nvSpPr>
        <p:spPr>
          <a:xfrm>
            <a:off x="3668976" y="3350020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Rotação LL</a:t>
            </a:r>
          </a:p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em A</a:t>
            </a:r>
          </a:p>
        </p:txBody>
      </p:sp>
      <p:cxnSp>
        <p:nvCxnSpPr>
          <p:cNvPr id="193" name="Conector de seta reta 192"/>
          <p:cNvCxnSpPr/>
          <p:nvPr/>
        </p:nvCxnSpPr>
        <p:spPr>
          <a:xfrm>
            <a:off x="3480332" y="4005064"/>
            <a:ext cx="2020362" cy="0"/>
          </a:xfrm>
          <a:prstGeom prst="straightConnector1">
            <a:avLst/>
          </a:prstGeom>
          <a:noFill/>
          <a:ln w="4445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grpSp>
        <p:nvGrpSpPr>
          <p:cNvPr id="194" name="Grupo 193"/>
          <p:cNvGrpSpPr/>
          <p:nvPr/>
        </p:nvGrpSpPr>
        <p:grpSpPr>
          <a:xfrm>
            <a:off x="5595945" y="4567904"/>
            <a:ext cx="1285884" cy="789922"/>
            <a:chOff x="1071538" y="5588658"/>
            <a:chExt cx="1500198" cy="1008099"/>
          </a:xfrm>
        </p:grpSpPr>
        <p:sp>
          <p:nvSpPr>
            <p:cNvPr id="195" name="Triângulo isósceles 194"/>
            <p:cNvSpPr/>
            <p:nvPr/>
          </p:nvSpPr>
          <p:spPr>
            <a:xfrm>
              <a:off x="1428728" y="5588658"/>
              <a:ext cx="785818" cy="928694"/>
            </a:xfrm>
            <a:prstGeom prst="triangl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96" name="CaixaDeTexto 195"/>
            <p:cNvSpPr txBox="1"/>
            <p:nvPr/>
          </p:nvSpPr>
          <p:spPr>
            <a:xfrm>
              <a:off x="1071538" y="5929023"/>
              <a:ext cx="1500198" cy="667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&lt; C</a:t>
              </a:r>
              <a:endPara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7" name="Grupo 196"/>
          <p:cNvGrpSpPr/>
          <p:nvPr/>
        </p:nvGrpSpPr>
        <p:grpSpPr>
          <a:xfrm>
            <a:off x="6453201" y="4567904"/>
            <a:ext cx="1285884" cy="789922"/>
            <a:chOff x="1071538" y="5588658"/>
            <a:chExt cx="1500198" cy="1008099"/>
          </a:xfrm>
        </p:grpSpPr>
        <p:sp>
          <p:nvSpPr>
            <p:cNvPr id="198" name="Triângulo isósceles 197"/>
            <p:cNvSpPr/>
            <p:nvPr/>
          </p:nvSpPr>
          <p:spPr>
            <a:xfrm>
              <a:off x="1428728" y="5588658"/>
              <a:ext cx="785818" cy="928694"/>
            </a:xfrm>
            <a:prstGeom prst="triangl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99" name="CaixaDeTexto 198"/>
            <p:cNvSpPr txBox="1"/>
            <p:nvPr/>
          </p:nvSpPr>
          <p:spPr>
            <a:xfrm>
              <a:off x="1071538" y="5929023"/>
              <a:ext cx="1500198" cy="667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&gt; C</a:t>
              </a:r>
              <a:endPara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0" name="Grupo 199"/>
          <p:cNvGrpSpPr/>
          <p:nvPr/>
        </p:nvGrpSpPr>
        <p:grpSpPr>
          <a:xfrm>
            <a:off x="7286644" y="4567904"/>
            <a:ext cx="1285884" cy="789922"/>
            <a:chOff x="1071538" y="5588658"/>
            <a:chExt cx="1500198" cy="1008099"/>
          </a:xfrm>
        </p:grpSpPr>
        <p:sp>
          <p:nvSpPr>
            <p:cNvPr id="201" name="Triângulo isósceles 200"/>
            <p:cNvSpPr/>
            <p:nvPr/>
          </p:nvSpPr>
          <p:spPr>
            <a:xfrm>
              <a:off x="1428728" y="5588658"/>
              <a:ext cx="785818" cy="928694"/>
            </a:xfrm>
            <a:prstGeom prst="triangl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02" name="CaixaDeTexto 201"/>
            <p:cNvSpPr txBox="1"/>
            <p:nvPr/>
          </p:nvSpPr>
          <p:spPr>
            <a:xfrm>
              <a:off x="1071538" y="5929023"/>
              <a:ext cx="1500198" cy="667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&gt; B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&lt; A</a:t>
              </a:r>
              <a:endPara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3" name="Grupo 202"/>
          <p:cNvGrpSpPr/>
          <p:nvPr/>
        </p:nvGrpSpPr>
        <p:grpSpPr>
          <a:xfrm>
            <a:off x="-214346" y="4782218"/>
            <a:ext cx="1285884" cy="789922"/>
            <a:chOff x="1071538" y="5588658"/>
            <a:chExt cx="1500198" cy="1008099"/>
          </a:xfrm>
        </p:grpSpPr>
        <p:sp>
          <p:nvSpPr>
            <p:cNvPr id="204" name="Triângulo isósceles 203"/>
            <p:cNvSpPr/>
            <p:nvPr/>
          </p:nvSpPr>
          <p:spPr>
            <a:xfrm>
              <a:off x="1428728" y="5588658"/>
              <a:ext cx="785818" cy="928694"/>
            </a:xfrm>
            <a:prstGeom prst="triangl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05" name="CaixaDeTexto 204"/>
            <p:cNvSpPr txBox="1"/>
            <p:nvPr/>
          </p:nvSpPr>
          <p:spPr>
            <a:xfrm>
              <a:off x="1071538" y="5929023"/>
              <a:ext cx="1500198" cy="667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&lt; C</a:t>
              </a:r>
              <a:endPara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6" name="Grupo 205"/>
          <p:cNvGrpSpPr/>
          <p:nvPr/>
        </p:nvGrpSpPr>
        <p:grpSpPr>
          <a:xfrm>
            <a:off x="642910" y="4782218"/>
            <a:ext cx="1285884" cy="789922"/>
            <a:chOff x="1071538" y="5588658"/>
            <a:chExt cx="1500198" cy="1008099"/>
          </a:xfrm>
        </p:grpSpPr>
        <p:sp>
          <p:nvSpPr>
            <p:cNvPr id="207" name="Triângulo isósceles 206"/>
            <p:cNvSpPr/>
            <p:nvPr/>
          </p:nvSpPr>
          <p:spPr>
            <a:xfrm>
              <a:off x="1428728" y="5588658"/>
              <a:ext cx="785818" cy="928694"/>
            </a:xfrm>
            <a:prstGeom prst="triangl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08" name="CaixaDeTexto 207"/>
            <p:cNvSpPr txBox="1"/>
            <p:nvPr/>
          </p:nvSpPr>
          <p:spPr>
            <a:xfrm>
              <a:off x="1071538" y="5929023"/>
              <a:ext cx="1500198" cy="667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&gt; C</a:t>
              </a:r>
              <a:endPara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9" name="Grupo 208"/>
          <p:cNvGrpSpPr/>
          <p:nvPr/>
        </p:nvGrpSpPr>
        <p:grpSpPr>
          <a:xfrm>
            <a:off x="1333477" y="4067838"/>
            <a:ext cx="1285884" cy="789922"/>
            <a:chOff x="1071538" y="5588658"/>
            <a:chExt cx="1500198" cy="1008099"/>
          </a:xfrm>
        </p:grpSpPr>
        <p:sp>
          <p:nvSpPr>
            <p:cNvPr id="210" name="Triângulo isósceles 209"/>
            <p:cNvSpPr/>
            <p:nvPr/>
          </p:nvSpPr>
          <p:spPr>
            <a:xfrm>
              <a:off x="1428728" y="5588658"/>
              <a:ext cx="785818" cy="928694"/>
            </a:xfrm>
            <a:prstGeom prst="triangl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11" name="CaixaDeTexto 210"/>
            <p:cNvSpPr txBox="1"/>
            <p:nvPr/>
          </p:nvSpPr>
          <p:spPr>
            <a:xfrm>
              <a:off x="1071538" y="5929023"/>
              <a:ext cx="1500198" cy="667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&gt; B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&lt; A</a:t>
              </a:r>
              <a:endPara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2" name="Grupo 211"/>
          <p:cNvGrpSpPr/>
          <p:nvPr/>
        </p:nvGrpSpPr>
        <p:grpSpPr>
          <a:xfrm>
            <a:off x="2119295" y="3428997"/>
            <a:ext cx="1285884" cy="789923"/>
            <a:chOff x="1071538" y="5588658"/>
            <a:chExt cx="1500198" cy="1008101"/>
          </a:xfrm>
        </p:grpSpPr>
        <p:sp>
          <p:nvSpPr>
            <p:cNvPr id="213" name="Triângulo isósceles 212"/>
            <p:cNvSpPr/>
            <p:nvPr/>
          </p:nvSpPr>
          <p:spPr>
            <a:xfrm>
              <a:off x="1428728" y="5588658"/>
              <a:ext cx="785818" cy="928694"/>
            </a:xfrm>
            <a:prstGeom prst="triangl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14" name="CaixaDeTexto 213"/>
            <p:cNvSpPr txBox="1"/>
            <p:nvPr/>
          </p:nvSpPr>
          <p:spPr>
            <a:xfrm>
              <a:off x="1071538" y="5929025"/>
              <a:ext cx="1500198" cy="667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Ø"/>
                <a:tabLst/>
                <a:defRPr/>
              </a:pPr>
              <a:endParaRPr kumimoji="0" lang="pt-B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&gt; A</a:t>
              </a:r>
            </a:p>
          </p:txBody>
        </p:sp>
      </p:grpSp>
      <p:cxnSp>
        <p:nvCxnSpPr>
          <p:cNvPr id="215" name="Conector reto 214"/>
          <p:cNvCxnSpPr>
            <a:stCxn id="169" idx="5"/>
          </p:cNvCxnSpPr>
          <p:nvPr/>
        </p:nvCxnSpPr>
        <p:spPr>
          <a:xfrm rot="16200000" flipH="1">
            <a:off x="2486020" y="3152782"/>
            <a:ext cx="232449" cy="31998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16" name="Conector reto 215"/>
          <p:cNvCxnSpPr>
            <a:stCxn id="171" idx="5"/>
          </p:cNvCxnSpPr>
          <p:nvPr/>
        </p:nvCxnSpPr>
        <p:spPr>
          <a:xfrm rot="16200000" flipH="1">
            <a:off x="1748992" y="3840411"/>
            <a:ext cx="200606" cy="25424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17" name="Conector reto 216"/>
          <p:cNvCxnSpPr>
            <a:stCxn id="170" idx="3"/>
          </p:cNvCxnSpPr>
          <p:nvPr/>
        </p:nvCxnSpPr>
        <p:spPr>
          <a:xfrm rot="5400000">
            <a:off x="487045" y="4516894"/>
            <a:ext cx="206876" cy="323773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18" name="Conector reto 217"/>
          <p:cNvCxnSpPr>
            <a:stCxn id="170" idx="5"/>
          </p:cNvCxnSpPr>
          <p:nvPr/>
        </p:nvCxnSpPr>
        <p:spPr>
          <a:xfrm rot="16200000" flipH="1">
            <a:off x="1041958" y="4538324"/>
            <a:ext cx="206876" cy="280911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19" name="Conector reto 218"/>
          <p:cNvCxnSpPr>
            <a:stCxn id="178" idx="3"/>
          </p:cNvCxnSpPr>
          <p:nvPr/>
        </p:nvCxnSpPr>
        <p:spPr>
          <a:xfrm rot="5400000">
            <a:off x="6277393" y="4304923"/>
            <a:ext cx="224476" cy="301487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20" name="Conector reto 219"/>
          <p:cNvCxnSpPr>
            <a:stCxn id="178" idx="5"/>
          </p:cNvCxnSpPr>
          <p:nvPr/>
        </p:nvCxnSpPr>
        <p:spPr>
          <a:xfrm rot="16200000" flipH="1">
            <a:off x="6832306" y="4304067"/>
            <a:ext cx="224476" cy="303197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21" name="Conector reto 220"/>
          <p:cNvCxnSpPr>
            <a:stCxn id="180" idx="3"/>
          </p:cNvCxnSpPr>
          <p:nvPr/>
        </p:nvCxnSpPr>
        <p:spPr>
          <a:xfrm rot="5400000">
            <a:off x="7955903" y="4339537"/>
            <a:ext cx="202051" cy="254683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22" name="Conector reto 221"/>
          <p:cNvCxnSpPr>
            <a:stCxn id="180" idx="5"/>
          </p:cNvCxnSpPr>
          <p:nvPr/>
        </p:nvCxnSpPr>
        <p:spPr>
          <a:xfrm rot="16200000" flipH="1">
            <a:off x="8475097" y="4327596"/>
            <a:ext cx="202051" cy="278563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grpSp>
        <p:nvGrpSpPr>
          <p:cNvPr id="62" name="Grupo 61"/>
          <p:cNvGrpSpPr/>
          <p:nvPr/>
        </p:nvGrpSpPr>
        <p:grpSpPr>
          <a:xfrm>
            <a:off x="8069087" y="4567904"/>
            <a:ext cx="1285884" cy="789923"/>
            <a:chOff x="1071538" y="5588658"/>
            <a:chExt cx="1500198" cy="1008101"/>
          </a:xfrm>
        </p:grpSpPr>
        <p:sp>
          <p:nvSpPr>
            <p:cNvPr id="63" name="Triângulo isósceles 62"/>
            <p:cNvSpPr/>
            <p:nvPr/>
          </p:nvSpPr>
          <p:spPr>
            <a:xfrm>
              <a:off x="1428728" y="5588658"/>
              <a:ext cx="785818" cy="928694"/>
            </a:xfrm>
            <a:prstGeom prst="triangl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1071538" y="5929025"/>
              <a:ext cx="1500198" cy="667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Ø"/>
                <a:tabLst/>
                <a:defRPr/>
              </a:pPr>
              <a:endParaRPr kumimoji="0" lang="pt-B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&gt; 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TAD Árvore AVL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Rotação LL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63"/>
          <a:stretch/>
        </p:blipFill>
        <p:spPr bwMode="auto">
          <a:xfrm>
            <a:off x="1397834" y="2187401"/>
            <a:ext cx="6348331" cy="268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72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Problema do balanceamento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 eficiência da busca em uma árvore binária depende do seu balanceamento.</a:t>
            </a:r>
          </a:p>
          <a:p>
            <a:pPr lvl="1"/>
            <a:r>
              <a:rPr lang="pt-BR" b="1" i="1" dirty="0" smtClean="0"/>
              <a:t>O(</a:t>
            </a:r>
            <a:r>
              <a:rPr lang="pt-BR" b="1" i="1" dirty="0" err="1" smtClean="0"/>
              <a:t>log</a:t>
            </a:r>
            <a:r>
              <a:rPr lang="pt-BR" b="1" i="1" dirty="0" smtClean="0"/>
              <a:t> N)</a:t>
            </a:r>
            <a:r>
              <a:rPr lang="pt-BR" dirty="0" smtClean="0"/>
              <a:t>, se a árvore está balanceada</a:t>
            </a:r>
          </a:p>
          <a:p>
            <a:pPr lvl="1"/>
            <a:r>
              <a:rPr lang="pt-BR" b="1" i="1" dirty="0" smtClean="0"/>
              <a:t>O(N)</a:t>
            </a:r>
            <a:r>
              <a:rPr lang="pt-BR" dirty="0" smtClean="0"/>
              <a:t>, se a árvore não está balanceada</a:t>
            </a:r>
          </a:p>
          <a:p>
            <a:pPr lvl="2"/>
            <a:r>
              <a:rPr lang="pt-BR" b="1" dirty="0" smtClean="0"/>
              <a:t>N </a:t>
            </a:r>
            <a:r>
              <a:rPr lang="pt-BR" dirty="0" smtClean="0"/>
              <a:t>corresponde </a:t>
            </a:r>
            <a:r>
              <a:rPr lang="pt-BR" dirty="0"/>
              <a:t>ao número de nós na árvore</a:t>
            </a:r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Rotação LL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Passo a passo</a:t>
            </a:r>
            <a:endParaRPr lang="pt-BR" dirty="0"/>
          </a:p>
        </p:txBody>
      </p:sp>
      <p:grpSp>
        <p:nvGrpSpPr>
          <p:cNvPr id="26" name="Grupo 25"/>
          <p:cNvGrpSpPr/>
          <p:nvPr/>
        </p:nvGrpSpPr>
        <p:grpSpPr>
          <a:xfrm>
            <a:off x="1142976" y="2857496"/>
            <a:ext cx="7143800" cy="1770155"/>
            <a:chOff x="1142976" y="2857496"/>
            <a:chExt cx="7143800" cy="1770155"/>
          </a:xfrm>
        </p:grpSpPr>
        <p:sp>
          <p:nvSpPr>
            <p:cNvPr id="27" name="Elipse 26"/>
            <p:cNvSpPr/>
            <p:nvPr/>
          </p:nvSpPr>
          <p:spPr>
            <a:xfrm>
              <a:off x="2651724" y="2891670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8" name="Elipse 27"/>
            <p:cNvSpPr/>
            <p:nvPr/>
          </p:nvSpPr>
          <p:spPr>
            <a:xfrm>
              <a:off x="1214414" y="4270461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" name="Elipse 28"/>
            <p:cNvSpPr/>
            <p:nvPr/>
          </p:nvSpPr>
          <p:spPr>
            <a:xfrm>
              <a:off x="1931644" y="3562351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2651724" y="4270461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31" name="Conector reto 30"/>
            <p:cNvCxnSpPr>
              <a:stCxn id="29" idx="7"/>
              <a:endCxn id="27" idx="3"/>
            </p:cNvCxnSpPr>
            <p:nvPr/>
          </p:nvCxnSpPr>
          <p:spPr>
            <a:xfrm rot="5400000" flipH="1" flipV="1">
              <a:off x="2261225" y="3171852"/>
              <a:ext cx="418109" cy="46750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2" name="Conector reto 31"/>
            <p:cNvCxnSpPr>
              <a:stCxn id="28" idx="7"/>
              <a:endCxn id="29" idx="3"/>
            </p:cNvCxnSpPr>
            <p:nvPr/>
          </p:nvCxnSpPr>
          <p:spPr>
            <a:xfrm rot="5400000" flipH="1" flipV="1">
              <a:off x="1523855" y="3862672"/>
              <a:ext cx="455538" cy="46465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3" name="Conector reto 32"/>
            <p:cNvCxnSpPr>
              <a:stCxn id="29" idx="5"/>
              <a:endCxn id="30" idx="1"/>
            </p:cNvCxnSpPr>
            <p:nvPr/>
          </p:nvCxnSpPr>
          <p:spPr>
            <a:xfrm rot="16200000" flipH="1">
              <a:off x="2242510" y="3861247"/>
              <a:ext cx="455538" cy="46750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34" name="Elipse 33"/>
            <p:cNvSpPr/>
            <p:nvPr/>
          </p:nvSpPr>
          <p:spPr>
            <a:xfrm>
              <a:off x="3432663" y="358477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35" name="Conector reto 34"/>
            <p:cNvCxnSpPr>
              <a:stCxn id="34" idx="1"/>
              <a:endCxn id="27" idx="5"/>
            </p:cNvCxnSpPr>
            <p:nvPr/>
          </p:nvCxnSpPr>
          <p:spPr>
            <a:xfrm rot="16200000" flipV="1">
              <a:off x="3000522" y="3152634"/>
              <a:ext cx="440534" cy="52836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36" name="CaixaDeTexto 35"/>
            <p:cNvSpPr txBox="1"/>
            <p:nvPr/>
          </p:nvSpPr>
          <p:spPr>
            <a:xfrm>
              <a:off x="1876406" y="3528956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B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2590786" y="4233868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E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2594225" y="2857496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3370518" y="3552826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C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1142976" y="4230961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D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929190" y="3412113"/>
              <a:ext cx="33575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Árvore AVL e fator de balanceamento de cada nó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2252646" y="3529013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2967026" y="4233925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2970464" y="2857553"/>
              <a:ext cx="1030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+1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3643306" y="3552883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1357290" y="4231018"/>
              <a:ext cx="1195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Rotação LL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Passo a passo</a:t>
            </a:r>
            <a:endParaRPr lang="pt-BR" dirty="0"/>
          </a:p>
        </p:txBody>
      </p:sp>
      <p:grpSp>
        <p:nvGrpSpPr>
          <p:cNvPr id="32" name="Grupo 31"/>
          <p:cNvGrpSpPr/>
          <p:nvPr/>
        </p:nvGrpSpPr>
        <p:grpSpPr>
          <a:xfrm>
            <a:off x="500034" y="2571744"/>
            <a:ext cx="7786742" cy="3016210"/>
            <a:chOff x="500034" y="2571744"/>
            <a:chExt cx="7786742" cy="3016210"/>
          </a:xfrm>
        </p:grpSpPr>
        <p:sp>
          <p:nvSpPr>
            <p:cNvPr id="33" name="Elipse 32"/>
            <p:cNvSpPr/>
            <p:nvPr/>
          </p:nvSpPr>
          <p:spPr>
            <a:xfrm>
              <a:off x="2651724" y="2891670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1214414" y="4270461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5" name="Elipse 34"/>
            <p:cNvSpPr/>
            <p:nvPr/>
          </p:nvSpPr>
          <p:spPr>
            <a:xfrm>
              <a:off x="1931644" y="3562351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6" name="Elipse 35"/>
            <p:cNvSpPr/>
            <p:nvPr/>
          </p:nvSpPr>
          <p:spPr>
            <a:xfrm>
              <a:off x="2651724" y="4270461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7" name="Elipse 36"/>
            <p:cNvSpPr/>
            <p:nvPr/>
          </p:nvSpPr>
          <p:spPr>
            <a:xfrm>
              <a:off x="561947" y="4975151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38" name="Conector reto 37"/>
            <p:cNvCxnSpPr>
              <a:stCxn id="35" idx="7"/>
              <a:endCxn id="33" idx="3"/>
            </p:cNvCxnSpPr>
            <p:nvPr/>
          </p:nvCxnSpPr>
          <p:spPr>
            <a:xfrm rot="5400000" flipH="1" flipV="1">
              <a:off x="2261225" y="3171852"/>
              <a:ext cx="418109" cy="46750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9" name="Conector reto 38"/>
            <p:cNvCxnSpPr>
              <a:stCxn id="34" idx="7"/>
              <a:endCxn id="35" idx="3"/>
            </p:cNvCxnSpPr>
            <p:nvPr/>
          </p:nvCxnSpPr>
          <p:spPr>
            <a:xfrm rot="5400000" flipH="1" flipV="1">
              <a:off x="1523855" y="3862672"/>
              <a:ext cx="455538" cy="46465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" name="Conector reto 39"/>
            <p:cNvCxnSpPr>
              <a:endCxn id="37" idx="7"/>
            </p:cNvCxnSpPr>
            <p:nvPr/>
          </p:nvCxnSpPr>
          <p:spPr>
            <a:xfrm rot="5400000">
              <a:off x="840229" y="4601941"/>
              <a:ext cx="452118" cy="39892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p:cxnSp>
          <p:nvCxnSpPr>
            <p:cNvPr id="41" name="Conector reto 40"/>
            <p:cNvCxnSpPr>
              <a:stCxn id="35" idx="5"/>
              <a:endCxn id="36" idx="1"/>
            </p:cNvCxnSpPr>
            <p:nvPr/>
          </p:nvCxnSpPr>
          <p:spPr>
            <a:xfrm rot="16200000" flipH="1">
              <a:off x="2242510" y="3861247"/>
              <a:ext cx="455538" cy="46750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42" name="Elipse 41"/>
            <p:cNvSpPr/>
            <p:nvPr/>
          </p:nvSpPr>
          <p:spPr>
            <a:xfrm>
              <a:off x="3432663" y="358477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43" name="Conector reto 42"/>
            <p:cNvCxnSpPr>
              <a:stCxn id="42" idx="1"/>
              <a:endCxn id="33" idx="5"/>
            </p:cNvCxnSpPr>
            <p:nvPr/>
          </p:nvCxnSpPr>
          <p:spPr>
            <a:xfrm rot="16200000" flipV="1">
              <a:off x="3000522" y="3152634"/>
              <a:ext cx="440534" cy="52836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44" name="CaixaDeTexto 43"/>
            <p:cNvSpPr txBox="1"/>
            <p:nvPr/>
          </p:nvSpPr>
          <p:spPr>
            <a:xfrm>
              <a:off x="1876406" y="3528956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B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2590786" y="4233868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E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500034" y="4948191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2594225" y="2857496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3370518" y="3552826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C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1142976" y="4230961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D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1928794" y="2857496"/>
              <a:ext cx="694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*raiz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1428728" y="3538538"/>
              <a:ext cx="694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no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4929190" y="2571744"/>
              <a:ext cx="3357586" cy="3016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Inserção do nó F na árvore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Árvore fica desbalanceada no nó A.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Aplicar Rotação LL no nó 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no = (*raiz)-&gt;</a:t>
              </a:r>
              <a:r>
                <a:rPr kumimoji="0" lang="pt-BR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esq</a:t>
              </a:r>
              <a:r>
                <a:rPr kumimoji="0" lang="pt-B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(*raiz)-&gt;</a:t>
              </a:r>
              <a:r>
                <a:rPr kumimoji="0" lang="pt-BR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esq</a:t>
              </a:r>
              <a:r>
                <a:rPr kumimoji="0" lang="pt-B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 = no-&gt;</a:t>
              </a:r>
              <a:r>
                <a:rPr kumimoji="0" lang="pt-BR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dir</a:t>
              </a:r>
              <a:r>
                <a:rPr kumimoji="0" lang="pt-B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no-&gt;</a:t>
              </a:r>
              <a:r>
                <a:rPr kumimoji="0" lang="pt-BR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dir</a:t>
              </a:r>
              <a:r>
                <a:rPr kumimoji="0" lang="pt-B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 = *raiz;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*raiz = no;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2252646" y="3528956"/>
              <a:ext cx="962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+1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2967026" y="4233868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2970464" y="2857496"/>
              <a:ext cx="1030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+2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3643306" y="3552826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1432388" y="4230961"/>
              <a:ext cx="1195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+1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714348" y="4957716"/>
              <a:ext cx="1195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Rotação LL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Passo a passo</a:t>
            </a:r>
            <a:endParaRPr lang="pt-BR" dirty="0"/>
          </a:p>
        </p:txBody>
      </p:sp>
      <p:grpSp>
        <p:nvGrpSpPr>
          <p:cNvPr id="31" name="Grupo 30"/>
          <p:cNvGrpSpPr/>
          <p:nvPr/>
        </p:nvGrpSpPr>
        <p:grpSpPr>
          <a:xfrm>
            <a:off x="1142976" y="2692312"/>
            <a:ext cx="7143800" cy="1971817"/>
            <a:chOff x="1142976" y="2692312"/>
            <a:chExt cx="7143800" cy="1971817"/>
          </a:xfrm>
        </p:grpSpPr>
        <p:sp>
          <p:nvSpPr>
            <p:cNvPr id="32" name="CaixaDeTexto 31"/>
            <p:cNvSpPr txBox="1"/>
            <p:nvPr/>
          </p:nvSpPr>
          <p:spPr>
            <a:xfrm>
              <a:off x="5715008" y="2692312"/>
              <a:ext cx="25717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Árvore Balanceada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2651724" y="290917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1214414" y="4287967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5" name="Elipse 34"/>
            <p:cNvSpPr/>
            <p:nvPr/>
          </p:nvSpPr>
          <p:spPr>
            <a:xfrm>
              <a:off x="1931644" y="3579857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6" name="Elipse 35"/>
            <p:cNvSpPr/>
            <p:nvPr/>
          </p:nvSpPr>
          <p:spPr>
            <a:xfrm>
              <a:off x="4151922" y="4287967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37" name="Conector reto 36"/>
            <p:cNvCxnSpPr>
              <a:stCxn id="35" idx="7"/>
              <a:endCxn id="33" idx="3"/>
            </p:cNvCxnSpPr>
            <p:nvPr/>
          </p:nvCxnSpPr>
          <p:spPr>
            <a:xfrm rot="5400000" flipH="1" flipV="1">
              <a:off x="2261225" y="3189358"/>
              <a:ext cx="418109" cy="46750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8" name="Conector reto 37"/>
            <p:cNvCxnSpPr>
              <a:stCxn id="34" idx="7"/>
              <a:endCxn id="35" idx="3"/>
            </p:cNvCxnSpPr>
            <p:nvPr/>
          </p:nvCxnSpPr>
          <p:spPr>
            <a:xfrm rot="5400000" flipH="1" flipV="1">
              <a:off x="1523855" y="3880178"/>
              <a:ext cx="455538" cy="46465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9" name="Conector reto 38"/>
            <p:cNvCxnSpPr>
              <a:endCxn id="36" idx="1"/>
            </p:cNvCxnSpPr>
            <p:nvPr/>
          </p:nvCxnSpPr>
          <p:spPr>
            <a:xfrm rot="16200000" flipH="1">
              <a:off x="3742708" y="3878753"/>
              <a:ext cx="455538" cy="46750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40" name="Elipse 39"/>
            <p:cNvSpPr/>
            <p:nvPr/>
          </p:nvSpPr>
          <p:spPr>
            <a:xfrm>
              <a:off x="3432663" y="360228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41" name="Conector reto 40"/>
            <p:cNvCxnSpPr>
              <a:stCxn id="40" idx="1"/>
              <a:endCxn id="33" idx="5"/>
            </p:cNvCxnSpPr>
            <p:nvPr/>
          </p:nvCxnSpPr>
          <p:spPr>
            <a:xfrm rot="16200000" flipV="1">
              <a:off x="3000522" y="3170140"/>
              <a:ext cx="440534" cy="52836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42" name="CaixaDeTexto 41"/>
            <p:cNvSpPr txBox="1"/>
            <p:nvPr/>
          </p:nvSpPr>
          <p:spPr>
            <a:xfrm>
              <a:off x="1876406" y="3546462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D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4090984" y="4251374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C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2594225" y="2875002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B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3370518" y="3570332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1142976" y="4248467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1928794" y="2875002"/>
              <a:ext cx="694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*raiz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2252646" y="3546462"/>
              <a:ext cx="962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+1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4467224" y="4251374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2970464" y="2875002"/>
              <a:ext cx="1030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3643306" y="3570332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1357290" y="4248467"/>
              <a:ext cx="1195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Elipse 52"/>
            <p:cNvSpPr/>
            <p:nvPr/>
          </p:nvSpPr>
          <p:spPr>
            <a:xfrm>
              <a:off x="2733662" y="4306939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54" name="Conector reto 53"/>
            <p:cNvCxnSpPr>
              <a:stCxn id="53" idx="7"/>
            </p:cNvCxnSpPr>
            <p:nvPr/>
          </p:nvCxnSpPr>
          <p:spPr>
            <a:xfrm rot="5400000" flipH="1" flipV="1">
              <a:off x="3043103" y="3899150"/>
              <a:ext cx="455538" cy="46465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55" name="CaixaDeTexto 54"/>
            <p:cNvSpPr txBox="1"/>
            <p:nvPr/>
          </p:nvSpPr>
          <p:spPr>
            <a:xfrm>
              <a:off x="2662224" y="4267439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E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2876538" y="4257914"/>
              <a:ext cx="1195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Rotação RR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Rotação RR ou rotação simples à esquerda</a:t>
            </a:r>
          </a:p>
          <a:p>
            <a:pPr lvl="1"/>
            <a:r>
              <a:rPr lang="pt-BR" dirty="0" smtClean="0"/>
              <a:t>Um novo nó é inserido na </a:t>
            </a:r>
            <a:r>
              <a:rPr lang="pt-BR" b="1" dirty="0" smtClean="0"/>
              <a:t>sub-árvore da direita do filho direito </a:t>
            </a:r>
            <a:r>
              <a:rPr lang="pt-BR" dirty="0" smtClean="0"/>
              <a:t>de </a:t>
            </a:r>
            <a:r>
              <a:rPr lang="pt-BR" b="1" dirty="0" smtClean="0"/>
              <a:t>A</a:t>
            </a:r>
          </a:p>
          <a:p>
            <a:pPr lvl="2"/>
            <a:r>
              <a:rPr lang="pt-BR" b="1" dirty="0" smtClean="0"/>
              <a:t>A</a:t>
            </a:r>
            <a:r>
              <a:rPr lang="pt-BR" dirty="0" smtClean="0"/>
              <a:t> é o nó desbalanceado</a:t>
            </a:r>
          </a:p>
          <a:p>
            <a:pPr lvl="2"/>
            <a:r>
              <a:rPr lang="pt-BR" dirty="0" smtClean="0"/>
              <a:t>Dois movimentos para a direita</a:t>
            </a:r>
            <a:r>
              <a:rPr lang="pt-BR" dirty="0"/>
              <a:t>: </a:t>
            </a:r>
            <a:r>
              <a:rPr lang="pt-BR" b="1" dirty="0" smtClean="0">
                <a:solidFill>
                  <a:srgbClr val="FF0000"/>
                </a:solidFill>
              </a:rPr>
              <a:t>R</a:t>
            </a:r>
            <a:r>
              <a:rPr lang="pt-BR" b="1" dirty="0" smtClean="0"/>
              <a:t>IGHT </a:t>
            </a:r>
            <a:r>
              <a:rPr lang="pt-BR" b="1" dirty="0" err="1">
                <a:solidFill>
                  <a:srgbClr val="FF0000"/>
                </a:solidFill>
              </a:rPr>
              <a:t>R</a:t>
            </a:r>
            <a:r>
              <a:rPr lang="pt-BR" b="1" dirty="0" err="1"/>
              <a:t>IGHT</a:t>
            </a:r>
            <a:endParaRPr lang="pt-BR" b="1" dirty="0" smtClean="0"/>
          </a:p>
          <a:p>
            <a:pPr lvl="1"/>
            <a:r>
              <a:rPr lang="pt-BR" dirty="0" smtClean="0"/>
              <a:t>É necessário fazer uma rotação à esquerda, de modo que o nó intermediário </a:t>
            </a:r>
            <a:r>
              <a:rPr lang="pt-BR" b="1" dirty="0" smtClean="0"/>
              <a:t>B</a:t>
            </a:r>
            <a:r>
              <a:rPr lang="pt-BR" dirty="0" smtClean="0"/>
              <a:t> ocupe o lugar de </a:t>
            </a:r>
            <a:r>
              <a:rPr lang="pt-BR" b="1" dirty="0" smtClean="0"/>
              <a:t>A</a:t>
            </a:r>
            <a:r>
              <a:rPr lang="pt-BR" dirty="0" smtClean="0"/>
              <a:t>, e </a:t>
            </a:r>
            <a:r>
              <a:rPr lang="pt-BR" b="1" dirty="0" smtClean="0"/>
              <a:t>A</a:t>
            </a:r>
            <a:r>
              <a:rPr lang="pt-BR" dirty="0" smtClean="0"/>
              <a:t> se torne a sub-árvore esquerda de </a:t>
            </a:r>
            <a:r>
              <a:rPr lang="pt-BR" b="1" dirty="0" smtClean="0"/>
              <a:t>B</a:t>
            </a:r>
          </a:p>
          <a:p>
            <a:endParaRPr lang="pt-BR" b="1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Rotação RR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59" name="Elipse 58"/>
          <p:cNvSpPr/>
          <p:nvPr/>
        </p:nvSpPr>
        <p:spPr>
          <a:xfrm>
            <a:off x="771847" y="2820232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2272045" y="4199023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61" name="Conector reto 60"/>
          <p:cNvCxnSpPr>
            <a:endCxn id="60" idx="1"/>
          </p:cNvCxnSpPr>
          <p:nvPr/>
        </p:nvCxnSpPr>
        <p:spPr>
          <a:xfrm rot="16200000" flipH="1">
            <a:off x="1862831" y="3789809"/>
            <a:ext cx="455538" cy="46750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2" name="Elipse 61"/>
          <p:cNvSpPr/>
          <p:nvPr/>
        </p:nvSpPr>
        <p:spPr>
          <a:xfrm>
            <a:off x="1552786" y="3513338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63" name="Conector reto 62"/>
          <p:cNvCxnSpPr>
            <a:stCxn id="62" idx="1"/>
            <a:endCxn id="59" idx="5"/>
          </p:cNvCxnSpPr>
          <p:nvPr/>
        </p:nvCxnSpPr>
        <p:spPr>
          <a:xfrm rot="16200000" flipV="1">
            <a:off x="1120645" y="3081196"/>
            <a:ext cx="440534" cy="528367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4" name="CaixaDeTexto 63"/>
          <p:cNvSpPr txBox="1"/>
          <p:nvPr/>
        </p:nvSpPr>
        <p:spPr>
          <a:xfrm>
            <a:off x="2211107" y="4162430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714348" y="2786058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1490641" y="3481388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Elipse 66"/>
          <p:cNvSpPr/>
          <p:nvPr/>
        </p:nvSpPr>
        <p:spPr>
          <a:xfrm>
            <a:off x="7304719" y="3378836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8" name="Elipse 67"/>
          <p:cNvSpPr/>
          <p:nvPr/>
        </p:nvSpPr>
        <p:spPr>
          <a:xfrm>
            <a:off x="6478356" y="4049517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69" name="Conector reto 68"/>
          <p:cNvCxnSpPr>
            <a:stCxn id="68" idx="7"/>
            <a:endCxn id="67" idx="3"/>
          </p:cNvCxnSpPr>
          <p:nvPr/>
        </p:nvCxnSpPr>
        <p:spPr>
          <a:xfrm rot="5400000" flipH="1" flipV="1">
            <a:off x="6861078" y="3605877"/>
            <a:ext cx="418109" cy="573791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0" name="CaixaDeTexto 69"/>
          <p:cNvSpPr txBox="1"/>
          <p:nvPr/>
        </p:nvSpPr>
        <p:spPr>
          <a:xfrm>
            <a:off x="6423118" y="4016122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7247220" y="3344662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CaixaDeTexto 71"/>
          <p:cNvSpPr txBox="1"/>
          <p:nvPr/>
        </p:nvSpPr>
        <p:spPr>
          <a:xfrm>
            <a:off x="683568" y="2466262"/>
            <a:ext cx="103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latin typeface="Arial" pitchFamily="34" charset="0"/>
                <a:cs typeface="Arial" pitchFamily="34" charset="0"/>
              </a:rPr>
              <a:t>fb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 = -2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CaixaDeTexto 72"/>
          <p:cNvSpPr txBox="1"/>
          <p:nvPr/>
        </p:nvSpPr>
        <p:spPr>
          <a:xfrm>
            <a:off x="1479724" y="3147256"/>
            <a:ext cx="103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latin typeface="Arial" pitchFamily="34" charset="0"/>
                <a:cs typeface="Arial" pitchFamily="34" charset="0"/>
              </a:rPr>
              <a:t>fb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 = -1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2092284" y="3848596"/>
            <a:ext cx="103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latin typeface="Arial" pitchFamily="34" charset="0"/>
                <a:cs typeface="Arial" pitchFamily="34" charset="0"/>
              </a:rPr>
              <a:t>fb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 = 0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CaixaDeTexto 74"/>
          <p:cNvSpPr txBox="1"/>
          <p:nvPr/>
        </p:nvSpPr>
        <p:spPr>
          <a:xfrm>
            <a:off x="6652803" y="3057460"/>
            <a:ext cx="103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latin typeface="Arial" pitchFamily="34" charset="0"/>
                <a:cs typeface="Arial" pitchFamily="34" charset="0"/>
              </a:rPr>
              <a:t>fb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 = 0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CaixaDeTexto 75"/>
          <p:cNvSpPr txBox="1"/>
          <p:nvPr/>
        </p:nvSpPr>
        <p:spPr>
          <a:xfrm>
            <a:off x="5857884" y="3726862"/>
            <a:ext cx="103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latin typeface="Arial" pitchFamily="34" charset="0"/>
                <a:cs typeface="Arial" pitchFamily="34" charset="0"/>
              </a:rPr>
              <a:t>fb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 = 0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10541" y="2852936"/>
            <a:ext cx="750993" cy="56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CaixaDeTexto 77"/>
          <p:cNvSpPr txBox="1"/>
          <p:nvPr/>
        </p:nvSpPr>
        <p:spPr>
          <a:xfrm>
            <a:off x="3464500" y="3350020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Rotação RR</a:t>
            </a:r>
          </a:p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em A</a:t>
            </a:r>
          </a:p>
        </p:txBody>
      </p:sp>
      <p:cxnSp>
        <p:nvCxnSpPr>
          <p:cNvPr id="79" name="Conector de seta reta 78"/>
          <p:cNvCxnSpPr/>
          <p:nvPr/>
        </p:nvCxnSpPr>
        <p:spPr>
          <a:xfrm>
            <a:off x="3275856" y="4005065"/>
            <a:ext cx="2020362" cy="0"/>
          </a:xfrm>
          <a:prstGeom prst="straightConnector1">
            <a:avLst/>
          </a:prstGeom>
          <a:noFill/>
          <a:ln w="4445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grpSp>
        <p:nvGrpSpPr>
          <p:cNvPr id="80" name="Grupo 46"/>
          <p:cNvGrpSpPr/>
          <p:nvPr/>
        </p:nvGrpSpPr>
        <p:grpSpPr>
          <a:xfrm>
            <a:off x="5595945" y="4567904"/>
            <a:ext cx="1285884" cy="789922"/>
            <a:chOff x="1071538" y="5588658"/>
            <a:chExt cx="1500198" cy="1008099"/>
          </a:xfrm>
        </p:grpSpPr>
        <p:sp>
          <p:nvSpPr>
            <p:cNvPr id="81" name="Triângulo isósceles 80"/>
            <p:cNvSpPr/>
            <p:nvPr/>
          </p:nvSpPr>
          <p:spPr>
            <a:xfrm>
              <a:off x="1428728" y="5588658"/>
              <a:ext cx="785818" cy="928694"/>
            </a:xfrm>
            <a:prstGeom prst="triangl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1071538" y="5929023"/>
              <a:ext cx="1500198" cy="667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&lt; A</a:t>
              </a:r>
              <a:endPara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3" name="Grupo 53"/>
          <p:cNvGrpSpPr/>
          <p:nvPr/>
        </p:nvGrpSpPr>
        <p:grpSpPr>
          <a:xfrm>
            <a:off x="6453201" y="4567901"/>
            <a:ext cx="1285884" cy="789923"/>
            <a:chOff x="1071538" y="5588658"/>
            <a:chExt cx="1500198" cy="1008101"/>
          </a:xfrm>
        </p:grpSpPr>
        <p:sp>
          <p:nvSpPr>
            <p:cNvPr id="84" name="Triângulo isósceles 83"/>
            <p:cNvSpPr/>
            <p:nvPr/>
          </p:nvSpPr>
          <p:spPr>
            <a:xfrm>
              <a:off x="1428728" y="5588658"/>
              <a:ext cx="785818" cy="928694"/>
            </a:xfrm>
            <a:prstGeom prst="triangl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5" name="CaixaDeTexto 84"/>
            <p:cNvSpPr txBox="1"/>
            <p:nvPr/>
          </p:nvSpPr>
          <p:spPr>
            <a:xfrm>
              <a:off x="1071538" y="5929025"/>
              <a:ext cx="1500198" cy="667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&gt; A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&lt; B</a:t>
              </a:r>
            </a:p>
          </p:txBody>
        </p:sp>
      </p:grpSp>
      <p:grpSp>
        <p:nvGrpSpPr>
          <p:cNvPr id="86" name="Grupo 63"/>
          <p:cNvGrpSpPr/>
          <p:nvPr/>
        </p:nvGrpSpPr>
        <p:grpSpPr>
          <a:xfrm>
            <a:off x="7286644" y="4567904"/>
            <a:ext cx="1285884" cy="789922"/>
            <a:chOff x="1071538" y="5588658"/>
            <a:chExt cx="1500198" cy="1008099"/>
          </a:xfrm>
        </p:grpSpPr>
        <p:sp>
          <p:nvSpPr>
            <p:cNvPr id="87" name="Triângulo isósceles 86"/>
            <p:cNvSpPr/>
            <p:nvPr/>
          </p:nvSpPr>
          <p:spPr>
            <a:xfrm>
              <a:off x="1428728" y="5588658"/>
              <a:ext cx="785818" cy="928694"/>
            </a:xfrm>
            <a:prstGeom prst="triangl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8" name="CaixaDeTexto 87"/>
            <p:cNvSpPr txBox="1"/>
            <p:nvPr/>
          </p:nvSpPr>
          <p:spPr>
            <a:xfrm>
              <a:off x="1071538" y="5929023"/>
              <a:ext cx="1500198" cy="667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&lt; C</a:t>
              </a:r>
              <a:endPara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9" name="Grupo 69"/>
          <p:cNvGrpSpPr/>
          <p:nvPr/>
        </p:nvGrpSpPr>
        <p:grpSpPr>
          <a:xfrm>
            <a:off x="1376340" y="4707447"/>
            <a:ext cx="1285884" cy="789922"/>
            <a:chOff x="1071538" y="5588658"/>
            <a:chExt cx="1500198" cy="1008099"/>
          </a:xfrm>
        </p:grpSpPr>
        <p:sp>
          <p:nvSpPr>
            <p:cNvPr id="90" name="Triângulo isósceles 89"/>
            <p:cNvSpPr/>
            <p:nvPr/>
          </p:nvSpPr>
          <p:spPr>
            <a:xfrm>
              <a:off x="1428728" y="5588658"/>
              <a:ext cx="785818" cy="928694"/>
            </a:xfrm>
            <a:prstGeom prst="triangl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1071538" y="5929023"/>
              <a:ext cx="1500198" cy="667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&lt; C</a:t>
              </a:r>
              <a:endPara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2" name="Grupo 72"/>
          <p:cNvGrpSpPr/>
          <p:nvPr/>
        </p:nvGrpSpPr>
        <p:grpSpPr>
          <a:xfrm>
            <a:off x="2233596" y="4707447"/>
            <a:ext cx="1285884" cy="789922"/>
            <a:chOff x="1071538" y="5588658"/>
            <a:chExt cx="1500198" cy="1008099"/>
          </a:xfrm>
        </p:grpSpPr>
        <p:sp>
          <p:nvSpPr>
            <p:cNvPr id="93" name="Triângulo isósceles 92"/>
            <p:cNvSpPr/>
            <p:nvPr/>
          </p:nvSpPr>
          <p:spPr>
            <a:xfrm>
              <a:off x="1428728" y="5588658"/>
              <a:ext cx="785818" cy="928694"/>
            </a:xfrm>
            <a:prstGeom prst="triangl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1071538" y="5929023"/>
              <a:ext cx="1500198" cy="667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&gt; C</a:t>
              </a:r>
              <a:endPara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5" name="Grupo 75"/>
          <p:cNvGrpSpPr/>
          <p:nvPr/>
        </p:nvGrpSpPr>
        <p:grpSpPr>
          <a:xfrm>
            <a:off x="571472" y="4067838"/>
            <a:ext cx="1285884" cy="789922"/>
            <a:chOff x="1071538" y="5588658"/>
            <a:chExt cx="1500198" cy="1008099"/>
          </a:xfrm>
        </p:grpSpPr>
        <p:sp>
          <p:nvSpPr>
            <p:cNvPr id="96" name="Triângulo isósceles 95"/>
            <p:cNvSpPr/>
            <p:nvPr/>
          </p:nvSpPr>
          <p:spPr>
            <a:xfrm>
              <a:off x="1428728" y="5588658"/>
              <a:ext cx="785818" cy="928694"/>
            </a:xfrm>
            <a:prstGeom prst="triangl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7" name="CaixaDeTexto 96"/>
            <p:cNvSpPr txBox="1"/>
            <p:nvPr/>
          </p:nvSpPr>
          <p:spPr>
            <a:xfrm>
              <a:off x="1071538" y="5929023"/>
              <a:ext cx="1500198" cy="667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&gt; 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&lt; B</a:t>
              </a:r>
              <a:endPara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8" name="Grupo 78"/>
          <p:cNvGrpSpPr/>
          <p:nvPr/>
        </p:nvGrpSpPr>
        <p:grpSpPr>
          <a:xfrm>
            <a:off x="-214346" y="3424895"/>
            <a:ext cx="1285884" cy="789923"/>
            <a:chOff x="1071538" y="5588658"/>
            <a:chExt cx="1500198" cy="1008101"/>
          </a:xfrm>
        </p:grpSpPr>
        <p:sp>
          <p:nvSpPr>
            <p:cNvPr id="99" name="Triângulo isósceles 98"/>
            <p:cNvSpPr/>
            <p:nvPr/>
          </p:nvSpPr>
          <p:spPr>
            <a:xfrm>
              <a:off x="1428728" y="5588658"/>
              <a:ext cx="785818" cy="928694"/>
            </a:xfrm>
            <a:prstGeom prst="triangl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0" name="CaixaDeTexto 99"/>
            <p:cNvSpPr txBox="1"/>
            <p:nvPr/>
          </p:nvSpPr>
          <p:spPr>
            <a:xfrm>
              <a:off x="1071538" y="5929025"/>
              <a:ext cx="1500198" cy="667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Ø"/>
                <a:tabLst/>
                <a:defRPr/>
              </a:pPr>
              <a:endParaRPr kumimoji="0" lang="pt-B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&lt; A</a:t>
              </a:r>
            </a:p>
          </p:txBody>
        </p:sp>
      </p:grpSp>
      <p:cxnSp>
        <p:nvCxnSpPr>
          <p:cNvPr id="101" name="Conector reto 100"/>
          <p:cNvCxnSpPr>
            <a:stCxn id="59" idx="3"/>
            <a:endCxn id="99" idx="0"/>
          </p:cNvCxnSpPr>
          <p:nvPr/>
        </p:nvCxnSpPr>
        <p:spPr>
          <a:xfrm rot="5400000">
            <a:off x="476485" y="3077224"/>
            <a:ext cx="299782" cy="39556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2" name="Conector reto 101"/>
          <p:cNvCxnSpPr>
            <a:stCxn id="62" idx="3"/>
          </p:cNvCxnSpPr>
          <p:nvPr/>
        </p:nvCxnSpPr>
        <p:spPr>
          <a:xfrm rot="5400000">
            <a:off x="1284946" y="3747688"/>
            <a:ext cx="249619" cy="390681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3" name="Conector reto 102"/>
          <p:cNvCxnSpPr/>
          <p:nvPr/>
        </p:nvCxnSpPr>
        <p:spPr>
          <a:xfrm rot="5400000">
            <a:off x="2077731" y="4442123"/>
            <a:ext cx="206876" cy="323773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4" name="Conector reto 103"/>
          <p:cNvCxnSpPr/>
          <p:nvPr/>
        </p:nvCxnSpPr>
        <p:spPr>
          <a:xfrm rot="16200000" flipH="1">
            <a:off x="2632644" y="4463553"/>
            <a:ext cx="206876" cy="280911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5" name="Conector reto 104"/>
          <p:cNvCxnSpPr/>
          <p:nvPr/>
        </p:nvCxnSpPr>
        <p:spPr>
          <a:xfrm rot="5400000">
            <a:off x="6277393" y="4304923"/>
            <a:ext cx="224476" cy="301487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6" name="Conector reto 105"/>
          <p:cNvCxnSpPr/>
          <p:nvPr/>
        </p:nvCxnSpPr>
        <p:spPr>
          <a:xfrm rot="16200000" flipH="1">
            <a:off x="6832306" y="4304067"/>
            <a:ext cx="224476" cy="303197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7" name="Conector reto 106"/>
          <p:cNvCxnSpPr/>
          <p:nvPr/>
        </p:nvCxnSpPr>
        <p:spPr>
          <a:xfrm rot="5400000">
            <a:off x="7955903" y="4339537"/>
            <a:ext cx="202051" cy="254683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8" name="Conector reto 107"/>
          <p:cNvCxnSpPr/>
          <p:nvPr/>
        </p:nvCxnSpPr>
        <p:spPr>
          <a:xfrm rot="16200000" flipH="1">
            <a:off x="8475097" y="4327596"/>
            <a:ext cx="202051" cy="278563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09" name="Elipse 108"/>
          <p:cNvSpPr/>
          <p:nvPr/>
        </p:nvSpPr>
        <p:spPr>
          <a:xfrm>
            <a:off x="8103933" y="4071942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10" name="Conector reto 109"/>
          <p:cNvCxnSpPr>
            <a:stCxn id="109" idx="1"/>
            <a:endCxn id="67" idx="5"/>
          </p:cNvCxnSpPr>
          <p:nvPr/>
        </p:nvCxnSpPr>
        <p:spPr>
          <a:xfrm rot="16200000" flipV="1">
            <a:off x="7662654" y="3630663"/>
            <a:ext cx="440534" cy="54664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11" name="CaixaDeTexto 110"/>
          <p:cNvSpPr txBox="1"/>
          <p:nvPr/>
        </p:nvSpPr>
        <p:spPr>
          <a:xfrm>
            <a:off x="8041788" y="4039992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CaixaDeTexto 111"/>
          <p:cNvSpPr txBox="1"/>
          <p:nvPr/>
        </p:nvSpPr>
        <p:spPr>
          <a:xfrm>
            <a:off x="7890162" y="3726862"/>
            <a:ext cx="103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latin typeface="Arial" pitchFamily="34" charset="0"/>
                <a:cs typeface="Arial" pitchFamily="34" charset="0"/>
              </a:rPr>
              <a:t>fb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 = 0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3" name="Grupo 72"/>
          <p:cNvGrpSpPr/>
          <p:nvPr/>
        </p:nvGrpSpPr>
        <p:grpSpPr>
          <a:xfrm>
            <a:off x="8069949" y="4583294"/>
            <a:ext cx="1285884" cy="789922"/>
            <a:chOff x="1071538" y="5588658"/>
            <a:chExt cx="1500198" cy="1008099"/>
          </a:xfrm>
        </p:grpSpPr>
        <p:sp>
          <p:nvSpPr>
            <p:cNvPr id="114" name="Triângulo isósceles 113"/>
            <p:cNvSpPr/>
            <p:nvPr/>
          </p:nvSpPr>
          <p:spPr>
            <a:xfrm>
              <a:off x="1428728" y="5588658"/>
              <a:ext cx="785818" cy="928694"/>
            </a:xfrm>
            <a:prstGeom prst="triangl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5" name="CaixaDeTexto 114"/>
            <p:cNvSpPr txBox="1"/>
            <p:nvPr/>
          </p:nvSpPr>
          <p:spPr>
            <a:xfrm>
              <a:off x="1071538" y="5929023"/>
              <a:ext cx="1500198" cy="667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&gt; C</a:t>
              </a:r>
              <a:endPara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TAD Árvore AVL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Rotação RR</a:t>
            </a: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64"/>
          <a:stretch/>
        </p:blipFill>
        <p:spPr bwMode="auto">
          <a:xfrm>
            <a:off x="1397834" y="2187402"/>
            <a:ext cx="6348331" cy="2703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3936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Rotação RR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Passo a passo</a:t>
            </a:r>
            <a:endParaRPr lang="pt-BR" dirty="0"/>
          </a:p>
        </p:txBody>
      </p:sp>
      <p:grpSp>
        <p:nvGrpSpPr>
          <p:cNvPr id="26" name="Grupo 25"/>
          <p:cNvGrpSpPr/>
          <p:nvPr/>
        </p:nvGrpSpPr>
        <p:grpSpPr>
          <a:xfrm>
            <a:off x="804836" y="2786058"/>
            <a:ext cx="7481940" cy="1770155"/>
            <a:chOff x="804836" y="2786058"/>
            <a:chExt cx="7481940" cy="1770155"/>
          </a:xfrm>
        </p:grpSpPr>
        <p:sp>
          <p:nvSpPr>
            <p:cNvPr id="27" name="Elipse 26"/>
            <p:cNvSpPr/>
            <p:nvPr/>
          </p:nvSpPr>
          <p:spPr>
            <a:xfrm>
              <a:off x="1580154" y="282023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8" name="Elipse 27"/>
            <p:cNvSpPr/>
            <p:nvPr/>
          </p:nvSpPr>
          <p:spPr>
            <a:xfrm>
              <a:off x="1643042" y="4199023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" name="Elipse 28"/>
            <p:cNvSpPr/>
            <p:nvPr/>
          </p:nvSpPr>
          <p:spPr>
            <a:xfrm>
              <a:off x="860074" y="3490913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3080352" y="4199023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31" name="Conector reto 30"/>
            <p:cNvCxnSpPr>
              <a:stCxn id="29" idx="7"/>
              <a:endCxn id="27" idx="3"/>
            </p:cNvCxnSpPr>
            <p:nvPr/>
          </p:nvCxnSpPr>
          <p:spPr>
            <a:xfrm rot="5400000" flipH="1" flipV="1">
              <a:off x="1189655" y="3100414"/>
              <a:ext cx="418109" cy="46750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2" name="Conector reto 31"/>
            <p:cNvCxnSpPr>
              <a:stCxn id="28" idx="7"/>
            </p:cNvCxnSpPr>
            <p:nvPr/>
          </p:nvCxnSpPr>
          <p:spPr>
            <a:xfrm rot="5400000" flipH="1" flipV="1">
              <a:off x="1952483" y="3791234"/>
              <a:ext cx="455538" cy="46465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3" name="Conector reto 32"/>
            <p:cNvCxnSpPr>
              <a:endCxn id="30" idx="1"/>
            </p:cNvCxnSpPr>
            <p:nvPr/>
          </p:nvCxnSpPr>
          <p:spPr>
            <a:xfrm rot="16200000" flipH="1">
              <a:off x="2671138" y="3789809"/>
              <a:ext cx="455538" cy="46750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34" name="Elipse 33"/>
            <p:cNvSpPr/>
            <p:nvPr/>
          </p:nvSpPr>
          <p:spPr>
            <a:xfrm>
              <a:off x="2361093" y="3513338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35" name="Conector reto 34"/>
            <p:cNvCxnSpPr>
              <a:stCxn id="34" idx="1"/>
              <a:endCxn id="27" idx="5"/>
            </p:cNvCxnSpPr>
            <p:nvPr/>
          </p:nvCxnSpPr>
          <p:spPr>
            <a:xfrm rot="16200000" flipV="1">
              <a:off x="1928952" y="3081196"/>
              <a:ext cx="440534" cy="52836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36" name="CaixaDeTexto 35"/>
            <p:cNvSpPr txBox="1"/>
            <p:nvPr/>
          </p:nvSpPr>
          <p:spPr>
            <a:xfrm>
              <a:off x="804836" y="3457518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B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3019414" y="4162430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E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1522655" y="2786058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2298948" y="3481388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C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1571604" y="4159523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D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929190" y="3340675"/>
              <a:ext cx="33575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Árvore AVL e fator de balanceamento de cada nó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1181076" y="3457575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3395654" y="4162487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1898894" y="2786115"/>
              <a:ext cx="1030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-1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2571736" y="3481445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1785918" y="4159580"/>
              <a:ext cx="1195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Rotação RR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Passo a passo</a:t>
            </a:r>
            <a:endParaRPr lang="pt-BR" dirty="0"/>
          </a:p>
        </p:txBody>
      </p:sp>
      <p:grpSp>
        <p:nvGrpSpPr>
          <p:cNvPr id="32" name="Grupo 31"/>
          <p:cNvGrpSpPr/>
          <p:nvPr/>
        </p:nvGrpSpPr>
        <p:grpSpPr>
          <a:xfrm>
            <a:off x="804836" y="2504257"/>
            <a:ext cx="7481940" cy="3016210"/>
            <a:chOff x="804836" y="2504257"/>
            <a:chExt cx="7481940" cy="3016210"/>
          </a:xfrm>
        </p:grpSpPr>
        <p:sp>
          <p:nvSpPr>
            <p:cNvPr id="33" name="Elipse 32"/>
            <p:cNvSpPr/>
            <p:nvPr/>
          </p:nvSpPr>
          <p:spPr>
            <a:xfrm>
              <a:off x="1580154" y="282023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1643042" y="4199023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5" name="Elipse 34"/>
            <p:cNvSpPr/>
            <p:nvPr/>
          </p:nvSpPr>
          <p:spPr>
            <a:xfrm>
              <a:off x="860074" y="3490913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6" name="Elipse 35"/>
            <p:cNvSpPr/>
            <p:nvPr/>
          </p:nvSpPr>
          <p:spPr>
            <a:xfrm>
              <a:off x="3080352" y="4199023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7" name="Elipse 36"/>
            <p:cNvSpPr/>
            <p:nvPr/>
          </p:nvSpPr>
          <p:spPr>
            <a:xfrm>
              <a:off x="3724269" y="4903713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38" name="Conector reto 37"/>
            <p:cNvCxnSpPr>
              <a:stCxn id="35" idx="7"/>
              <a:endCxn id="33" idx="3"/>
            </p:cNvCxnSpPr>
            <p:nvPr/>
          </p:nvCxnSpPr>
          <p:spPr>
            <a:xfrm rot="5400000" flipH="1" flipV="1">
              <a:off x="1189655" y="3100414"/>
              <a:ext cx="418109" cy="46750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9" name="Conector reto 38"/>
            <p:cNvCxnSpPr>
              <a:stCxn id="34" idx="7"/>
            </p:cNvCxnSpPr>
            <p:nvPr/>
          </p:nvCxnSpPr>
          <p:spPr>
            <a:xfrm rot="5400000" flipH="1" flipV="1">
              <a:off x="1952483" y="3791234"/>
              <a:ext cx="455538" cy="46465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" name="Conector reto 39"/>
            <p:cNvCxnSpPr/>
            <p:nvPr/>
          </p:nvCxnSpPr>
          <p:spPr>
            <a:xfrm rot="16200000" flipV="1">
              <a:off x="3360663" y="4530503"/>
              <a:ext cx="452118" cy="39892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p:cxnSp>
          <p:nvCxnSpPr>
            <p:cNvPr id="41" name="Conector reto 40"/>
            <p:cNvCxnSpPr>
              <a:endCxn id="36" idx="1"/>
            </p:cNvCxnSpPr>
            <p:nvPr/>
          </p:nvCxnSpPr>
          <p:spPr>
            <a:xfrm rot="16200000" flipH="1">
              <a:off x="2671138" y="3789809"/>
              <a:ext cx="455538" cy="46750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42" name="Elipse 41"/>
            <p:cNvSpPr/>
            <p:nvPr/>
          </p:nvSpPr>
          <p:spPr>
            <a:xfrm>
              <a:off x="2361093" y="3513338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43" name="Conector reto 42"/>
            <p:cNvCxnSpPr>
              <a:stCxn id="42" idx="1"/>
              <a:endCxn id="33" idx="5"/>
            </p:cNvCxnSpPr>
            <p:nvPr/>
          </p:nvCxnSpPr>
          <p:spPr>
            <a:xfrm rot="16200000" flipV="1">
              <a:off x="1928952" y="3081196"/>
              <a:ext cx="440534" cy="52836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44" name="CaixaDeTexto 43"/>
            <p:cNvSpPr txBox="1"/>
            <p:nvPr/>
          </p:nvSpPr>
          <p:spPr>
            <a:xfrm>
              <a:off x="804836" y="3457518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B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3019414" y="4162430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E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3662356" y="4876753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1522655" y="2786058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2298948" y="3481388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C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1571604" y="4159523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D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857224" y="2786058"/>
              <a:ext cx="694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*raiz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2298187" y="3185266"/>
              <a:ext cx="694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no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4929190" y="2504257"/>
              <a:ext cx="3357586" cy="3016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Inserção do nó F na árvore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Árvore fica desbalanceada no nó A.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Aplicar Rotação RR no nó 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no = (*raiz)-&gt;</a:t>
              </a:r>
              <a:r>
                <a:rPr kumimoji="0" lang="pt-BR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dir</a:t>
              </a:r>
              <a:r>
                <a:rPr kumimoji="0" lang="pt-B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(*raiz)-&gt;</a:t>
              </a:r>
              <a:r>
                <a:rPr kumimoji="0" lang="pt-BR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dir</a:t>
              </a:r>
              <a:r>
                <a:rPr kumimoji="0" lang="pt-B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 = no-&gt;</a:t>
              </a:r>
              <a:r>
                <a:rPr kumimoji="0" lang="pt-BR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esq</a:t>
              </a:r>
              <a:r>
                <a:rPr kumimoji="0" lang="pt-B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no-&gt;</a:t>
              </a:r>
              <a:r>
                <a:rPr kumimoji="0" lang="pt-BR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esq</a:t>
              </a:r>
              <a:r>
                <a:rPr kumimoji="0" lang="pt-B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 = (*raiz);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(*raiz) = no;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1181076" y="3457518"/>
              <a:ext cx="962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3395654" y="4162430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-1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1898894" y="2786058"/>
              <a:ext cx="1030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-2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2571736" y="3481388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-1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1785918" y="4159523"/>
              <a:ext cx="1195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3876670" y="4886278"/>
              <a:ext cx="1195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Rotação RR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Passo a passo</a:t>
            </a:r>
            <a:endParaRPr lang="pt-BR" dirty="0"/>
          </a:p>
        </p:txBody>
      </p:sp>
      <p:grpSp>
        <p:nvGrpSpPr>
          <p:cNvPr id="31" name="Grupo 30"/>
          <p:cNvGrpSpPr/>
          <p:nvPr/>
        </p:nvGrpSpPr>
        <p:grpSpPr>
          <a:xfrm>
            <a:off x="785786" y="2603368"/>
            <a:ext cx="7500990" cy="1962313"/>
            <a:chOff x="785786" y="2603368"/>
            <a:chExt cx="7500990" cy="1962313"/>
          </a:xfrm>
        </p:grpSpPr>
        <p:sp>
          <p:nvSpPr>
            <p:cNvPr id="32" name="CaixaDeTexto 31"/>
            <p:cNvSpPr txBox="1"/>
            <p:nvPr/>
          </p:nvSpPr>
          <p:spPr>
            <a:xfrm>
              <a:off x="5715008" y="2603368"/>
              <a:ext cx="25717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Árvore Balanceada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2294534" y="282023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857224" y="4199023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5" name="Elipse 34"/>
            <p:cNvSpPr/>
            <p:nvPr/>
          </p:nvSpPr>
          <p:spPr>
            <a:xfrm>
              <a:off x="1574454" y="3490913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6" name="Elipse 35"/>
            <p:cNvSpPr/>
            <p:nvPr/>
          </p:nvSpPr>
          <p:spPr>
            <a:xfrm>
              <a:off x="3794732" y="4199023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37" name="Conector reto 36"/>
            <p:cNvCxnSpPr>
              <a:stCxn id="35" idx="7"/>
              <a:endCxn id="33" idx="3"/>
            </p:cNvCxnSpPr>
            <p:nvPr/>
          </p:nvCxnSpPr>
          <p:spPr>
            <a:xfrm rot="5400000" flipH="1" flipV="1">
              <a:off x="1904035" y="3100414"/>
              <a:ext cx="418109" cy="46750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8" name="Conector reto 37"/>
            <p:cNvCxnSpPr>
              <a:stCxn id="34" idx="7"/>
              <a:endCxn id="35" idx="3"/>
            </p:cNvCxnSpPr>
            <p:nvPr/>
          </p:nvCxnSpPr>
          <p:spPr>
            <a:xfrm rot="5400000" flipH="1" flipV="1">
              <a:off x="1166665" y="3791234"/>
              <a:ext cx="455538" cy="46465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9" name="Conector reto 38"/>
            <p:cNvCxnSpPr>
              <a:endCxn id="36" idx="1"/>
            </p:cNvCxnSpPr>
            <p:nvPr/>
          </p:nvCxnSpPr>
          <p:spPr>
            <a:xfrm rot="16200000" flipH="1">
              <a:off x="3385518" y="3789809"/>
              <a:ext cx="455538" cy="46750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40" name="Elipse 39"/>
            <p:cNvSpPr/>
            <p:nvPr/>
          </p:nvSpPr>
          <p:spPr>
            <a:xfrm>
              <a:off x="3075473" y="3513338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41" name="Conector reto 40"/>
            <p:cNvCxnSpPr>
              <a:stCxn id="40" idx="1"/>
              <a:endCxn id="33" idx="5"/>
            </p:cNvCxnSpPr>
            <p:nvPr/>
          </p:nvCxnSpPr>
          <p:spPr>
            <a:xfrm rot="16200000" flipV="1">
              <a:off x="2643332" y="3081196"/>
              <a:ext cx="440534" cy="52836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42" name="CaixaDeTexto 41"/>
            <p:cNvSpPr txBox="1"/>
            <p:nvPr/>
          </p:nvSpPr>
          <p:spPr>
            <a:xfrm>
              <a:off x="1519216" y="3457518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3733794" y="4162430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2237035" y="2786058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C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3013328" y="3481388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E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785786" y="4159523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B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1571604" y="2786058"/>
              <a:ext cx="694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*raiz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1895456" y="3457518"/>
              <a:ext cx="962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4110034" y="4162430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2613274" y="2786058"/>
              <a:ext cx="1030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3388428" y="3481388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-1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1000100" y="4159523"/>
              <a:ext cx="1195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Elipse 52"/>
            <p:cNvSpPr/>
            <p:nvPr/>
          </p:nvSpPr>
          <p:spPr>
            <a:xfrm>
              <a:off x="2272555" y="4208491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54" name="Conector reto 53"/>
            <p:cNvCxnSpPr>
              <a:endCxn id="53" idx="1"/>
            </p:cNvCxnSpPr>
            <p:nvPr/>
          </p:nvCxnSpPr>
          <p:spPr>
            <a:xfrm rot="16200000" flipH="1">
              <a:off x="1863341" y="3799277"/>
              <a:ext cx="455538" cy="46750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55" name="CaixaDeTexto 54"/>
            <p:cNvSpPr txBox="1"/>
            <p:nvPr/>
          </p:nvSpPr>
          <p:spPr>
            <a:xfrm>
              <a:off x="2211617" y="4171898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D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2587857" y="4171898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Rotação LR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Rotação LR ou rotação dupla à direita </a:t>
            </a:r>
          </a:p>
          <a:p>
            <a:pPr lvl="1"/>
            <a:r>
              <a:rPr lang="pt-BR" dirty="0" smtClean="0"/>
              <a:t>Um novo nó é inserido na </a:t>
            </a:r>
            <a:r>
              <a:rPr lang="pt-BR" b="1" dirty="0" smtClean="0"/>
              <a:t>sub-árvore da direita do filho esquerdo </a:t>
            </a:r>
            <a:r>
              <a:rPr lang="pt-BR" dirty="0" smtClean="0"/>
              <a:t>de </a:t>
            </a:r>
            <a:r>
              <a:rPr lang="pt-BR" b="1" dirty="0" smtClean="0"/>
              <a:t>A</a:t>
            </a:r>
          </a:p>
          <a:p>
            <a:pPr lvl="2"/>
            <a:r>
              <a:rPr lang="pt-BR" b="1" dirty="0" smtClean="0"/>
              <a:t>A</a:t>
            </a:r>
            <a:r>
              <a:rPr lang="pt-BR" dirty="0" smtClean="0"/>
              <a:t> é o nó desbalanceado</a:t>
            </a:r>
          </a:p>
          <a:p>
            <a:pPr lvl="2"/>
            <a:r>
              <a:rPr lang="pt-BR" dirty="0" smtClean="0"/>
              <a:t>Um movimento para a esquerda e outro para a direita: </a:t>
            </a:r>
            <a:r>
              <a:rPr lang="pt-BR" b="1" dirty="0" smtClean="0">
                <a:solidFill>
                  <a:srgbClr val="FF0000"/>
                </a:solidFill>
              </a:rPr>
              <a:t>L</a:t>
            </a:r>
            <a:r>
              <a:rPr lang="pt-BR" b="1" dirty="0" smtClean="0"/>
              <a:t>EFT </a:t>
            </a:r>
            <a:r>
              <a:rPr lang="pt-BR" b="1" dirty="0" smtClean="0">
                <a:solidFill>
                  <a:srgbClr val="FF0000"/>
                </a:solidFill>
              </a:rPr>
              <a:t>R</a:t>
            </a:r>
            <a:r>
              <a:rPr lang="pt-BR" b="1" dirty="0" smtClean="0"/>
              <a:t>IGHT</a:t>
            </a:r>
          </a:p>
          <a:p>
            <a:pPr lvl="1"/>
            <a:r>
              <a:rPr lang="pt-BR" dirty="0" smtClean="0"/>
              <a:t>É necessário fazer uma rotação dupla, de modo que o nó </a:t>
            </a:r>
            <a:r>
              <a:rPr lang="pt-BR" b="1" dirty="0" smtClean="0"/>
              <a:t>C</a:t>
            </a:r>
            <a:r>
              <a:rPr lang="pt-BR" dirty="0" smtClean="0"/>
              <a:t> se torne o pai dos nós </a:t>
            </a:r>
            <a:r>
              <a:rPr lang="pt-BR" b="1" dirty="0" smtClean="0"/>
              <a:t>A </a:t>
            </a:r>
            <a:r>
              <a:rPr lang="pt-BR" dirty="0" smtClean="0"/>
              <a:t>(filho da direita) e </a:t>
            </a:r>
            <a:r>
              <a:rPr lang="pt-BR" b="1" dirty="0" smtClean="0"/>
              <a:t>B</a:t>
            </a:r>
            <a:r>
              <a:rPr lang="pt-BR" dirty="0" smtClean="0"/>
              <a:t> (filho da esquerda)</a:t>
            </a:r>
          </a:p>
          <a:p>
            <a:pPr lvl="2"/>
            <a:r>
              <a:rPr lang="pt-BR" dirty="0" smtClean="0"/>
              <a:t>Rotação RR em </a:t>
            </a:r>
            <a:r>
              <a:rPr lang="pt-BR" b="1" dirty="0" smtClean="0"/>
              <a:t>B</a:t>
            </a:r>
          </a:p>
          <a:p>
            <a:pPr lvl="2"/>
            <a:r>
              <a:rPr lang="pt-BR" dirty="0"/>
              <a:t>Rotação </a:t>
            </a:r>
            <a:r>
              <a:rPr lang="pt-BR" dirty="0" smtClean="0"/>
              <a:t>LL </a:t>
            </a:r>
            <a:r>
              <a:rPr lang="pt-BR" dirty="0"/>
              <a:t>em </a:t>
            </a:r>
            <a:r>
              <a:rPr lang="pt-BR" b="1" dirty="0" smtClean="0"/>
              <a:t>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do balanceamento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Infelizmente, os algoritmos de inserção e remoção em árvores binárias não garantem que a árvore gerada a cada passo esteja balanceada. </a:t>
            </a:r>
          </a:p>
          <a:p>
            <a:r>
              <a:rPr lang="pt-BR" dirty="0" smtClean="0"/>
              <a:t>Dependendo da ordem em que os dados são inseridos na árvore, podemos criar uma árvore na forma de uma escada</a:t>
            </a:r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Rotação LR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Exemplo: primeira rotação</a:t>
            </a:r>
            <a:endParaRPr lang="pt-BR" dirty="0"/>
          </a:p>
        </p:txBody>
      </p:sp>
      <p:pic>
        <p:nvPicPr>
          <p:cNvPr id="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17909" y="3056077"/>
            <a:ext cx="750993" cy="56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CaixaDeTexto 83"/>
          <p:cNvSpPr txBox="1"/>
          <p:nvPr/>
        </p:nvSpPr>
        <p:spPr>
          <a:xfrm>
            <a:off x="3571868" y="3568487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Rotação RR</a:t>
            </a:r>
          </a:p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em B</a:t>
            </a:r>
          </a:p>
        </p:txBody>
      </p:sp>
      <p:grpSp>
        <p:nvGrpSpPr>
          <p:cNvPr id="117" name="Grupo 116"/>
          <p:cNvGrpSpPr/>
          <p:nvPr/>
        </p:nvGrpSpPr>
        <p:grpSpPr>
          <a:xfrm>
            <a:off x="71406" y="2285992"/>
            <a:ext cx="2928958" cy="2868411"/>
            <a:chOff x="71406" y="2346539"/>
            <a:chExt cx="2928958" cy="2868411"/>
          </a:xfrm>
        </p:grpSpPr>
        <p:sp>
          <p:nvSpPr>
            <p:cNvPr id="61" name="Elipse 60"/>
            <p:cNvSpPr/>
            <p:nvPr/>
          </p:nvSpPr>
          <p:spPr>
            <a:xfrm>
              <a:off x="1712200" y="2529859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Elipse 61"/>
            <p:cNvSpPr/>
            <p:nvPr/>
          </p:nvSpPr>
          <p:spPr>
            <a:xfrm>
              <a:off x="992120" y="3200540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3" name="Elipse 62"/>
            <p:cNvSpPr/>
            <p:nvPr/>
          </p:nvSpPr>
          <p:spPr>
            <a:xfrm>
              <a:off x="1690221" y="3908650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64" name="Conector reto 63"/>
            <p:cNvCxnSpPr>
              <a:stCxn id="62" idx="7"/>
              <a:endCxn id="61" idx="3"/>
            </p:cNvCxnSpPr>
            <p:nvPr/>
          </p:nvCxnSpPr>
          <p:spPr>
            <a:xfrm rot="5400000" flipH="1" flipV="1">
              <a:off x="1321701" y="2810041"/>
              <a:ext cx="418109" cy="46750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5" name="Conector reto 64"/>
            <p:cNvCxnSpPr>
              <a:endCxn id="63" idx="1"/>
            </p:cNvCxnSpPr>
            <p:nvPr/>
          </p:nvCxnSpPr>
          <p:spPr>
            <a:xfrm rot="16200000" flipH="1">
              <a:off x="1281007" y="3499436"/>
              <a:ext cx="455538" cy="46750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66" name="CaixaDeTexto 65"/>
            <p:cNvSpPr txBox="1"/>
            <p:nvPr/>
          </p:nvSpPr>
          <p:spPr>
            <a:xfrm>
              <a:off x="936882" y="3186195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B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1629283" y="3891107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C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1664226" y="2505210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CaixaDeTexto 79"/>
            <p:cNvSpPr txBox="1"/>
            <p:nvPr/>
          </p:nvSpPr>
          <p:spPr>
            <a:xfrm>
              <a:off x="1952498" y="2346539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 smtClean="0">
                  <a:latin typeface="Arial" pitchFamily="34" charset="0"/>
                  <a:cs typeface="Arial" pitchFamily="34" charset="0"/>
                </a:rPr>
                <a:t>fb</a:t>
              </a:r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 = +2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71406" y="3132357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 smtClean="0">
                  <a:latin typeface="Arial" pitchFamily="34" charset="0"/>
                  <a:cs typeface="Arial" pitchFamily="34" charset="0"/>
                </a:rPr>
                <a:t>fb</a:t>
              </a:r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 = -1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1889370" y="3890645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 smtClean="0">
                  <a:latin typeface="Arial" pitchFamily="34" charset="0"/>
                  <a:cs typeface="Arial" pitchFamily="34" charset="0"/>
                </a:rPr>
                <a:t>fb</a:t>
              </a:r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 = 0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5" name="Grupo 46"/>
            <p:cNvGrpSpPr/>
            <p:nvPr/>
          </p:nvGrpSpPr>
          <p:grpSpPr>
            <a:xfrm>
              <a:off x="71406" y="3714023"/>
              <a:ext cx="1285884" cy="789922"/>
              <a:chOff x="1071538" y="5588658"/>
              <a:chExt cx="1500198" cy="1008099"/>
            </a:xfrm>
          </p:grpSpPr>
          <p:sp>
            <p:nvSpPr>
              <p:cNvPr id="86" name="Triângulo isósceles 85"/>
              <p:cNvSpPr/>
              <p:nvPr/>
            </p:nvSpPr>
            <p:spPr>
              <a:xfrm>
                <a:off x="1428728" y="5588658"/>
                <a:ext cx="785818" cy="928694"/>
              </a:xfrm>
              <a:prstGeom prst="triangle">
                <a:avLst/>
              </a:prstGeom>
              <a:solidFill>
                <a:srgbClr val="4F81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87" name="CaixaDeTexto 86"/>
              <p:cNvSpPr txBox="1"/>
              <p:nvPr/>
            </p:nvSpPr>
            <p:spPr>
              <a:xfrm>
                <a:off x="1071538" y="5929023"/>
                <a:ext cx="1500198" cy="667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&lt; B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&lt; A</a:t>
                </a: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8" name="Grupo 87"/>
            <p:cNvGrpSpPr/>
            <p:nvPr/>
          </p:nvGrpSpPr>
          <p:grpSpPr>
            <a:xfrm>
              <a:off x="1714480" y="3056814"/>
              <a:ext cx="1285884" cy="789923"/>
              <a:chOff x="1071538" y="5588658"/>
              <a:chExt cx="1500198" cy="1008101"/>
            </a:xfrm>
          </p:grpSpPr>
          <p:sp>
            <p:nvSpPr>
              <p:cNvPr id="89" name="Triângulo isósceles 88"/>
              <p:cNvSpPr/>
              <p:nvPr/>
            </p:nvSpPr>
            <p:spPr>
              <a:xfrm>
                <a:off x="1428728" y="5588658"/>
                <a:ext cx="785818" cy="928694"/>
              </a:xfrm>
              <a:prstGeom prst="triangle">
                <a:avLst/>
              </a:prstGeom>
              <a:solidFill>
                <a:srgbClr val="4F81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90" name="CaixaDeTexto 89"/>
              <p:cNvSpPr txBox="1"/>
              <p:nvPr/>
            </p:nvSpPr>
            <p:spPr>
              <a:xfrm>
                <a:off x="1071538" y="5929025"/>
                <a:ext cx="1500198" cy="667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&gt; A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 </a:t>
                </a:r>
              </a:p>
            </p:txBody>
          </p:sp>
        </p:grpSp>
        <p:grpSp>
          <p:nvGrpSpPr>
            <p:cNvPr id="91" name="Grupo 63"/>
            <p:cNvGrpSpPr/>
            <p:nvPr/>
          </p:nvGrpSpPr>
          <p:grpSpPr>
            <a:xfrm>
              <a:off x="857224" y="4425027"/>
              <a:ext cx="1285884" cy="789923"/>
              <a:chOff x="1071538" y="5588658"/>
              <a:chExt cx="1500198" cy="1008101"/>
            </a:xfrm>
          </p:grpSpPr>
          <p:sp>
            <p:nvSpPr>
              <p:cNvPr id="92" name="Triângulo isósceles 91"/>
              <p:cNvSpPr/>
              <p:nvPr/>
            </p:nvSpPr>
            <p:spPr>
              <a:xfrm>
                <a:off x="1428728" y="5588658"/>
                <a:ext cx="785818" cy="928694"/>
              </a:xfrm>
              <a:prstGeom prst="triangle">
                <a:avLst/>
              </a:prstGeom>
              <a:solidFill>
                <a:srgbClr val="4F81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93" name="CaixaDeTexto 92"/>
              <p:cNvSpPr txBox="1"/>
              <p:nvPr/>
            </p:nvSpPr>
            <p:spPr>
              <a:xfrm>
                <a:off x="1071538" y="5929025"/>
                <a:ext cx="1500198" cy="667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&lt; C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&gt; B</a:t>
                </a: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4" name="Grupo 66"/>
            <p:cNvGrpSpPr/>
            <p:nvPr/>
          </p:nvGrpSpPr>
          <p:grpSpPr>
            <a:xfrm>
              <a:off x="1643042" y="4425029"/>
              <a:ext cx="1285884" cy="789921"/>
              <a:chOff x="1071538" y="5588658"/>
              <a:chExt cx="1500198" cy="1008098"/>
            </a:xfrm>
          </p:grpSpPr>
          <p:sp>
            <p:nvSpPr>
              <p:cNvPr id="95" name="Triângulo isósceles 94"/>
              <p:cNvSpPr/>
              <p:nvPr/>
            </p:nvSpPr>
            <p:spPr>
              <a:xfrm>
                <a:off x="1428728" y="5588658"/>
                <a:ext cx="785818" cy="928694"/>
              </a:xfrm>
              <a:prstGeom prst="triangle">
                <a:avLst/>
              </a:prstGeom>
              <a:solidFill>
                <a:srgbClr val="4F81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96" name="CaixaDeTexto 95"/>
              <p:cNvSpPr txBox="1"/>
              <p:nvPr/>
            </p:nvSpPr>
            <p:spPr>
              <a:xfrm>
                <a:off x="1071538" y="5929022"/>
                <a:ext cx="1500198" cy="667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&gt; C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&gt; B</a:t>
                </a: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97" name="Conector reto 96"/>
            <p:cNvCxnSpPr/>
            <p:nvPr/>
          </p:nvCxnSpPr>
          <p:spPr>
            <a:xfrm rot="5400000">
              <a:off x="752854" y="3451042"/>
              <a:ext cx="224476" cy="30148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8" name="Conector reto 97"/>
            <p:cNvCxnSpPr/>
            <p:nvPr/>
          </p:nvCxnSpPr>
          <p:spPr>
            <a:xfrm rot="16200000" flipH="1">
              <a:off x="2093585" y="2792980"/>
              <a:ext cx="224476" cy="30319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9" name="Conector reto 98"/>
            <p:cNvCxnSpPr/>
            <p:nvPr/>
          </p:nvCxnSpPr>
          <p:spPr>
            <a:xfrm rot="5400000">
              <a:off x="1526483" y="4196663"/>
              <a:ext cx="202051" cy="254683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00" name="Conector reto 99"/>
            <p:cNvCxnSpPr/>
            <p:nvPr/>
          </p:nvCxnSpPr>
          <p:spPr>
            <a:xfrm rot="16200000" flipH="1">
              <a:off x="2045677" y="4184722"/>
              <a:ext cx="202051" cy="278563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grpSp>
        <p:nvGrpSpPr>
          <p:cNvPr id="118" name="Grupo 117"/>
          <p:cNvGrpSpPr/>
          <p:nvPr/>
        </p:nvGrpSpPr>
        <p:grpSpPr>
          <a:xfrm>
            <a:off x="5224467" y="2285992"/>
            <a:ext cx="3562375" cy="2946501"/>
            <a:chOff x="5224467" y="3429000"/>
            <a:chExt cx="3562375" cy="2946501"/>
          </a:xfrm>
        </p:grpSpPr>
        <p:sp>
          <p:nvSpPr>
            <p:cNvPr id="69" name="Elipse 68"/>
            <p:cNvSpPr/>
            <p:nvPr/>
          </p:nvSpPr>
          <p:spPr>
            <a:xfrm>
              <a:off x="7546303" y="3658438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0" name="Elipse 69"/>
            <p:cNvSpPr/>
            <p:nvPr/>
          </p:nvSpPr>
          <p:spPr>
            <a:xfrm>
              <a:off x="6108993" y="5037229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1" name="Elipse 70"/>
            <p:cNvSpPr/>
            <p:nvPr/>
          </p:nvSpPr>
          <p:spPr>
            <a:xfrm>
              <a:off x="6826223" y="4329119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72" name="Conector reto 71"/>
            <p:cNvCxnSpPr>
              <a:stCxn id="71" idx="7"/>
              <a:endCxn id="69" idx="3"/>
            </p:cNvCxnSpPr>
            <p:nvPr/>
          </p:nvCxnSpPr>
          <p:spPr>
            <a:xfrm rot="5400000" flipH="1" flipV="1">
              <a:off x="7155804" y="3938620"/>
              <a:ext cx="418109" cy="46750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3" name="Conector reto 72"/>
            <p:cNvCxnSpPr>
              <a:stCxn id="70" idx="7"/>
              <a:endCxn id="71" idx="3"/>
            </p:cNvCxnSpPr>
            <p:nvPr/>
          </p:nvCxnSpPr>
          <p:spPr>
            <a:xfrm rot="5400000" flipH="1" flipV="1">
              <a:off x="6418434" y="4629440"/>
              <a:ext cx="455538" cy="46465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74" name="CaixaDeTexto 73"/>
            <p:cNvSpPr txBox="1"/>
            <p:nvPr/>
          </p:nvSpPr>
          <p:spPr>
            <a:xfrm>
              <a:off x="6770985" y="4324299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C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7498329" y="3643314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6056605" y="5025087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B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7747286" y="3429000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 smtClean="0">
                  <a:latin typeface="Arial" pitchFamily="34" charset="0"/>
                  <a:cs typeface="Arial" pitchFamily="34" charset="0"/>
                </a:rPr>
                <a:t>fb</a:t>
              </a:r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 = +2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5895984" y="4317884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 smtClean="0">
                  <a:latin typeface="Arial" pitchFamily="34" charset="0"/>
                  <a:cs typeface="Arial" pitchFamily="34" charset="0"/>
                </a:rPr>
                <a:t>fb</a:t>
              </a:r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 = </a:t>
              </a:r>
              <a:r>
                <a:rPr lang="pt-BR" b="1" dirty="0">
                  <a:latin typeface="Arial" pitchFamily="34" charset="0"/>
                  <a:cs typeface="Arial" pitchFamily="34" charset="0"/>
                </a:rPr>
                <a:t>+</a:t>
              </a:r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CaixaDeTexto 78"/>
            <p:cNvSpPr txBox="1"/>
            <p:nvPr/>
          </p:nvSpPr>
          <p:spPr>
            <a:xfrm>
              <a:off x="5253042" y="5019224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 smtClean="0">
                  <a:latin typeface="Arial" pitchFamily="34" charset="0"/>
                  <a:cs typeface="Arial" pitchFamily="34" charset="0"/>
                </a:rPr>
                <a:t>fb</a:t>
              </a:r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 = 0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1" name="Grupo 46"/>
            <p:cNvGrpSpPr/>
            <p:nvPr/>
          </p:nvGrpSpPr>
          <p:grpSpPr>
            <a:xfrm>
              <a:off x="5224467" y="5585579"/>
              <a:ext cx="1285884" cy="789922"/>
              <a:chOff x="1071538" y="5588658"/>
              <a:chExt cx="1500198" cy="1008099"/>
            </a:xfrm>
          </p:grpSpPr>
          <p:sp>
            <p:nvSpPr>
              <p:cNvPr id="102" name="Triângulo isósceles 101"/>
              <p:cNvSpPr/>
              <p:nvPr/>
            </p:nvSpPr>
            <p:spPr>
              <a:xfrm>
                <a:off x="1428728" y="5588658"/>
                <a:ext cx="785818" cy="928694"/>
              </a:xfrm>
              <a:prstGeom prst="triangle">
                <a:avLst/>
              </a:prstGeom>
              <a:solidFill>
                <a:srgbClr val="4F81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03" name="CaixaDeTexto 102"/>
              <p:cNvSpPr txBox="1"/>
              <p:nvPr/>
            </p:nvSpPr>
            <p:spPr>
              <a:xfrm>
                <a:off x="1071538" y="5929023"/>
                <a:ext cx="1500198" cy="667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&lt; B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&lt; A</a:t>
                </a: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4" name="Grupo 103"/>
            <p:cNvGrpSpPr/>
            <p:nvPr/>
          </p:nvGrpSpPr>
          <p:grpSpPr>
            <a:xfrm>
              <a:off x="6081723" y="5585576"/>
              <a:ext cx="1285884" cy="789923"/>
              <a:chOff x="1071538" y="5588658"/>
              <a:chExt cx="1500198" cy="1008101"/>
            </a:xfrm>
          </p:grpSpPr>
          <p:sp>
            <p:nvSpPr>
              <p:cNvPr id="105" name="Triângulo isósceles 104"/>
              <p:cNvSpPr/>
              <p:nvPr/>
            </p:nvSpPr>
            <p:spPr>
              <a:xfrm>
                <a:off x="1428728" y="5588658"/>
                <a:ext cx="785818" cy="928694"/>
              </a:xfrm>
              <a:prstGeom prst="triangle">
                <a:avLst/>
              </a:prstGeom>
              <a:solidFill>
                <a:srgbClr val="4F81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06" name="CaixaDeTexto 105"/>
              <p:cNvSpPr txBox="1"/>
              <p:nvPr/>
            </p:nvSpPr>
            <p:spPr>
              <a:xfrm>
                <a:off x="1071538" y="5929025"/>
                <a:ext cx="1500198" cy="667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&lt; C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&gt; B</a:t>
                </a:r>
              </a:p>
            </p:txBody>
          </p:sp>
        </p:grpSp>
        <p:grpSp>
          <p:nvGrpSpPr>
            <p:cNvPr id="107" name="Grupo 66"/>
            <p:cNvGrpSpPr/>
            <p:nvPr/>
          </p:nvGrpSpPr>
          <p:grpSpPr>
            <a:xfrm>
              <a:off x="6805628" y="4810652"/>
              <a:ext cx="1285884" cy="789921"/>
              <a:chOff x="1071538" y="5588658"/>
              <a:chExt cx="1500198" cy="1008098"/>
            </a:xfrm>
          </p:grpSpPr>
          <p:sp>
            <p:nvSpPr>
              <p:cNvPr id="108" name="Triângulo isósceles 107"/>
              <p:cNvSpPr/>
              <p:nvPr/>
            </p:nvSpPr>
            <p:spPr>
              <a:xfrm>
                <a:off x="1428728" y="5588658"/>
                <a:ext cx="785818" cy="928694"/>
              </a:xfrm>
              <a:prstGeom prst="triangle">
                <a:avLst/>
              </a:prstGeom>
              <a:solidFill>
                <a:srgbClr val="4F81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09" name="CaixaDeTexto 108"/>
              <p:cNvSpPr txBox="1"/>
              <p:nvPr/>
            </p:nvSpPr>
            <p:spPr>
              <a:xfrm>
                <a:off x="1071538" y="5929022"/>
                <a:ext cx="1500198" cy="667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&gt; C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&gt; B</a:t>
                </a: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10" name="Conector reto 109"/>
            <p:cNvCxnSpPr/>
            <p:nvPr/>
          </p:nvCxnSpPr>
          <p:spPr>
            <a:xfrm rot="5400000">
              <a:off x="5905915" y="5322598"/>
              <a:ext cx="224476" cy="30148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11" name="Conector reto 110"/>
            <p:cNvCxnSpPr/>
            <p:nvPr/>
          </p:nvCxnSpPr>
          <p:spPr>
            <a:xfrm rot="16200000" flipH="1">
              <a:off x="6460828" y="5321742"/>
              <a:ext cx="224476" cy="30319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12" name="Conector reto 111"/>
            <p:cNvCxnSpPr/>
            <p:nvPr/>
          </p:nvCxnSpPr>
          <p:spPr>
            <a:xfrm rot="16200000" flipH="1">
              <a:off x="7208263" y="4570345"/>
              <a:ext cx="202051" cy="278563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grpSp>
          <p:nvGrpSpPr>
            <p:cNvPr id="113" name="Grupo 66"/>
            <p:cNvGrpSpPr/>
            <p:nvPr/>
          </p:nvGrpSpPr>
          <p:grpSpPr>
            <a:xfrm>
              <a:off x="7500958" y="4167708"/>
              <a:ext cx="1285884" cy="789923"/>
              <a:chOff x="1071538" y="5588658"/>
              <a:chExt cx="1500198" cy="1008101"/>
            </a:xfrm>
          </p:grpSpPr>
          <p:sp>
            <p:nvSpPr>
              <p:cNvPr id="114" name="Triângulo isósceles 113"/>
              <p:cNvSpPr/>
              <p:nvPr/>
            </p:nvSpPr>
            <p:spPr>
              <a:xfrm>
                <a:off x="1428728" y="5588658"/>
                <a:ext cx="785818" cy="928694"/>
              </a:xfrm>
              <a:prstGeom prst="triangle">
                <a:avLst/>
              </a:prstGeom>
              <a:solidFill>
                <a:srgbClr val="4F81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15" name="CaixaDeTexto 114"/>
              <p:cNvSpPr txBox="1"/>
              <p:nvPr/>
            </p:nvSpPr>
            <p:spPr>
              <a:xfrm>
                <a:off x="1071538" y="5929025"/>
                <a:ext cx="1500198" cy="667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&gt; A</a:t>
                </a: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16" name="Conector reto 115"/>
            <p:cNvCxnSpPr/>
            <p:nvPr/>
          </p:nvCxnSpPr>
          <p:spPr>
            <a:xfrm rot="16200000" flipH="1">
              <a:off x="7903593" y="3927403"/>
              <a:ext cx="202051" cy="278563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pic>
        <p:nvPicPr>
          <p:cNvPr id="11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904"/>
          <a:stretch/>
        </p:blipFill>
        <p:spPr bwMode="auto">
          <a:xfrm>
            <a:off x="1397834" y="5517232"/>
            <a:ext cx="6348331" cy="1068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Rotação LR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Exemplo: segunda rotação</a:t>
            </a:r>
            <a:endParaRPr lang="pt-BR" dirty="0"/>
          </a:p>
        </p:txBody>
      </p:sp>
      <p:grpSp>
        <p:nvGrpSpPr>
          <p:cNvPr id="92" name="Grupo 91"/>
          <p:cNvGrpSpPr/>
          <p:nvPr/>
        </p:nvGrpSpPr>
        <p:grpSpPr>
          <a:xfrm>
            <a:off x="3643306" y="2714620"/>
            <a:ext cx="1643074" cy="1158741"/>
            <a:chOff x="5500694" y="2714620"/>
            <a:chExt cx="1643074" cy="1158741"/>
          </a:xfrm>
        </p:grpSpPr>
        <p:pic>
          <p:nvPicPr>
            <p:cNvPr id="4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6735" y="2714620"/>
              <a:ext cx="750993" cy="562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" name="CaixaDeTexto 45"/>
            <p:cNvSpPr txBox="1"/>
            <p:nvPr/>
          </p:nvSpPr>
          <p:spPr>
            <a:xfrm>
              <a:off x="5500694" y="3227030"/>
              <a:ext cx="1643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Rotação LL</a:t>
              </a:r>
            </a:p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em A</a:t>
              </a:r>
            </a:p>
          </p:txBody>
        </p:sp>
      </p:grpSp>
      <p:grpSp>
        <p:nvGrpSpPr>
          <p:cNvPr id="63" name="Grupo 62"/>
          <p:cNvGrpSpPr/>
          <p:nvPr/>
        </p:nvGrpSpPr>
        <p:grpSpPr>
          <a:xfrm>
            <a:off x="5214942" y="2285992"/>
            <a:ext cx="3781451" cy="2328879"/>
            <a:chOff x="952475" y="3214686"/>
            <a:chExt cx="3781451" cy="2328879"/>
          </a:xfrm>
        </p:grpSpPr>
        <p:sp>
          <p:nvSpPr>
            <p:cNvPr id="34" name="Elipse 33"/>
            <p:cNvSpPr/>
            <p:nvPr/>
          </p:nvSpPr>
          <p:spPr>
            <a:xfrm>
              <a:off x="2672880" y="354079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5" name="Elipse 34"/>
            <p:cNvSpPr/>
            <p:nvPr/>
          </p:nvSpPr>
          <p:spPr>
            <a:xfrm>
              <a:off x="1845520" y="4211477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36" name="Conector reto 35"/>
            <p:cNvCxnSpPr>
              <a:stCxn id="35" idx="7"/>
              <a:endCxn id="34" idx="3"/>
            </p:cNvCxnSpPr>
            <p:nvPr/>
          </p:nvCxnSpPr>
          <p:spPr>
            <a:xfrm rot="5400000" flipH="1" flipV="1">
              <a:off x="2228741" y="3767338"/>
              <a:ext cx="418109" cy="57478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37" name="Elipse 36"/>
            <p:cNvSpPr/>
            <p:nvPr/>
          </p:nvSpPr>
          <p:spPr>
            <a:xfrm>
              <a:off x="3509770" y="423390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38" name="Conector reto 37"/>
            <p:cNvCxnSpPr>
              <a:stCxn id="37" idx="1"/>
              <a:endCxn id="34" idx="5"/>
            </p:cNvCxnSpPr>
            <p:nvPr/>
          </p:nvCxnSpPr>
          <p:spPr>
            <a:xfrm rot="16200000" flipV="1">
              <a:off x="3049653" y="3773785"/>
              <a:ext cx="440534" cy="58431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39" name="CaixaDeTexto 38"/>
            <p:cNvSpPr txBox="1"/>
            <p:nvPr/>
          </p:nvSpPr>
          <p:spPr>
            <a:xfrm>
              <a:off x="1790282" y="4178082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B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2608114" y="3525672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C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3461006" y="4201952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3246692" y="3884088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 smtClean="0">
                  <a:latin typeface="Arial" pitchFamily="34" charset="0"/>
                  <a:cs typeface="Arial" pitchFamily="34" charset="0"/>
                </a:rPr>
                <a:t>fb</a:t>
              </a:r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 = 0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1971657" y="3214686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 smtClean="0">
                  <a:latin typeface="Arial" pitchFamily="34" charset="0"/>
                  <a:cs typeface="Arial" pitchFamily="34" charset="0"/>
                </a:rPr>
                <a:t>fb</a:t>
              </a:r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 = 0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1379508" y="3884088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 smtClean="0">
                  <a:latin typeface="Arial" pitchFamily="34" charset="0"/>
                  <a:cs typeface="Arial" pitchFamily="34" charset="0"/>
                </a:rPr>
                <a:t>fb</a:t>
              </a:r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 = 0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7" name="Grupo 46"/>
            <p:cNvGrpSpPr/>
            <p:nvPr/>
          </p:nvGrpSpPr>
          <p:grpSpPr>
            <a:xfrm>
              <a:off x="952475" y="4753643"/>
              <a:ext cx="1285884" cy="789922"/>
              <a:chOff x="1071538" y="5588658"/>
              <a:chExt cx="1500198" cy="1008099"/>
            </a:xfrm>
          </p:grpSpPr>
          <p:sp>
            <p:nvSpPr>
              <p:cNvPr id="48" name="Triângulo isósceles 47"/>
              <p:cNvSpPr/>
              <p:nvPr/>
            </p:nvSpPr>
            <p:spPr>
              <a:xfrm>
                <a:off x="1428728" y="5588658"/>
                <a:ext cx="785818" cy="928694"/>
              </a:xfrm>
              <a:prstGeom prst="triangle">
                <a:avLst/>
              </a:prstGeom>
              <a:solidFill>
                <a:srgbClr val="4F81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9" name="CaixaDeTexto 48"/>
              <p:cNvSpPr txBox="1"/>
              <p:nvPr/>
            </p:nvSpPr>
            <p:spPr>
              <a:xfrm>
                <a:off x="1071538" y="5929023"/>
                <a:ext cx="1500198" cy="667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&lt; B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&lt; A</a:t>
                </a: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0" name="Grupo 49"/>
            <p:cNvGrpSpPr/>
            <p:nvPr/>
          </p:nvGrpSpPr>
          <p:grpSpPr>
            <a:xfrm>
              <a:off x="1809731" y="4753640"/>
              <a:ext cx="1285884" cy="789923"/>
              <a:chOff x="1071538" y="5588658"/>
              <a:chExt cx="1500198" cy="1008101"/>
            </a:xfrm>
          </p:grpSpPr>
          <p:sp>
            <p:nvSpPr>
              <p:cNvPr id="51" name="Triângulo isósceles 50"/>
              <p:cNvSpPr/>
              <p:nvPr/>
            </p:nvSpPr>
            <p:spPr>
              <a:xfrm>
                <a:off x="1428728" y="5588658"/>
                <a:ext cx="785818" cy="928694"/>
              </a:xfrm>
              <a:prstGeom prst="triangle">
                <a:avLst/>
              </a:prstGeom>
              <a:solidFill>
                <a:srgbClr val="4F81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2" name="CaixaDeTexto 51"/>
              <p:cNvSpPr txBox="1"/>
              <p:nvPr/>
            </p:nvSpPr>
            <p:spPr>
              <a:xfrm>
                <a:off x="1071538" y="5929025"/>
                <a:ext cx="1500198" cy="667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&lt; C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&gt; B</a:t>
                </a:r>
              </a:p>
            </p:txBody>
          </p:sp>
        </p:grpSp>
        <p:grpSp>
          <p:nvGrpSpPr>
            <p:cNvPr id="53" name="Grupo 63"/>
            <p:cNvGrpSpPr/>
            <p:nvPr/>
          </p:nvGrpSpPr>
          <p:grpSpPr>
            <a:xfrm>
              <a:off x="2662224" y="4753643"/>
              <a:ext cx="1285884" cy="789922"/>
              <a:chOff x="1071538" y="5588658"/>
              <a:chExt cx="1500198" cy="1008099"/>
            </a:xfrm>
          </p:grpSpPr>
          <p:sp>
            <p:nvSpPr>
              <p:cNvPr id="54" name="Triângulo isósceles 53"/>
              <p:cNvSpPr/>
              <p:nvPr/>
            </p:nvSpPr>
            <p:spPr>
              <a:xfrm>
                <a:off x="1428728" y="5588658"/>
                <a:ext cx="785818" cy="928694"/>
              </a:xfrm>
              <a:prstGeom prst="triangle">
                <a:avLst/>
              </a:prstGeom>
              <a:solidFill>
                <a:srgbClr val="4F81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" name="CaixaDeTexto 54"/>
              <p:cNvSpPr txBox="1"/>
              <p:nvPr/>
            </p:nvSpPr>
            <p:spPr>
              <a:xfrm>
                <a:off x="1071538" y="5929023"/>
                <a:ext cx="1500198" cy="667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&gt; C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&gt; B</a:t>
                </a: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6" name="Grupo 66"/>
            <p:cNvGrpSpPr/>
            <p:nvPr/>
          </p:nvGrpSpPr>
          <p:grpSpPr>
            <a:xfrm>
              <a:off x="3448042" y="4753640"/>
              <a:ext cx="1285884" cy="789923"/>
              <a:chOff x="1071538" y="5588658"/>
              <a:chExt cx="1500198" cy="1008101"/>
            </a:xfrm>
          </p:grpSpPr>
          <p:sp>
            <p:nvSpPr>
              <p:cNvPr id="57" name="Triângulo isósceles 56"/>
              <p:cNvSpPr/>
              <p:nvPr/>
            </p:nvSpPr>
            <p:spPr>
              <a:xfrm>
                <a:off x="1428728" y="5588658"/>
                <a:ext cx="785818" cy="928694"/>
              </a:xfrm>
              <a:prstGeom prst="triangle">
                <a:avLst/>
              </a:prstGeom>
              <a:solidFill>
                <a:srgbClr val="4F81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8" name="CaixaDeTexto 57"/>
              <p:cNvSpPr txBox="1"/>
              <p:nvPr/>
            </p:nvSpPr>
            <p:spPr>
              <a:xfrm>
                <a:off x="1071538" y="5929025"/>
                <a:ext cx="1500198" cy="667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&gt; A</a:t>
                </a: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59" name="Conector reto 58"/>
            <p:cNvCxnSpPr/>
            <p:nvPr/>
          </p:nvCxnSpPr>
          <p:spPr>
            <a:xfrm rot="5400000">
              <a:off x="1633923" y="4490662"/>
              <a:ext cx="224476" cy="30148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0" name="Conector reto 59"/>
            <p:cNvCxnSpPr/>
            <p:nvPr/>
          </p:nvCxnSpPr>
          <p:spPr>
            <a:xfrm rot="16200000" flipH="1">
              <a:off x="2188836" y="4489806"/>
              <a:ext cx="224476" cy="30319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1" name="Conector reto 60"/>
            <p:cNvCxnSpPr/>
            <p:nvPr/>
          </p:nvCxnSpPr>
          <p:spPr>
            <a:xfrm rot="5400000">
              <a:off x="3331483" y="4525276"/>
              <a:ext cx="202051" cy="254683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2" name="Conector reto 61"/>
            <p:cNvCxnSpPr/>
            <p:nvPr/>
          </p:nvCxnSpPr>
          <p:spPr>
            <a:xfrm rot="16200000" flipH="1">
              <a:off x="3850677" y="4513335"/>
              <a:ext cx="202051" cy="278563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grpSp>
        <p:nvGrpSpPr>
          <p:cNvPr id="64" name="Grupo 63"/>
          <p:cNvGrpSpPr/>
          <p:nvPr/>
        </p:nvGrpSpPr>
        <p:grpSpPr>
          <a:xfrm>
            <a:off x="214282" y="2285992"/>
            <a:ext cx="3562375" cy="2946501"/>
            <a:chOff x="5224467" y="3429000"/>
            <a:chExt cx="3562375" cy="2946501"/>
          </a:xfrm>
        </p:grpSpPr>
        <p:sp>
          <p:nvSpPr>
            <p:cNvPr id="65" name="Elipse 64"/>
            <p:cNvSpPr/>
            <p:nvPr/>
          </p:nvSpPr>
          <p:spPr>
            <a:xfrm>
              <a:off x="7546303" y="3658438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6" name="Elipse 65"/>
            <p:cNvSpPr/>
            <p:nvPr/>
          </p:nvSpPr>
          <p:spPr>
            <a:xfrm>
              <a:off x="6108993" y="5037229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7" name="Elipse 66"/>
            <p:cNvSpPr/>
            <p:nvPr/>
          </p:nvSpPr>
          <p:spPr>
            <a:xfrm>
              <a:off x="6826223" y="4329119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68" name="Conector reto 67"/>
            <p:cNvCxnSpPr>
              <a:stCxn id="67" idx="7"/>
              <a:endCxn id="65" idx="3"/>
            </p:cNvCxnSpPr>
            <p:nvPr/>
          </p:nvCxnSpPr>
          <p:spPr>
            <a:xfrm rot="5400000" flipH="1" flipV="1">
              <a:off x="7155804" y="3938620"/>
              <a:ext cx="418109" cy="46750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9" name="Conector reto 68"/>
            <p:cNvCxnSpPr>
              <a:stCxn id="66" idx="7"/>
              <a:endCxn id="67" idx="3"/>
            </p:cNvCxnSpPr>
            <p:nvPr/>
          </p:nvCxnSpPr>
          <p:spPr>
            <a:xfrm rot="5400000" flipH="1" flipV="1">
              <a:off x="6418434" y="4629440"/>
              <a:ext cx="455538" cy="46465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70" name="CaixaDeTexto 69"/>
            <p:cNvSpPr txBox="1"/>
            <p:nvPr/>
          </p:nvSpPr>
          <p:spPr>
            <a:xfrm>
              <a:off x="6770985" y="4324299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C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7498329" y="3643314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6056605" y="5025087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B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7747286" y="3429000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 smtClean="0">
                  <a:latin typeface="Arial" pitchFamily="34" charset="0"/>
                  <a:cs typeface="Arial" pitchFamily="34" charset="0"/>
                </a:rPr>
                <a:t>fb</a:t>
              </a:r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 = +2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895984" y="4317884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 smtClean="0">
                  <a:latin typeface="Arial" pitchFamily="34" charset="0"/>
                  <a:cs typeface="Arial" pitchFamily="34" charset="0"/>
                </a:rPr>
                <a:t>fb</a:t>
              </a:r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 = </a:t>
              </a:r>
              <a:r>
                <a:rPr lang="pt-BR" b="1" dirty="0">
                  <a:latin typeface="Arial" pitchFamily="34" charset="0"/>
                  <a:cs typeface="Arial" pitchFamily="34" charset="0"/>
                </a:rPr>
                <a:t>+</a:t>
              </a:r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5253042" y="5019224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 smtClean="0">
                  <a:latin typeface="Arial" pitchFamily="34" charset="0"/>
                  <a:cs typeface="Arial" pitchFamily="34" charset="0"/>
                </a:rPr>
                <a:t>fb</a:t>
              </a:r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 = 0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6" name="Grupo 46"/>
            <p:cNvGrpSpPr/>
            <p:nvPr/>
          </p:nvGrpSpPr>
          <p:grpSpPr>
            <a:xfrm>
              <a:off x="5224466" y="5585579"/>
              <a:ext cx="1285883" cy="789922"/>
              <a:chOff x="1071538" y="5588658"/>
              <a:chExt cx="1500198" cy="1008099"/>
            </a:xfrm>
          </p:grpSpPr>
          <p:sp>
            <p:nvSpPr>
              <p:cNvPr id="90" name="Triângulo isósceles 89"/>
              <p:cNvSpPr/>
              <p:nvPr/>
            </p:nvSpPr>
            <p:spPr>
              <a:xfrm>
                <a:off x="1428728" y="5588658"/>
                <a:ext cx="785818" cy="928694"/>
              </a:xfrm>
              <a:prstGeom prst="triangle">
                <a:avLst/>
              </a:prstGeom>
              <a:solidFill>
                <a:srgbClr val="4F81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91" name="CaixaDeTexto 90"/>
              <p:cNvSpPr txBox="1"/>
              <p:nvPr/>
            </p:nvSpPr>
            <p:spPr>
              <a:xfrm>
                <a:off x="1071538" y="5929023"/>
                <a:ext cx="1500198" cy="667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&lt; B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&lt; A</a:t>
                </a: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7" name="Grupo 103"/>
            <p:cNvGrpSpPr/>
            <p:nvPr/>
          </p:nvGrpSpPr>
          <p:grpSpPr>
            <a:xfrm>
              <a:off x="6081722" y="5585576"/>
              <a:ext cx="1285883" cy="789923"/>
              <a:chOff x="1071538" y="5588658"/>
              <a:chExt cx="1500198" cy="1008101"/>
            </a:xfrm>
          </p:grpSpPr>
          <p:sp>
            <p:nvSpPr>
              <p:cNvPr id="88" name="Triângulo isósceles 87"/>
              <p:cNvSpPr/>
              <p:nvPr/>
            </p:nvSpPr>
            <p:spPr>
              <a:xfrm>
                <a:off x="1428728" y="5588658"/>
                <a:ext cx="785818" cy="928694"/>
              </a:xfrm>
              <a:prstGeom prst="triangle">
                <a:avLst/>
              </a:prstGeom>
              <a:solidFill>
                <a:srgbClr val="4F81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89" name="CaixaDeTexto 88"/>
              <p:cNvSpPr txBox="1"/>
              <p:nvPr/>
            </p:nvSpPr>
            <p:spPr>
              <a:xfrm>
                <a:off x="1071538" y="5929025"/>
                <a:ext cx="1500198" cy="667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&lt; C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&gt; B</a:t>
                </a:r>
              </a:p>
            </p:txBody>
          </p:sp>
        </p:grpSp>
        <p:grpSp>
          <p:nvGrpSpPr>
            <p:cNvPr id="78" name="Grupo 66"/>
            <p:cNvGrpSpPr/>
            <p:nvPr/>
          </p:nvGrpSpPr>
          <p:grpSpPr>
            <a:xfrm>
              <a:off x="6805627" y="4810652"/>
              <a:ext cx="1285883" cy="789921"/>
              <a:chOff x="1071538" y="5588658"/>
              <a:chExt cx="1500198" cy="1008098"/>
            </a:xfrm>
          </p:grpSpPr>
          <p:sp>
            <p:nvSpPr>
              <p:cNvPr id="86" name="Triângulo isósceles 85"/>
              <p:cNvSpPr/>
              <p:nvPr/>
            </p:nvSpPr>
            <p:spPr>
              <a:xfrm>
                <a:off x="1428728" y="5588658"/>
                <a:ext cx="785818" cy="928694"/>
              </a:xfrm>
              <a:prstGeom prst="triangle">
                <a:avLst/>
              </a:prstGeom>
              <a:solidFill>
                <a:srgbClr val="4F81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87" name="CaixaDeTexto 86"/>
              <p:cNvSpPr txBox="1"/>
              <p:nvPr/>
            </p:nvSpPr>
            <p:spPr>
              <a:xfrm>
                <a:off x="1071538" y="5929022"/>
                <a:ext cx="1500198" cy="667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&gt; C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&gt; B</a:t>
                </a: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79" name="Conector reto 78"/>
            <p:cNvCxnSpPr/>
            <p:nvPr/>
          </p:nvCxnSpPr>
          <p:spPr>
            <a:xfrm rot="5400000">
              <a:off x="5905915" y="5322598"/>
              <a:ext cx="224476" cy="30148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0" name="Conector reto 79"/>
            <p:cNvCxnSpPr/>
            <p:nvPr/>
          </p:nvCxnSpPr>
          <p:spPr>
            <a:xfrm rot="16200000" flipH="1">
              <a:off x="6460828" y="5321742"/>
              <a:ext cx="224476" cy="30319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1" name="Conector reto 80"/>
            <p:cNvCxnSpPr/>
            <p:nvPr/>
          </p:nvCxnSpPr>
          <p:spPr>
            <a:xfrm rot="16200000" flipH="1">
              <a:off x="7208263" y="4570345"/>
              <a:ext cx="202051" cy="278563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grpSp>
          <p:nvGrpSpPr>
            <p:cNvPr id="82" name="Grupo 66"/>
            <p:cNvGrpSpPr/>
            <p:nvPr/>
          </p:nvGrpSpPr>
          <p:grpSpPr>
            <a:xfrm>
              <a:off x="7500957" y="4167708"/>
              <a:ext cx="1285883" cy="789923"/>
              <a:chOff x="1071538" y="5588658"/>
              <a:chExt cx="1500198" cy="1008101"/>
            </a:xfrm>
          </p:grpSpPr>
          <p:sp>
            <p:nvSpPr>
              <p:cNvPr id="84" name="Triângulo isósceles 83"/>
              <p:cNvSpPr/>
              <p:nvPr/>
            </p:nvSpPr>
            <p:spPr>
              <a:xfrm>
                <a:off x="1428728" y="5588658"/>
                <a:ext cx="785818" cy="928694"/>
              </a:xfrm>
              <a:prstGeom prst="triangle">
                <a:avLst/>
              </a:prstGeom>
              <a:solidFill>
                <a:srgbClr val="4F81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85" name="CaixaDeTexto 84"/>
              <p:cNvSpPr txBox="1"/>
              <p:nvPr/>
            </p:nvSpPr>
            <p:spPr>
              <a:xfrm>
                <a:off x="1071538" y="5929025"/>
                <a:ext cx="1500198" cy="667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&gt; A</a:t>
                </a: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83" name="Conector reto 82"/>
            <p:cNvCxnSpPr/>
            <p:nvPr/>
          </p:nvCxnSpPr>
          <p:spPr>
            <a:xfrm rot="16200000" flipH="1">
              <a:off x="7903593" y="3927403"/>
              <a:ext cx="202051" cy="278563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pic>
        <p:nvPicPr>
          <p:cNvPr id="9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904"/>
          <a:stretch/>
        </p:blipFill>
        <p:spPr bwMode="auto">
          <a:xfrm>
            <a:off x="1397834" y="5517232"/>
            <a:ext cx="6348331" cy="1068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Rotação LR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Passo a passo</a:t>
            </a:r>
            <a:endParaRPr lang="pt-BR" dirty="0"/>
          </a:p>
        </p:txBody>
      </p:sp>
      <p:grpSp>
        <p:nvGrpSpPr>
          <p:cNvPr id="26" name="Grupo 25"/>
          <p:cNvGrpSpPr/>
          <p:nvPr/>
        </p:nvGrpSpPr>
        <p:grpSpPr>
          <a:xfrm>
            <a:off x="1142976" y="2724031"/>
            <a:ext cx="7143800" cy="1770155"/>
            <a:chOff x="1142976" y="2724031"/>
            <a:chExt cx="7143800" cy="1770155"/>
          </a:xfrm>
        </p:grpSpPr>
        <p:sp>
          <p:nvSpPr>
            <p:cNvPr id="27" name="Elipse 26"/>
            <p:cNvSpPr/>
            <p:nvPr/>
          </p:nvSpPr>
          <p:spPr>
            <a:xfrm>
              <a:off x="2651724" y="2758205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8" name="Elipse 27"/>
            <p:cNvSpPr/>
            <p:nvPr/>
          </p:nvSpPr>
          <p:spPr>
            <a:xfrm>
              <a:off x="1214414" y="413699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" name="Elipse 28"/>
            <p:cNvSpPr/>
            <p:nvPr/>
          </p:nvSpPr>
          <p:spPr>
            <a:xfrm>
              <a:off x="1931644" y="342888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2651724" y="413699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31" name="Conector reto 30"/>
            <p:cNvCxnSpPr>
              <a:stCxn id="29" idx="7"/>
              <a:endCxn id="27" idx="3"/>
            </p:cNvCxnSpPr>
            <p:nvPr/>
          </p:nvCxnSpPr>
          <p:spPr>
            <a:xfrm rot="5400000" flipH="1" flipV="1">
              <a:off x="2261225" y="3038387"/>
              <a:ext cx="418109" cy="46750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2" name="Conector reto 31"/>
            <p:cNvCxnSpPr>
              <a:stCxn id="28" idx="7"/>
              <a:endCxn id="29" idx="3"/>
            </p:cNvCxnSpPr>
            <p:nvPr/>
          </p:nvCxnSpPr>
          <p:spPr>
            <a:xfrm rot="5400000" flipH="1" flipV="1">
              <a:off x="1523855" y="3729207"/>
              <a:ext cx="455538" cy="46465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3" name="Conector reto 32"/>
            <p:cNvCxnSpPr>
              <a:stCxn id="29" idx="5"/>
              <a:endCxn id="30" idx="1"/>
            </p:cNvCxnSpPr>
            <p:nvPr/>
          </p:nvCxnSpPr>
          <p:spPr>
            <a:xfrm rot="16200000" flipH="1">
              <a:off x="2242510" y="3727782"/>
              <a:ext cx="455538" cy="46750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34" name="Elipse 33"/>
            <p:cNvSpPr/>
            <p:nvPr/>
          </p:nvSpPr>
          <p:spPr>
            <a:xfrm>
              <a:off x="3432663" y="3451311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35" name="Conector reto 34"/>
            <p:cNvCxnSpPr>
              <a:stCxn id="34" idx="1"/>
              <a:endCxn id="27" idx="5"/>
            </p:cNvCxnSpPr>
            <p:nvPr/>
          </p:nvCxnSpPr>
          <p:spPr>
            <a:xfrm rot="16200000" flipV="1">
              <a:off x="3000522" y="3019169"/>
              <a:ext cx="440534" cy="52836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36" name="CaixaDeTexto 35"/>
            <p:cNvSpPr txBox="1"/>
            <p:nvPr/>
          </p:nvSpPr>
          <p:spPr>
            <a:xfrm>
              <a:off x="1876406" y="3395491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B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2590786" y="4100403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E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2594225" y="2724031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3370518" y="3419361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C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1142976" y="4097496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D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929190" y="3278648"/>
              <a:ext cx="33575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Árvore AVL e fator de balanceamento de cada nó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2252646" y="3395548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2967026" y="4100460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2970464" y="2724088"/>
              <a:ext cx="1030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+1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3643306" y="3419418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1357290" y="4097553"/>
              <a:ext cx="1195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Rotação LR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Passo a passo</a:t>
            </a:r>
            <a:endParaRPr lang="pt-BR" dirty="0"/>
          </a:p>
        </p:txBody>
      </p:sp>
      <p:grpSp>
        <p:nvGrpSpPr>
          <p:cNvPr id="30" name="Grupo 29"/>
          <p:cNvGrpSpPr/>
          <p:nvPr/>
        </p:nvGrpSpPr>
        <p:grpSpPr>
          <a:xfrm>
            <a:off x="1142976" y="2714620"/>
            <a:ext cx="7429552" cy="2933760"/>
            <a:chOff x="1142976" y="2714620"/>
            <a:chExt cx="7429552" cy="2933760"/>
          </a:xfrm>
        </p:grpSpPr>
        <p:sp>
          <p:nvSpPr>
            <p:cNvPr id="31" name="Elipse 30"/>
            <p:cNvSpPr/>
            <p:nvPr/>
          </p:nvSpPr>
          <p:spPr>
            <a:xfrm>
              <a:off x="2651724" y="274879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2" name="Elipse 31"/>
            <p:cNvSpPr/>
            <p:nvPr/>
          </p:nvSpPr>
          <p:spPr>
            <a:xfrm>
              <a:off x="1214414" y="4127585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1931644" y="3419475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2651724" y="4127585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5" name="Elipse 34"/>
            <p:cNvSpPr/>
            <p:nvPr/>
          </p:nvSpPr>
          <p:spPr>
            <a:xfrm>
              <a:off x="2009757" y="4832275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36" name="Conector reto 35"/>
            <p:cNvCxnSpPr>
              <a:stCxn id="33" idx="7"/>
              <a:endCxn id="31" idx="3"/>
            </p:cNvCxnSpPr>
            <p:nvPr/>
          </p:nvCxnSpPr>
          <p:spPr>
            <a:xfrm rot="5400000" flipH="1" flipV="1">
              <a:off x="2261225" y="3028976"/>
              <a:ext cx="418109" cy="46750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7" name="Conector reto 36"/>
            <p:cNvCxnSpPr>
              <a:stCxn id="32" idx="7"/>
              <a:endCxn id="33" idx="3"/>
            </p:cNvCxnSpPr>
            <p:nvPr/>
          </p:nvCxnSpPr>
          <p:spPr>
            <a:xfrm rot="5400000" flipH="1" flipV="1">
              <a:off x="1523855" y="3719796"/>
              <a:ext cx="455538" cy="46465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8" name="Conector reto 37"/>
            <p:cNvCxnSpPr>
              <a:endCxn id="35" idx="7"/>
            </p:cNvCxnSpPr>
            <p:nvPr/>
          </p:nvCxnSpPr>
          <p:spPr>
            <a:xfrm rot="5400000">
              <a:off x="2288039" y="4459065"/>
              <a:ext cx="452118" cy="39892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p:cxnSp>
          <p:nvCxnSpPr>
            <p:cNvPr id="39" name="Conector reto 38"/>
            <p:cNvCxnSpPr>
              <a:stCxn id="33" idx="5"/>
              <a:endCxn id="34" idx="1"/>
            </p:cNvCxnSpPr>
            <p:nvPr/>
          </p:nvCxnSpPr>
          <p:spPr>
            <a:xfrm rot="16200000" flipH="1">
              <a:off x="2242510" y="3718371"/>
              <a:ext cx="455538" cy="46750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40" name="Elipse 39"/>
            <p:cNvSpPr/>
            <p:nvPr/>
          </p:nvSpPr>
          <p:spPr>
            <a:xfrm>
              <a:off x="3432663" y="3441900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41" name="Conector reto 40"/>
            <p:cNvCxnSpPr>
              <a:stCxn id="40" idx="1"/>
              <a:endCxn id="31" idx="5"/>
            </p:cNvCxnSpPr>
            <p:nvPr/>
          </p:nvCxnSpPr>
          <p:spPr>
            <a:xfrm rot="16200000" flipV="1">
              <a:off x="3000522" y="3009758"/>
              <a:ext cx="440534" cy="52836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42" name="CaixaDeTexto 41"/>
            <p:cNvSpPr txBox="1"/>
            <p:nvPr/>
          </p:nvSpPr>
          <p:spPr>
            <a:xfrm>
              <a:off x="1876406" y="3386080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B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2590786" y="4090992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E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1947844" y="4805315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2594225" y="2714620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3370518" y="3409950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C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1142976" y="4088085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D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4929190" y="2786058"/>
              <a:ext cx="364333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Inserção do nó F na árvore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Árvore fica desbalanceada no nó A.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Aplicar Rotação LR no nó A. Isso equivale a: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- Aplicar a Rotação RR no nó B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- Aplicar a Rotação LL no nó A</a:t>
              </a: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2252646" y="3386080"/>
              <a:ext cx="962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-1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2967026" y="4090992"/>
              <a:ext cx="962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+1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2970464" y="2714620"/>
              <a:ext cx="1030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+2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3643306" y="3409950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1357290" y="4088085"/>
              <a:ext cx="1195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2162158" y="4814840"/>
              <a:ext cx="1195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Rotação LR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Passo a passo</a:t>
            </a:r>
            <a:endParaRPr lang="pt-BR" dirty="0"/>
          </a:p>
        </p:txBody>
      </p:sp>
      <p:grpSp>
        <p:nvGrpSpPr>
          <p:cNvPr id="30" name="Grupo 29"/>
          <p:cNvGrpSpPr/>
          <p:nvPr/>
        </p:nvGrpSpPr>
        <p:grpSpPr>
          <a:xfrm>
            <a:off x="428596" y="2714620"/>
            <a:ext cx="7072362" cy="2474931"/>
            <a:chOff x="428596" y="2714620"/>
            <a:chExt cx="7072362" cy="2474931"/>
          </a:xfrm>
        </p:grpSpPr>
        <p:sp>
          <p:nvSpPr>
            <p:cNvPr id="31" name="Elipse 30"/>
            <p:cNvSpPr/>
            <p:nvPr/>
          </p:nvSpPr>
          <p:spPr>
            <a:xfrm>
              <a:off x="2651724" y="274879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2" name="Elipse 31"/>
            <p:cNvSpPr/>
            <p:nvPr/>
          </p:nvSpPr>
          <p:spPr>
            <a:xfrm>
              <a:off x="1214414" y="4127585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1931644" y="3419475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34" name="Conector reto 33"/>
            <p:cNvCxnSpPr>
              <a:stCxn id="33" idx="7"/>
              <a:endCxn id="31" idx="3"/>
            </p:cNvCxnSpPr>
            <p:nvPr/>
          </p:nvCxnSpPr>
          <p:spPr>
            <a:xfrm rot="5400000" flipH="1" flipV="1">
              <a:off x="2261225" y="3028976"/>
              <a:ext cx="418109" cy="46750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" name="Conector reto 34"/>
            <p:cNvCxnSpPr>
              <a:stCxn id="32" idx="7"/>
              <a:endCxn id="33" idx="3"/>
            </p:cNvCxnSpPr>
            <p:nvPr/>
          </p:nvCxnSpPr>
          <p:spPr>
            <a:xfrm rot="5400000" flipH="1" flipV="1">
              <a:off x="1523855" y="3719796"/>
              <a:ext cx="455538" cy="46465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36" name="Elipse 35"/>
            <p:cNvSpPr/>
            <p:nvPr/>
          </p:nvSpPr>
          <p:spPr>
            <a:xfrm>
              <a:off x="3432663" y="3441900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37" name="Conector reto 36"/>
            <p:cNvCxnSpPr>
              <a:stCxn id="36" idx="1"/>
              <a:endCxn id="31" idx="5"/>
            </p:cNvCxnSpPr>
            <p:nvPr/>
          </p:nvCxnSpPr>
          <p:spPr>
            <a:xfrm rot="16200000" flipV="1">
              <a:off x="3000522" y="3009758"/>
              <a:ext cx="440534" cy="52836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38" name="CaixaDeTexto 37"/>
            <p:cNvSpPr txBox="1"/>
            <p:nvPr/>
          </p:nvSpPr>
          <p:spPr>
            <a:xfrm>
              <a:off x="1876406" y="3386080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E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2594225" y="2714620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3370518" y="3409950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C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1142976" y="4088085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B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4929190" y="3497049"/>
              <a:ext cx="25717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Árvore após aplicar a Rotação RR no nó B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2252646" y="3386080"/>
              <a:ext cx="962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+2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2970464" y="2714620"/>
              <a:ext cx="1030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+2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3643306" y="3409950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1357290" y="4088085"/>
              <a:ext cx="1195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Elipse 46"/>
            <p:cNvSpPr/>
            <p:nvPr/>
          </p:nvSpPr>
          <p:spPr>
            <a:xfrm>
              <a:off x="500034" y="4832361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8" name="Elipse 47"/>
            <p:cNvSpPr/>
            <p:nvPr/>
          </p:nvSpPr>
          <p:spPr>
            <a:xfrm>
              <a:off x="1937344" y="4832361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49" name="Conector reto 48"/>
            <p:cNvCxnSpPr>
              <a:stCxn id="47" idx="7"/>
            </p:cNvCxnSpPr>
            <p:nvPr/>
          </p:nvCxnSpPr>
          <p:spPr>
            <a:xfrm rot="5400000" flipH="1" flipV="1">
              <a:off x="809475" y="4424572"/>
              <a:ext cx="455538" cy="46465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0" name="Conector reto 49"/>
            <p:cNvCxnSpPr>
              <a:endCxn id="48" idx="1"/>
            </p:cNvCxnSpPr>
            <p:nvPr/>
          </p:nvCxnSpPr>
          <p:spPr>
            <a:xfrm rot="16200000" flipH="1">
              <a:off x="1528130" y="4423147"/>
              <a:ext cx="455538" cy="46750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51" name="CaixaDeTexto 50"/>
            <p:cNvSpPr txBox="1"/>
            <p:nvPr/>
          </p:nvSpPr>
          <p:spPr>
            <a:xfrm>
              <a:off x="1876406" y="4795768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428596" y="4792861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D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2252646" y="4795768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642910" y="4792861"/>
              <a:ext cx="1195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Rotação LR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Passo a passo</a:t>
            </a:r>
            <a:endParaRPr lang="pt-BR" dirty="0"/>
          </a:p>
        </p:txBody>
      </p:sp>
      <p:grpSp>
        <p:nvGrpSpPr>
          <p:cNvPr id="30" name="Grupo 29"/>
          <p:cNvGrpSpPr/>
          <p:nvPr/>
        </p:nvGrpSpPr>
        <p:grpSpPr>
          <a:xfrm>
            <a:off x="428596" y="3386080"/>
            <a:ext cx="7143800" cy="1803471"/>
            <a:chOff x="428596" y="3386080"/>
            <a:chExt cx="7143800" cy="1803471"/>
          </a:xfrm>
        </p:grpSpPr>
        <p:cxnSp>
          <p:nvCxnSpPr>
            <p:cNvPr id="31" name="Conector reto 30"/>
            <p:cNvCxnSpPr/>
            <p:nvPr/>
          </p:nvCxnSpPr>
          <p:spPr>
            <a:xfrm rot="16200000" flipV="1">
              <a:off x="2219106" y="3710192"/>
              <a:ext cx="455538" cy="46465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32" name="Elipse 31"/>
            <p:cNvSpPr/>
            <p:nvPr/>
          </p:nvSpPr>
          <p:spPr>
            <a:xfrm>
              <a:off x="2629235" y="410611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1214414" y="4127585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1931644" y="3419475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35" name="Conector reto 34"/>
            <p:cNvCxnSpPr>
              <a:stCxn id="33" idx="7"/>
              <a:endCxn id="34" idx="3"/>
            </p:cNvCxnSpPr>
            <p:nvPr/>
          </p:nvCxnSpPr>
          <p:spPr>
            <a:xfrm rot="5400000" flipH="1" flipV="1">
              <a:off x="1523855" y="3719796"/>
              <a:ext cx="455538" cy="46465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36" name="Elipse 35"/>
            <p:cNvSpPr/>
            <p:nvPr/>
          </p:nvSpPr>
          <p:spPr>
            <a:xfrm>
              <a:off x="3410174" y="479922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37" name="Conector reto 36"/>
            <p:cNvCxnSpPr>
              <a:stCxn id="36" idx="1"/>
              <a:endCxn id="32" idx="5"/>
            </p:cNvCxnSpPr>
            <p:nvPr/>
          </p:nvCxnSpPr>
          <p:spPr>
            <a:xfrm rot="16200000" flipV="1">
              <a:off x="2978033" y="4367080"/>
              <a:ext cx="440534" cy="52836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38" name="CaixaDeTexto 37"/>
            <p:cNvSpPr txBox="1"/>
            <p:nvPr/>
          </p:nvSpPr>
          <p:spPr>
            <a:xfrm>
              <a:off x="1876406" y="3386080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E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2571736" y="4071942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3348029" y="4767272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C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1142976" y="4088085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B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4929190" y="3497049"/>
              <a:ext cx="26432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Árvore após aplicar a Rotação LL no nó 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Árvore Balanceada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2252646" y="3386080"/>
              <a:ext cx="962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2947975" y="4071942"/>
              <a:ext cx="1030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-1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3620817" y="4767272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1357290" y="4088085"/>
              <a:ext cx="1195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Elipse 46"/>
            <p:cNvSpPr/>
            <p:nvPr/>
          </p:nvSpPr>
          <p:spPr>
            <a:xfrm>
              <a:off x="500034" y="4832361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8" name="Elipse 47"/>
            <p:cNvSpPr/>
            <p:nvPr/>
          </p:nvSpPr>
          <p:spPr>
            <a:xfrm>
              <a:off x="1937344" y="4832361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49" name="Conector reto 48"/>
            <p:cNvCxnSpPr>
              <a:stCxn id="47" idx="7"/>
            </p:cNvCxnSpPr>
            <p:nvPr/>
          </p:nvCxnSpPr>
          <p:spPr>
            <a:xfrm rot="5400000" flipH="1" flipV="1">
              <a:off x="809475" y="4424572"/>
              <a:ext cx="455538" cy="46465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0" name="Conector reto 49"/>
            <p:cNvCxnSpPr>
              <a:endCxn id="48" idx="1"/>
            </p:cNvCxnSpPr>
            <p:nvPr/>
          </p:nvCxnSpPr>
          <p:spPr>
            <a:xfrm rot="16200000" flipH="1">
              <a:off x="1528130" y="4423147"/>
              <a:ext cx="455538" cy="46750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51" name="CaixaDeTexto 50"/>
            <p:cNvSpPr txBox="1"/>
            <p:nvPr/>
          </p:nvSpPr>
          <p:spPr>
            <a:xfrm>
              <a:off x="1876406" y="4795768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428596" y="4792861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D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2252646" y="4795768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642910" y="4792861"/>
              <a:ext cx="1195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Rotação RL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Rotação RL ou rotação dupla à esquerda</a:t>
            </a:r>
          </a:p>
          <a:p>
            <a:pPr lvl="1"/>
            <a:r>
              <a:rPr lang="pt-BR" dirty="0" smtClean="0"/>
              <a:t>um novo nó é inserido na </a:t>
            </a:r>
            <a:r>
              <a:rPr lang="pt-BR" b="1" dirty="0" smtClean="0"/>
              <a:t>sub-árvore da esquerda do filho direito </a:t>
            </a:r>
            <a:r>
              <a:rPr lang="pt-BR" dirty="0" smtClean="0"/>
              <a:t>de </a:t>
            </a:r>
            <a:r>
              <a:rPr lang="pt-BR" b="1" dirty="0" smtClean="0"/>
              <a:t>A</a:t>
            </a:r>
          </a:p>
          <a:p>
            <a:pPr lvl="2"/>
            <a:r>
              <a:rPr lang="pt-BR" b="1" dirty="0" smtClean="0"/>
              <a:t>A</a:t>
            </a:r>
            <a:r>
              <a:rPr lang="pt-BR" dirty="0" smtClean="0"/>
              <a:t> é o nó desbalanceado</a:t>
            </a:r>
          </a:p>
          <a:p>
            <a:pPr lvl="2"/>
            <a:r>
              <a:rPr lang="pt-BR" dirty="0" smtClean="0"/>
              <a:t>Um movimento para a direita e outro para a esquerda: </a:t>
            </a:r>
            <a:r>
              <a:rPr lang="pt-BR" b="1" dirty="0">
                <a:solidFill>
                  <a:srgbClr val="FF0000"/>
                </a:solidFill>
              </a:rPr>
              <a:t>R</a:t>
            </a:r>
            <a:r>
              <a:rPr lang="pt-BR" b="1" dirty="0"/>
              <a:t>IGHT </a:t>
            </a:r>
            <a:r>
              <a:rPr lang="pt-BR" b="1" dirty="0" smtClean="0">
                <a:solidFill>
                  <a:srgbClr val="FF0000"/>
                </a:solidFill>
              </a:rPr>
              <a:t>L</a:t>
            </a:r>
            <a:r>
              <a:rPr lang="pt-BR" b="1" dirty="0" smtClean="0"/>
              <a:t>EFT</a:t>
            </a:r>
          </a:p>
          <a:p>
            <a:pPr lvl="1"/>
            <a:r>
              <a:rPr lang="pt-BR" dirty="0" smtClean="0"/>
              <a:t>É necessário fazer uma rotação dupla, de modo que o nó </a:t>
            </a:r>
            <a:r>
              <a:rPr lang="pt-BR" b="1" dirty="0" smtClean="0"/>
              <a:t>C</a:t>
            </a:r>
            <a:r>
              <a:rPr lang="pt-BR" dirty="0" smtClean="0"/>
              <a:t> se torne o pai dos nós </a:t>
            </a:r>
            <a:r>
              <a:rPr lang="pt-BR" b="1" dirty="0" smtClean="0"/>
              <a:t>A </a:t>
            </a:r>
            <a:r>
              <a:rPr lang="pt-BR" dirty="0" smtClean="0"/>
              <a:t>(filho da esquerda) e </a:t>
            </a:r>
            <a:r>
              <a:rPr lang="pt-BR" b="1" dirty="0" smtClean="0"/>
              <a:t>B</a:t>
            </a:r>
            <a:r>
              <a:rPr lang="pt-BR" dirty="0" smtClean="0"/>
              <a:t> (filho da direita)</a:t>
            </a:r>
          </a:p>
          <a:p>
            <a:pPr lvl="2"/>
            <a:r>
              <a:rPr lang="pt-BR" dirty="0"/>
              <a:t>Rotação </a:t>
            </a:r>
            <a:r>
              <a:rPr lang="pt-BR" dirty="0" smtClean="0"/>
              <a:t>LL </a:t>
            </a:r>
            <a:r>
              <a:rPr lang="pt-BR" dirty="0"/>
              <a:t>em </a:t>
            </a:r>
            <a:r>
              <a:rPr lang="pt-BR" b="1" dirty="0"/>
              <a:t>B</a:t>
            </a:r>
          </a:p>
          <a:p>
            <a:pPr lvl="2"/>
            <a:r>
              <a:rPr lang="pt-BR" dirty="0"/>
              <a:t>Rotação RR</a:t>
            </a:r>
            <a:r>
              <a:rPr lang="pt-BR" dirty="0" smtClean="0"/>
              <a:t> </a:t>
            </a:r>
            <a:r>
              <a:rPr lang="pt-BR" dirty="0"/>
              <a:t>em </a:t>
            </a:r>
            <a:r>
              <a:rPr lang="pt-BR" b="1" dirty="0" smtClean="0"/>
              <a:t>A</a:t>
            </a:r>
            <a:endParaRPr lang="pt-BR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Rotação RL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347" y="3056077"/>
            <a:ext cx="750993" cy="56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CaixaDeTexto 83"/>
          <p:cNvSpPr txBox="1"/>
          <p:nvPr/>
        </p:nvSpPr>
        <p:spPr>
          <a:xfrm>
            <a:off x="3643306" y="3568487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Rotação LL</a:t>
            </a:r>
          </a:p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em B</a:t>
            </a:r>
          </a:p>
        </p:txBody>
      </p:sp>
      <p:grpSp>
        <p:nvGrpSpPr>
          <p:cNvPr id="117" name="Grupo 116"/>
          <p:cNvGrpSpPr/>
          <p:nvPr/>
        </p:nvGrpSpPr>
        <p:grpSpPr>
          <a:xfrm>
            <a:off x="-32" y="2707116"/>
            <a:ext cx="2948008" cy="2722148"/>
            <a:chOff x="-32" y="1278356"/>
            <a:chExt cx="2948008" cy="2722148"/>
          </a:xfrm>
        </p:grpSpPr>
        <p:sp>
          <p:nvSpPr>
            <p:cNvPr id="61" name="Elipse 60"/>
            <p:cNvSpPr/>
            <p:nvPr/>
          </p:nvSpPr>
          <p:spPr>
            <a:xfrm>
              <a:off x="862095" y="1312530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Elipse 61"/>
            <p:cNvSpPr/>
            <p:nvPr/>
          </p:nvSpPr>
          <p:spPr>
            <a:xfrm>
              <a:off x="941262" y="2691321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63" name="Conector reto 62"/>
            <p:cNvCxnSpPr>
              <a:stCxn id="62" idx="7"/>
            </p:cNvCxnSpPr>
            <p:nvPr/>
          </p:nvCxnSpPr>
          <p:spPr>
            <a:xfrm rot="5400000" flipH="1" flipV="1">
              <a:off x="1250703" y="2283532"/>
              <a:ext cx="455538" cy="46465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64" name="Elipse 63"/>
            <p:cNvSpPr/>
            <p:nvPr/>
          </p:nvSpPr>
          <p:spPr>
            <a:xfrm>
              <a:off x="1643034" y="200563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65" name="Conector reto 64"/>
            <p:cNvCxnSpPr>
              <a:stCxn id="64" idx="1"/>
              <a:endCxn id="61" idx="5"/>
            </p:cNvCxnSpPr>
            <p:nvPr/>
          </p:nvCxnSpPr>
          <p:spPr>
            <a:xfrm rot="16200000" flipV="1">
              <a:off x="1210893" y="1573494"/>
              <a:ext cx="440534" cy="52836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66" name="CaixaDeTexto 65"/>
            <p:cNvSpPr txBox="1"/>
            <p:nvPr/>
          </p:nvSpPr>
          <p:spPr>
            <a:xfrm>
              <a:off x="804596" y="1278356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1580889" y="1973686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B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869824" y="2651821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C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CaixaDeTexto 79"/>
            <p:cNvSpPr txBox="1"/>
            <p:nvPr/>
          </p:nvSpPr>
          <p:spPr>
            <a:xfrm>
              <a:off x="1133451" y="1302314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 smtClean="0">
                  <a:latin typeface="Arial" pitchFamily="34" charset="0"/>
                  <a:cs typeface="Arial" pitchFamily="34" charset="0"/>
                </a:rPr>
                <a:t>fb</a:t>
              </a:r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 = -2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1908420" y="1964306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 smtClean="0">
                  <a:latin typeface="Arial" pitchFamily="34" charset="0"/>
                  <a:cs typeface="Arial" pitchFamily="34" charset="0"/>
                </a:rPr>
                <a:t>fb</a:t>
              </a:r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 = </a:t>
              </a:r>
              <a:r>
                <a:rPr lang="pt-BR" b="1" dirty="0">
                  <a:latin typeface="Arial" pitchFamily="34" charset="0"/>
                  <a:cs typeface="Arial" pitchFamily="34" charset="0"/>
                </a:rPr>
                <a:t>+</a:t>
              </a:r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1174990" y="2678686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 smtClean="0">
                  <a:latin typeface="Arial" pitchFamily="34" charset="0"/>
                  <a:cs typeface="Arial" pitchFamily="34" charset="0"/>
                </a:rPr>
                <a:t>fb</a:t>
              </a:r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 = 0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5" name="Grupo 46"/>
            <p:cNvGrpSpPr/>
            <p:nvPr/>
          </p:nvGrpSpPr>
          <p:grpSpPr>
            <a:xfrm>
              <a:off x="52356" y="3210582"/>
              <a:ext cx="1285884" cy="789922"/>
              <a:chOff x="1071538" y="5588658"/>
              <a:chExt cx="1500198" cy="1008099"/>
            </a:xfrm>
          </p:grpSpPr>
          <p:sp>
            <p:nvSpPr>
              <p:cNvPr id="86" name="Triângulo isósceles 85"/>
              <p:cNvSpPr/>
              <p:nvPr/>
            </p:nvSpPr>
            <p:spPr>
              <a:xfrm>
                <a:off x="1428728" y="5588658"/>
                <a:ext cx="785818" cy="928694"/>
              </a:xfrm>
              <a:prstGeom prst="triangle">
                <a:avLst/>
              </a:prstGeom>
              <a:solidFill>
                <a:srgbClr val="4F81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87" name="CaixaDeTexto 86"/>
              <p:cNvSpPr txBox="1"/>
              <p:nvPr/>
            </p:nvSpPr>
            <p:spPr>
              <a:xfrm>
                <a:off x="1071538" y="5929023"/>
                <a:ext cx="1500198" cy="667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&lt; C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&lt; B</a:t>
                </a: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8" name="Grupo 37"/>
            <p:cNvGrpSpPr/>
            <p:nvPr/>
          </p:nvGrpSpPr>
          <p:grpSpPr>
            <a:xfrm>
              <a:off x="909612" y="3210579"/>
              <a:ext cx="1285884" cy="789923"/>
              <a:chOff x="1071538" y="5588658"/>
              <a:chExt cx="1500198" cy="1008101"/>
            </a:xfrm>
          </p:grpSpPr>
          <p:sp>
            <p:nvSpPr>
              <p:cNvPr id="89" name="Triângulo isósceles 88"/>
              <p:cNvSpPr/>
              <p:nvPr/>
            </p:nvSpPr>
            <p:spPr>
              <a:xfrm>
                <a:off x="1428728" y="5588658"/>
                <a:ext cx="785818" cy="928694"/>
              </a:xfrm>
              <a:prstGeom prst="triangle">
                <a:avLst/>
              </a:prstGeom>
              <a:solidFill>
                <a:srgbClr val="4F81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90" name="CaixaDeTexto 89"/>
              <p:cNvSpPr txBox="1"/>
              <p:nvPr/>
            </p:nvSpPr>
            <p:spPr>
              <a:xfrm>
                <a:off x="1071538" y="5929025"/>
                <a:ext cx="1500198" cy="667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&gt; C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&lt; B</a:t>
                </a:r>
              </a:p>
            </p:txBody>
          </p:sp>
        </p:grpSp>
        <p:grpSp>
          <p:nvGrpSpPr>
            <p:cNvPr id="91" name="Grupo 63"/>
            <p:cNvGrpSpPr/>
            <p:nvPr/>
          </p:nvGrpSpPr>
          <p:grpSpPr>
            <a:xfrm>
              <a:off x="-32" y="1821309"/>
              <a:ext cx="1285884" cy="789922"/>
              <a:chOff x="1071538" y="5588658"/>
              <a:chExt cx="1500198" cy="1008099"/>
            </a:xfrm>
          </p:grpSpPr>
          <p:sp>
            <p:nvSpPr>
              <p:cNvPr id="92" name="Triângulo isósceles 91"/>
              <p:cNvSpPr/>
              <p:nvPr/>
            </p:nvSpPr>
            <p:spPr>
              <a:xfrm>
                <a:off x="1428728" y="5588658"/>
                <a:ext cx="785818" cy="928694"/>
              </a:xfrm>
              <a:prstGeom prst="triangle">
                <a:avLst/>
              </a:prstGeom>
              <a:solidFill>
                <a:srgbClr val="4F81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93" name="CaixaDeTexto 92"/>
              <p:cNvSpPr txBox="1"/>
              <p:nvPr/>
            </p:nvSpPr>
            <p:spPr>
              <a:xfrm>
                <a:off x="1071538" y="5929023"/>
                <a:ext cx="1500198" cy="667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&lt; A</a:t>
                </a: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4" name="Grupo 66"/>
            <p:cNvGrpSpPr/>
            <p:nvPr/>
          </p:nvGrpSpPr>
          <p:grpSpPr>
            <a:xfrm>
              <a:off x="1633517" y="2492825"/>
              <a:ext cx="1285884" cy="789923"/>
              <a:chOff x="1071538" y="5588658"/>
              <a:chExt cx="1500198" cy="1008101"/>
            </a:xfrm>
          </p:grpSpPr>
          <p:sp>
            <p:nvSpPr>
              <p:cNvPr id="95" name="Triângulo isósceles 94"/>
              <p:cNvSpPr/>
              <p:nvPr/>
            </p:nvSpPr>
            <p:spPr>
              <a:xfrm>
                <a:off x="1428728" y="5588658"/>
                <a:ext cx="785818" cy="928694"/>
              </a:xfrm>
              <a:prstGeom prst="triangle">
                <a:avLst/>
              </a:prstGeom>
              <a:solidFill>
                <a:srgbClr val="4F81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96" name="CaixaDeTexto 95"/>
              <p:cNvSpPr txBox="1"/>
              <p:nvPr/>
            </p:nvSpPr>
            <p:spPr>
              <a:xfrm>
                <a:off x="1071538" y="5929025"/>
                <a:ext cx="1500198" cy="667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&gt; B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&gt; A</a:t>
                </a: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97" name="Conector reto 96"/>
            <p:cNvCxnSpPr/>
            <p:nvPr/>
          </p:nvCxnSpPr>
          <p:spPr>
            <a:xfrm rot="5400000">
              <a:off x="733804" y="2947601"/>
              <a:ext cx="224476" cy="30148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8" name="Conector reto 97"/>
            <p:cNvCxnSpPr/>
            <p:nvPr/>
          </p:nvCxnSpPr>
          <p:spPr>
            <a:xfrm rot="16200000" flipH="1">
              <a:off x="1288717" y="2946745"/>
              <a:ext cx="224476" cy="30319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9" name="Conector reto 98"/>
            <p:cNvCxnSpPr/>
            <p:nvPr/>
          </p:nvCxnSpPr>
          <p:spPr>
            <a:xfrm rot="5400000">
              <a:off x="669227" y="1592942"/>
              <a:ext cx="202051" cy="254683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00" name="Conector reto 99"/>
            <p:cNvCxnSpPr/>
            <p:nvPr/>
          </p:nvCxnSpPr>
          <p:spPr>
            <a:xfrm rot="16200000" flipH="1">
              <a:off x="2036152" y="2252520"/>
              <a:ext cx="202051" cy="278563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grpSp>
        <p:nvGrpSpPr>
          <p:cNvPr id="118" name="Grupo 117"/>
          <p:cNvGrpSpPr/>
          <p:nvPr/>
        </p:nvGrpSpPr>
        <p:grpSpPr>
          <a:xfrm>
            <a:off x="5214942" y="2707116"/>
            <a:ext cx="3714776" cy="2714644"/>
            <a:chOff x="1643042" y="4071942"/>
            <a:chExt cx="3714776" cy="2714644"/>
          </a:xfrm>
        </p:grpSpPr>
        <p:sp>
          <p:nvSpPr>
            <p:cNvPr id="69" name="Elipse 68"/>
            <p:cNvSpPr/>
            <p:nvPr/>
          </p:nvSpPr>
          <p:spPr>
            <a:xfrm>
              <a:off x="2557797" y="410611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0" name="Elipse 69"/>
            <p:cNvSpPr/>
            <p:nvPr/>
          </p:nvSpPr>
          <p:spPr>
            <a:xfrm>
              <a:off x="4057995" y="5484907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71" name="Conector reto 70"/>
            <p:cNvCxnSpPr>
              <a:endCxn id="70" idx="1"/>
            </p:cNvCxnSpPr>
            <p:nvPr/>
          </p:nvCxnSpPr>
          <p:spPr>
            <a:xfrm rot="16200000" flipH="1">
              <a:off x="3648781" y="5075693"/>
              <a:ext cx="455538" cy="46750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72" name="Elipse 71"/>
            <p:cNvSpPr/>
            <p:nvPr/>
          </p:nvSpPr>
          <p:spPr>
            <a:xfrm>
              <a:off x="3338736" y="479922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73" name="Conector reto 72"/>
            <p:cNvCxnSpPr>
              <a:stCxn id="72" idx="1"/>
              <a:endCxn id="69" idx="5"/>
            </p:cNvCxnSpPr>
            <p:nvPr/>
          </p:nvCxnSpPr>
          <p:spPr>
            <a:xfrm rot="16200000" flipV="1">
              <a:off x="2906595" y="4367080"/>
              <a:ext cx="440534" cy="52836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74" name="CaixaDeTexto 73"/>
            <p:cNvSpPr txBox="1"/>
            <p:nvPr/>
          </p:nvSpPr>
          <p:spPr>
            <a:xfrm>
              <a:off x="3997057" y="5448314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B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2500298" y="4071942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3276591" y="4767272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C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2817494" y="4085138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 smtClean="0">
                  <a:latin typeface="Arial" pitchFamily="34" charset="0"/>
                  <a:cs typeface="Arial" pitchFamily="34" charset="0"/>
                </a:rPr>
                <a:t>fb</a:t>
              </a:r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 = -2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3609582" y="4766132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 smtClean="0">
                  <a:latin typeface="Arial" pitchFamily="34" charset="0"/>
                  <a:cs typeface="Arial" pitchFamily="34" charset="0"/>
                </a:rPr>
                <a:t>fb</a:t>
              </a:r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 = -1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CaixaDeTexto 78"/>
            <p:cNvSpPr txBox="1"/>
            <p:nvPr/>
          </p:nvSpPr>
          <p:spPr>
            <a:xfrm>
              <a:off x="4318262" y="5485228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 smtClean="0">
                  <a:latin typeface="Arial" pitchFamily="34" charset="0"/>
                  <a:cs typeface="Arial" pitchFamily="34" charset="0"/>
                </a:rPr>
                <a:t>fb</a:t>
              </a:r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 = 0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1" name="Grupo 46"/>
            <p:cNvGrpSpPr/>
            <p:nvPr/>
          </p:nvGrpSpPr>
          <p:grpSpPr>
            <a:xfrm>
              <a:off x="1643042" y="4582170"/>
              <a:ext cx="1285884" cy="789922"/>
              <a:chOff x="1071538" y="5588658"/>
              <a:chExt cx="1500198" cy="1008099"/>
            </a:xfrm>
          </p:grpSpPr>
          <p:sp>
            <p:nvSpPr>
              <p:cNvPr id="102" name="Triângulo isósceles 101"/>
              <p:cNvSpPr/>
              <p:nvPr/>
            </p:nvSpPr>
            <p:spPr>
              <a:xfrm>
                <a:off x="1428728" y="5588658"/>
                <a:ext cx="785818" cy="928694"/>
              </a:xfrm>
              <a:prstGeom prst="triangle">
                <a:avLst/>
              </a:prstGeom>
              <a:solidFill>
                <a:srgbClr val="4F81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03" name="CaixaDeTexto 102"/>
              <p:cNvSpPr txBox="1"/>
              <p:nvPr/>
            </p:nvSpPr>
            <p:spPr>
              <a:xfrm>
                <a:off x="1071538" y="5929023"/>
                <a:ext cx="1500198" cy="667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&lt; A</a:t>
                </a: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4" name="Grupo 63"/>
            <p:cNvGrpSpPr/>
            <p:nvPr/>
          </p:nvGrpSpPr>
          <p:grpSpPr>
            <a:xfrm>
              <a:off x="3214678" y="5996664"/>
              <a:ext cx="1285884" cy="789922"/>
              <a:chOff x="1071538" y="5588658"/>
              <a:chExt cx="1500198" cy="1008099"/>
            </a:xfrm>
          </p:grpSpPr>
          <p:sp>
            <p:nvSpPr>
              <p:cNvPr id="105" name="Triângulo isósceles 104"/>
              <p:cNvSpPr/>
              <p:nvPr/>
            </p:nvSpPr>
            <p:spPr>
              <a:xfrm>
                <a:off x="1428728" y="5588658"/>
                <a:ext cx="785818" cy="928694"/>
              </a:xfrm>
              <a:prstGeom prst="triangle">
                <a:avLst/>
              </a:prstGeom>
              <a:solidFill>
                <a:srgbClr val="4F81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06" name="CaixaDeTexto 105"/>
              <p:cNvSpPr txBox="1"/>
              <p:nvPr/>
            </p:nvSpPr>
            <p:spPr>
              <a:xfrm>
                <a:off x="1071538" y="5929023"/>
                <a:ext cx="1500198" cy="667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&gt; C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&lt; B</a:t>
                </a: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7" name="Grupo 66"/>
            <p:cNvGrpSpPr/>
            <p:nvPr/>
          </p:nvGrpSpPr>
          <p:grpSpPr>
            <a:xfrm>
              <a:off x="4000496" y="5996661"/>
              <a:ext cx="1285884" cy="789923"/>
              <a:chOff x="1071538" y="5588658"/>
              <a:chExt cx="1500198" cy="1008101"/>
            </a:xfrm>
          </p:grpSpPr>
          <p:sp>
            <p:nvSpPr>
              <p:cNvPr id="108" name="Triângulo isósceles 107"/>
              <p:cNvSpPr/>
              <p:nvPr/>
            </p:nvSpPr>
            <p:spPr>
              <a:xfrm>
                <a:off x="1428728" y="5588658"/>
                <a:ext cx="785818" cy="928694"/>
              </a:xfrm>
              <a:prstGeom prst="triangle">
                <a:avLst/>
              </a:prstGeom>
              <a:solidFill>
                <a:srgbClr val="4F81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09" name="CaixaDeTexto 108"/>
              <p:cNvSpPr txBox="1"/>
              <p:nvPr/>
            </p:nvSpPr>
            <p:spPr>
              <a:xfrm>
                <a:off x="1071538" y="5929025"/>
                <a:ext cx="1500198" cy="667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&gt; B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&gt; A</a:t>
                </a: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10" name="Conector reto 109"/>
            <p:cNvCxnSpPr/>
            <p:nvPr/>
          </p:nvCxnSpPr>
          <p:spPr>
            <a:xfrm rot="5400000">
              <a:off x="2324490" y="4319189"/>
              <a:ext cx="224476" cy="30148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11" name="Conector reto 110"/>
            <p:cNvCxnSpPr/>
            <p:nvPr/>
          </p:nvCxnSpPr>
          <p:spPr>
            <a:xfrm rot="5400000">
              <a:off x="3883937" y="5768297"/>
              <a:ext cx="202051" cy="254683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12" name="Conector reto 111"/>
            <p:cNvCxnSpPr/>
            <p:nvPr/>
          </p:nvCxnSpPr>
          <p:spPr>
            <a:xfrm rot="16200000" flipH="1">
              <a:off x="4403131" y="5756356"/>
              <a:ext cx="202051" cy="278563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grpSp>
          <p:nvGrpSpPr>
            <p:cNvPr id="113" name="Grupo 46"/>
            <p:cNvGrpSpPr/>
            <p:nvPr/>
          </p:nvGrpSpPr>
          <p:grpSpPr>
            <a:xfrm>
              <a:off x="2428860" y="5296550"/>
              <a:ext cx="1285884" cy="789922"/>
              <a:chOff x="1071538" y="5588658"/>
              <a:chExt cx="1500198" cy="1008099"/>
            </a:xfrm>
          </p:grpSpPr>
          <p:sp>
            <p:nvSpPr>
              <p:cNvPr id="114" name="Triângulo isósceles 113"/>
              <p:cNvSpPr/>
              <p:nvPr/>
            </p:nvSpPr>
            <p:spPr>
              <a:xfrm>
                <a:off x="1428728" y="5588658"/>
                <a:ext cx="785818" cy="928694"/>
              </a:xfrm>
              <a:prstGeom prst="triangle">
                <a:avLst/>
              </a:prstGeom>
              <a:solidFill>
                <a:srgbClr val="4F81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15" name="CaixaDeTexto 114"/>
              <p:cNvSpPr txBox="1"/>
              <p:nvPr/>
            </p:nvSpPr>
            <p:spPr>
              <a:xfrm>
                <a:off x="1071538" y="5929023"/>
                <a:ext cx="1500198" cy="667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&lt; C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&lt; B</a:t>
                </a: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16" name="Conector reto 115"/>
            <p:cNvCxnSpPr/>
            <p:nvPr/>
          </p:nvCxnSpPr>
          <p:spPr>
            <a:xfrm rot="5400000">
              <a:off x="3110308" y="5033569"/>
              <a:ext cx="224476" cy="30148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pic>
        <p:nvPicPr>
          <p:cNvPr id="12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791"/>
          <a:stretch/>
        </p:blipFill>
        <p:spPr bwMode="auto">
          <a:xfrm>
            <a:off x="1397834" y="5445224"/>
            <a:ext cx="6348331" cy="1212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Rotação RL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60785" y="2841763"/>
            <a:ext cx="750993" cy="56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CaixaDeTexto 45"/>
          <p:cNvSpPr txBox="1"/>
          <p:nvPr/>
        </p:nvSpPr>
        <p:spPr>
          <a:xfrm>
            <a:off x="3714744" y="3354173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Rotação RR</a:t>
            </a:r>
          </a:p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em A</a:t>
            </a:r>
          </a:p>
        </p:txBody>
      </p:sp>
      <p:grpSp>
        <p:nvGrpSpPr>
          <p:cNvPr id="63" name="Grupo 62"/>
          <p:cNvGrpSpPr/>
          <p:nvPr/>
        </p:nvGrpSpPr>
        <p:grpSpPr>
          <a:xfrm>
            <a:off x="5219705" y="2707116"/>
            <a:ext cx="3781451" cy="2371721"/>
            <a:chOff x="952475" y="3357562"/>
            <a:chExt cx="3781451" cy="2371721"/>
          </a:xfrm>
        </p:grpSpPr>
        <p:sp>
          <p:nvSpPr>
            <p:cNvPr id="34" name="Elipse 33"/>
            <p:cNvSpPr/>
            <p:nvPr/>
          </p:nvSpPr>
          <p:spPr>
            <a:xfrm>
              <a:off x="2661249" y="372961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5" name="Elipse 34"/>
            <p:cNvSpPr/>
            <p:nvPr/>
          </p:nvSpPr>
          <p:spPr>
            <a:xfrm>
              <a:off x="1848119" y="4400297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36" name="Conector reto 35"/>
            <p:cNvCxnSpPr>
              <a:stCxn id="35" idx="7"/>
              <a:endCxn id="34" idx="3"/>
            </p:cNvCxnSpPr>
            <p:nvPr/>
          </p:nvCxnSpPr>
          <p:spPr>
            <a:xfrm rot="5400000" flipH="1" flipV="1">
              <a:off x="2224225" y="3963273"/>
              <a:ext cx="418109" cy="56055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37" name="Elipse 36"/>
            <p:cNvSpPr/>
            <p:nvPr/>
          </p:nvSpPr>
          <p:spPr>
            <a:xfrm>
              <a:off x="3492014" y="442272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38" name="Conector reto 37"/>
            <p:cNvCxnSpPr>
              <a:stCxn id="37" idx="1"/>
              <a:endCxn id="34" idx="5"/>
            </p:cNvCxnSpPr>
            <p:nvPr/>
          </p:nvCxnSpPr>
          <p:spPr>
            <a:xfrm rot="16200000" flipV="1">
              <a:off x="3034960" y="3965667"/>
              <a:ext cx="440534" cy="578193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39" name="CaixaDeTexto 38"/>
            <p:cNvSpPr txBox="1"/>
            <p:nvPr/>
          </p:nvSpPr>
          <p:spPr>
            <a:xfrm>
              <a:off x="1802406" y="4385952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2613275" y="3714492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C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3448919" y="4409822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B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3246692" y="4005634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 smtClean="0">
                  <a:latin typeface="Arial" pitchFamily="34" charset="0"/>
                  <a:cs typeface="Arial" pitchFamily="34" charset="0"/>
                </a:rPr>
                <a:t>fb</a:t>
              </a:r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 = 0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1977782" y="3357562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 smtClean="0">
                  <a:latin typeface="Arial" pitchFamily="34" charset="0"/>
                  <a:cs typeface="Arial" pitchFamily="34" charset="0"/>
                </a:rPr>
                <a:t>fb</a:t>
              </a:r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 = 0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1399863" y="4005634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 smtClean="0">
                  <a:latin typeface="Arial" pitchFamily="34" charset="0"/>
                  <a:cs typeface="Arial" pitchFamily="34" charset="0"/>
                </a:rPr>
                <a:t>fb</a:t>
              </a:r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 = 0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7" name="Grupo 46"/>
            <p:cNvGrpSpPr/>
            <p:nvPr/>
          </p:nvGrpSpPr>
          <p:grpSpPr>
            <a:xfrm>
              <a:off x="952475" y="4939361"/>
              <a:ext cx="1285884" cy="789922"/>
              <a:chOff x="1071538" y="5588658"/>
              <a:chExt cx="1500198" cy="1008099"/>
            </a:xfrm>
          </p:grpSpPr>
          <p:sp>
            <p:nvSpPr>
              <p:cNvPr id="48" name="Triângulo isósceles 47"/>
              <p:cNvSpPr/>
              <p:nvPr/>
            </p:nvSpPr>
            <p:spPr>
              <a:xfrm>
                <a:off x="1428728" y="5588658"/>
                <a:ext cx="785818" cy="928694"/>
              </a:xfrm>
              <a:prstGeom prst="triangle">
                <a:avLst/>
              </a:prstGeom>
              <a:solidFill>
                <a:srgbClr val="4F81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9" name="CaixaDeTexto 48"/>
              <p:cNvSpPr txBox="1"/>
              <p:nvPr/>
            </p:nvSpPr>
            <p:spPr>
              <a:xfrm>
                <a:off x="1071538" y="5929023"/>
                <a:ext cx="1500198" cy="667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&lt; A</a:t>
                </a: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0" name="Grupo 18"/>
            <p:cNvGrpSpPr/>
            <p:nvPr/>
          </p:nvGrpSpPr>
          <p:grpSpPr>
            <a:xfrm>
              <a:off x="1809731" y="4939358"/>
              <a:ext cx="1285884" cy="789923"/>
              <a:chOff x="1071538" y="5588658"/>
              <a:chExt cx="1500198" cy="1008101"/>
            </a:xfrm>
          </p:grpSpPr>
          <p:sp>
            <p:nvSpPr>
              <p:cNvPr id="51" name="Triângulo isósceles 50"/>
              <p:cNvSpPr/>
              <p:nvPr/>
            </p:nvSpPr>
            <p:spPr>
              <a:xfrm>
                <a:off x="1428728" y="5588658"/>
                <a:ext cx="785818" cy="928694"/>
              </a:xfrm>
              <a:prstGeom prst="triangle">
                <a:avLst/>
              </a:prstGeom>
              <a:solidFill>
                <a:srgbClr val="4F81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2" name="CaixaDeTexto 51"/>
              <p:cNvSpPr txBox="1"/>
              <p:nvPr/>
            </p:nvSpPr>
            <p:spPr>
              <a:xfrm>
                <a:off x="1071538" y="5929025"/>
                <a:ext cx="1500198" cy="667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&lt; C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&lt; B</a:t>
                </a:r>
              </a:p>
            </p:txBody>
          </p:sp>
        </p:grpSp>
        <p:grpSp>
          <p:nvGrpSpPr>
            <p:cNvPr id="53" name="Grupo 63"/>
            <p:cNvGrpSpPr/>
            <p:nvPr/>
          </p:nvGrpSpPr>
          <p:grpSpPr>
            <a:xfrm>
              <a:off x="2662224" y="4939361"/>
              <a:ext cx="1285884" cy="789922"/>
              <a:chOff x="1071538" y="5588658"/>
              <a:chExt cx="1500198" cy="1008099"/>
            </a:xfrm>
          </p:grpSpPr>
          <p:sp>
            <p:nvSpPr>
              <p:cNvPr id="54" name="Triângulo isósceles 53"/>
              <p:cNvSpPr/>
              <p:nvPr/>
            </p:nvSpPr>
            <p:spPr>
              <a:xfrm>
                <a:off x="1428728" y="5588658"/>
                <a:ext cx="785818" cy="928694"/>
              </a:xfrm>
              <a:prstGeom prst="triangle">
                <a:avLst/>
              </a:prstGeom>
              <a:solidFill>
                <a:srgbClr val="4F81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" name="CaixaDeTexto 54"/>
              <p:cNvSpPr txBox="1"/>
              <p:nvPr/>
            </p:nvSpPr>
            <p:spPr>
              <a:xfrm>
                <a:off x="1071538" y="5929023"/>
                <a:ext cx="1500198" cy="667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&gt; C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&lt; B</a:t>
                </a: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6" name="Grupo 66"/>
            <p:cNvGrpSpPr/>
            <p:nvPr/>
          </p:nvGrpSpPr>
          <p:grpSpPr>
            <a:xfrm>
              <a:off x="3448042" y="4939358"/>
              <a:ext cx="1285884" cy="789923"/>
              <a:chOff x="1071538" y="5588658"/>
              <a:chExt cx="1500198" cy="1008101"/>
            </a:xfrm>
          </p:grpSpPr>
          <p:sp>
            <p:nvSpPr>
              <p:cNvPr id="57" name="Triângulo isósceles 56"/>
              <p:cNvSpPr/>
              <p:nvPr/>
            </p:nvSpPr>
            <p:spPr>
              <a:xfrm>
                <a:off x="1428728" y="5588658"/>
                <a:ext cx="785818" cy="928694"/>
              </a:xfrm>
              <a:prstGeom prst="triangle">
                <a:avLst/>
              </a:prstGeom>
              <a:solidFill>
                <a:srgbClr val="4F81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8" name="CaixaDeTexto 57"/>
              <p:cNvSpPr txBox="1"/>
              <p:nvPr/>
            </p:nvSpPr>
            <p:spPr>
              <a:xfrm>
                <a:off x="1071538" y="5929025"/>
                <a:ext cx="1500198" cy="667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&gt; B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&gt; A</a:t>
                </a: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59" name="Conector reto 58"/>
            <p:cNvCxnSpPr/>
            <p:nvPr/>
          </p:nvCxnSpPr>
          <p:spPr>
            <a:xfrm rot="5400000">
              <a:off x="1633923" y="4676380"/>
              <a:ext cx="224476" cy="30148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0" name="Conector reto 59"/>
            <p:cNvCxnSpPr/>
            <p:nvPr/>
          </p:nvCxnSpPr>
          <p:spPr>
            <a:xfrm rot="16200000" flipH="1">
              <a:off x="2188836" y="4675524"/>
              <a:ext cx="224476" cy="30319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1" name="Conector reto 60"/>
            <p:cNvCxnSpPr/>
            <p:nvPr/>
          </p:nvCxnSpPr>
          <p:spPr>
            <a:xfrm rot="5400000">
              <a:off x="3331483" y="4710994"/>
              <a:ext cx="202051" cy="254683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2" name="Conector reto 61"/>
            <p:cNvCxnSpPr/>
            <p:nvPr/>
          </p:nvCxnSpPr>
          <p:spPr>
            <a:xfrm rot="16200000" flipH="1">
              <a:off x="3850677" y="4699053"/>
              <a:ext cx="202051" cy="278563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grpSp>
        <p:nvGrpSpPr>
          <p:cNvPr id="64" name="Grupo 63"/>
          <p:cNvGrpSpPr/>
          <p:nvPr/>
        </p:nvGrpSpPr>
        <p:grpSpPr>
          <a:xfrm>
            <a:off x="142844" y="2707116"/>
            <a:ext cx="3714776" cy="2714644"/>
            <a:chOff x="1643042" y="4071942"/>
            <a:chExt cx="3714776" cy="2714644"/>
          </a:xfrm>
        </p:grpSpPr>
        <p:sp>
          <p:nvSpPr>
            <p:cNvPr id="65" name="Elipse 64"/>
            <p:cNvSpPr/>
            <p:nvPr/>
          </p:nvSpPr>
          <p:spPr>
            <a:xfrm>
              <a:off x="2557797" y="410611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6" name="Elipse 65"/>
            <p:cNvSpPr/>
            <p:nvPr/>
          </p:nvSpPr>
          <p:spPr>
            <a:xfrm>
              <a:off x="4057995" y="5484907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67" name="Conector reto 66"/>
            <p:cNvCxnSpPr>
              <a:endCxn id="66" idx="1"/>
            </p:cNvCxnSpPr>
            <p:nvPr/>
          </p:nvCxnSpPr>
          <p:spPr>
            <a:xfrm rot="16200000" flipH="1">
              <a:off x="3648781" y="5075693"/>
              <a:ext cx="455538" cy="46750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68" name="Elipse 67"/>
            <p:cNvSpPr/>
            <p:nvPr/>
          </p:nvSpPr>
          <p:spPr>
            <a:xfrm>
              <a:off x="3338736" y="479922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69" name="Conector reto 68"/>
            <p:cNvCxnSpPr>
              <a:stCxn id="68" idx="1"/>
              <a:endCxn id="65" idx="5"/>
            </p:cNvCxnSpPr>
            <p:nvPr/>
          </p:nvCxnSpPr>
          <p:spPr>
            <a:xfrm rot="16200000" flipV="1">
              <a:off x="2906595" y="4367080"/>
              <a:ext cx="440534" cy="52836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70" name="CaixaDeTexto 69"/>
            <p:cNvSpPr txBox="1"/>
            <p:nvPr/>
          </p:nvSpPr>
          <p:spPr>
            <a:xfrm>
              <a:off x="3997057" y="5448314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B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2500298" y="4071942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3276591" y="4767272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C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2817494" y="4085138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 smtClean="0">
                  <a:latin typeface="Arial" pitchFamily="34" charset="0"/>
                  <a:cs typeface="Arial" pitchFamily="34" charset="0"/>
                </a:rPr>
                <a:t>fb</a:t>
              </a:r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 = -2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3609582" y="4766132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 smtClean="0">
                  <a:latin typeface="Arial" pitchFamily="34" charset="0"/>
                  <a:cs typeface="Arial" pitchFamily="34" charset="0"/>
                </a:rPr>
                <a:t>fb</a:t>
              </a:r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 = -1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4318262" y="5485228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 smtClean="0">
                  <a:latin typeface="Arial" pitchFamily="34" charset="0"/>
                  <a:cs typeface="Arial" pitchFamily="34" charset="0"/>
                </a:rPr>
                <a:t>fb</a:t>
              </a:r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 = 0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6" name="Grupo 46"/>
            <p:cNvGrpSpPr/>
            <p:nvPr/>
          </p:nvGrpSpPr>
          <p:grpSpPr>
            <a:xfrm>
              <a:off x="1643041" y="4582170"/>
              <a:ext cx="1285883" cy="789922"/>
              <a:chOff x="1071538" y="5588658"/>
              <a:chExt cx="1500198" cy="1008099"/>
            </a:xfrm>
          </p:grpSpPr>
          <p:sp>
            <p:nvSpPr>
              <p:cNvPr id="90" name="Triângulo isósceles 89"/>
              <p:cNvSpPr/>
              <p:nvPr/>
            </p:nvSpPr>
            <p:spPr>
              <a:xfrm>
                <a:off x="1428728" y="5588658"/>
                <a:ext cx="785818" cy="928694"/>
              </a:xfrm>
              <a:prstGeom prst="triangle">
                <a:avLst/>
              </a:prstGeom>
              <a:solidFill>
                <a:srgbClr val="4F81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91" name="CaixaDeTexto 90"/>
              <p:cNvSpPr txBox="1"/>
              <p:nvPr/>
            </p:nvSpPr>
            <p:spPr>
              <a:xfrm>
                <a:off x="1071538" y="5929023"/>
                <a:ext cx="1500198" cy="667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&lt; A</a:t>
                </a: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7" name="Grupo 63"/>
            <p:cNvGrpSpPr/>
            <p:nvPr/>
          </p:nvGrpSpPr>
          <p:grpSpPr>
            <a:xfrm>
              <a:off x="3214677" y="5996664"/>
              <a:ext cx="1285883" cy="789922"/>
              <a:chOff x="1071538" y="5588658"/>
              <a:chExt cx="1500198" cy="1008099"/>
            </a:xfrm>
          </p:grpSpPr>
          <p:sp>
            <p:nvSpPr>
              <p:cNvPr id="88" name="Triângulo isósceles 87"/>
              <p:cNvSpPr/>
              <p:nvPr/>
            </p:nvSpPr>
            <p:spPr>
              <a:xfrm>
                <a:off x="1428728" y="5588658"/>
                <a:ext cx="785818" cy="928694"/>
              </a:xfrm>
              <a:prstGeom prst="triangle">
                <a:avLst/>
              </a:prstGeom>
              <a:solidFill>
                <a:srgbClr val="4F81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89" name="CaixaDeTexto 88"/>
              <p:cNvSpPr txBox="1"/>
              <p:nvPr/>
            </p:nvSpPr>
            <p:spPr>
              <a:xfrm>
                <a:off x="1071538" y="5929023"/>
                <a:ext cx="1500198" cy="667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&gt; C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&lt; B</a:t>
                </a: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8" name="Grupo 66"/>
            <p:cNvGrpSpPr/>
            <p:nvPr/>
          </p:nvGrpSpPr>
          <p:grpSpPr>
            <a:xfrm>
              <a:off x="4000495" y="5996661"/>
              <a:ext cx="1285883" cy="789923"/>
              <a:chOff x="1071538" y="5588658"/>
              <a:chExt cx="1500198" cy="1008101"/>
            </a:xfrm>
          </p:grpSpPr>
          <p:sp>
            <p:nvSpPr>
              <p:cNvPr id="86" name="Triângulo isósceles 85"/>
              <p:cNvSpPr/>
              <p:nvPr/>
            </p:nvSpPr>
            <p:spPr>
              <a:xfrm>
                <a:off x="1428728" y="5588658"/>
                <a:ext cx="785818" cy="928694"/>
              </a:xfrm>
              <a:prstGeom prst="triangle">
                <a:avLst/>
              </a:prstGeom>
              <a:solidFill>
                <a:srgbClr val="4F81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87" name="CaixaDeTexto 86"/>
              <p:cNvSpPr txBox="1"/>
              <p:nvPr/>
            </p:nvSpPr>
            <p:spPr>
              <a:xfrm>
                <a:off x="1071538" y="5929025"/>
                <a:ext cx="1500198" cy="667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&gt; B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&gt; A</a:t>
                </a: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79" name="Conector reto 78"/>
            <p:cNvCxnSpPr/>
            <p:nvPr/>
          </p:nvCxnSpPr>
          <p:spPr>
            <a:xfrm rot="5400000">
              <a:off x="2324490" y="4319189"/>
              <a:ext cx="224476" cy="30148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0" name="Conector reto 79"/>
            <p:cNvCxnSpPr/>
            <p:nvPr/>
          </p:nvCxnSpPr>
          <p:spPr>
            <a:xfrm rot="5400000">
              <a:off x="3883937" y="5768297"/>
              <a:ext cx="202051" cy="254683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1" name="Conector reto 80"/>
            <p:cNvCxnSpPr/>
            <p:nvPr/>
          </p:nvCxnSpPr>
          <p:spPr>
            <a:xfrm rot="16200000" flipH="1">
              <a:off x="4403131" y="5756356"/>
              <a:ext cx="202051" cy="278563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grpSp>
          <p:nvGrpSpPr>
            <p:cNvPr id="82" name="Grupo 46"/>
            <p:cNvGrpSpPr/>
            <p:nvPr/>
          </p:nvGrpSpPr>
          <p:grpSpPr>
            <a:xfrm>
              <a:off x="2428859" y="5296550"/>
              <a:ext cx="1285883" cy="789922"/>
              <a:chOff x="1071538" y="5588658"/>
              <a:chExt cx="1500198" cy="1008099"/>
            </a:xfrm>
          </p:grpSpPr>
          <p:sp>
            <p:nvSpPr>
              <p:cNvPr id="84" name="Triângulo isósceles 83"/>
              <p:cNvSpPr/>
              <p:nvPr/>
            </p:nvSpPr>
            <p:spPr>
              <a:xfrm>
                <a:off x="1428728" y="5588658"/>
                <a:ext cx="785818" cy="928694"/>
              </a:xfrm>
              <a:prstGeom prst="triangle">
                <a:avLst/>
              </a:prstGeom>
              <a:solidFill>
                <a:srgbClr val="4F81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85" name="CaixaDeTexto 84"/>
              <p:cNvSpPr txBox="1"/>
              <p:nvPr/>
            </p:nvSpPr>
            <p:spPr>
              <a:xfrm>
                <a:off x="1071538" y="5929023"/>
                <a:ext cx="1500198" cy="667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&lt; C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&lt; B</a:t>
                </a: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83" name="Conector reto 82"/>
            <p:cNvCxnSpPr/>
            <p:nvPr/>
          </p:nvCxnSpPr>
          <p:spPr>
            <a:xfrm rot="5400000">
              <a:off x="3110308" y="5033569"/>
              <a:ext cx="224476" cy="30148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pic>
        <p:nvPicPr>
          <p:cNvPr id="9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791"/>
          <a:stretch/>
        </p:blipFill>
        <p:spPr bwMode="auto">
          <a:xfrm>
            <a:off x="1397834" y="5445224"/>
            <a:ext cx="6348331" cy="1212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Rotação RL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Passo a passo</a:t>
            </a:r>
            <a:endParaRPr lang="pt-BR" dirty="0"/>
          </a:p>
        </p:txBody>
      </p:sp>
      <p:grpSp>
        <p:nvGrpSpPr>
          <p:cNvPr id="26" name="Grupo 25"/>
          <p:cNvGrpSpPr/>
          <p:nvPr/>
        </p:nvGrpSpPr>
        <p:grpSpPr>
          <a:xfrm>
            <a:off x="804836" y="2786058"/>
            <a:ext cx="7481940" cy="1770155"/>
            <a:chOff x="804836" y="2786058"/>
            <a:chExt cx="7481940" cy="1770155"/>
          </a:xfrm>
        </p:grpSpPr>
        <p:sp>
          <p:nvSpPr>
            <p:cNvPr id="27" name="Elipse 26"/>
            <p:cNvSpPr/>
            <p:nvPr/>
          </p:nvSpPr>
          <p:spPr>
            <a:xfrm>
              <a:off x="1580154" y="282023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8" name="Elipse 27"/>
            <p:cNvSpPr/>
            <p:nvPr/>
          </p:nvSpPr>
          <p:spPr>
            <a:xfrm>
              <a:off x="1643042" y="4199023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" name="Elipse 28"/>
            <p:cNvSpPr/>
            <p:nvPr/>
          </p:nvSpPr>
          <p:spPr>
            <a:xfrm>
              <a:off x="860074" y="3490913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3080352" y="4199023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31" name="Conector reto 30"/>
            <p:cNvCxnSpPr>
              <a:stCxn id="29" idx="7"/>
              <a:endCxn id="27" idx="3"/>
            </p:cNvCxnSpPr>
            <p:nvPr/>
          </p:nvCxnSpPr>
          <p:spPr>
            <a:xfrm rot="5400000" flipH="1" flipV="1">
              <a:off x="1189655" y="3100414"/>
              <a:ext cx="418109" cy="46750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2" name="Conector reto 31"/>
            <p:cNvCxnSpPr>
              <a:stCxn id="28" idx="7"/>
            </p:cNvCxnSpPr>
            <p:nvPr/>
          </p:nvCxnSpPr>
          <p:spPr>
            <a:xfrm rot="5400000" flipH="1" flipV="1">
              <a:off x="1952483" y="3791234"/>
              <a:ext cx="455538" cy="46465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3" name="Conector reto 32"/>
            <p:cNvCxnSpPr>
              <a:endCxn id="30" idx="1"/>
            </p:cNvCxnSpPr>
            <p:nvPr/>
          </p:nvCxnSpPr>
          <p:spPr>
            <a:xfrm rot="16200000" flipH="1">
              <a:off x="2671138" y="3789809"/>
              <a:ext cx="455538" cy="46750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34" name="Elipse 33"/>
            <p:cNvSpPr/>
            <p:nvPr/>
          </p:nvSpPr>
          <p:spPr>
            <a:xfrm>
              <a:off x="2361093" y="3513338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35" name="Conector reto 34"/>
            <p:cNvCxnSpPr>
              <a:stCxn id="34" idx="1"/>
              <a:endCxn id="27" idx="5"/>
            </p:cNvCxnSpPr>
            <p:nvPr/>
          </p:nvCxnSpPr>
          <p:spPr>
            <a:xfrm rot="16200000" flipV="1">
              <a:off x="1928952" y="3081196"/>
              <a:ext cx="440534" cy="52836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36" name="CaixaDeTexto 35"/>
            <p:cNvSpPr txBox="1"/>
            <p:nvPr/>
          </p:nvSpPr>
          <p:spPr>
            <a:xfrm>
              <a:off x="804836" y="3457518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B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3019414" y="4162430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E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1522655" y="2786058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2298948" y="3481388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C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1571604" y="4159523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D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929190" y="3340675"/>
              <a:ext cx="33575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Árvore AVL e fator de balanceamento de cada nó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1181076" y="3457575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3395654" y="4162487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1898894" y="2786115"/>
              <a:ext cx="1030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-1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2571736" y="3481445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1785918" y="4159580"/>
              <a:ext cx="1195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do balanceamento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Inserção dos valores {1,2,3,10,4,5,9,7,8,6}</a:t>
            </a:r>
            <a:endParaRPr lang="pt-BR" dirty="0"/>
          </a:p>
        </p:txBody>
      </p:sp>
      <p:grpSp>
        <p:nvGrpSpPr>
          <p:cNvPr id="36" name="Grupo 35"/>
          <p:cNvGrpSpPr/>
          <p:nvPr/>
        </p:nvGrpSpPr>
        <p:grpSpPr>
          <a:xfrm>
            <a:off x="3115786" y="2243072"/>
            <a:ext cx="2912428" cy="4269904"/>
            <a:chOff x="2659704" y="2243072"/>
            <a:chExt cx="2912428" cy="4269904"/>
          </a:xfrm>
        </p:grpSpPr>
        <p:sp>
          <p:nvSpPr>
            <p:cNvPr id="37" name="Elipse 36"/>
            <p:cNvSpPr/>
            <p:nvPr/>
          </p:nvSpPr>
          <p:spPr>
            <a:xfrm>
              <a:off x="2659704" y="226922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8" name="Elipse 37"/>
            <p:cNvSpPr/>
            <p:nvPr/>
          </p:nvSpPr>
          <p:spPr>
            <a:xfrm>
              <a:off x="3088332" y="274801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39" name="Conector reto 38"/>
            <p:cNvCxnSpPr>
              <a:stCxn id="38" idx="1"/>
            </p:cNvCxnSpPr>
            <p:nvPr/>
          </p:nvCxnSpPr>
          <p:spPr>
            <a:xfrm rot="16200000" flipV="1">
              <a:off x="2939503" y="2599187"/>
              <a:ext cx="226220" cy="1760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40" name="CaixaDeTexto 39"/>
            <p:cNvSpPr txBox="1"/>
            <p:nvPr/>
          </p:nvSpPr>
          <p:spPr>
            <a:xfrm>
              <a:off x="3395654" y="2714620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-7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3000364" y="2243072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-8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Elipse 41"/>
            <p:cNvSpPr/>
            <p:nvPr/>
          </p:nvSpPr>
          <p:spPr>
            <a:xfrm>
              <a:off x="3516960" y="324808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43" name="Conector reto 42"/>
            <p:cNvCxnSpPr>
              <a:stCxn id="42" idx="1"/>
            </p:cNvCxnSpPr>
            <p:nvPr/>
          </p:nvCxnSpPr>
          <p:spPr>
            <a:xfrm rot="16200000" flipV="1">
              <a:off x="3368131" y="3099253"/>
              <a:ext cx="226220" cy="1760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44" name="Elipse 43"/>
            <p:cNvSpPr/>
            <p:nvPr/>
          </p:nvSpPr>
          <p:spPr>
            <a:xfrm>
              <a:off x="3945588" y="3748148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45" name="Conector reto 44"/>
            <p:cNvCxnSpPr>
              <a:stCxn id="44" idx="1"/>
            </p:cNvCxnSpPr>
            <p:nvPr/>
          </p:nvCxnSpPr>
          <p:spPr>
            <a:xfrm rot="16200000" flipV="1">
              <a:off x="3796759" y="3599319"/>
              <a:ext cx="226220" cy="1760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46" name="CaixaDeTexto 45"/>
            <p:cNvSpPr txBox="1"/>
            <p:nvPr/>
          </p:nvSpPr>
          <p:spPr>
            <a:xfrm>
              <a:off x="3883675" y="3733803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10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Elipse 46"/>
            <p:cNvSpPr/>
            <p:nvPr/>
          </p:nvSpPr>
          <p:spPr>
            <a:xfrm>
              <a:off x="3516960" y="424821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48" name="Conector reto 47"/>
            <p:cNvCxnSpPr/>
            <p:nvPr/>
          </p:nvCxnSpPr>
          <p:spPr>
            <a:xfrm rot="5400000" flipH="1" flipV="1">
              <a:off x="3796759" y="4099385"/>
              <a:ext cx="226220" cy="1760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49" name="Elipse 48"/>
            <p:cNvSpPr/>
            <p:nvPr/>
          </p:nvSpPr>
          <p:spPr>
            <a:xfrm>
              <a:off x="3945588" y="4707877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5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50" name="Conector reto 49"/>
            <p:cNvCxnSpPr>
              <a:stCxn id="49" idx="1"/>
            </p:cNvCxnSpPr>
            <p:nvPr/>
          </p:nvCxnSpPr>
          <p:spPr>
            <a:xfrm rot="16200000" flipV="1">
              <a:off x="3796759" y="4559048"/>
              <a:ext cx="226220" cy="1760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51" name="Elipse 50"/>
            <p:cNvSpPr/>
            <p:nvPr/>
          </p:nvSpPr>
          <p:spPr>
            <a:xfrm>
              <a:off x="4355087" y="5207943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9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52" name="Conector reto 51"/>
            <p:cNvCxnSpPr>
              <a:stCxn id="51" idx="1"/>
            </p:cNvCxnSpPr>
            <p:nvPr/>
          </p:nvCxnSpPr>
          <p:spPr>
            <a:xfrm rot="16200000" flipV="1">
              <a:off x="4206258" y="5059114"/>
              <a:ext cx="226220" cy="1760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53" name="Elipse 52"/>
            <p:cNvSpPr/>
            <p:nvPr/>
          </p:nvSpPr>
          <p:spPr>
            <a:xfrm>
              <a:off x="3929058" y="5674613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7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54" name="Conector reto 53"/>
            <p:cNvCxnSpPr/>
            <p:nvPr/>
          </p:nvCxnSpPr>
          <p:spPr>
            <a:xfrm rot="5400000" flipH="1" flipV="1">
              <a:off x="4208857" y="5525784"/>
              <a:ext cx="226220" cy="1760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55" name="Elipse 54"/>
            <p:cNvSpPr/>
            <p:nvPr/>
          </p:nvSpPr>
          <p:spPr>
            <a:xfrm>
              <a:off x="4357686" y="614364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8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56" name="Conector reto 55"/>
            <p:cNvCxnSpPr>
              <a:stCxn id="55" idx="1"/>
            </p:cNvCxnSpPr>
            <p:nvPr/>
          </p:nvCxnSpPr>
          <p:spPr>
            <a:xfrm rot="16200000" flipV="1">
              <a:off x="4208857" y="5994815"/>
              <a:ext cx="226220" cy="1760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57" name="Elipse 56"/>
            <p:cNvSpPr/>
            <p:nvPr/>
          </p:nvSpPr>
          <p:spPr>
            <a:xfrm>
              <a:off x="3500430" y="614364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6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58" name="Conector reto 57"/>
            <p:cNvCxnSpPr/>
            <p:nvPr/>
          </p:nvCxnSpPr>
          <p:spPr>
            <a:xfrm rot="5400000" flipH="1" flipV="1">
              <a:off x="3780229" y="5994815"/>
              <a:ext cx="226220" cy="1760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59" name="CaixaDeTexto 58"/>
            <p:cNvSpPr txBox="1"/>
            <p:nvPr/>
          </p:nvSpPr>
          <p:spPr>
            <a:xfrm>
              <a:off x="3824282" y="3214686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-6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4267198" y="3743270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+5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3824282" y="4243336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-4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4252910" y="4671964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-3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4643438" y="5191080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+2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3071802" y="5672096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2681274" y="6143644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4643438" y="6143644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Rotação RL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Passo a passo</a:t>
            </a:r>
            <a:endParaRPr lang="pt-BR" dirty="0"/>
          </a:p>
        </p:txBody>
      </p:sp>
      <p:grpSp>
        <p:nvGrpSpPr>
          <p:cNvPr id="30" name="Grupo 29"/>
          <p:cNvGrpSpPr/>
          <p:nvPr/>
        </p:nvGrpSpPr>
        <p:grpSpPr>
          <a:xfrm>
            <a:off x="804836" y="2714620"/>
            <a:ext cx="7767692" cy="2862322"/>
            <a:chOff x="804836" y="2714620"/>
            <a:chExt cx="7767692" cy="2862322"/>
          </a:xfrm>
        </p:grpSpPr>
        <p:sp>
          <p:nvSpPr>
            <p:cNvPr id="31" name="Elipse 30"/>
            <p:cNvSpPr/>
            <p:nvPr/>
          </p:nvSpPr>
          <p:spPr>
            <a:xfrm>
              <a:off x="1580154" y="282023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2" name="Elipse 31"/>
            <p:cNvSpPr/>
            <p:nvPr/>
          </p:nvSpPr>
          <p:spPr>
            <a:xfrm>
              <a:off x="1643042" y="4199023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860074" y="3490913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3080352" y="4199023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35" name="Conector reto 34"/>
            <p:cNvCxnSpPr>
              <a:stCxn id="33" idx="7"/>
              <a:endCxn id="31" idx="3"/>
            </p:cNvCxnSpPr>
            <p:nvPr/>
          </p:nvCxnSpPr>
          <p:spPr>
            <a:xfrm rot="5400000" flipH="1" flipV="1">
              <a:off x="1189655" y="3100414"/>
              <a:ext cx="418109" cy="46750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6" name="Conector reto 35"/>
            <p:cNvCxnSpPr>
              <a:stCxn id="32" idx="7"/>
            </p:cNvCxnSpPr>
            <p:nvPr/>
          </p:nvCxnSpPr>
          <p:spPr>
            <a:xfrm rot="5400000" flipH="1" flipV="1">
              <a:off x="1952483" y="3791234"/>
              <a:ext cx="455538" cy="46465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7" name="Conector reto 36"/>
            <p:cNvCxnSpPr>
              <a:endCxn id="34" idx="1"/>
            </p:cNvCxnSpPr>
            <p:nvPr/>
          </p:nvCxnSpPr>
          <p:spPr>
            <a:xfrm rot="16200000" flipH="1">
              <a:off x="2671138" y="3789809"/>
              <a:ext cx="455538" cy="46750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38" name="Elipse 37"/>
            <p:cNvSpPr/>
            <p:nvPr/>
          </p:nvSpPr>
          <p:spPr>
            <a:xfrm>
              <a:off x="2361093" y="3513338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39" name="Conector reto 38"/>
            <p:cNvCxnSpPr>
              <a:stCxn id="38" idx="1"/>
              <a:endCxn id="31" idx="5"/>
            </p:cNvCxnSpPr>
            <p:nvPr/>
          </p:nvCxnSpPr>
          <p:spPr>
            <a:xfrm rot="16200000" flipV="1">
              <a:off x="1928952" y="3081196"/>
              <a:ext cx="440534" cy="52836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40" name="CaixaDeTexto 39"/>
            <p:cNvSpPr txBox="1"/>
            <p:nvPr/>
          </p:nvSpPr>
          <p:spPr>
            <a:xfrm>
              <a:off x="804836" y="3457518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B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3019414" y="4162430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E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1522655" y="2786058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2298948" y="3481388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C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1571604" y="4159523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D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1181076" y="3457575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3395654" y="4162487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1898894" y="2786115"/>
              <a:ext cx="1030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-2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2668348" y="3481445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+1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1804968" y="4159580"/>
              <a:ext cx="1195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-1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Elipse 49"/>
            <p:cNvSpPr/>
            <p:nvPr/>
          </p:nvSpPr>
          <p:spPr>
            <a:xfrm>
              <a:off x="2276459" y="4900379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51" name="Conector reto 50"/>
            <p:cNvCxnSpPr/>
            <p:nvPr/>
          </p:nvCxnSpPr>
          <p:spPr>
            <a:xfrm rot="16200000" flipH="1">
              <a:off x="1931903" y="4527169"/>
              <a:ext cx="452118" cy="39892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p:sp>
          <p:nvSpPr>
            <p:cNvPr id="52" name="CaixaDeTexto 51"/>
            <p:cNvSpPr txBox="1"/>
            <p:nvPr/>
          </p:nvSpPr>
          <p:spPr>
            <a:xfrm>
              <a:off x="2214546" y="4857760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2428860" y="4882944"/>
              <a:ext cx="1195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4929190" y="2714620"/>
              <a:ext cx="364333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Inserção do nó F na árvore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Árvore fica desbalanceada no nó A.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Aplicar Rotação RL no nó A. Isso equivale a: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- Aplicar a Rotação LL no nó C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- Aplicar a Rotação RR no nó A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Rotação RL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Passo a passo</a:t>
            </a:r>
            <a:endParaRPr lang="pt-BR" dirty="0"/>
          </a:p>
        </p:txBody>
      </p:sp>
      <p:grpSp>
        <p:nvGrpSpPr>
          <p:cNvPr id="30" name="Grupo 29"/>
          <p:cNvGrpSpPr/>
          <p:nvPr/>
        </p:nvGrpSpPr>
        <p:grpSpPr>
          <a:xfrm>
            <a:off x="804836" y="2786058"/>
            <a:ext cx="6696122" cy="2474932"/>
            <a:chOff x="804836" y="2786058"/>
            <a:chExt cx="6696122" cy="2474932"/>
          </a:xfrm>
        </p:grpSpPr>
        <p:sp>
          <p:nvSpPr>
            <p:cNvPr id="31" name="Elipse 30"/>
            <p:cNvSpPr/>
            <p:nvPr/>
          </p:nvSpPr>
          <p:spPr>
            <a:xfrm>
              <a:off x="1580154" y="282023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2" name="Elipse 31"/>
            <p:cNvSpPr/>
            <p:nvPr/>
          </p:nvSpPr>
          <p:spPr>
            <a:xfrm>
              <a:off x="860074" y="3490913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3080352" y="4199023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34" name="Conector reto 33"/>
            <p:cNvCxnSpPr>
              <a:stCxn id="32" idx="7"/>
              <a:endCxn id="31" idx="3"/>
            </p:cNvCxnSpPr>
            <p:nvPr/>
          </p:nvCxnSpPr>
          <p:spPr>
            <a:xfrm rot="5400000" flipH="1" flipV="1">
              <a:off x="1189655" y="3100414"/>
              <a:ext cx="418109" cy="46750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" name="Conector reto 34"/>
            <p:cNvCxnSpPr>
              <a:endCxn id="33" idx="1"/>
            </p:cNvCxnSpPr>
            <p:nvPr/>
          </p:nvCxnSpPr>
          <p:spPr>
            <a:xfrm rot="16200000" flipH="1">
              <a:off x="2671138" y="3789809"/>
              <a:ext cx="455538" cy="46750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36" name="Elipse 35"/>
            <p:cNvSpPr/>
            <p:nvPr/>
          </p:nvSpPr>
          <p:spPr>
            <a:xfrm>
              <a:off x="2361093" y="3513338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37" name="Conector reto 36"/>
            <p:cNvCxnSpPr>
              <a:stCxn id="36" idx="1"/>
              <a:endCxn id="31" idx="5"/>
            </p:cNvCxnSpPr>
            <p:nvPr/>
          </p:nvCxnSpPr>
          <p:spPr>
            <a:xfrm rot="16200000" flipV="1">
              <a:off x="1928952" y="3081196"/>
              <a:ext cx="440534" cy="52836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38" name="CaixaDeTexto 37"/>
            <p:cNvSpPr txBox="1"/>
            <p:nvPr/>
          </p:nvSpPr>
          <p:spPr>
            <a:xfrm>
              <a:off x="804836" y="3457518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B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3019414" y="4162430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C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1522655" y="2786058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2298948" y="3481388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D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1181076" y="3457575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3395654" y="4162487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1898894" y="2786115"/>
              <a:ext cx="1030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-2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2596340" y="3481445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-2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4929190" y="3425611"/>
              <a:ext cx="25717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Árvore após aplicar a Rotação LL no nó C</a:t>
              </a:r>
            </a:p>
          </p:txBody>
        </p:sp>
        <p:sp>
          <p:nvSpPr>
            <p:cNvPr id="47" name="Elipse 46"/>
            <p:cNvSpPr/>
            <p:nvPr/>
          </p:nvSpPr>
          <p:spPr>
            <a:xfrm>
              <a:off x="2357422" y="4903800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8" name="Elipse 47"/>
            <p:cNvSpPr/>
            <p:nvPr/>
          </p:nvSpPr>
          <p:spPr>
            <a:xfrm>
              <a:off x="3794732" y="4903800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49" name="Conector reto 48"/>
            <p:cNvCxnSpPr>
              <a:stCxn id="47" idx="7"/>
            </p:cNvCxnSpPr>
            <p:nvPr/>
          </p:nvCxnSpPr>
          <p:spPr>
            <a:xfrm rot="5400000" flipH="1" flipV="1">
              <a:off x="2666863" y="4496011"/>
              <a:ext cx="455538" cy="46465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0" name="Conector reto 49"/>
            <p:cNvCxnSpPr>
              <a:endCxn id="48" idx="1"/>
            </p:cNvCxnSpPr>
            <p:nvPr/>
          </p:nvCxnSpPr>
          <p:spPr>
            <a:xfrm rot="16200000" flipH="1">
              <a:off x="3385518" y="4494586"/>
              <a:ext cx="455538" cy="46750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51" name="CaixaDeTexto 50"/>
            <p:cNvSpPr txBox="1"/>
            <p:nvPr/>
          </p:nvSpPr>
          <p:spPr>
            <a:xfrm>
              <a:off x="3733794" y="4867207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E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2285984" y="4864300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4110034" y="4867264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2500298" y="4864357"/>
              <a:ext cx="1195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Rotação RL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Passo a passo</a:t>
            </a:r>
            <a:endParaRPr lang="pt-BR" dirty="0"/>
          </a:p>
        </p:txBody>
      </p:sp>
      <p:grpSp>
        <p:nvGrpSpPr>
          <p:cNvPr id="30" name="Grupo 29"/>
          <p:cNvGrpSpPr/>
          <p:nvPr/>
        </p:nvGrpSpPr>
        <p:grpSpPr>
          <a:xfrm>
            <a:off x="611560" y="3214686"/>
            <a:ext cx="6889398" cy="1779602"/>
            <a:chOff x="611560" y="3214686"/>
            <a:chExt cx="6889398" cy="1779602"/>
          </a:xfrm>
        </p:grpSpPr>
        <p:sp>
          <p:nvSpPr>
            <p:cNvPr id="31" name="Elipse 30"/>
            <p:cNvSpPr/>
            <p:nvPr/>
          </p:nvSpPr>
          <p:spPr>
            <a:xfrm>
              <a:off x="1629103" y="391085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2" name="Elipse 31"/>
            <p:cNvSpPr/>
            <p:nvPr/>
          </p:nvSpPr>
          <p:spPr>
            <a:xfrm>
              <a:off x="931512" y="463386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3080352" y="3932321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34" name="Conector reto 33"/>
            <p:cNvCxnSpPr>
              <a:stCxn id="32" idx="7"/>
              <a:endCxn id="31" idx="3"/>
            </p:cNvCxnSpPr>
            <p:nvPr/>
          </p:nvCxnSpPr>
          <p:spPr>
            <a:xfrm rot="5400000" flipH="1" flipV="1">
              <a:off x="1223682" y="4228444"/>
              <a:ext cx="470440" cy="44501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" name="Conector reto 34"/>
            <p:cNvCxnSpPr>
              <a:endCxn id="33" idx="1"/>
            </p:cNvCxnSpPr>
            <p:nvPr/>
          </p:nvCxnSpPr>
          <p:spPr>
            <a:xfrm rot="16200000" flipH="1">
              <a:off x="2671138" y="3523107"/>
              <a:ext cx="455538" cy="46750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36" name="Elipse 35"/>
            <p:cNvSpPr/>
            <p:nvPr/>
          </p:nvSpPr>
          <p:spPr>
            <a:xfrm>
              <a:off x="2361093" y="324663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876274" y="4600469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B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3019414" y="3895728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C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1571604" y="3876678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2298948" y="3214686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D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1252514" y="4600526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3395654" y="3895785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611560" y="3876735"/>
              <a:ext cx="1030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+1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2571736" y="3214743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4929190" y="3425611"/>
              <a:ext cx="25717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Árvore após aplicar a Rotação RR no nó 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Árvore Balanceada</a:t>
              </a:r>
            </a:p>
          </p:txBody>
        </p:sp>
        <p:sp>
          <p:nvSpPr>
            <p:cNvPr id="46" name="Elipse 45"/>
            <p:cNvSpPr/>
            <p:nvPr/>
          </p:nvSpPr>
          <p:spPr>
            <a:xfrm>
              <a:off x="2357422" y="4637098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7" name="Elipse 46"/>
            <p:cNvSpPr/>
            <p:nvPr/>
          </p:nvSpPr>
          <p:spPr>
            <a:xfrm>
              <a:off x="3794732" y="4637098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48" name="Conector reto 47"/>
            <p:cNvCxnSpPr>
              <a:stCxn id="46" idx="7"/>
            </p:cNvCxnSpPr>
            <p:nvPr/>
          </p:nvCxnSpPr>
          <p:spPr>
            <a:xfrm rot="5400000" flipH="1" flipV="1">
              <a:off x="2666863" y="4229309"/>
              <a:ext cx="455538" cy="46465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9" name="Conector reto 48"/>
            <p:cNvCxnSpPr>
              <a:endCxn id="47" idx="1"/>
            </p:cNvCxnSpPr>
            <p:nvPr/>
          </p:nvCxnSpPr>
          <p:spPr>
            <a:xfrm rot="16200000" flipH="1">
              <a:off x="3385518" y="4227884"/>
              <a:ext cx="455538" cy="46750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50" name="CaixaDeTexto 49"/>
            <p:cNvSpPr txBox="1"/>
            <p:nvPr/>
          </p:nvSpPr>
          <p:spPr>
            <a:xfrm>
              <a:off x="3733794" y="4600505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E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2285984" y="4597598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4110034" y="4600562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2500298" y="4597655"/>
              <a:ext cx="1195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4" name="Conector reto 53"/>
            <p:cNvCxnSpPr/>
            <p:nvPr/>
          </p:nvCxnSpPr>
          <p:spPr>
            <a:xfrm rot="5400000">
              <a:off x="1934779" y="3513503"/>
              <a:ext cx="455538" cy="46750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Quando usar cada rotação?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Uma dúvida muito comum é quando utilizar cada uma das quatro rotações </a:t>
            </a:r>
          </a:p>
          <a:p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965108"/>
              </p:ext>
            </p:extLst>
          </p:nvPr>
        </p:nvGraphicFramePr>
        <p:xfrm>
          <a:off x="577361" y="3068960"/>
          <a:ext cx="8280919" cy="3474720"/>
        </p:xfrm>
        <a:graphic>
          <a:graphicData uri="http://schemas.openxmlformats.org/drawingml/2006/table">
            <a:tbl>
              <a:tblPr firstRow="1"/>
              <a:tblGrid>
                <a:gridCol w="1872208"/>
                <a:gridCol w="1872208"/>
                <a:gridCol w="3203135"/>
                <a:gridCol w="1333368"/>
              </a:tblGrid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Fator de Balanceamento de A</a:t>
                      </a:r>
                      <a:endParaRPr lang="en-US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Fator de Balanceamento de B</a:t>
                      </a:r>
                      <a:endParaRPr lang="en-US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Posições dos</a:t>
                      </a:r>
                      <a:r>
                        <a:rPr lang="pt-BR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nós </a:t>
                      </a:r>
                      <a:r>
                        <a:rPr lang="pt-BR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 e C em relação ao nó A</a:t>
                      </a:r>
                      <a:endParaRPr lang="en-US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Rotação</a:t>
                      </a:r>
                      <a:endParaRPr lang="en-US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+2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+1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B é filho à esquerda de A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pt-BR" b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é filho à esquerda de B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LL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-2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B é filho à direita de A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pt-BR" b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é filho à direita de B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RR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+2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pt-BR" b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é filho à esquerda de A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pt-BR" b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é filho à direita de B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LR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-2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+1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pt-BR" b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é filho à de direita A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pt-BR" b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é filho à esquerda de B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RL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Quando usar cada rotação?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Sinais iguais: rotação simples</a:t>
            </a:r>
          </a:p>
          <a:p>
            <a:pPr lvl="1"/>
            <a:r>
              <a:rPr lang="pt-BR" dirty="0" smtClean="0"/>
              <a:t>Sinal positivo: rotação à direita (LL)</a:t>
            </a:r>
          </a:p>
          <a:p>
            <a:pPr lvl="1"/>
            <a:r>
              <a:rPr lang="pt-BR" dirty="0" smtClean="0"/>
              <a:t>Sinal negativo: rotação à esquerda (RR)</a:t>
            </a:r>
          </a:p>
          <a:p>
            <a:pPr lvl="1"/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775488"/>
              </p:ext>
            </p:extLst>
          </p:nvPr>
        </p:nvGraphicFramePr>
        <p:xfrm>
          <a:off x="577361" y="3068960"/>
          <a:ext cx="8280919" cy="3474720"/>
        </p:xfrm>
        <a:graphic>
          <a:graphicData uri="http://schemas.openxmlformats.org/drawingml/2006/table">
            <a:tbl>
              <a:tblPr firstRow="1"/>
              <a:tblGrid>
                <a:gridCol w="1872208"/>
                <a:gridCol w="1872208"/>
                <a:gridCol w="3203135"/>
                <a:gridCol w="1333368"/>
              </a:tblGrid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Fator de Balanceamento de A</a:t>
                      </a:r>
                      <a:endParaRPr lang="en-US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Fator de Balanceamento de B</a:t>
                      </a:r>
                      <a:endParaRPr lang="en-US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Posições dos</a:t>
                      </a:r>
                      <a:r>
                        <a:rPr lang="pt-BR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nós </a:t>
                      </a:r>
                      <a:r>
                        <a:rPr lang="pt-BR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 e C em relação ao nó A</a:t>
                      </a:r>
                      <a:endParaRPr lang="en-US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Rotação</a:t>
                      </a:r>
                      <a:endParaRPr lang="en-US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+2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+1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B é filho à esquerda de A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pt-BR" b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é filho à esquerda de B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LL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-2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B é filho à direita de A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pt-BR" b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é filho à direita de B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RR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+2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pt-BR" b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é filho à esquerda de A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pt-BR" b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é filho à direita de B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LR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-2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+1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pt-BR" b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é filho à de direita A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pt-BR" b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é filho à esquerda de B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RL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Quando usar cada rotação?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Sinais diferentes: rotação dupla</a:t>
            </a:r>
          </a:p>
          <a:p>
            <a:pPr lvl="1"/>
            <a:r>
              <a:rPr lang="pt-BR" b="1" dirty="0" smtClean="0"/>
              <a:t>A</a:t>
            </a:r>
            <a:r>
              <a:rPr lang="pt-BR" dirty="0" smtClean="0"/>
              <a:t> positivo: rotação dupla a direita (LR)</a:t>
            </a:r>
          </a:p>
          <a:p>
            <a:pPr lvl="1"/>
            <a:r>
              <a:rPr lang="pt-BR" b="1" dirty="0" smtClean="0"/>
              <a:t>A</a:t>
            </a:r>
            <a:r>
              <a:rPr lang="pt-BR" dirty="0" smtClean="0"/>
              <a:t> negativo: rotação dupla a esquerda (RL)</a:t>
            </a:r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920070"/>
              </p:ext>
            </p:extLst>
          </p:nvPr>
        </p:nvGraphicFramePr>
        <p:xfrm>
          <a:off x="577361" y="3068960"/>
          <a:ext cx="8280919" cy="3474720"/>
        </p:xfrm>
        <a:graphic>
          <a:graphicData uri="http://schemas.openxmlformats.org/drawingml/2006/table">
            <a:tbl>
              <a:tblPr firstRow="1"/>
              <a:tblGrid>
                <a:gridCol w="1872208"/>
                <a:gridCol w="1872208"/>
                <a:gridCol w="3203135"/>
                <a:gridCol w="1333368"/>
              </a:tblGrid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Fator de Balanceamento de A</a:t>
                      </a:r>
                      <a:endParaRPr lang="en-US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Fator de Balanceamento de B</a:t>
                      </a:r>
                      <a:endParaRPr lang="en-US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Posições dos</a:t>
                      </a:r>
                      <a:r>
                        <a:rPr lang="pt-BR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nós </a:t>
                      </a:r>
                      <a:r>
                        <a:rPr lang="pt-BR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 e C em relação ao nó A</a:t>
                      </a:r>
                      <a:endParaRPr lang="en-US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Rotação</a:t>
                      </a:r>
                      <a:endParaRPr lang="en-US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+2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+1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B é filho à esquerda de A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pt-BR" b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é filho à esquerda de B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LL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-2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B é filho à direita de A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pt-BR" b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é filho à direita de B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RR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+2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pt-BR" b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é filho à esquerda de A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pt-BR" b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é filho à direita de B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LR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-2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+1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pt-BR" b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é filho à de direita A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pt-BR" b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é filho à esquerda de B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RL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AVL: Inserção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Para inserir um valor </a:t>
            </a:r>
            <a:r>
              <a:rPr lang="pt-BR" b="1" dirty="0" smtClean="0"/>
              <a:t>V</a:t>
            </a:r>
            <a:r>
              <a:rPr lang="pt-BR" dirty="0" smtClean="0"/>
              <a:t> na árvore</a:t>
            </a:r>
          </a:p>
          <a:p>
            <a:pPr lvl="1"/>
            <a:r>
              <a:rPr lang="pt-BR" dirty="0" smtClean="0"/>
              <a:t>Se a raiz é igual a </a:t>
            </a:r>
            <a:r>
              <a:rPr lang="pt-BR" b="1" dirty="0" smtClean="0"/>
              <a:t>NULL</a:t>
            </a:r>
            <a:r>
              <a:rPr lang="pt-BR" dirty="0" smtClean="0"/>
              <a:t>, insira o nó</a:t>
            </a:r>
          </a:p>
          <a:p>
            <a:pPr lvl="1"/>
            <a:r>
              <a:rPr lang="pt-BR" dirty="0" smtClean="0"/>
              <a:t>Se </a:t>
            </a:r>
            <a:r>
              <a:rPr lang="pt-BR" b="1" dirty="0" smtClean="0"/>
              <a:t>V</a:t>
            </a:r>
            <a:r>
              <a:rPr lang="pt-BR" dirty="0" smtClean="0"/>
              <a:t> é menor do que a raiz: vá para a </a:t>
            </a:r>
            <a:r>
              <a:rPr lang="pt-BR" b="1" dirty="0" smtClean="0"/>
              <a:t>sub-árvore esquerda</a:t>
            </a:r>
          </a:p>
          <a:p>
            <a:pPr lvl="1"/>
            <a:r>
              <a:rPr lang="pt-BR" dirty="0" smtClean="0"/>
              <a:t>Se </a:t>
            </a:r>
            <a:r>
              <a:rPr lang="pt-BR" b="1" dirty="0" smtClean="0"/>
              <a:t>V</a:t>
            </a:r>
            <a:r>
              <a:rPr lang="pt-BR" dirty="0" smtClean="0"/>
              <a:t> é maior do que a raiz: vá para a </a:t>
            </a:r>
            <a:r>
              <a:rPr lang="pt-BR" b="1" dirty="0" smtClean="0"/>
              <a:t>sub-árvore direita</a:t>
            </a:r>
          </a:p>
          <a:p>
            <a:pPr lvl="1"/>
            <a:r>
              <a:rPr lang="pt-BR" dirty="0" smtClean="0"/>
              <a:t>Aplique o método </a:t>
            </a:r>
            <a:r>
              <a:rPr lang="pt-BR" b="1" dirty="0" smtClean="0"/>
              <a:t>recursivamente</a:t>
            </a:r>
          </a:p>
          <a:p>
            <a:r>
              <a:rPr lang="pt-BR" dirty="0" smtClean="0"/>
              <a:t>Dessa forma, percorremos um conjunto de nós da árvore até chegar ao nó folha que irá se tornar o pai do novo nó</a:t>
            </a:r>
            <a:endParaRPr lang="pt-BR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AVL: Inserção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Uma vez inserido o novo nó</a:t>
            </a:r>
          </a:p>
          <a:p>
            <a:pPr lvl="1"/>
            <a:r>
              <a:rPr lang="pt-BR" dirty="0" smtClean="0"/>
              <a:t>Devemos voltar pelo caminho percorrido e calcular o fator de balanceamento de cada um dos nós visitados</a:t>
            </a:r>
          </a:p>
          <a:p>
            <a:pPr lvl="1"/>
            <a:r>
              <a:rPr lang="pt-BR" dirty="0" smtClean="0"/>
              <a:t>Aplicar a rotação necessária para restabelecer o balanceamento da árvore se o fator de balanceamento for </a:t>
            </a:r>
            <a:r>
              <a:rPr lang="pt-BR" b="1" dirty="0" smtClean="0"/>
              <a:t>+2</a:t>
            </a:r>
            <a:r>
              <a:rPr lang="pt-BR" dirty="0" smtClean="0"/>
              <a:t> ou </a:t>
            </a:r>
            <a:r>
              <a:rPr lang="pt-BR" b="1" dirty="0" smtClean="0"/>
              <a:t>-2</a:t>
            </a:r>
            <a:endParaRPr lang="pt-BR" b="1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TAD Árvore AVL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Inserção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8" t="21898" b="6223"/>
          <a:stretch/>
        </p:blipFill>
        <p:spPr bwMode="auto">
          <a:xfrm>
            <a:off x="1911927" y="2192140"/>
            <a:ext cx="5834238" cy="3325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40491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TAD Árvore AVL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Inserção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899592" y="2132856"/>
            <a:ext cx="6846573" cy="4710856"/>
            <a:chOff x="899592" y="2132856"/>
            <a:chExt cx="6846573" cy="4710856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16"/>
            <a:stretch/>
          </p:blipFill>
          <p:spPr bwMode="auto">
            <a:xfrm>
              <a:off x="1925782" y="2132856"/>
              <a:ext cx="5820383" cy="4625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 descr="D:\Pesquisa\Publicações\Livros\Livro Estutura de Dados em C\latex\Figuras\AVL_LR_0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1976"/>
            <a:stretch/>
          </p:blipFill>
          <p:spPr bwMode="auto">
            <a:xfrm>
              <a:off x="5004048" y="4939134"/>
              <a:ext cx="1647825" cy="1866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" descr="D:\Pesquisa\Publicações\Livros\Livro Estutura de Dados em C\latex\Figuras\AVL_LL_01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457"/>
            <a:stretch/>
          </p:blipFill>
          <p:spPr bwMode="auto">
            <a:xfrm>
              <a:off x="899592" y="4976812"/>
              <a:ext cx="2792388" cy="1866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Conector angulado 7"/>
            <p:cNvCxnSpPr>
              <a:stCxn id="7" idx="0"/>
            </p:cNvCxnSpPr>
            <p:nvPr/>
          </p:nvCxnSpPr>
          <p:spPr>
            <a:xfrm rot="5400000" flipH="1" flipV="1">
              <a:off x="2154927" y="3567851"/>
              <a:ext cx="1549821" cy="1268102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angulado 8"/>
            <p:cNvCxnSpPr>
              <a:stCxn id="6" idx="0"/>
            </p:cNvCxnSpPr>
            <p:nvPr/>
          </p:nvCxnSpPr>
          <p:spPr>
            <a:xfrm rot="16200000" flipV="1">
              <a:off x="5019974" y="4131146"/>
              <a:ext cx="1080095" cy="535881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519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do balanceamento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Solução para o problema de balanceamento</a:t>
            </a:r>
          </a:p>
          <a:p>
            <a:pPr lvl="1"/>
            <a:r>
              <a:rPr lang="pt-BR" dirty="0" smtClean="0"/>
              <a:t>Modificar as operações de inserção e remoção de modo a balancear a árvore a cada nova inserção ou remoção.</a:t>
            </a:r>
          </a:p>
          <a:p>
            <a:pPr lvl="2"/>
            <a:r>
              <a:rPr lang="pt-BR" dirty="0" smtClean="0"/>
              <a:t>Garantir que a diferença de alturas das sub-árvores esquerda e direita de cada nó seja de no máximo uma unidade</a:t>
            </a:r>
          </a:p>
          <a:p>
            <a:pPr lvl="1"/>
            <a:r>
              <a:rPr lang="pt-BR" dirty="0"/>
              <a:t>Exemplos de árvores balanceadas</a:t>
            </a:r>
            <a:endParaRPr lang="pt-BR" dirty="0" smtClean="0"/>
          </a:p>
          <a:p>
            <a:pPr lvl="2"/>
            <a:r>
              <a:rPr lang="pt-BR" dirty="0" smtClean="0"/>
              <a:t>Árvore AVL</a:t>
            </a:r>
          </a:p>
          <a:p>
            <a:pPr lvl="2"/>
            <a:r>
              <a:rPr lang="pt-BR" dirty="0" smtClean="0"/>
              <a:t>Árvore </a:t>
            </a:r>
            <a:r>
              <a:rPr lang="pt-BR" dirty="0"/>
              <a:t>2-3-4</a:t>
            </a:r>
          </a:p>
          <a:p>
            <a:pPr lvl="2"/>
            <a:r>
              <a:rPr lang="pt-BR" dirty="0" smtClean="0"/>
              <a:t>Árvore Rubro-Negra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TAD Árvore AVL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Inserção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0" y="2187401"/>
            <a:ext cx="8729439" cy="4625975"/>
            <a:chOff x="0" y="2187401"/>
            <a:chExt cx="8729439" cy="4625975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27"/>
            <a:stretch/>
          </p:blipFill>
          <p:spPr bwMode="auto">
            <a:xfrm>
              <a:off x="1787235" y="2187401"/>
              <a:ext cx="6102075" cy="4625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Conector angulado 5"/>
            <p:cNvCxnSpPr>
              <a:stCxn id="9" idx="3"/>
            </p:cNvCxnSpPr>
            <p:nvPr/>
          </p:nvCxnSpPr>
          <p:spPr>
            <a:xfrm flipV="1">
              <a:off x="1990726" y="3510111"/>
              <a:ext cx="1773262" cy="74633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angulado 6"/>
            <p:cNvCxnSpPr/>
            <p:nvPr/>
          </p:nvCxnSpPr>
          <p:spPr>
            <a:xfrm rot="10800000">
              <a:off x="5596036" y="3913584"/>
              <a:ext cx="1872208" cy="79208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2" descr="D:\Pesquisa\Publicações\Livros\Livro Estutura de Dados em C\latex\Figuras\AVL_RL_0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517"/>
            <a:stretch/>
          </p:blipFill>
          <p:spPr bwMode="auto">
            <a:xfrm>
              <a:off x="6948264" y="3697560"/>
              <a:ext cx="1781175" cy="1866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3" descr="D:\Pesquisa\Publicações\Livros\Livro Estutura de Dados em C\latex\Figuras\AVL_RR_01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6" r="70620"/>
            <a:stretch/>
          </p:blipFill>
          <p:spPr bwMode="auto">
            <a:xfrm>
              <a:off x="0" y="3322997"/>
              <a:ext cx="1990726" cy="1866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201754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AVL: Inserção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612648" y="1643050"/>
            <a:ext cx="8153400" cy="4495800"/>
          </a:xfrm>
        </p:spPr>
        <p:txBody>
          <a:bodyPr/>
          <a:lstStyle/>
          <a:p>
            <a:r>
              <a:rPr lang="pt-BR" dirty="0" smtClean="0"/>
              <a:t>Passo a passo</a:t>
            </a:r>
            <a:endParaRPr lang="pt-BR" dirty="0"/>
          </a:p>
        </p:txBody>
      </p:sp>
      <p:grpSp>
        <p:nvGrpSpPr>
          <p:cNvPr id="39" name="Grupo 38"/>
          <p:cNvGrpSpPr/>
          <p:nvPr/>
        </p:nvGrpSpPr>
        <p:grpSpPr>
          <a:xfrm>
            <a:off x="142844" y="2428868"/>
            <a:ext cx="2571768" cy="714380"/>
            <a:chOff x="142844" y="1386188"/>
            <a:chExt cx="2571768" cy="714380"/>
          </a:xfrm>
        </p:grpSpPr>
        <p:sp>
          <p:nvSpPr>
            <p:cNvPr id="40" name="CaixaDeTexto 39"/>
            <p:cNvSpPr txBox="1"/>
            <p:nvPr/>
          </p:nvSpPr>
          <p:spPr>
            <a:xfrm>
              <a:off x="142844" y="1386188"/>
              <a:ext cx="2571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Insere valor: 1</a:t>
              </a:r>
            </a:p>
          </p:txBody>
        </p:sp>
        <p:sp>
          <p:nvSpPr>
            <p:cNvPr id="41" name="Elipse 40"/>
            <p:cNvSpPr/>
            <p:nvPr/>
          </p:nvSpPr>
          <p:spPr>
            <a:xfrm>
              <a:off x="606152" y="1743378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929434" y="1617270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43" name="Conector angulado 37"/>
          <p:cNvCxnSpPr/>
          <p:nvPr/>
        </p:nvCxnSpPr>
        <p:spPr>
          <a:xfrm>
            <a:off x="506842" y="3284536"/>
            <a:ext cx="8244000" cy="1588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4F81BD"/>
            </a:solidFill>
            <a:prstDash val="dash"/>
            <a:headEnd type="none" w="med" len="med"/>
            <a:tailEnd type="none" w="med" len="med"/>
          </a:ln>
          <a:effectLst/>
        </p:spPr>
      </p:cxnSp>
      <p:cxnSp>
        <p:nvCxnSpPr>
          <p:cNvPr id="44" name="Conector angulado 43"/>
          <p:cNvCxnSpPr/>
          <p:nvPr/>
        </p:nvCxnSpPr>
        <p:spPr>
          <a:xfrm>
            <a:off x="506842" y="4786322"/>
            <a:ext cx="8244000" cy="1588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4F81BD"/>
            </a:solidFill>
            <a:prstDash val="dash"/>
            <a:headEnd type="none" w="med" len="med"/>
            <a:tailEnd type="none" w="med" len="med"/>
          </a:ln>
          <a:effectLst/>
        </p:spPr>
      </p:cxnSp>
      <p:grpSp>
        <p:nvGrpSpPr>
          <p:cNvPr id="45" name="Grupo 44"/>
          <p:cNvGrpSpPr/>
          <p:nvPr/>
        </p:nvGrpSpPr>
        <p:grpSpPr>
          <a:xfrm>
            <a:off x="142844" y="3268110"/>
            <a:ext cx="3044196" cy="1375336"/>
            <a:chOff x="142844" y="2512104"/>
            <a:chExt cx="3044196" cy="1375336"/>
          </a:xfrm>
        </p:grpSpPr>
        <p:sp>
          <p:nvSpPr>
            <p:cNvPr id="46" name="CaixaDeTexto 45"/>
            <p:cNvSpPr txBox="1"/>
            <p:nvPr/>
          </p:nvSpPr>
          <p:spPr>
            <a:xfrm>
              <a:off x="142844" y="2512104"/>
              <a:ext cx="2571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Insere valor: 2</a:t>
              </a:r>
            </a:p>
          </p:txBody>
        </p:sp>
        <p:sp>
          <p:nvSpPr>
            <p:cNvPr id="47" name="Elipse 46"/>
            <p:cNvSpPr/>
            <p:nvPr/>
          </p:nvSpPr>
          <p:spPr>
            <a:xfrm>
              <a:off x="606152" y="295418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8" name="Elipse 47"/>
            <p:cNvSpPr/>
            <p:nvPr/>
          </p:nvSpPr>
          <p:spPr>
            <a:xfrm>
              <a:off x="1979434" y="3530250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49" name="Conector reto 48"/>
            <p:cNvCxnSpPr>
              <a:stCxn id="48" idx="2"/>
              <a:endCxn id="47" idx="6"/>
            </p:cNvCxnSpPr>
            <p:nvPr/>
          </p:nvCxnSpPr>
          <p:spPr>
            <a:xfrm rot="10800000">
              <a:off x="963342" y="3132781"/>
              <a:ext cx="1016092" cy="57606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p:sp>
          <p:nvSpPr>
            <p:cNvPr id="50" name="CaixaDeTexto 49"/>
            <p:cNvSpPr txBox="1"/>
            <p:nvPr/>
          </p:nvSpPr>
          <p:spPr>
            <a:xfrm>
              <a:off x="2296446" y="3491266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929434" y="2828078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-1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142844" y="4774180"/>
            <a:ext cx="8965660" cy="2012406"/>
            <a:chOff x="142844" y="4224906"/>
            <a:chExt cx="8965660" cy="2012406"/>
          </a:xfrm>
        </p:grpSpPr>
        <p:sp>
          <p:nvSpPr>
            <p:cNvPr id="53" name="CaixaDeTexto 52"/>
            <p:cNvSpPr txBox="1"/>
            <p:nvPr/>
          </p:nvSpPr>
          <p:spPr>
            <a:xfrm>
              <a:off x="142844" y="4224906"/>
              <a:ext cx="2571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Insere valor: 3</a:t>
              </a:r>
            </a:p>
          </p:txBody>
        </p:sp>
        <p:sp>
          <p:nvSpPr>
            <p:cNvPr id="54" name="Elipse 53"/>
            <p:cNvSpPr/>
            <p:nvPr/>
          </p:nvSpPr>
          <p:spPr>
            <a:xfrm>
              <a:off x="606152" y="466168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5" name="Elipse 54"/>
            <p:cNvSpPr/>
            <p:nvPr/>
          </p:nvSpPr>
          <p:spPr>
            <a:xfrm>
              <a:off x="1979434" y="5237750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6" name="Elipse 55"/>
            <p:cNvSpPr/>
            <p:nvPr/>
          </p:nvSpPr>
          <p:spPr>
            <a:xfrm>
              <a:off x="2898438" y="5880122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57" name="Conector reto 56"/>
            <p:cNvCxnSpPr>
              <a:stCxn id="55" idx="2"/>
              <a:endCxn id="54" idx="6"/>
            </p:cNvCxnSpPr>
            <p:nvPr/>
          </p:nvCxnSpPr>
          <p:spPr>
            <a:xfrm rot="10800000">
              <a:off x="963342" y="4840281"/>
              <a:ext cx="1016092" cy="57606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8" name="Conector reto 57"/>
            <p:cNvCxnSpPr>
              <a:stCxn id="56" idx="1"/>
              <a:endCxn id="55" idx="5"/>
            </p:cNvCxnSpPr>
            <p:nvPr/>
          </p:nvCxnSpPr>
          <p:spPr>
            <a:xfrm rot="16200000" flipV="1">
              <a:off x="2422631" y="5404315"/>
              <a:ext cx="389800" cy="6664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p:sp>
          <p:nvSpPr>
            <p:cNvPr id="59" name="CaixaDeTexto 58"/>
            <p:cNvSpPr txBox="1"/>
            <p:nvPr/>
          </p:nvSpPr>
          <p:spPr>
            <a:xfrm>
              <a:off x="3177350" y="5864382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2394952" y="5202042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-1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350824" y="5003884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-2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3203848" y="4316215"/>
              <a:ext cx="28766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Nó “1” desbalanceado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Aplicar Rotação RR</a:t>
              </a:r>
            </a:p>
          </p:txBody>
        </p:sp>
        <p:sp>
          <p:nvSpPr>
            <p:cNvPr id="63" name="Seta para a direita 62"/>
            <p:cNvSpPr/>
            <p:nvPr/>
          </p:nvSpPr>
          <p:spPr>
            <a:xfrm>
              <a:off x="4282417" y="5085184"/>
              <a:ext cx="719510" cy="455167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4" name="Elipse 63"/>
            <p:cNvSpPr/>
            <p:nvPr/>
          </p:nvSpPr>
          <p:spPr>
            <a:xfrm>
              <a:off x="7108810" y="4923260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5" name="Elipse 64"/>
            <p:cNvSpPr/>
            <p:nvPr/>
          </p:nvSpPr>
          <p:spPr>
            <a:xfrm>
              <a:off x="5812666" y="549932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6" name="Elipse 65"/>
            <p:cNvSpPr/>
            <p:nvPr/>
          </p:nvSpPr>
          <p:spPr>
            <a:xfrm>
              <a:off x="8482092" y="549932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67" name="Conector reto 66"/>
            <p:cNvCxnSpPr>
              <a:stCxn id="65" idx="6"/>
              <a:endCxn id="64" idx="2"/>
            </p:cNvCxnSpPr>
            <p:nvPr/>
          </p:nvCxnSpPr>
          <p:spPr>
            <a:xfrm flipV="1">
              <a:off x="6169856" y="5101855"/>
              <a:ext cx="938954" cy="57606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8" name="Conector reto 67"/>
            <p:cNvCxnSpPr>
              <a:stCxn id="66" idx="2"/>
              <a:endCxn id="64" idx="6"/>
            </p:cNvCxnSpPr>
            <p:nvPr/>
          </p:nvCxnSpPr>
          <p:spPr>
            <a:xfrm rot="10800000">
              <a:off x="7466000" y="5101855"/>
              <a:ext cx="1016092" cy="57606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69" name="CaixaDeTexto 68"/>
            <p:cNvSpPr txBox="1"/>
            <p:nvPr/>
          </p:nvSpPr>
          <p:spPr>
            <a:xfrm>
              <a:off x="5608042" y="5168687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8217910" y="5168687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6849758" y="4567480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AVL: Inserção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612648" y="1643050"/>
            <a:ext cx="8153400" cy="4495800"/>
          </a:xfrm>
        </p:spPr>
        <p:txBody>
          <a:bodyPr/>
          <a:lstStyle/>
          <a:p>
            <a:r>
              <a:rPr lang="pt-BR" dirty="0" smtClean="0"/>
              <a:t>Passo a passo</a:t>
            </a:r>
            <a:endParaRPr lang="pt-BR" dirty="0"/>
          </a:p>
        </p:txBody>
      </p:sp>
      <p:grpSp>
        <p:nvGrpSpPr>
          <p:cNvPr id="206" name="Grupo 205"/>
          <p:cNvGrpSpPr/>
          <p:nvPr/>
        </p:nvGrpSpPr>
        <p:grpSpPr>
          <a:xfrm>
            <a:off x="35496" y="2857496"/>
            <a:ext cx="4962560" cy="2205790"/>
            <a:chOff x="35496" y="692696"/>
            <a:chExt cx="4962560" cy="2205790"/>
          </a:xfrm>
        </p:grpSpPr>
        <p:sp>
          <p:nvSpPr>
            <p:cNvPr id="207" name="CaixaDeTexto 206"/>
            <p:cNvSpPr txBox="1"/>
            <p:nvPr/>
          </p:nvSpPr>
          <p:spPr>
            <a:xfrm>
              <a:off x="142844" y="692696"/>
              <a:ext cx="2571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Insere valor: 10</a:t>
              </a:r>
            </a:p>
          </p:txBody>
        </p:sp>
        <p:sp>
          <p:nvSpPr>
            <p:cNvPr id="208" name="Elipse 207"/>
            <p:cNvSpPr/>
            <p:nvPr/>
          </p:nvSpPr>
          <p:spPr>
            <a:xfrm>
              <a:off x="1536264" y="1322860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09" name="Elipse 208"/>
            <p:cNvSpPr/>
            <p:nvPr/>
          </p:nvSpPr>
          <p:spPr>
            <a:xfrm>
              <a:off x="240120" y="189892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10" name="Elipse 209"/>
            <p:cNvSpPr/>
            <p:nvPr/>
          </p:nvSpPr>
          <p:spPr>
            <a:xfrm>
              <a:off x="2909546" y="189892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11" name="Elipse 210"/>
            <p:cNvSpPr/>
            <p:nvPr/>
          </p:nvSpPr>
          <p:spPr>
            <a:xfrm>
              <a:off x="3828550" y="2541296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212" name="Conector reto 211"/>
            <p:cNvCxnSpPr>
              <a:stCxn id="209" idx="6"/>
              <a:endCxn id="208" idx="2"/>
            </p:cNvCxnSpPr>
            <p:nvPr/>
          </p:nvCxnSpPr>
          <p:spPr>
            <a:xfrm flipV="1">
              <a:off x="597310" y="1501455"/>
              <a:ext cx="938954" cy="57606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13" name="Conector reto 212"/>
            <p:cNvCxnSpPr>
              <a:stCxn id="210" idx="2"/>
              <a:endCxn id="208" idx="6"/>
            </p:cNvCxnSpPr>
            <p:nvPr/>
          </p:nvCxnSpPr>
          <p:spPr>
            <a:xfrm rot="10800000">
              <a:off x="1893454" y="1501455"/>
              <a:ext cx="1016092" cy="57606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14" name="Conector reto 213"/>
            <p:cNvCxnSpPr>
              <a:stCxn id="211" idx="1"/>
              <a:endCxn id="210" idx="5"/>
            </p:cNvCxnSpPr>
            <p:nvPr/>
          </p:nvCxnSpPr>
          <p:spPr>
            <a:xfrm rot="16200000" flipV="1">
              <a:off x="3352743" y="2065489"/>
              <a:ext cx="389800" cy="6664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p:sp>
          <p:nvSpPr>
            <p:cNvPr id="215" name="CaixaDeTexto 214"/>
            <p:cNvSpPr txBox="1"/>
            <p:nvPr/>
          </p:nvSpPr>
          <p:spPr>
            <a:xfrm>
              <a:off x="4107462" y="2525556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" name="CaixaDeTexto 215"/>
            <p:cNvSpPr txBox="1"/>
            <p:nvPr/>
          </p:nvSpPr>
          <p:spPr>
            <a:xfrm>
              <a:off x="35496" y="1568287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" name="CaixaDeTexto 216"/>
            <p:cNvSpPr txBox="1"/>
            <p:nvPr/>
          </p:nvSpPr>
          <p:spPr>
            <a:xfrm>
              <a:off x="2645364" y="1568287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-1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" name="CaixaDeTexto 217"/>
            <p:cNvSpPr txBox="1"/>
            <p:nvPr/>
          </p:nvSpPr>
          <p:spPr>
            <a:xfrm>
              <a:off x="1859546" y="1196752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-1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" name="CaixaDeTexto 218"/>
            <p:cNvSpPr txBox="1"/>
            <p:nvPr/>
          </p:nvSpPr>
          <p:spPr>
            <a:xfrm>
              <a:off x="3772761" y="2516031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10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AVL: Inserção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612648" y="1643050"/>
            <a:ext cx="8153400" cy="4495800"/>
          </a:xfrm>
        </p:spPr>
        <p:txBody>
          <a:bodyPr/>
          <a:lstStyle/>
          <a:p>
            <a:r>
              <a:rPr lang="pt-BR" dirty="0" smtClean="0"/>
              <a:t>Passo a passo</a:t>
            </a:r>
            <a:endParaRPr lang="pt-BR" dirty="0"/>
          </a:p>
        </p:txBody>
      </p:sp>
      <p:grpSp>
        <p:nvGrpSpPr>
          <p:cNvPr id="6" name="Grupo 220"/>
          <p:cNvGrpSpPr/>
          <p:nvPr/>
        </p:nvGrpSpPr>
        <p:grpSpPr>
          <a:xfrm>
            <a:off x="96104" y="2714620"/>
            <a:ext cx="9149006" cy="3249652"/>
            <a:chOff x="96104" y="3275692"/>
            <a:chExt cx="9149006" cy="3249652"/>
          </a:xfrm>
        </p:grpSpPr>
        <p:sp>
          <p:nvSpPr>
            <p:cNvPr id="222" name="CaixaDeTexto 221"/>
            <p:cNvSpPr txBox="1"/>
            <p:nvPr/>
          </p:nvSpPr>
          <p:spPr>
            <a:xfrm>
              <a:off x="142844" y="3275692"/>
              <a:ext cx="2571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Insere valor: 4</a:t>
              </a:r>
            </a:p>
          </p:txBody>
        </p:sp>
        <p:sp>
          <p:nvSpPr>
            <p:cNvPr id="223" name="Elipse 222"/>
            <p:cNvSpPr/>
            <p:nvPr/>
          </p:nvSpPr>
          <p:spPr>
            <a:xfrm>
              <a:off x="1392248" y="3917428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24" name="Elipse 223"/>
            <p:cNvSpPr/>
            <p:nvPr/>
          </p:nvSpPr>
          <p:spPr>
            <a:xfrm>
              <a:off x="96104" y="449349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25" name="Elipse 224"/>
            <p:cNvSpPr/>
            <p:nvPr/>
          </p:nvSpPr>
          <p:spPr>
            <a:xfrm>
              <a:off x="2765530" y="449349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26" name="Elipse 225"/>
            <p:cNvSpPr/>
            <p:nvPr/>
          </p:nvSpPr>
          <p:spPr>
            <a:xfrm>
              <a:off x="3684534" y="513586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227" name="Conector reto 226"/>
            <p:cNvCxnSpPr>
              <a:stCxn id="224" idx="6"/>
              <a:endCxn id="223" idx="2"/>
            </p:cNvCxnSpPr>
            <p:nvPr/>
          </p:nvCxnSpPr>
          <p:spPr>
            <a:xfrm flipV="1">
              <a:off x="453294" y="4096023"/>
              <a:ext cx="938954" cy="57606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28" name="Conector reto 227"/>
            <p:cNvCxnSpPr>
              <a:stCxn id="225" idx="2"/>
              <a:endCxn id="223" idx="6"/>
            </p:cNvCxnSpPr>
            <p:nvPr/>
          </p:nvCxnSpPr>
          <p:spPr>
            <a:xfrm rot="10800000">
              <a:off x="1749438" y="4096023"/>
              <a:ext cx="1016092" cy="57606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29" name="Conector reto 228"/>
            <p:cNvCxnSpPr>
              <a:stCxn id="226" idx="1"/>
              <a:endCxn id="225" idx="5"/>
            </p:cNvCxnSpPr>
            <p:nvPr/>
          </p:nvCxnSpPr>
          <p:spPr>
            <a:xfrm rot="16200000" flipV="1">
              <a:off x="3208727" y="4660057"/>
              <a:ext cx="389800" cy="6664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230" name="Elipse 229"/>
            <p:cNvSpPr/>
            <p:nvPr/>
          </p:nvSpPr>
          <p:spPr>
            <a:xfrm>
              <a:off x="3177628" y="5784526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231" name="Conector reto 230"/>
            <p:cNvCxnSpPr>
              <a:stCxn id="226" idx="3"/>
              <a:endCxn id="230" idx="7"/>
            </p:cNvCxnSpPr>
            <p:nvPr/>
          </p:nvCxnSpPr>
          <p:spPr>
            <a:xfrm rot="5400000">
              <a:off x="3411631" y="5511623"/>
              <a:ext cx="396090" cy="25433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p:sp>
          <p:nvSpPr>
            <p:cNvPr id="232" name="CaixaDeTexto 231"/>
            <p:cNvSpPr txBox="1"/>
            <p:nvPr/>
          </p:nvSpPr>
          <p:spPr>
            <a:xfrm>
              <a:off x="2771800" y="5147900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+1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3" name="CaixaDeTexto 232"/>
            <p:cNvSpPr txBox="1"/>
            <p:nvPr/>
          </p:nvSpPr>
          <p:spPr>
            <a:xfrm>
              <a:off x="3039514" y="6156012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4" name="CaixaDeTexto 233"/>
            <p:cNvSpPr txBox="1"/>
            <p:nvPr/>
          </p:nvSpPr>
          <p:spPr>
            <a:xfrm>
              <a:off x="395536" y="4653136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" name="CaixaDeTexto 234"/>
            <p:cNvSpPr txBox="1"/>
            <p:nvPr/>
          </p:nvSpPr>
          <p:spPr>
            <a:xfrm>
              <a:off x="2501348" y="4162855"/>
              <a:ext cx="962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-2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" name="CaixaDeTexto 235"/>
            <p:cNvSpPr txBox="1"/>
            <p:nvPr/>
          </p:nvSpPr>
          <p:spPr>
            <a:xfrm>
              <a:off x="1715530" y="3791320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-2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7" name="CaixaDeTexto 236"/>
            <p:cNvSpPr txBox="1"/>
            <p:nvPr/>
          </p:nvSpPr>
          <p:spPr>
            <a:xfrm>
              <a:off x="3625306" y="5105779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10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8" name="CaixaDeTexto 237"/>
            <p:cNvSpPr txBox="1"/>
            <p:nvPr/>
          </p:nvSpPr>
          <p:spPr>
            <a:xfrm>
              <a:off x="2987824" y="3286725"/>
              <a:ext cx="27908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Nó “3” desbalanceado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Aplicar Rotação RL</a:t>
              </a:r>
            </a:p>
          </p:txBody>
        </p:sp>
        <p:sp>
          <p:nvSpPr>
            <p:cNvPr id="239" name="Elipse 238"/>
            <p:cNvSpPr/>
            <p:nvPr/>
          </p:nvSpPr>
          <p:spPr>
            <a:xfrm>
              <a:off x="6311592" y="4211529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40" name="Elipse 239"/>
            <p:cNvSpPr/>
            <p:nvPr/>
          </p:nvSpPr>
          <p:spPr>
            <a:xfrm>
              <a:off x="5015448" y="4787593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41" name="Elipse 240"/>
            <p:cNvSpPr/>
            <p:nvPr/>
          </p:nvSpPr>
          <p:spPr>
            <a:xfrm>
              <a:off x="7684874" y="4787593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42" name="Elipse 241"/>
            <p:cNvSpPr/>
            <p:nvPr/>
          </p:nvSpPr>
          <p:spPr>
            <a:xfrm>
              <a:off x="8603878" y="5429965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43" name="Elipse 242"/>
            <p:cNvSpPr/>
            <p:nvPr/>
          </p:nvSpPr>
          <p:spPr>
            <a:xfrm>
              <a:off x="6811088" y="5429965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244" name="Conector reto 243"/>
            <p:cNvCxnSpPr>
              <a:stCxn id="240" idx="6"/>
              <a:endCxn id="239" idx="2"/>
            </p:cNvCxnSpPr>
            <p:nvPr/>
          </p:nvCxnSpPr>
          <p:spPr>
            <a:xfrm flipV="1">
              <a:off x="5372638" y="4390124"/>
              <a:ext cx="938954" cy="57606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45" name="Conector reto 244"/>
            <p:cNvCxnSpPr>
              <a:stCxn id="241" idx="2"/>
              <a:endCxn id="239" idx="6"/>
            </p:cNvCxnSpPr>
            <p:nvPr/>
          </p:nvCxnSpPr>
          <p:spPr>
            <a:xfrm rot="10800000">
              <a:off x="6668782" y="4390124"/>
              <a:ext cx="1016092" cy="57606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46" name="Conector reto 245"/>
            <p:cNvCxnSpPr>
              <a:stCxn id="241" idx="3"/>
              <a:endCxn id="243" idx="7"/>
            </p:cNvCxnSpPr>
            <p:nvPr/>
          </p:nvCxnSpPr>
          <p:spPr>
            <a:xfrm rot="5400000">
              <a:off x="7231676" y="4976767"/>
              <a:ext cx="389800" cy="62121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47" name="Conector reto 246"/>
            <p:cNvCxnSpPr>
              <a:stCxn id="242" idx="1"/>
              <a:endCxn id="241" idx="5"/>
            </p:cNvCxnSpPr>
            <p:nvPr/>
          </p:nvCxnSpPr>
          <p:spPr>
            <a:xfrm rot="16200000" flipV="1">
              <a:off x="8128071" y="4954158"/>
              <a:ext cx="389800" cy="6664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248" name="CaixaDeTexto 247"/>
            <p:cNvSpPr txBox="1"/>
            <p:nvPr/>
          </p:nvSpPr>
          <p:spPr>
            <a:xfrm>
              <a:off x="8544650" y="5404643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10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9" name="CaixaDeTexto 248"/>
            <p:cNvSpPr txBox="1"/>
            <p:nvPr/>
          </p:nvSpPr>
          <p:spPr>
            <a:xfrm>
              <a:off x="6516216" y="5723964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0" name="CaixaDeTexto 249"/>
            <p:cNvSpPr txBox="1"/>
            <p:nvPr/>
          </p:nvSpPr>
          <p:spPr>
            <a:xfrm>
              <a:off x="8316416" y="5723964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1" name="CaixaDeTexto 250"/>
            <p:cNvSpPr txBox="1"/>
            <p:nvPr/>
          </p:nvSpPr>
          <p:spPr>
            <a:xfrm>
              <a:off x="4810824" y="4456956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2" name="CaixaDeTexto 251"/>
            <p:cNvSpPr txBox="1"/>
            <p:nvPr/>
          </p:nvSpPr>
          <p:spPr>
            <a:xfrm>
              <a:off x="7420692" y="4456956"/>
              <a:ext cx="1033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3" name="CaixaDeTexto 252"/>
            <p:cNvSpPr txBox="1"/>
            <p:nvPr/>
          </p:nvSpPr>
          <p:spPr>
            <a:xfrm>
              <a:off x="6634874" y="4085421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-1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4" name="Seta para a direita 253"/>
            <p:cNvSpPr/>
            <p:nvPr/>
          </p:nvSpPr>
          <p:spPr>
            <a:xfrm>
              <a:off x="3990034" y="3933056"/>
              <a:ext cx="719510" cy="455167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AVL: Inserção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612648" y="1571612"/>
            <a:ext cx="8153400" cy="4495800"/>
          </a:xfrm>
        </p:spPr>
        <p:txBody>
          <a:bodyPr/>
          <a:lstStyle/>
          <a:p>
            <a:r>
              <a:rPr lang="pt-BR" dirty="0" smtClean="0"/>
              <a:t>Passo a passo</a:t>
            </a:r>
            <a:endParaRPr lang="pt-BR" dirty="0"/>
          </a:p>
        </p:txBody>
      </p:sp>
      <p:grpSp>
        <p:nvGrpSpPr>
          <p:cNvPr id="183" name="Grupo 182"/>
          <p:cNvGrpSpPr/>
          <p:nvPr/>
        </p:nvGrpSpPr>
        <p:grpSpPr>
          <a:xfrm>
            <a:off x="-108520" y="2960133"/>
            <a:ext cx="9314960" cy="3040635"/>
            <a:chOff x="-108520" y="188640"/>
            <a:chExt cx="9314960" cy="3040635"/>
          </a:xfrm>
        </p:grpSpPr>
        <p:sp>
          <p:nvSpPr>
            <p:cNvPr id="184" name="CaixaDeTexto 183"/>
            <p:cNvSpPr txBox="1"/>
            <p:nvPr/>
          </p:nvSpPr>
          <p:spPr>
            <a:xfrm>
              <a:off x="142844" y="188640"/>
              <a:ext cx="2571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Insere valor: 5</a:t>
              </a:r>
            </a:p>
          </p:txBody>
        </p:sp>
        <p:sp>
          <p:nvSpPr>
            <p:cNvPr id="185" name="Elipse 184"/>
            <p:cNvSpPr/>
            <p:nvPr/>
          </p:nvSpPr>
          <p:spPr>
            <a:xfrm>
              <a:off x="1392248" y="987468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86" name="Elipse 185"/>
            <p:cNvSpPr/>
            <p:nvPr/>
          </p:nvSpPr>
          <p:spPr>
            <a:xfrm>
              <a:off x="96104" y="156353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87" name="Elipse 186"/>
            <p:cNvSpPr/>
            <p:nvPr/>
          </p:nvSpPr>
          <p:spPr>
            <a:xfrm>
              <a:off x="2765530" y="156353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88" name="Elipse 187"/>
            <p:cNvSpPr/>
            <p:nvPr/>
          </p:nvSpPr>
          <p:spPr>
            <a:xfrm>
              <a:off x="3684534" y="220590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89" name="Elipse 188"/>
            <p:cNvSpPr/>
            <p:nvPr/>
          </p:nvSpPr>
          <p:spPr>
            <a:xfrm>
              <a:off x="1891744" y="220590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190" name="Conector reto 189"/>
            <p:cNvCxnSpPr>
              <a:stCxn id="186" idx="6"/>
              <a:endCxn id="185" idx="2"/>
            </p:cNvCxnSpPr>
            <p:nvPr/>
          </p:nvCxnSpPr>
          <p:spPr>
            <a:xfrm flipV="1">
              <a:off x="453294" y="1166063"/>
              <a:ext cx="938954" cy="57606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91" name="Conector reto 190"/>
            <p:cNvCxnSpPr>
              <a:stCxn id="187" idx="2"/>
              <a:endCxn id="185" idx="6"/>
            </p:cNvCxnSpPr>
            <p:nvPr/>
          </p:nvCxnSpPr>
          <p:spPr>
            <a:xfrm rot="10800000">
              <a:off x="1749438" y="1166063"/>
              <a:ext cx="1016092" cy="57606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92" name="Conector reto 191"/>
            <p:cNvCxnSpPr>
              <a:stCxn id="187" idx="3"/>
              <a:endCxn id="189" idx="7"/>
            </p:cNvCxnSpPr>
            <p:nvPr/>
          </p:nvCxnSpPr>
          <p:spPr>
            <a:xfrm rot="5400000">
              <a:off x="2312332" y="1752706"/>
              <a:ext cx="389800" cy="62121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93" name="Conector reto 192"/>
            <p:cNvCxnSpPr>
              <a:stCxn id="188" idx="1"/>
              <a:endCxn id="187" idx="5"/>
            </p:cNvCxnSpPr>
            <p:nvPr/>
          </p:nvCxnSpPr>
          <p:spPr>
            <a:xfrm rot="16200000" flipV="1">
              <a:off x="3208727" y="1730097"/>
              <a:ext cx="389800" cy="6664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94" name="CaixaDeTexto 193"/>
            <p:cNvSpPr txBox="1"/>
            <p:nvPr/>
          </p:nvSpPr>
          <p:spPr>
            <a:xfrm>
              <a:off x="3625306" y="2180582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10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CaixaDeTexto 194"/>
            <p:cNvSpPr txBox="1"/>
            <p:nvPr/>
          </p:nvSpPr>
          <p:spPr>
            <a:xfrm>
              <a:off x="2218446" y="2190164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CaixaDeTexto 195"/>
            <p:cNvSpPr txBox="1"/>
            <p:nvPr/>
          </p:nvSpPr>
          <p:spPr>
            <a:xfrm>
              <a:off x="3491880" y="1823284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+1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CaixaDeTexto 196"/>
            <p:cNvSpPr txBox="1"/>
            <p:nvPr/>
          </p:nvSpPr>
          <p:spPr>
            <a:xfrm>
              <a:off x="-108520" y="1232895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CaixaDeTexto 197"/>
            <p:cNvSpPr txBox="1"/>
            <p:nvPr/>
          </p:nvSpPr>
          <p:spPr>
            <a:xfrm>
              <a:off x="2501348" y="1232895"/>
              <a:ext cx="1033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-1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CaixaDeTexto 198"/>
            <p:cNvSpPr txBox="1"/>
            <p:nvPr/>
          </p:nvSpPr>
          <p:spPr>
            <a:xfrm>
              <a:off x="1715530" y="861360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-2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Elipse 199"/>
            <p:cNvSpPr/>
            <p:nvPr/>
          </p:nvSpPr>
          <p:spPr>
            <a:xfrm>
              <a:off x="3177628" y="2872085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5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201" name="Conector reto 200"/>
            <p:cNvCxnSpPr>
              <a:endCxn id="200" idx="7"/>
            </p:cNvCxnSpPr>
            <p:nvPr/>
          </p:nvCxnSpPr>
          <p:spPr>
            <a:xfrm rot="5400000">
              <a:off x="3411631" y="2599182"/>
              <a:ext cx="396090" cy="25433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p:sp>
          <p:nvSpPr>
            <p:cNvPr id="202" name="CaixaDeTexto 201"/>
            <p:cNvSpPr txBox="1"/>
            <p:nvPr/>
          </p:nvSpPr>
          <p:spPr>
            <a:xfrm>
              <a:off x="3541088" y="2853168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3" name="CaixaDeTexto 202"/>
            <p:cNvSpPr txBox="1"/>
            <p:nvPr/>
          </p:nvSpPr>
          <p:spPr>
            <a:xfrm>
              <a:off x="3286054" y="260648"/>
              <a:ext cx="27261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Nó “2” desbalanceado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Aplicar Rotação RR</a:t>
              </a:r>
            </a:p>
          </p:txBody>
        </p:sp>
        <p:sp>
          <p:nvSpPr>
            <p:cNvPr id="204" name="Seta para a direita 203"/>
            <p:cNvSpPr/>
            <p:nvPr/>
          </p:nvSpPr>
          <p:spPr>
            <a:xfrm>
              <a:off x="4289352" y="864061"/>
              <a:ext cx="719510" cy="455167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05" name="Elipse 204"/>
            <p:cNvSpPr/>
            <p:nvPr/>
          </p:nvSpPr>
          <p:spPr>
            <a:xfrm>
              <a:off x="7325404" y="987468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06" name="Elipse 205"/>
            <p:cNvSpPr/>
            <p:nvPr/>
          </p:nvSpPr>
          <p:spPr>
            <a:xfrm>
              <a:off x="5181694" y="220590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07" name="Elipse 206"/>
            <p:cNvSpPr/>
            <p:nvPr/>
          </p:nvSpPr>
          <p:spPr>
            <a:xfrm>
              <a:off x="6029260" y="156353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08" name="Elipse 207"/>
            <p:cNvSpPr/>
            <p:nvPr/>
          </p:nvSpPr>
          <p:spPr>
            <a:xfrm>
              <a:off x="8698686" y="156353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09" name="Elipse 208"/>
            <p:cNvSpPr/>
            <p:nvPr/>
          </p:nvSpPr>
          <p:spPr>
            <a:xfrm>
              <a:off x="6967644" y="220590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10" name="Elipse 209"/>
            <p:cNvSpPr/>
            <p:nvPr/>
          </p:nvSpPr>
          <p:spPr>
            <a:xfrm>
              <a:off x="7824900" y="220590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5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211" name="Conector reto 210"/>
            <p:cNvCxnSpPr>
              <a:stCxn id="207" idx="6"/>
              <a:endCxn id="205" idx="2"/>
            </p:cNvCxnSpPr>
            <p:nvPr/>
          </p:nvCxnSpPr>
          <p:spPr>
            <a:xfrm flipV="1">
              <a:off x="6386450" y="1166063"/>
              <a:ext cx="938954" cy="57606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12" name="Conector reto 211"/>
            <p:cNvCxnSpPr>
              <a:stCxn id="206" idx="7"/>
              <a:endCxn id="207" idx="3"/>
            </p:cNvCxnSpPr>
            <p:nvPr/>
          </p:nvCxnSpPr>
          <p:spPr>
            <a:xfrm rot="5400000" flipH="1" flipV="1">
              <a:off x="5589172" y="1765816"/>
              <a:ext cx="389800" cy="59499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13" name="Conector reto 212"/>
            <p:cNvCxnSpPr>
              <a:stCxn id="208" idx="2"/>
              <a:endCxn id="205" idx="6"/>
            </p:cNvCxnSpPr>
            <p:nvPr/>
          </p:nvCxnSpPr>
          <p:spPr>
            <a:xfrm rot="10800000">
              <a:off x="7682594" y="1166063"/>
              <a:ext cx="1016092" cy="57606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14" name="Conector reto 213"/>
            <p:cNvCxnSpPr>
              <a:stCxn id="208" idx="3"/>
              <a:endCxn id="210" idx="7"/>
            </p:cNvCxnSpPr>
            <p:nvPr/>
          </p:nvCxnSpPr>
          <p:spPr>
            <a:xfrm rot="5400000">
              <a:off x="8245488" y="1752706"/>
              <a:ext cx="389800" cy="62121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15" name="Conector reto 214"/>
            <p:cNvCxnSpPr>
              <a:stCxn id="207" idx="5"/>
              <a:endCxn id="209" idx="1"/>
            </p:cNvCxnSpPr>
            <p:nvPr/>
          </p:nvCxnSpPr>
          <p:spPr>
            <a:xfrm rot="16200000" flipH="1">
              <a:off x="6482147" y="1720407"/>
              <a:ext cx="389800" cy="68581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216" name="CaixaDeTexto 215"/>
            <p:cNvSpPr txBox="1"/>
            <p:nvPr/>
          </p:nvSpPr>
          <p:spPr>
            <a:xfrm>
              <a:off x="8639293" y="1537697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10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" name="CaixaDeTexto 216"/>
            <p:cNvSpPr txBox="1"/>
            <p:nvPr/>
          </p:nvSpPr>
          <p:spPr>
            <a:xfrm>
              <a:off x="4824504" y="1845514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" name="CaixaDeTexto 217"/>
            <p:cNvSpPr txBox="1"/>
            <p:nvPr/>
          </p:nvSpPr>
          <p:spPr>
            <a:xfrm>
              <a:off x="6824768" y="1845514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" name="CaixaDeTexto 218"/>
            <p:cNvSpPr txBox="1"/>
            <p:nvPr/>
          </p:nvSpPr>
          <p:spPr>
            <a:xfrm>
              <a:off x="8151602" y="2190164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" name="CaixaDeTexto 219"/>
            <p:cNvSpPr txBox="1"/>
            <p:nvPr/>
          </p:nvSpPr>
          <p:spPr>
            <a:xfrm>
              <a:off x="5824636" y="1197442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" name="CaixaDeTexto 220"/>
            <p:cNvSpPr txBox="1"/>
            <p:nvPr/>
          </p:nvSpPr>
          <p:spPr>
            <a:xfrm>
              <a:off x="8244408" y="1237928"/>
              <a:ext cx="962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+1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2" name="CaixaDeTexto 221"/>
            <p:cNvSpPr txBox="1"/>
            <p:nvPr/>
          </p:nvSpPr>
          <p:spPr>
            <a:xfrm>
              <a:off x="7569838" y="718917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AVL: Inserção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Passo a passo</a:t>
            </a:r>
            <a:endParaRPr lang="pt-BR" dirty="0"/>
          </a:p>
        </p:txBody>
      </p:sp>
      <p:grpSp>
        <p:nvGrpSpPr>
          <p:cNvPr id="6" name="Grupo 222"/>
          <p:cNvGrpSpPr/>
          <p:nvPr/>
        </p:nvGrpSpPr>
        <p:grpSpPr>
          <a:xfrm>
            <a:off x="-108520" y="2357430"/>
            <a:ext cx="9387538" cy="3263479"/>
            <a:chOff x="-108520" y="3333873"/>
            <a:chExt cx="9387538" cy="3263479"/>
          </a:xfrm>
        </p:grpSpPr>
        <p:sp>
          <p:nvSpPr>
            <p:cNvPr id="224" name="CaixaDeTexto 223"/>
            <p:cNvSpPr txBox="1"/>
            <p:nvPr/>
          </p:nvSpPr>
          <p:spPr>
            <a:xfrm>
              <a:off x="142844" y="3429000"/>
              <a:ext cx="2571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Insere valor: 9</a:t>
              </a:r>
            </a:p>
          </p:txBody>
        </p:sp>
        <p:sp>
          <p:nvSpPr>
            <p:cNvPr id="225" name="Elipse 224"/>
            <p:cNvSpPr/>
            <p:nvPr/>
          </p:nvSpPr>
          <p:spPr>
            <a:xfrm>
              <a:off x="2039458" y="434454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26" name="Elipse 225"/>
            <p:cNvSpPr/>
            <p:nvPr/>
          </p:nvSpPr>
          <p:spPr>
            <a:xfrm>
              <a:off x="248670" y="556298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27" name="Elipse 226"/>
            <p:cNvSpPr/>
            <p:nvPr/>
          </p:nvSpPr>
          <p:spPr>
            <a:xfrm>
              <a:off x="906710" y="4920610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28" name="Elipse 227"/>
            <p:cNvSpPr/>
            <p:nvPr/>
          </p:nvSpPr>
          <p:spPr>
            <a:xfrm>
              <a:off x="3155488" y="4920610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29" name="Elipse 228"/>
            <p:cNvSpPr/>
            <p:nvPr/>
          </p:nvSpPr>
          <p:spPr>
            <a:xfrm>
              <a:off x="1574162" y="556298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30" name="Elipse 229"/>
            <p:cNvSpPr/>
            <p:nvPr/>
          </p:nvSpPr>
          <p:spPr>
            <a:xfrm>
              <a:off x="2425718" y="556298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5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231" name="Conector reto 230"/>
            <p:cNvCxnSpPr>
              <a:stCxn id="227" idx="7"/>
              <a:endCxn id="225" idx="2"/>
            </p:cNvCxnSpPr>
            <p:nvPr/>
          </p:nvCxnSpPr>
          <p:spPr>
            <a:xfrm flipV="1">
              <a:off x="1211591" y="4523141"/>
              <a:ext cx="827867" cy="44977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32" name="Conector reto 231"/>
            <p:cNvCxnSpPr>
              <a:stCxn id="226" idx="7"/>
              <a:endCxn id="227" idx="3"/>
            </p:cNvCxnSpPr>
            <p:nvPr/>
          </p:nvCxnSpPr>
          <p:spPr>
            <a:xfrm flipV="1">
              <a:off x="553551" y="5225491"/>
              <a:ext cx="405468" cy="3898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33" name="Conector reto 232"/>
            <p:cNvCxnSpPr>
              <a:stCxn id="228" idx="2"/>
              <a:endCxn id="225" idx="6"/>
            </p:cNvCxnSpPr>
            <p:nvPr/>
          </p:nvCxnSpPr>
          <p:spPr>
            <a:xfrm flipH="1" flipV="1">
              <a:off x="2396648" y="4523141"/>
              <a:ext cx="758840" cy="57606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34" name="Conector reto 233"/>
            <p:cNvCxnSpPr>
              <a:stCxn id="228" idx="3"/>
              <a:endCxn id="230" idx="7"/>
            </p:cNvCxnSpPr>
            <p:nvPr/>
          </p:nvCxnSpPr>
          <p:spPr>
            <a:xfrm flipH="1">
              <a:off x="2730599" y="5225491"/>
              <a:ext cx="477198" cy="3898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35" name="Conector reto 234"/>
            <p:cNvCxnSpPr>
              <a:stCxn id="227" idx="5"/>
              <a:endCxn id="229" idx="1"/>
            </p:cNvCxnSpPr>
            <p:nvPr/>
          </p:nvCxnSpPr>
          <p:spPr>
            <a:xfrm>
              <a:off x="1211591" y="5225491"/>
              <a:ext cx="414880" cy="3898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236" name="CaixaDeTexto 235"/>
            <p:cNvSpPr txBox="1"/>
            <p:nvPr/>
          </p:nvSpPr>
          <p:spPr>
            <a:xfrm>
              <a:off x="3074215" y="4894775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10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7" name="CaixaDeTexto 236"/>
            <p:cNvSpPr txBox="1"/>
            <p:nvPr/>
          </p:nvSpPr>
          <p:spPr>
            <a:xfrm>
              <a:off x="-108520" y="5867980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8" name="CaixaDeTexto 237"/>
            <p:cNvSpPr txBox="1"/>
            <p:nvPr/>
          </p:nvSpPr>
          <p:spPr>
            <a:xfrm>
              <a:off x="1286130" y="5867980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9" name="CaixaDeTexto 238"/>
            <p:cNvSpPr txBox="1"/>
            <p:nvPr/>
          </p:nvSpPr>
          <p:spPr>
            <a:xfrm>
              <a:off x="2752420" y="5547242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-1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" name="CaixaDeTexto 239"/>
            <p:cNvSpPr txBox="1"/>
            <p:nvPr/>
          </p:nvSpPr>
          <p:spPr>
            <a:xfrm>
              <a:off x="702086" y="4554520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1" name="CaixaDeTexto 240"/>
            <p:cNvSpPr txBox="1"/>
            <p:nvPr/>
          </p:nvSpPr>
          <p:spPr>
            <a:xfrm>
              <a:off x="2869426" y="4589973"/>
              <a:ext cx="962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+2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2" name="CaixaDeTexto 241"/>
            <p:cNvSpPr txBox="1"/>
            <p:nvPr/>
          </p:nvSpPr>
          <p:spPr>
            <a:xfrm>
              <a:off x="1770806" y="4005064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-1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3" name="Elipse 242"/>
            <p:cNvSpPr/>
            <p:nvPr/>
          </p:nvSpPr>
          <p:spPr>
            <a:xfrm>
              <a:off x="3069800" y="6240162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9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244" name="Conector reto 243"/>
            <p:cNvCxnSpPr>
              <a:stCxn id="243" idx="1"/>
            </p:cNvCxnSpPr>
            <p:nvPr/>
          </p:nvCxnSpPr>
          <p:spPr>
            <a:xfrm rot="16200000" flipV="1">
              <a:off x="2726314" y="5896676"/>
              <a:ext cx="396090" cy="3955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p:sp>
          <p:nvSpPr>
            <p:cNvPr id="245" name="CaixaDeTexto 244"/>
            <p:cNvSpPr txBox="1"/>
            <p:nvPr/>
          </p:nvSpPr>
          <p:spPr>
            <a:xfrm>
              <a:off x="2198864" y="6218702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" name="CaixaDeTexto 245"/>
            <p:cNvSpPr txBox="1"/>
            <p:nvPr/>
          </p:nvSpPr>
          <p:spPr>
            <a:xfrm>
              <a:off x="2987824" y="3333873"/>
              <a:ext cx="2832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Nó “10” desbalanceado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Aplicar Rotação LR</a:t>
              </a:r>
            </a:p>
          </p:txBody>
        </p:sp>
        <p:sp>
          <p:nvSpPr>
            <p:cNvPr id="247" name="Seta para a direita 246"/>
            <p:cNvSpPr/>
            <p:nvPr/>
          </p:nvSpPr>
          <p:spPr>
            <a:xfrm>
              <a:off x="4044230" y="4053953"/>
              <a:ext cx="719510" cy="455167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48" name="Elipse 247"/>
            <p:cNvSpPr/>
            <p:nvPr/>
          </p:nvSpPr>
          <p:spPr>
            <a:xfrm>
              <a:off x="6609314" y="4346358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49" name="Elipse 248"/>
            <p:cNvSpPr/>
            <p:nvPr/>
          </p:nvSpPr>
          <p:spPr>
            <a:xfrm>
              <a:off x="4700640" y="556479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50" name="Elipse 249"/>
            <p:cNvSpPr/>
            <p:nvPr/>
          </p:nvSpPr>
          <p:spPr>
            <a:xfrm>
              <a:off x="5404190" y="492242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51" name="Elipse 250"/>
            <p:cNvSpPr/>
            <p:nvPr/>
          </p:nvSpPr>
          <p:spPr>
            <a:xfrm>
              <a:off x="7910588" y="492242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9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52" name="Elipse 251"/>
            <p:cNvSpPr/>
            <p:nvPr/>
          </p:nvSpPr>
          <p:spPr>
            <a:xfrm>
              <a:off x="6097000" y="556479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53" name="Elipse 252"/>
            <p:cNvSpPr/>
            <p:nvPr/>
          </p:nvSpPr>
          <p:spPr>
            <a:xfrm>
              <a:off x="8642270" y="556479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54" name="Elipse 253"/>
            <p:cNvSpPr/>
            <p:nvPr/>
          </p:nvSpPr>
          <p:spPr>
            <a:xfrm>
              <a:off x="7199830" y="556479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5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255" name="Conector reto 254"/>
            <p:cNvCxnSpPr>
              <a:stCxn id="250" idx="6"/>
              <a:endCxn id="248" idx="2"/>
            </p:cNvCxnSpPr>
            <p:nvPr/>
          </p:nvCxnSpPr>
          <p:spPr>
            <a:xfrm flipV="1">
              <a:off x="5761380" y="4524953"/>
              <a:ext cx="847934" cy="57606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56" name="Conector reto 255"/>
            <p:cNvCxnSpPr>
              <a:stCxn id="249" idx="7"/>
              <a:endCxn id="250" idx="3"/>
            </p:cNvCxnSpPr>
            <p:nvPr/>
          </p:nvCxnSpPr>
          <p:spPr>
            <a:xfrm flipV="1">
              <a:off x="5005521" y="5227303"/>
              <a:ext cx="450978" cy="3898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57" name="Conector reto 256"/>
            <p:cNvCxnSpPr>
              <a:stCxn id="251" idx="2"/>
              <a:endCxn id="248" idx="6"/>
            </p:cNvCxnSpPr>
            <p:nvPr/>
          </p:nvCxnSpPr>
          <p:spPr>
            <a:xfrm flipH="1" flipV="1">
              <a:off x="6966504" y="4524953"/>
              <a:ext cx="944084" cy="57606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58" name="Conector reto 257"/>
            <p:cNvCxnSpPr>
              <a:stCxn id="251" idx="3"/>
              <a:endCxn id="254" idx="7"/>
            </p:cNvCxnSpPr>
            <p:nvPr/>
          </p:nvCxnSpPr>
          <p:spPr>
            <a:xfrm flipH="1">
              <a:off x="7504711" y="5227303"/>
              <a:ext cx="458186" cy="3898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59" name="Conector reto 258"/>
            <p:cNvCxnSpPr>
              <a:stCxn id="250" idx="5"/>
              <a:endCxn id="252" idx="1"/>
            </p:cNvCxnSpPr>
            <p:nvPr/>
          </p:nvCxnSpPr>
          <p:spPr>
            <a:xfrm>
              <a:off x="5709071" y="5227303"/>
              <a:ext cx="440238" cy="3898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60" name="Conector reto 259"/>
            <p:cNvCxnSpPr>
              <a:stCxn id="253" idx="1"/>
              <a:endCxn id="251" idx="5"/>
            </p:cNvCxnSpPr>
            <p:nvPr/>
          </p:nvCxnSpPr>
          <p:spPr>
            <a:xfrm flipH="1" flipV="1">
              <a:off x="8215469" y="5227303"/>
              <a:ext cx="479110" cy="3898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261" name="CaixaDeTexto 260"/>
            <p:cNvSpPr txBox="1"/>
            <p:nvPr/>
          </p:nvSpPr>
          <p:spPr>
            <a:xfrm>
              <a:off x="8586481" y="5539472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10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2" name="CaixaDeTexto 261"/>
            <p:cNvSpPr txBox="1"/>
            <p:nvPr/>
          </p:nvSpPr>
          <p:spPr>
            <a:xfrm>
              <a:off x="4446996" y="5867980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3" name="CaixaDeTexto 262"/>
            <p:cNvSpPr txBox="1"/>
            <p:nvPr/>
          </p:nvSpPr>
          <p:spPr>
            <a:xfrm>
              <a:off x="5796136" y="5867980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4" name="CaixaDeTexto 263"/>
            <p:cNvSpPr txBox="1"/>
            <p:nvPr/>
          </p:nvSpPr>
          <p:spPr>
            <a:xfrm>
              <a:off x="6993774" y="5877272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5" name="CaixaDeTexto 264"/>
            <p:cNvSpPr txBox="1"/>
            <p:nvPr/>
          </p:nvSpPr>
          <p:spPr>
            <a:xfrm>
              <a:off x="8388424" y="5877272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" name="CaixaDeTexto 265"/>
            <p:cNvSpPr txBox="1"/>
            <p:nvPr/>
          </p:nvSpPr>
          <p:spPr>
            <a:xfrm>
              <a:off x="5199566" y="4561480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7" name="CaixaDeTexto 266"/>
            <p:cNvSpPr txBox="1"/>
            <p:nvPr/>
          </p:nvSpPr>
          <p:spPr>
            <a:xfrm>
              <a:off x="7646406" y="4591785"/>
              <a:ext cx="962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8" name="CaixaDeTexto 267"/>
            <p:cNvSpPr txBox="1"/>
            <p:nvPr/>
          </p:nvSpPr>
          <p:spPr>
            <a:xfrm>
              <a:off x="6345702" y="4005064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AVL: Remoção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na inserção, temos que percorremos um conjunto de nós da árvore até chegar ao nó que será removido</a:t>
            </a:r>
          </a:p>
          <a:p>
            <a:pPr lvl="1"/>
            <a:r>
              <a:rPr lang="pt-BR" dirty="0" smtClean="0"/>
              <a:t>Existem 3 tipos de remoção</a:t>
            </a:r>
          </a:p>
          <a:p>
            <a:pPr lvl="2"/>
            <a:r>
              <a:rPr lang="pt-BR" dirty="0" smtClean="0"/>
              <a:t>Nó folha (sem filhos)</a:t>
            </a:r>
          </a:p>
          <a:p>
            <a:pPr lvl="2"/>
            <a:r>
              <a:rPr lang="pt-BR" dirty="0" smtClean="0"/>
              <a:t>Nó com 1 filho</a:t>
            </a:r>
          </a:p>
          <a:p>
            <a:pPr lvl="2"/>
            <a:r>
              <a:rPr lang="pt-BR" dirty="0" smtClean="0"/>
              <a:t>Nó com 2 filhos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AVL: Remoção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Uma vez removido o nó</a:t>
            </a:r>
          </a:p>
          <a:p>
            <a:pPr lvl="1"/>
            <a:r>
              <a:rPr lang="pt-BR" dirty="0" smtClean="0"/>
              <a:t>Devemos voltar pelo caminho percorrido e calcular o fator de balanceamento de cada um dos nós visitados</a:t>
            </a:r>
          </a:p>
          <a:p>
            <a:pPr lvl="1"/>
            <a:r>
              <a:rPr lang="pt-BR" dirty="0" smtClean="0"/>
              <a:t>Aplicar a rotação necessária para restabelecer o balanceamento da árvore se o fator de balanceamento for </a:t>
            </a:r>
            <a:r>
              <a:rPr lang="pt-BR" b="1" dirty="0" smtClean="0"/>
              <a:t>+2</a:t>
            </a:r>
            <a:r>
              <a:rPr lang="pt-BR" dirty="0" smtClean="0"/>
              <a:t> ou </a:t>
            </a:r>
            <a:r>
              <a:rPr lang="pt-BR" b="1" dirty="0" smtClean="0"/>
              <a:t>-2</a:t>
            </a:r>
          </a:p>
          <a:p>
            <a:pPr lvl="2"/>
            <a:r>
              <a:rPr lang="pt-BR" b="1" dirty="0" smtClean="0"/>
              <a:t>Remover</a:t>
            </a:r>
            <a:r>
              <a:rPr lang="pt-BR" dirty="0" smtClean="0"/>
              <a:t> um nó da sub-árvore </a:t>
            </a:r>
            <a:r>
              <a:rPr lang="pt-BR" b="1" dirty="0" smtClean="0"/>
              <a:t>direita</a:t>
            </a:r>
            <a:r>
              <a:rPr lang="pt-BR" dirty="0" smtClean="0"/>
              <a:t> equivale a </a:t>
            </a:r>
            <a:r>
              <a:rPr lang="pt-BR" b="1" dirty="0" smtClean="0"/>
              <a:t>inserir</a:t>
            </a:r>
            <a:r>
              <a:rPr lang="pt-BR" dirty="0" smtClean="0"/>
              <a:t> um nó na sub-árvore </a:t>
            </a:r>
            <a:r>
              <a:rPr lang="pt-BR" b="1" dirty="0" smtClean="0"/>
              <a:t>esquerda</a:t>
            </a:r>
            <a:endParaRPr lang="pt-BR" b="1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TAD Árvore AVL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Remoção</a:t>
            </a:r>
          </a:p>
          <a:p>
            <a:pPr lvl="1"/>
            <a:r>
              <a:rPr lang="pt-BR" dirty="0" smtClean="0"/>
              <a:t>Trabalha com 2 funções</a:t>
            </a:r>
          </a:p>
          <a:p>
            <a:pPr lvl="2"/>
            <a:r>
              <a:rPr lang="pt-BR" dirty="0" smtClean="0"/>
              <a:t>Busca pelo nó</a:t>
            </a:r>
          </a:p>
          <a:p>
            <a:pPr lvl="2"/>
            <a:r>
              <a:rPr lang="pt-BR" dirty="0" smtClean="0"/>
              <a:t>Remoção do nó com 2 filhos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17" b="14975"/>
          <a:stretch/>
        </p:blipFill>
        <p:spPr bwMode="auto">
          <a:xfrm>
            <a:off x="1397834" y="3571768"/>
            <a:ext cx="6348331" cy="2521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472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TAD Árvore AVL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Remoção</a:t>
            </a:r>
            <a:endParaRPr lang="pt-BR" dirty="0"/>
          </a:p>
        </p:txBody>
      </p:sp>
      <p:grpSp>
        <p:nvGrpSpPr>
          <p:cNvPr id="10" name="Grupo 9"/>
          <p:cNvGrpSpPr/>
          <p:nvPr/>
        </p:nvGrpSpPr>
        <p:grpSpPr>
          <a:xfrm>
            <a:off x="235049" y="2187401"/>
            <a:ext cx="8729439" cy="4625975"/>
            <a:chOff x="235049" y="2187401"/>
            <a:chExt cx="8729439" cy="4625975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98"/>
            <a:stretch/>
          </p:blipFill>
          <p:spPr bwMode="auto">
            <a:xfrm>
              <a:off x="1911927" y="2187401"/>
              <a:ext cx="5834238" cy="4625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Conector angulado 5"/>
            <p:cNvCxnSpPr>
              <a:stCxn id="9" idx="3"/>
            </p:cNvCxnSpPr>
            <p:nvPr/>
          </p:nvCxnSpPr>
          <p:spPr>
            <a:xfrm flipV="1">
              <a:off x="2225775" y="4551796"/>
              <a:ext cx="1773262" cy="74633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angulado 6"/>
            <p:cNvCxnSpPr/>
            <p:nvPr/>
          </p:nvCxnSpPr>
          <p:spPr>
            <a:xfrm rot="10800000">
              <a:off x="5831085" y="4955269"/>
              <a:ext cx="1872208" cy="79208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2" descr="D:\Pesquisa\Publicações\Livros\Livro Estutura de Dados em C\latex\Figuras\AVL_RL_0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517"/>
            <a:stretch/>
          </p:blipFill>
          <p:spPr bwMode="auto">
            <a:xfrm>
              <a:off x="7183313" y="4739245"/>
              <a:ext cx="1781175" cy="1866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3" descr="D:\Pesquisa\Publicações\Livros\Livro Estutura de Dados em C\latex\Figuras\AVL_RR_01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6" r="70620"/>
            <a:stretch/>
          </p:blipFill>
          <p:spPr bwMode="auto">
            <a:xfrm>
              <a:off x="235049" y="4364682"/>
              <a:ext cx="1990726" cy="1866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6853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AVL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</a:p>
          <a:p>
            <a:pPr lvl="1"/>
            <a:r>
              <a:rPr lang="pt-BR" dirty="0" smtClean="0"/>
              <a:t>Tipo de árvore binária balanceada com relação a altura das suas </a:t>
            </a:r>
            <a:r>
              <a:rPr lang="pt-BR" dirty="0" err="1" smtClean="0"/>
              <a:t>sub-árvores</a:t>
            </a:r>
            <a:endParaRPr lang="pt-BR" dirty="0" smtClean="0"/>
          </a:p>
          <a:p>
            <a:pPr lvl="1"/>
            <a:r>
              <a:rPr lang="pt-BR" dirty="0" smtClean="0"/>
              <a:t>Criada por </a:t>
            </a:r>
            <a:r>
              <a:rPr lang="pt-BR" b="1" dirty="0" smtClean="0"/>
              <a:t>A</a:t>
            </a:r>
            <a:r>
              <a:rPr lang="pt-BR" dirty="0" smtClean="0"/>
              <a:t>delson-</a:t>
            </a:r>
            <a:r>
              <a:rPr lang="pt-BR" b="1" dirty="0" err="1" smtClean="0"/>
              <a:t>V</a:t>
            </a:r>
            <a:r>
              <a:rPr lang="pt-BR" dirty="0" err="1" smtClean="0"/>
              <a:t>elskii</a:t>
            </a:r>
            <a:r>
              <a:rPr lang="pt-BR" dirty="0" smtClean="0"/>
              <a:t> e </a:t>
            </a:r>
            <a:r>
              <a:rPr lang="pt-BR" b="1" dirty="0" smtClean="0"/>
              <a:t>L</a:t>
            </a:r>
            <a:r>
              <a:rPr lang="pt-BR" dirty="0" smtClean="0"/>
              <a:t>andis, de onde recebeu a sua nomenclatura, em 1962</a:t>
            </a:r>
            <a:endParaRPr lang="pt-BR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TAD Árvore AVL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60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Remoção</a:t>
            </a:r>
            <a:endParaRPr lang="pt-BR" dirty="0"/>
          </a:p>
        </p:txBody>
      </p:sp>
      <p:grpSp>
        <p:nvGrpSpPr>
          <p:cNvPr id="12" name="Grupo 11"/>
          <p:cNvGrpSpPr/>
          <p:nvPr/>
        </p:nvGrpSpPr>
        <p:grpSpPr>
          <a:xfrm>
            <a:off x="1168273" y="2134865"/>
            <a:ext cx="6577892" cy="4638873"/>
            <a:chOff x="1168273" y="2134865"/>
            <a:chExt cx="6577892" cy="4638873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52"/>
            <a:stretch/>
          </p:blipFill>
          <p:spPr bwMode="auto">
            <a:xfrm>
              <a:off x="1953491" y="2134865"/>
              <a:ext cx="5792674" cy="4625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" name="Conector angulado 7"/>
            <p:cNvCxnSpPr/>
            <p:nvPr/>
          </p:nvCxnSpPr>
          <p:spPr>
            <a:xfrm rot="5400000" flipH="1" flipV="1">
              <a:off x="2423608" y="3609523"/>
              <a:ext cx="1549821" cy="1268102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angulado 8"/>
            <p:cNvCxnSpPr/>
            <p:nvPr/>
          </p:nvCxnSpPr>
          <p:spPr>
            <a:xfrm rot="16200000" flipV="1">
              <a:off x="5288655" y="4172818"/>
              <a:ext cx="1080095" cy="535881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2" descr="D:\Pesquisa\Publicações\Livros\Livro Estutura de Dados em C\latex\Figuras\AVL_LR_0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1976"/>
            <a:stretch/>
          </p:blipFill>
          <p:spPr bwMode="auto">
            <a:xfrm>
              <a:off x="5272729" y="4869160"/>
              <a:ext cx="1647825" cy="1866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D:\Pesquisa\Publicações\Livros\Livro Estutura de Dados em C\latex\Figuras\AVL_LL_01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457"/>
            <a:stretch/>
          </p:blipFill>
          <p:spPr bwMode="auto">
            <a:xfrm>
              <a:off x="1168273" y="4906838"/>
              <a:ext cx="2792388" cy="1866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6853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" r="4217"/>
          <a:stretch/>
        </p:blipFill>
        <p:spPr bwMode="auto">
          <a:xfrm>
            <a:off x="1259631" y="1562522"/>
            <a:ext cx="7776865" cy="525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TAD Árvore AVL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61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307032" y="1121150"/>
            <a:ext cx="8153400" cy="4495800"/>
          </a:xfrm>
        </p:spPr>
        <p:txBody>
          <a:bodyPr/>
          <a:lstStyle/>
          <a:p>
            <a:r>
              <a:rPr lang="pt-BR" dirty="0" smtClean="0"/>
              <a:t>Remoção</a:t>
            </a:r>
            <a:endParaRPr lang="pt-BR" dirty="0"/>
          </a:p>
        </p:txBody>
      </p:sp>
      <p:grpSp>
        <p:nvGrpSpPr>
          <p:cNvPr id="13" name="Grupo 12"/>
          <p:cNvGrpSpPr/>
          <p:nvPr/>
        </p:nvGrpSpPr>
        <p:grpSpPr>
          <a:xfrm>
            <a:off x="0" y="1945534"/>
            <a:ext cx="1979712" cy="2851617"/>
            <a:chOff x="944488" y="2379323"/>
            <a:chExt cx="1979712" cy="2851617"/>
          </a:xfrm>
        </p:grpSpPr>
        <p:sp>
          <p:nvSpPr>
            <p:cNvPr id="7" name="CaixaDeTexto 6"/>
            <p:cNvSpPr txBox="1"/>
            <p:nvPr/>
          </p:nvSpPr>
          <p:spPr>
            <a:xfrm>
              <a:off x="1051992" y="2669096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Pai tem 1 ou nenhum filho</a:t>
              </a:r>
              <a:endParaRPr lang="en-US" dirty="0"/>
            </a:p>
          </p:txBody>
        </p:sp>
        <p:sp>
          <p:nvSpPr>
            <p:cNvPr id="8" name="Chave esquerda 7"/>
            <p:cNvSpPr/>
            <p:nvPr/>
          </p:nvSpPr>
          <p:spPr>
            <a:xfrm>
              <a:off x="2699792" y="2379323"/>
              <a:ext cx="72008" cy="1224136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944488" y="3718773"/>
              <a:ext cx="197971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Pai tem 2 filhos:</a:t>
              </a:r>
            </a:p>
            <a:p>
              <a:r>
                <a:rPr lang="pt-BR" dirty="0"/>
                <a:t>Substituir pelo nó mais a esquerda da </a:t>
              </a:r>
              <a:r>
                <a:rPr lang="pt-BR" dirty="0" err="1"/>
                <a:t>sub-árvore</a:t>
              </a:r>
              <a:r>
                <a:rPr lang="pt-BR" dirty="0"/>
                <a:t> da direita</a:t>
              </a:r>
              <a:endParaRPr lang="en-US" dirty="0"/>
            </a:p>
          </p:txBody>
        </p:sp>
        <p:sp>
          <p:nvSpPr>
            <p:cNvPr id="11" name="Chave esquerda 10"/>
            <p:cNvSpPr/>
            <p:nvPr/>
          </p:nvSpPr>
          <p:spPr>
            <a:xfrm>
              <a:off x="2852192" y="3789039"/>
              <a:ext cx="72008" cy="1441901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CaixaDeTexto 15"/>
          <p:cNvSpPr txBox="1"/>
          <p:nvPr/>
        </p:nvSpPr>
        <p:spPr>
          <a:xfrm>
            <a:off x="35496" y="5374957"/>
            <a:ext cx="1140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Corrige a </a:t>
            </a:r>
          </a:p>
          <a:p>
            <a:r>
              <a:rPr lang="pt-BR" dirty="0" smtClean="0"/>
              <a:t>altura</a:t>
            </a:r>
            <a:endParaRPr lang="en-US" dirty="0"/>
          </a:p>
        </p:txBody>
      </p:sp>
      <p:sp>
        <p:nvSpPr>
          <p:cNvPr id="17" name="Chave esquerda 16"/>
          <p:cNvSpPr/>
          <p:nvPr/>
        </p:nvSpPr>
        <p:spPr>
          <a:xfrm>
            <a:off x="1259632" y="5157312"/>
            <a:ext cx="72008" cy="10800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4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TAD Árvore AVL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62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Remoção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1925782" y="2187401"/>
            <a:ext cx="5820383" cy="2290053"/>
            <a:chOff x="1925782" y="2187401"/>
            <a:chExt cx="5820383" cy="2290053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16" b="56239"/>
            <a:stretch/>
          </p:blipFill>
          <p:spPr bwMode="auto">
            <a:xfrm>
              <a:off x="1925782" y="2187401"/>
              <a:ext cx="5820383" cy="2024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CaixaDeTexto 14"/>
            <p:cNvSpPr txBox="1"/>
            <p:nvPr/>
          </p:nvSpPr>
          <p:spPr>
            <a:xfrm>
              <a:off x="5364088" y="3769568"/>
              <a:ext cx="223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/>
                <a:t>Procura pelo nó mais a esquerda</a:t>
              </a:r>
              <a:endParaRPr lang="en-US" sz="2000" dirty="0"/>
            </a:p>
          </p:txBody>
        </p:sp>
        <p:sp>
          <p:nvSpPr>
            <p:cNvPr id="16" name="Chave esquerda 15"/>
            <p:cNvSpPr/>
            <p:nvPr/>
          </p:nvSpPr>
          <p:spPr>
            <a:xfrm flipH="1">
              <a:off x="5508104" y="2407779"/>
              <a:ext cx="72008" cy="1224136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Conector angulado 16"/>
            <p:cNvCxnSpPr>
              <a:stCxn id="15" idx="0"/>
              <a:endCxn id="16" idx="1"/>
            </p:cNvCxnSpPr>
            <p:nvPr/>
          </p:nvCxnSpPr>
          <p:spPr>
            <a:xfrm rot="16200000" flipV="1">
              <a:off x="5655302" y="2944658"/>
              <a:ext cx="749721" cy="900100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117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AVL: Remoção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63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Passo a passo</a:t>
            </a:r>
            <a:endParaRPr lang="pt-BR" dirty="0"/>
          </a:p>
        </p:txBody>
      </p:sp>
      <p:grpSp>
        <p:nvGrpSpPr>
          <p:cNvPr id="71" name="Grupo 70"/>
          <p:cNvGrpSpPr/>
          <p:nvPr/>
        </p:nvGrpSpPr>
        <p:grpSpPr>
          <a:xfrm>
            <a:off x="-32" y="2888274"/>
            <a:ext cx="6891386" cy="2469552"/>
            <a:chOff x="-32" y="1357298"/>
            <a:chExt cx="6891386" cy="2469552"/>
          </a:xfrm>
        </p:grpSpPr>
        <p:sp>
          <p:nvSpPr>
            <p:cNvPr id="72" name="Elipse 71"/>
            <p:cNvSpPr/>
            <p:nvPr/>
          </p:nvSpPr>
          <p:spPr>
            <a:xfrm>
              <a:off x="1852594" y="192481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3" name="Elipse 72"/>
            <p:cNvSpPr/>
            <p:nvPr/>
          </p:nvSpPr>
          <p:spPr>
            <a:xfrm>
              <a:off x="433358" y="3143248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Elipse 73"/>
            <p:cNvSpPr/>
            <p:nvPr/>
          </p:nvSpPr>
          <p:spPr>
            <a:xfrm>
              <a:off x="1099948" y="2500876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5" name="Elipse 74"/>
            <p:cNvSpPr/>
            <p:nvPr/>
          </p:nvSpPr>
          <p:spPr>
            <a:xfrm>
              <a:off x="2621604" y="250087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7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6" name="Elipse 75"/>
            <p:cNvSpPr/>
            <p:nvPr/>
          </p:nvSpPr>
          <p:spPr>
            <a:xfrm>
              <a:off x="1824018" y="3143248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77" name="Conector reto 76"/>
            <p:cNvCxnSpPr>
              <a:stCxn id="74" idx="6"/>
              <a:endCxn id="72" idx="3"/>
            </p:cNvCxnSpPr>
            <p:nvPr/>
          </p:nvCxnSpPr>
          <p:spPr>
            <a:xfrm flipV="1">
              <a:off x="1457138" y="2229693"/>
              <a:ext cx="447765" cy="44977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8" name="Conector reto 77"/>
            <p:cNvCxnSpPr>
              <a:stCxn id="73" idx="7"/>
              <a:endCxn id="74" idx="3"/>
            </p:cNvCxnSpPr>
            <p:nvPr/>
          </p:nvCxnSpPr>
          <p:spPr>
            <a:xfrm rot="5400000" flipH="1" flipV="1">
              <a:off x="750348" y="2793648"/>
              <a:ext cx="389800" cy="41401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9" name="Conector reto 78"/>
            <p:cNvCxnSpPr>
              <a:stCxn id="75" idx="2"/>
              <a:endCxn id="72" idx="5"/>
            </p:cNvCxnSpPr>
            <p:nvPr/>
          </p:nvCxnSpPr>
          <p:spPr>
            <a:xfrm rot="10800000">
              <a:off x="2157476" y="2229693"/>
              <a:ext cx="464129" cy="44977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0" name="Conector reto 79"/>
            <p:cNvCxnSpPr>
              <a:stCxn id="74" idx="5"/>
              <a:endCxn id="76" idx="1"/>
            </p:cNvCxnSpPr>
            <p:nvPr/>
          </p:nvCxnSpPr>
          <p:spPr>
            <a:xfrm rot="16200000" flipH="1">
              <a:off x="1445678" y="2764908"/>
              <a:ext cx="389800" cy="47149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81" name="CaixaDeTexto 80"/>
            <p:cNvSpPr txBox="1"/>
            <p:nvPr/>
          </p:nvSpPr>
          <p:spPr>
            <a:xfrm>
              <a:off x="-32" y="3457518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1681142" y="3457518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752448" y="2170239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2357422" y="2170239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CaixaDeTexto 84"/>
            <p:cNvSpPr txBox="1"/>
            <p:nvPr/>
          </p:nvSpPr>
          <p:spPr>
            <a:xfrm>
              <a:off x="1000100" y="1814445"/>
              <a:ext cx="962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+1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142844" y="1357298"/>
              <a:ext cx="2571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Remove valor: 2</a:t>
              </a:r>
            </a:p>
          </p:txBody>
        </p:sp>
        <p:cxnSp>
          <p:nvCxnSpPr>
            <p:cNvPr id="87" name="Conector em curva 37"/>
            <p:cNvCxnSpPr>
              <a:stCxn id="76" idx="2"/>
              <a:endCxn id="74" idx="4"/>
            </p:cNvCxnSpPr>
            <p:nvPr/>
          </p:nvCxnSpPr>
          <p:spPr>
            <a:xfrm rot="10800000">
              <a:off x="1278544" y="2858067"/>
              <a:ext cx="545475" cy="463777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arrow"/>
            </a:ln>
            <a:effectLst/>
          </p:spPr>
        </p:cxnSp>
        <p:sp>
          <p:nvSpPr>
            <p:cNvPr id="88" name="Seta para a direita 87"/>
            <p:cNvSpPr/>
            <p:nvPr/>
          </p:nvSpPr>
          <p:spPr>
            <a:xfrm>
              <a:off x="3286116" y="2571744"/>
              <a:ext cx="428628" cy="455167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9" name="Elipse 88"/>
            <p:cNvSpPr/>
            <p:nvPr/>
          </p:nvSpPr>
          <p:spPr>
            <a:xfrm>
              <a:off x="5467356" y="192481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0" name="Elipse 89"/>
            <p:cNvSpPr/>
            <p:nvPr/>
          </p:nvSpPr>
          <p:spPr>
            <a:xfrm>
              <a:off x="4005258" y="3143248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1" name="Elipse 90"/>
            <p:cNvSpPr/>
            <p:nvPr/>
          </p:nvSpPr>
          <p:spPr>
            <a:xfrm>
              <a:off x="4671848" y="250087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2" name="Elipse 91"/>
            <p:cNvSpPr/>
            <p:nvPr/>
          </p:nvSpPr>
          <p:spPr>
            <a:xfrm>
              <a:off x="6264942" y="250087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7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93" name="Conector reto 92"/>
            <p:cNvCxnSpPr>
              <a:stCxn id="91" idx="6"/>
              <a:endCxn id="89" idx="3"/>
            </p:cNvCxnSpPr>
            <p:nvPr/>
          </p:nvCxnSpPr>
          <p:spPr>
            <a:xfrm flipV="1">
              <a:off x="5029038" y="2229693"/>
              <a:ext cx="490627" cy="44977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4" name="Conector reto 93"/>
            <p:cNvCxnSpPr>
              <a:stCxn id="90" idx="7"/>
              <a:endCxn id="91" idx="3"/>
            </p:cNvCxnSpPr>
            <p:nvPr/>
          </p:nvCxnSpPr>
          <p:spPr>
            <a:xfrm rot="5400000" flipH="1" flipV="1">
              <a:off x="4322248" y="2793648"/>
              <a:ext cx="389800" cy="41401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5" name="Conector reto 94"/>
            <p:cNvCxnSpPr>
              <a:stCxn id="92" idx="2"/>
              <a:endCxn id="89" idx="5"/>
            </p:cNvCxnSpPr>
            <p:nvPr/>
          </p:nvCxnSpPr>
          <p:spPr>
            <a:xfrm rot="10800000">
              <a:off x="5772238" y="2229693"/>
              <a:ext cx="492705" cy="44977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96" name="CaixaDeTexto 95"/>
            <p:cNvSpPr txBox="1"/>
            <p:nvPr/>
          </p:nvSpPr>
          <p:spPr>
            <a:xfrm>
              <a:off x="3648068" y="3457518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CaixaDeTexto 96"/>
            <p:cNvSpPr txBox="1"/>
            <p:nvPr/>
          </p:nvSpPr>
          <p:spPr>
            <a:xfrm>
              <a:off x="4252910" y="2170239"/>
              <a:ext cx="962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+1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CaixaDeTexto 97"/>
            <p:cNvSpPr txBox="1"/>
            <p:nvPr/>
          </p:nvSpPr>
          <p:spPr>
            <a:xfrm>
              <a:off x="6000760" y="2170239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CaixaDeTexto 98"/>
            <p:cNvSpPr txBox="1"/>
            <p:nvPr/>
          </p:nvSpPr>
          <p:spPr>
            <a:xfrm>
              <a:off x="4614862" y="1814445"/>
              <a:ext cx="962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+1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AVL: Remoção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64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Passo a passo</a:t>
            </a:r>
            <a:endParaRPr lang="pt-BR" dirty="0"/>
          </a:p>
        </p:txBody>
      </p:sp>
      <p:grpSp>
        <p:nvGrpSpPr>
          <p:cNvPr id="6" name="Grupo 100"/>
          <p:cNvGrpSpPr/>
          <p:nvPr/>
        </p:nvGrpSpPr>
        <p:grpSpPr>
          <a:xfrm>
            <a:off x="142844" y="2857496"/>
            <a:ext cx="8963088" cy="2786082"/>
            <a:chOff x="142844" y="4000504"/>
            <a:chExt cx="8963088" cy="2786082"/>
          </a:xfrm>
        </p:grpSpPr>
        <p:sp>
          <p:nvSpPr>
            <p:cNvPr id="102" name="Elipse 101"/>
            <p:cNvSpPr/>
            <p:nvPr/>
          </p:nvSpPr>
          <p:spPr>
            <a:xfrm>
              <a:off x="1814494" y="4639455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3" name="Elipse 102"/>
            <p:cNvSpPr/>
            <p:nvPr/>
          </p:nvSpPr>
          <p:spPr>
            <a:xfrm>
              <a:off x="357158" y="5857891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4" name="Elipse 103"/>
            <p:cNvSpPr/>
            <p:nvPr/>
          </p:nvSpPr>
          <p:spPr>
            <a:xfrm>
              <a:off x="1023748" y="5215519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5" name="Elipse 104"/>
            <p:cNvSpPr/>
            <p:nvPr/>
          </p:nvSpPr>
          <p:spPr>
            <a:xfrm>
              <a:off x="2583504" y="5215519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7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106" name="Conector reto 105"/>
            <p:cNvCxnSpPr>
              <a:stCxn id="104" idx="6"/>
              <a:endCxn id="102" idx="3"/>
            </p:cNvCxnSpPr>
            <p:nvPr/>
          </p:nvCxnSpPr>
          <p:spPr>
            <a:xfrm flipV="1">
              <a:off x="1380938" y="4944336"/>
              <a:ext cx="485865" cy="44977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07" name="Conector reto 106"/>
            <p:cNvCxnSpPr>
              <a:stCxn id="103" idx="7"/>
              <a:endCxn id="104" idx="3"/>
            </p:cNvCxnSpPr>
            <p:nvPr/>
          </p:nvCxnSpPr>
          <p:spPr>
            <a:xfrm rot="5400000" flipH="1" flipV="1">
              <a:off x="674148" y="5508291"/>
              <a:ext cx="389800" cy="41401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08" name="Conector reto 107"/>
            <p:cNvCxnSpPr>
              <a:stCxn id="105" idx="2"/>
              <a:endCxn id="102" idx="5"/>
            </p:cNvCxnSpPr>
            <p:nvPr/>
          </p:nvCxnSpPr>
          <p:spPr>
            <a:xfrm rot="10800000">
              <a:off x="2119376" y="4944336"/>
              <a:ext cx="464129" cy="44977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09" name="CaixaDeTexto 108"/>
            <p:cNvSpPr txBox="1"/>
            <p:nvPr/>
          </p:nvSpPr>
          <p:spPr>
            <a:xfrm>
              <a:off x="683568" y="5846208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CaixaDeTexto 109"/>
            <p:cNvSpPr txBox="1"/>
            <p:nvPr/>
          </p:nvSpPr>
          <p:spPr>
            <a:xfrm>
              <a:off x="714348" y="4884882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CaixaDeTexto 110"/>
            <p:cNvSpPr txBox="1"/>
            <p:nvPr/>
          </p:nvSpPr>
          <p:spPr>
            <a:xfrm>
              <a:off x="2319322" y="4859868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CaixaDeTexto 111"/>
            <p:cNvSpPr txBox="1"/>
            <p:nvPr/>
          </p:nvSpPr>
          <p:spPr>
            <a:xfrm>
              <a:off x="2025792" y="4293096"/>
              <a:ext cx="962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+1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CaixaDeTexto 112"/>
            <p:cNvSpPr txBox="1"/>
            <p:nvPr/>
          </p:nvSpPr>
          <p:spPr>
            <a:xfrm>
              <a:off x="142844" y="4000504"/>
              <a:ext cx="2571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Remove valor: 7</a:t>
              </a:r>
            </a:p>
          </p:txBody>
        </p:sp>
        <p:sp>
          <p:nvSpPr>
            <p:cNvPr id="114" name="Seta para a direita 113"/>
            <p:cNvSpPr/>
            <p:nvPr/>
          </p:nvSpPr>
          <p:spPr>
            <a:xfrm>
              <a:off x="3248016" y="5286387"/>
              <a:ext cx="428628" cy="455167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5" name="Elipse 114"/>
            <p:cNvSpPr/>
            <p:nvPr/>
          </p:nvSpPr>
          <p:spPr>
            <a:xfrm>
              <a:off x="5429256" y="4639455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6" name="Elipse 115"/>
            <p:cNvSpPr/>
            <p:nvPr/>
          </p:nvSpPr>
          <p:spPr>
            <a:xfrm>
              <a:off x="3967158" y="5857891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7" name="Elipse 116"/>
            <p:cNvSpPr/>
            <p:nvPr/>
          </p:nvSpPr>
          <p:spPr>
            <a:xfrm>
              <a:off x="4633748" y="5215519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118" name="Conector reto 117"/>
            <p:cNvCxnSpPr>
              <a:stCxn id="117" idx="6"/>
              <a:endCxn id="115" idx="3"/>
            </p:cNvCxnSpPr>
            <p:nvPr/>
          </p:nvCxnSpPr>
          <p:spPr>
            <a:xfrm flipV="1">
              <a:off x="4990938" y="4944336"/>
              <a:ext cx="490627" cy="44977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19" name="Conector reto 118"/>
            <p:cNvCxnSpPr>
              <a:stCxn id="116" idx="7"/>
              <a:endCxn id="117" idx="3"/>
            </p:cNvCxnSpPr>
            <p:nvPr/>
          </p:nvCxnSpPr>
          <p:spPr>
            <a:xfrm rot="5400000" flipH="1" flipV="1">
              <a:off x="4284148" y="5508291"/>
              <a:ext cx="389800" cy="41401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20" name="CaixaDeTexto 119"/>
            <p:cNvSpPr txBox="1"/>
            <p:nvPr/>
          </p:nvSpPr>
          <p:spPr>
            <a:xfrm>
              <a:off x="3609968" y="6172161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CaixaDeTexto 120"/>
            <p:cNvSpPr txBox="1"/>
            <p:nvPr/>
          </p:nvSpPr>
          <p:spPr>
            <a:xfrm>
              <a:off x="4214810" y="4884882"/>
              <a:ext cx="962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+1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CaixaDeTexto 121"/>
            <p:cNvSpPr txBox="1"/>
            <p:nvPr/>
          </p:nvSpPr>
          <p:spPr>
            <a:xfrm>
              <a:off x="5166848" y="4293096"/>
              <a:ext cx="962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+2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CaixaDeTexto 122"/>
            <p:cNvSpPr txBox="1"/>
            <p:nvPr/>
          </p:nvSpPr>
          <p:spPr>
            <a:xfrm>
              <a:off x="4462462" y="6140255"/>
              <a:ext cx="25717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Nó desbalanceado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Aplicar Rotação LL</a:t>
              </a:r>
            </a:p>
          </p:txBody>
        </p:sp>
        <p:cxnSp>
          <p:nvCxnSpPr>
            <p:cNvPr id="124" name="Conector reto 123"/>
            <p:cNvCxnSpPr>
              <a:endCxn id="123" idx="0"/>
            </p:cNvCxnSpPr>
            <p:nvPr/>
          </p:nvCxnSpPr>
          <p:spPr>
            <a:xfrm rot="16200000" flipH="1">
              <a:off x="5214256" y="5606164"/>
              <a:ext cx="996743" cy="71438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ysDash"/>
              <a:headEnd type="triangle" w="lg" len="med"/>
              <a:tailEnd type="none" w="lg" len="med"/>
            </a:ln>
            <a:effectLst/>
          </p:spPr>
        </p:cxnSp>
        <p:sp>
          <p:nvSpPr>
            <p:cNvPr id="125" name="Seta para a direita 124"/>
            <p:cNvSpPr/>
            <p:nvPr/>
          </p:nvSpPr>
          <p:spPr>
            <a:xfrm>
              <a:off x="6319850" y="5286388"/>
              <a:ext cx="428628" cy="455167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6" name="Elipse 125"/>
            <p:cNvSpPr/>
            <p:nvPr/>
          </p:nvSpPr>
          <p:spPr>
            <a:xfrm>
              <a:off x="7704772" y="4634700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7" name="Elipse 126"/>
            <p:cNvSpPr/>
            <p:nvPr/>
          </p:nvSpPr>
          <p:spPr>
            <a:xfrm>
              <a:off x="6984692" y="5305381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128" name="Conector reto 127"/>
            <p:cNvCxnSpPr>
              <a:stCxn id="127" idx="7"/>
              <a:endCxn id="126" idx="3"/>
            </p:cNvCxnSpPr>
            <p:nvPr/>
          </p:nvCxnSpPr>
          <p:spPr>
            <a:xfrm rot="5400000" flipH="1" flipV="1">
              <a:off x="7314273" y="4914882"/>
              <a:ext cx="418109" cy="46750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29" name="Elipse 128"/>
            <p:cNvSpPr/>
            <p:nvPr/>
          </p:nvSpPr>
          <p:spPr>
            <a:xfrm>
              <a:off x="8485711" y="532780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130" name="Conector reto 129"/>
            <p:cNvCxnSpPr>
              <a:stCxn id="129" idx="1"/>
              <a:endCxn id="126" idx="5"/>
            </p:cNvCxnSpPr>
            <p:nvPr/>
          </p:nvCxnSpPr>
          <p:spPr>
            <a:xfrm rot="16200000" flipV="1">
              <a:off x="8053570" y="4895664"/>
              <a:ext cx="440534" cy="52836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31" name="CaixaDeTexto 130"/>
            <p:cNvSpPr txBox="1"/>
            <p:nvPr/>
          </p:nvSpPr>
          <p:spPr>
            <a:xfrm>
              <a:off x="6929454" y="5271986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" name="CaixaDeTexto 131"/>
            <p:cNvSpPr txBox="1"/>
            <p:nvPr/>
          </p:nvSpPr>
          <p:spPr>
            <a:xfrm>
              <a:off x="7647273" y="4600526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CaixaDeTexto 132"/>
            <p:cNvSpPr txBox="1"/>
            <p:nvPr/>
          </p:nvSpPr>
          <p:spPr>
            <a:xfrm>
              <a:off x="8423566" y="5295856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CaixaDeTexto 133"/>
            <p:cNvSpPr txBox="1"/>
            <p:nvPr/>
          </p:nvSpPr>
          <p:spPr>
            <a:xfrm>
              <a:off x="6677040" y="5623438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5" name="CaixaDeTexto 134"/>
            <p:cNvSpPr txBox="1"/>
            <p:nvPr/>
          </p:nvSpPr>
          <p:spPr>
            <a:xfrm>
              <a:off x="8215338" y="5651956"/>
              <a:ext cx="89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CaixaDeTexto 135"/>
            <p:cNvSpPr txBox="1"/>
            <p:nvPr/>
          </p:nvSpPr>
          <p:spPr>
            <a:xfrm>
              <a:off x="6819916" y="4572008"/>
              <a:ext cx="962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fb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= 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 Complementar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65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Vídeo Aulas</a:t>
            </a:r>
          </a:p>
          <a:p>
            <a:pPr lvl="1"/>
            <a:r>
              <a:rPr lang="pt-BR" dirty="0"/>
              <a:t>Aula 78 – Árvores Balanceadas: </a:t>
            </a:r>
            <a:endParaRPr lang="pt-BR" dirty="0" smtClean="0">
              <a:hlinkClick r:id="rId2"/>
            </a:endParaRPr>
          </a:p>
          <a:p>
            <a:pPr lvl="1"/>
            <a:r>
              <a:rPr lang="pt-BR" dirty="0" smtClean="0">
                <a:hlinkClick r:id="rId2"/>
              </a:rPr>
              <a:t>youtu.be/Au-6c55J90c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79: Árvore AVL: </a:t>
            </a:r>
            <a:r>
              <a:rPr lang="pt-BR" dirty="0"/>
              <a:t>Definição: </a:t>
            </a:r>
            <a:endParaRPr lang="pt-BR" dirty="0" smtClean="0">
              <a:hlinkClick r:id="rId3"/>
            </a:endParaRPr>
          </a:p>
          <a:p>
            <a:pPr lvl="1"/>
            <a:r>
              <a:rPr lang="pt-BR" dirty="0" smtClean="0">
                <a:hlinkClick r:id="rId3"/>
              </a:rPr>
              <a:t>youtu.be/4eO3UbTiRyo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80: Árvore AVL: </a:t>
            </a:r>
            <a:r>
              <a:rPr lang="pt-BR" dirty="0"/>
              <a:t>Implementação: </a:t>
            </a:r>
            <a:endParaRPr lang="pt-BR" dirty="0" smtClean="0">
              <a:hlinkClick r:id="rId4"/>
            </a:endParaRPr>
          </a:p>
          <a:p>
            <a:pPr lvl="1"/>
            <a:r>
              <a:rPr lang="pt-BR" dirty="0" smtClean="0">
                <a:hlinkClick r:id="rId4"/>
              </a:rPr>
              <a:t>youtu.be/I5cl39jdnow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81: Árvore AVL: Tipos de </a:t>
            </a:r>
            <a:r>
              <a:rPr lang="pt-BR" dirty="0"/>
              <a:t>Rotação: </a:t>
            </a:r>
            <a:endParaRPr lang="pt-BR" dirty="0" smtClean="0">
              <a:hlinkClick r:id="rId5"/>
            </a:endParaRPr>
          </a:p>
          <a:p>
            <a:pPr lvl="1"/>
            <a:r>
              <a:rPr lang="pt-BR" dirty="0" smtClean="0">
                <a:hlinkClick r:id="rId5"/>
              </a:rPr>
              <a:t>youtu.be/1HkWqH7L2rU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82: Árvore AVL: Implementando as </a:t>
            </a:r>
            <a:r>
              <a:rPr lang="pt-BR" dirty="0"/>
              <a:t>Rotações: </a:t>
            </a:r>
            <a:endParaRPr lang="pt-BR" dirty="0" smtClean="0">
              <a:hlinkClick r:id="rId6"/>
            </a:endParaRPr>
          </a:p>
          <a:p>
            <a:pPr lvl="1"/>
            <a:r>
              <a:rPr lang="pt-BR" dirty="0" smtClean="0">
                <a:hlinkClick r:id="rId6"/>
              </a:rPr>
              <a:t>youtu.be/6OJ8stXwdq0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83: Árvore AVL: </a:t>
            </a:r>
            <a:r>
              <a:rPr lang="pt-BR" dirty="0"/>
              <a:t>Inserção: </a:t>
            </a:r>
            <a:endParaRPr lang="pt-BR" dirty="0" smtClean="0">
              <a:hlinkClick r:id="rId7"/>
            </a:endParaRPr>
          </a:p>
          <a:p>
            <a:pPr lvl="1"/>
            <a:r>
              <a:rPr lang="pt-BR" dirty="0" smtClean="0">
                <a:hlinkClick r:id="rId7"/>
              </a:rPr>
              <a:t>youtu.be/lQsVUxa3Auk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84: Árvore AVL: </a:t>
            </a:r>
            <a:r>
              <a:rPr lang="pt-BR" dirty="0"/>
              <a:t>Remoção: </a:t>
            </a:r>
            <a:endParaRPr lang="pt-BR" dirty="0" smtClean="0">
              <a:hlinkClick r:id="rId8"/>
            </a:endParaRPr>
          </a:p>
          <a:p>
            <a:pPr lvl="1"/>
            <a:r>
              <a:rPr lang="pt-BR" dirty="0" smtClean="0">
                <a:hlinkClick r:id="rId8"/>
              </a:rPr>
              <a:t>youtu.be/F7_Daymw-WM</a:t>
            </a: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611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AVL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Definição</a:t>
            </a:r>
          </a:p>
          <a:p>
            <a:pPr lvl="1"/>
            <a:r>
              <a:rPr lang="pt-BR" dirty="0" smtClean="0"/>
              <a:t>Permite o </a:t>
            </a:r>
            <a:r>
              <a:rPr lang="pt-BR" dirty="0" err="1" smtClean="0"/>
              <a:t>rebalanceamento</a:t>
            </a:r>
            <a:r>
              <a:rPr lang="pt-BR" dirty="0" smtClean="0"/>
              <a:t> local da árvore</a:t>
            </a:r>
          </a:p>
          <a:p>
            <a:pPr lvl="2"/>
            <a:r>
              <a:rPr lang="pt-BR" dirty="0" smtClean="0"/>
              <a:t>Apenas a parte afetada pela inserção ou remoção é </a:t>
            </a:r>
            <a:r>
              <a:rPr lang="pt-BR" dirty="0" err="1" smtClean="0"/>
              <a:t>rebalanceada</a:t>
            </a:r>
            <a:endParaRPr lang="pt-BR" dirty="0" smtClean="0"/>
          </a:p>
          <a:p>
            <a:pPr lvl="1"/>
            <a:r>
              <a:rPr lang="pt-BR" dirty="0" smtClean="0"/>
              <a:t>Usa </a:t>
            </a:r>
            <a:r>
              <a:rPr lang="pt-BR" b="1" dirty="0" smtClean="0"/>
              <a:t>rotações simples </a:t>
            </a:r>
            <a:r>
              <a:rPr lang="pt-BR" dirty="0" smtClean="0"/>
              <a:t>ou </a:t>
            </a:r>
            <a:r>
              <a:rPr lang="pt-BR" b="1" dirty="0" smtClean="0"/>
              <a:t>duplas</a:t>
            </a:r>
            <a:r>
              <a:rPr lang="pt-BR" dirty="0" smtClean="0"/>
              <a:t> na etapa de </a:t>
            </a:r>
            <a:r>
              <a:rPr lang="pt-BR" dirty="0" err="1" smtClean="0"/>
              <a:t>rebalanceamento</a:t>
            </a:r>
            <a:endParaRPr lang="pt-BR" dirty="0" smtClean="0"/>
          </a:p>
          <a:p>
            <a:pPr lvl="2"/>
            <a:r>
              <a:rPr lang="pt-BR" dirty="0" smtClean="0"/>
              <a:t>Executadas a cada inserção ou remoção</a:t>
            </a:r>
          </a:p>
          <a:p>
            <a:pPr lvl="2"/>
            <a:r>
              <a:rPr lang="pt-BR" dirty="0" smtClean="0"/>
              <a:t>As rotações buscam manter a árvore binária como uma árvore quase completa</a:t>
            </a:r>
          </a:p>
          <a:p>
            <a:pPr lvl="2"/>
            <a:r>
              <a:rPr lang="pt-BR" dirty="0" smtClean="0"/>
              <a:t>Custo máximo de qualquer algoritmo é </a:t>
            </a:r>
            <a:r>
              <a:rPr lang="pt-BR" b="1" i="1" dirty="0" smtClean="0"/>
              <a:t>O(log N)</a:t>
            </a:r>
            <a:endParaRPr lang="pt-B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AVL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Objetivo das rotações: </a:t>
            </a:r>
          </a:p>
          <a:p>
            <a:pPr lvl="1"/>
            <a:r>
              <a:rPr lang="pt-BR" dirty="0" smtClean="0"/>
              <a:t>Corrigir o </a:t>
            </a:r>
            <a:r>
              <a:rPr lang="pt-BR" b="1" dirty="0" smtClean="0"/>
              <a:t>fator de balanceamento </a:t>
            </a:r>
            <a:r>
              <a:rPr lang="pt-BR" dirty="0" smtClean="0"/>
              <a:t>(ou </a:t>
            </a:r>
            <a:r>
              <a:rPr lang="pt-BR" b="1" dirty="0" err="1" smtClean="0"/>
              <a:t>fb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/>
              <a:t>Diferença entre as alturas das </a:t>
            </a:r>
            <a:r>
              <a:rPr lang="pt-BR" dirty="0" err="1" smtClean="0"/>
              <a:t>sub-árvore</a:t>
            </a:r>
            <a:r>
              <a:rPr lang="pt-BR" dirty="0" smtClean="0"/>
              <a:t> de um nó</a:t>
            </a:r>
          </a:p>
          <a:p>
            <a:pPr lvl="1"/>
            <a:r>
              <a:rPr lang="pt-BR" dirty="0" smtClean="0"/>
              <a:t>Caso uma das sub-árvores de um nó não existir, então a altura dessa sub-arvore será igual a -1.</a:t>
            </a:r>
            <a:endParaRPr lang="pt-BR" dirty="0"/>
          </a:p>
        </p:txBody>
      </p:sp>
      <p:grpSp>
        <p:nvGrpSpPr>
          <p:cNvPr id="59" name="Grupo 58"/>
          <p:cNvGrpSpPr/>
          <p:nvPr/>
        </p:nvGrpSpPr>
        <p:grpSpPr>
          <a:xfrm>
            <a:off x="179639" y="4006805"/>
            <a:ext cx="7312388" cy="2565467"/>
            <a:chOff x="179639" y="4006805"/>
            <a:chExt cx="7312388" cy="2565467"/>
          </a:xfrm>
        </p:grpSpPr>
        <p:sp>
          <p:nvSpPr>
            <p:cNvPr id="32" name="CaixaDeTexto 31"/>
            <p:cNvSpPr txBox="1"/>
            <p:nvPr/>
          </p:nvSpPr>
          <p:spPr>
            <a:xfrm>
              <a:off x="179639" y="4006805"/>
              <a:ext cx="3024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Fator de Balanceamento</a:t>
              </a:r>
            </a:p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FB = AE - AD</a:t>
              </a:r>
            </a:p>
          </p:txBody>
        </p:sp>
        <p:grpSp>
          <p:nvGrpSpPr>
            <p:cNvPr id="33" name="Grupo 32"/>
            <p:cNvGrpSpPr/>
            <p:nvPr/>
          </p:nvGrpSpPr>
          <p:grpSpPr>
            <a:xfrm>
              <a:off x="2903930" y="4081467"/>
              <a:ext cx="2695594" cy="2490805"/>
              <a:chOff x="4019546" y="3515663"/>
              <a:chExt cx="2695594" cy="2490805"/>
            </a:xfrm>
          </p:grpSpPr>
          <p:sp>
            <p:nvSpPr>
              <p:cNvPr id="34" name="Elipse 33"/>
              <p:cNvSpPr/>
              <p:nvPr/>
            </p:nvSpPr>
            <p:spPr>
              <a:xfrm>
                <a:off x="5528294" y="3549837"/>
                <a:ext cx="357190" cy="357190"/>
              </a:xfrm>
              <a:prstGeom prst="ellipse">
                <a:avLst/>
              </a:prstGeom>
              <a:solidFill>
                <a:srgbClr val="4F81BD">
                  <a:lumMod val="40000"/>
                  <a:lumOff val="60000"/>
                </a:srgb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" name="Elipse 34"/>
              <p:cNvSpPr/>
              <p:nvPr/>
            </p:nvSpPr>
            <p:spPr>
              <a:xfrm>
                <a:off x="4090984" y="4928628"/>
                <a:ext cx="357190" cy="357190"/>
              </a:xfrm>
              <a:prstGeom prst="ellipse">
                <a:avLst/>
              </a:prstGeom>
              <a:solidFill>
                <a:srgbClr val="4F81BD">
                  <a:lumMod val="40000"/>
                  <a:lumOff val="60000"/>
                </a:srgb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" name="Elipse 35"/>
              <p:cNvSpPr/>
              <p:nvPr/>
            </p:nvSpPr>
            <p:spPr>
              <a:xfrm>
                <a:off x="4808214" y="4220518"/>
                <a:ext cx="357190" cy="357190"/>
              </a:xfrm>
              <a:prstGeom prst="ellipse">
                <a:avLst/>
              </a:prstGeom>
              <a:solidFill>
                <a:srgbClr val="4F81BD">
                  <a:lumMod val="40000"/>
                  <a:lumOff val="60000"/>
                </a:srgb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6234124" y="5633318"/>
                <a:ext cx="357190" cy="357190"/>
              </a:xfrm>
              <a:prstGeom prst="ellipse">
                <a:avLst/>
              </a:prstGeom>
              <a:solidFill>
                <a:srgbClr val="4F81BD">
                  <a:lumMod val="40000"/>
                  <a:lumOff val="60000"/>
                </a:srgb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5528294" y="4928628"/>
                <a:ext cx="357190" cy="357190"/>
              </a:xfrm>
              <a:prstGeom prst="ellipse">
                <a:avLst/>
              </a:prstGeom>
              <a:solidFill>
                <a:srgbClr val="4F81BD">
                  <a:lumMod val="40000"/>
                  <a:lumOff val="60000"/>
                </a:srgb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4876802" y="5633318"/>
                <a:ext cx="357190" cy="357190"/>
              </a:xfrm>
              <a:prstGeom prst="ellipse">
                <a:avLst/>
              </a:prstGeom>
              <a:solidFill>
                <a:srgbClr val="4F81BD">
                  <a:lumMod val="40000"/>
                  <a:lumOff val="60000"/>
                </a:srgb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0" name="Conector reto 39"/>
              <p:cNvCxnSpPr>
                <a:stCxn id="36" idx="7"/>
                <a:endCxn id="34" idx="3"/>
              </p:cNvCxnSpPr>
              <p:nvPr/>
            </p:nvCxnSpPr>
            <p:spPr>
              <a:xfrm rot="5400000" flipH="1" flipV="1">
                <a:off x="5137795" y="3830019"/>
                <a:ext cx="418109" cy="467508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41" name="Conector reto 40"/>
              <p:cNvCxnSpPr>
                <a:stCxn id="35" idx="7"/>
                <a:endCxn id="36" idx="3"/>
              </p:cNvCxnSpPr>
              <p:nvPr/>
            </p:nvCxnSpPr>
            <p:spPr>
              <a:xfrm rot="5400000" flipH="1" flipV="1">
                <a:off x="4400425" y="4520839"/>
                <a:ext cx="455538" cy="464658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42" name="Conector reto 41"/>
              <p:cNvCxnSpPr>
                <a:stCxn id="37" idx="1"/>
                <a:endCxn id="38" idx="5"/>
              </p:cNvCxnSpPr>
              <p:nvPr/>
            </p:nvCxnSpPr>
            <p:spPr>
              <a:xfrm rot="16200000" flipV="1">
                <a:off x="5833745" y="5232939"/>
                <a:ext cx="452118" cy="453258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43" name="Conector reto 42"/>
              <p:cNvCxnSpPr>
                <a:stCxn id="38" idx="3"/>
                <a:endCxn id="39" idx="7"/>
              </p:cNvCxnSpPr>
              <p:nvPr/>
            </p:nvCxnSpPr>
            <p:spPr>
              <a:xfrm rot="5400000">
                <a:off x="5155084" y="5260108"/>
                <a:ext cx="452118" cy="398920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44" name="Conector reto 43"/>
              <p:cNvCxnSpPr>
                <a:stCxn id="36" idx="5"/>
                <a:endCxn id="38" idx="1"/>
              </p:cNvCxnSpPr>
              <p:nvPr/>
            </p:nvCxnSpPr>
            <p:spPr>
              <a:xfrm rot="16200000" flipH="1">
                <a:off x="5119080" y="4519414"/>
                <a:ext cx="455538" cy="467508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45" name="Elipse 44"/>
              <p:cNvSpPr/>
              <p:nvPr/>
            </p:nvSpPr>
            <p:spPr>
              <a:xfrm>
                <a:off x="6309233" y="4242943"/>
                <a:ext cx="357190" cy="357190"/>
              </a:xfrm>
              <a:prstGeom prst="ellipse">
                <a:avLst/>
              </a:prstGeom>
              <a:solidFill>
                <a:srgbClr val="4F81BD">
                  <a:lumMod val="40000"/>
                  <a:lumOff val="60000"/>
                </a:srgb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6" name="Conector reto 45"/>
              <p:cNvCxnSpPr>
                <a:stCxn id="45" idx="1"/>
                <a:endCxn id="34" idx="5"/>
              </p:cNvCxnSpPr>
              <p:nvPr/>
            </p:nvCxnSpPr>
            <p:spPr>
              <a:xfrm rot="16200000" flipV="1">
                <a:off x="5877092" y="3810801"/>
                <a:ext cx="440534" cy="528367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47" name="CaixaDeTexto 46"/>
              <p:cNvSpPr txBox="1"/>
              <p:nvPr/>
            </p:nvSpPr>
            <p:spPr>
              <a:xfrm>
                <a:off x="4752976" y="4187123"/>
                <a:ext cx="4680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CaixaDeTexto 47"/>
              <p:cNvSpPr txBox="1"/>
              <p:nvPr/>
            </p:nvSpPr>
            <p:spPr>
              <a:xfrm>
                <a:off x="4019546" y="4891978"/>
                <a:ext cx="4680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CaixaDeTexto 48"/>
              <p:cNvSpPr txBox="1"/>
              <p:nvPr/>
            </p:nvSpPr>
            <p:spPr>
              <a:xfrm>
                <a:off x="5467356" y="4892035"/>
                <a:ext cx="4680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CaixaDeTexto 49"/>
              <p:cNvSpPr txBox="1"/>
              <p:nvPr/>
            </p:nvSpPr>
            <p:spPr>
              <a:xfrm>
                <a:off x="6172211" y="5596890"/>
                <a:ext cx="4680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CaixaDeTexto 50"/>
              <p:cNvSpPr txBox="1"/>
              <p:nvPr/>
            </p:nvSpPr>
            <p:spPr>
              <a:xfrm>
                <a:off x="4814889" y="5606358"/>
                <a:ext cx="4680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CaixaDeTexto 51"/>
              <p:cNvSpPr txBox="1"/>
              <p:nvPr/>
            </p:nvSpPr>
            <p:spPr>
              <a:xfrm>
                <a:off x="5470795" y="3515663"/>
                <a:ext cx="4680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CaixaDeTexto 52"/>
              <p:cNvSpPr txBox="1"/>
              <p:nvPr/>
            </p:nvSpPr>
            <p:spPr>
              <a:xfrm>
                <a:off x="6247088" y="4210993"/>
                <a:ext cx="4680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4" name="Colchete esquerdo 53"/>
            <p:cNvSpPr/>
            <p:nvPr/>
          </p:nvSpPr>
          <p:spPr>
            <a:xfrm>
              <a:off x="2699792" y="4752927"/>
              <a:ext cx="144016" cy="1819345"/>
            </a:xfrm>
            <a:prstGeom prst="leftBracke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Colchete esquerdo 54"/>
            <p:cNvSpPr/>
            <p:nvPr/>
          </p:nvSpPr>
          <p:spPr>
            <a:xfrm flipH="1">
              <a:off x="5796136" y="4714884"/>
              <a:ext cx="144016" cy="540000"/>
            </a:xfrm>
            <a:prstGeom prst="leftBracke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1147917" y="5146932"/>
              <a:ext cx="15518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AE</a:t>
              </a:r>
            </a:p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Altura da </a:t>
              </a:r>
              <a:r>
                <a:rPr lang="pt-BR" b="1" dirty="0" err="1" smtClean="0">
                  <a:latin typeface="Arial" pitchFamily="34" charset="0"/>
                  <a:cs typeface="Arial" pitchFamily="34" charset="0"/>
                </a:rPr>
                <a:t>sub-árvore</a:t>
              </a:r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 ESQUERDA</a:t>
              </a: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5940152" y="4378651"/>
              <a:ext cx="15518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AD</a:t>
              </a:r>
            </a:p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Altura da </a:t>
              </a:r>
              <a:r>
                <a:rPr lang="pt-BR" b="1" dirty="0" err="1" smtClean="0">
                  <a:latin typeface="Arial" pitchFamily="34" charset="0"/>
                  <a:cs typeface="Arial" pitchFamily="34" charset="0"/>
                </a:rPr>
                <a:t>sub-árvore</a:t>
              </a:r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 DIREITA</a:t>
              </a: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4818328" y="4084568"/>
              <a:ext cx="1039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fb</a:t>
              </a: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= +2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AVL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As alturas das sub-árvores de cada nó diferem de no máximo uma unidade </a:t>
            </a:r>
          </a:p>
          <a:p>
            <a:pPr lvl="1"/>
            <a:r>
              <a:rPr lang="pt-BR" dirty="0" smtClean="0"/>
              <a:t>O fator de balanceamento deve ser +1, 0 ou -1</a:t>
            </a:r>
          </a:p>
          <a:p>
            <a:pPr lvl="1"/>
            <a:r>
              <a:rPr lang="pt-BR" dirty="0" smtClean="0"/>
              <a:t>Se </a:t>
            </a:r>
            <a:r>
              <a:rPr lang="pt-BR" b="1" dirty="0" err="1" smtClean="0"/>
              <a:t>fb</a:t>
            </a:r>
            <a:r>
              <a:rPr lang="pt-BR" b="1" dirty="0" smtClean="0"/>
              <a:t> &gt; +1</a:t>
            </a:r>
            <a:r>
              <a:rPr lang="pt-BR" dirty="0" smtClean="0"/>
              <a:t> ou </a:t>
            </a:r>
            <a:r>
              <a:rPr lang="pt-BR" b="1" dirty="0" err="1"/>
              <a:t>fb</a:t>
            </a:r>
            <a:r>
              <a:rPr lang="pt-BR" b="1" dirty="0"/>
              <a:t> </a:t>
            </a:r>
            <a:r>
              <a:rPr lang="pt-BR" b="1" dirty="0" smtClean="0"/>
              <a:t>&lt; -1</a:t>
            </a:r>
            <a:r>
              <a:rPr lang="pt-BR" dirty="0" smtClean="0"/>
              <a:t>: a árvore deve ser balanceada naquele nó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5789993" y="4429865"/>
            <a:ext cx="2238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Necessidade de </a:t>
            </a:r>
            <a:r>
              <a:rPr lang="pt-BR" b="1" dirty="0" err="1" smtClean="0">
                <a:latin typeface="Arial" pitchFamily="34" charset="0"/>
                <a:cs typeface="Arial" pitchFamily="34" charset="0"/>
              </a:rPr>
              <a:t>rebalanceamento</a:t>
            </a:r>
            <a:endParaRPr lang="pt-BR" b="1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6" name="Grupo 35"/>
          <p:cNvGrpSpPr/>
          <p:nvPr/>
        </p:nvGrpSpPr>
        <p:grpSpPr>
          <a:xfrm>
            <a:off x="2903930" y="4087900"/>
            <a:ext cx="2886063" cy="2474845"/>
            <a:chOff x="4019546" y="3515663"/>
            <a:chExt cx="2886063" cy="2474845"/>
          </a:xfrm>
        </p:grpSpPr>
        <p:cxnSp>
          <p:nvCxnSpPr>
            <p:cNvPr id="37" name="Conector reto 36"/>
            <p:cNvCxnSpPr>
              <a:stCxn id="56" idx="3"/>
              <a:endCxn id="35" idx="1"/>
            </p:cNvCxnSpPr>
            <p:nvPr/>
          </p:nvCxnSpPr>
          <p:spPr>
            <a:xfrm>
              <a:off x="5938847" y="3700329"/>
              <a:ext cx="966762" cy="47094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ysDash"/>
              <a:headEnd type="triangle" w="lg" len="med"/>
              <a:tailEnd type="none" w="lg" len="med"/>
            </a:ln>
            <a:effectLst/>
          </p:spPr>
        </p:cxnSp>
        <p:sp>
          <p:nvSpPr>
            <p:cNvPr id="38" name="Elipse 37"/>
            <p:cNvSpPr/>
            <p:nvPr/>
          </p:nvSpPr>
          <p:spPr>
            <a:xfrm>
              <a:off x="5528294" y="3549837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9" name="Elipse 38"/>
            <p:cNvSpPr/>
            <p:nvPr/>
          </p:nvSpPr>
          <p:spPr>
            <a:xfrm>
              <a:off x="4090984" y="4928628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0" name="Elipse 39"/>
            <p:cNvSpPr/>
            <p:nvPr/>
          </p:nvSpPr>
          <p:spPr>
            <a:xfrm>
              <a:off x="4808214" y="4220518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1" name="Elipse 40"/>
            <p:cNvSpPr/>
            <p:nvPr/>
          </p:nvSpPr>
          <p:spPr>
            <a:xfrm>
              <a:off x="6234124" y="5633318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2" name="Elipse 41"/>
            <p:cNvSpPr/>
            <p:nvPr/>
          </p:nvSpPr>
          <p:spPr>
            <a:xfrm>
              <a:off x="5528294" y="4928628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3" name="Elipse 42"/>
            <p:cNvSpPr/>
            <p:nvPr/>
          </p:nvSpPr>
          <p:spPr>
            <a:xfrm>
              <a:off x="4876802" y="5633318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44" name="Conector reto 43"/>
            <p:cNvCxnSpPr>
              <a:stCxn id="40" idx="7"/>
              <a:endCxn id="38" idx="3"/>
            </p:cNvCxnSpPr>
            <p:nvPr/>
          </p:nvCxnSpPr>
          <p:spPr>
            <a:xfrm rot="5400000" flipH="1" flipV="1">
              <a:off x="5137795" y="3830019"/>
              <a:ext cx="418109" cy="46750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5" name="Conector reto 44"/>
            <p:cNvCxnSpPr>
              <a:stCxn id="39" idx="7"/>
              <a:endCxn id="40" idx="3"/>
            </p:cNvCxnSpPr>
            <p:nvPr/>
          </p:nvCxnSpPr>
          <p:spPr>
            <a:xfrm rot="5400000" flipH="1" flipV="1">
              <a:off x="4400425" y="4520839"/>
              <a:ext cx="455538" cy="46465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6" name="Conector reto 45"/>
            <p:cNvCxnSpPr>
              <a:stCxn id="41" idx="1"/>
              <a:endCxn id="42" idx="5"/>
            </p:cNvCxnSpPr>
            <p:nvPr/>
          </p:nvCxnSpPr>
          <p:spPr>
            <a:xfrm rot="16200000" flipV="1">
              <a:off x="5833745" y="5232939"/>
              <a:ext cx="452118" cy="45325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7" name="Conector reto 46"/>
            <p:cNvCxnSpPr>
              <a:stCxn id="42" idx="3"/>
              <a:endCxn id="43" idx="7"/>
            </p:cNvCxnSpPr>
            <p:nvPr/>
          </p:nvCxnSpPr>
          <p:spPr>
            <a:xfrm rot="5400000">
              <a:off x="5155084" y="5260108"/>
              <a:ext cx="452118" cy="39892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8" name="Conector reto 47"/>
            <p:cNvCxnSpPr>
              <a:stCxn id="40" idx="5"/>
              <a:endCxn id="42" idx="1"/>
            </p:cNvCxnSpPr>
            <p:nvPr/>
          </p:nvCxnSpPr>
          <p:spPr>
            <a:xfrm rot="16200000" flipH="1">
              <a:off x="5119080" y="4519414"/>
              <a:ext cx="455538" cy="46750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49" name="Elipse 48"/>
            <p:cNvSpPr/>
            <p:nvPr/>
          </p:nvSpPr>
          <p:spPr>
            <a:xfrm>
              <a:off x="6309233" y="4242943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50" name="Conector reto 49"/>
            <p:cNvCxnSpPr>
              <a:stCxn id="49" idx="1"/>
              <a:endCxn id="38" idx="5"/>
            </p:cNvCxnSpPr>
            <p:nvPr/>
          </p:nvCxnSpPr>
          <p:spPr>
            <a:xfrm rot="16200000" flipV="1">
              <a:off x="5877092" y="3810801"/>
              <a:ext cx="440534" cy="52836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51" name="CaixaDeTexto 50"/>
            <p:cNvSpPr txBox="1"/>
            <p:nvPr/>
          </p:nvSpPr>
          <p:spPr>
            <a:xfrm>
              <a:off x="4752976" y="4187123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4019546" y="4891978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467356" y="4892035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6172211" y="5596890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4814889" y="5606358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5470795" y="3515663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6247088" y="4210993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8" name="CaixaDeTexto 57"/>
          <p:cNvSpPr txBox="1"/>
          <p:nvPr/>
        </p:nvSpPr>
        <p:spPr>
          <a:xfrm>
            <a:off x="3388428" y="4091001"/>
            <a:ext cx="103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latin typeface="Arial" pitchFamily="34" charset="0"/>
                <a:cs typeface="Arial" pitchFamily="34" charset="0"/>
              </a:rPr>
              <a:t>fb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 = +2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2740356" y="4771995"/>
            <a:ext cx="103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latin typeface="Arial" pitchFamily="34" charset="0"/>
                <a:cs typeface="Arial" pitchFamily="34" charset="0"/>
              </a:rPr>
              <a:t>fb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 = -1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4256292" y="4771011"/>
            <a:ext cx="103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latin typeface="Arial" pitchFamily="34" charset="0"/>
                <a:cs typeface="Arial" pitchFamily="34" charset="0"/>
              </a:rPr>
              <a:t>fb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 = 0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4684572" y="5473335"/>
            <a:ext cx="103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latin typeface="Arial" pitchFamily="34" charset="0"/>
                <a:cs typeface="Arial" pitchFamily="34" charset="0"/>
              </a:rPr>
              <a:t>fb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 = 0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2051720" y="5473335"/>
            <a:ext cx="103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latin typeface="Arial" pitchFamily="34" charset="0"/>
                <a:cs typeface="Arial" pitchFamily="34" charset="0"/>
              </a:rPr>
              <a:t>fb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 = 0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5404652" y="6193415"/>
            <a:ext cx="103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latin typeface="Arial" pitchFamily="34" charset="0"/>
                <a:cs typeface="Arial" pitchFamily="34" charset="0"/>
              </a:rPr>
              <a:t>fb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 = 0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2842824" y="6193415"/>
            <a:ext cx="103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latin typeface="Arial" pitchFamily="34" charset="0"/>
                <a:cs typeface="Arial" pitchFamily="34" charset="0"/>
              </a:rPr>
              <a:t>fb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 = 0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2074</TotalTime>
  <Words>3276</Words>
  <Application>Microsoft Office PowerPoint</Application>
  <PresentationFormat>Apresentação na tela (4:3)</PresentationFormat>
  <Paragraphs>978</Paragraphs>
  <Slides>65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65</vt:i4>
      </vt:variant>
    </vt:vector>
  </HeadingPairs>
  <TitlesOfParts>
    <vt:vector size="66" baseType="lpstr">
      <vt:lpstr>Mediano</vt:lpstr>
      <vt:lpstr>Árvore AVL</vt:lpstr>
      <vt:lpstr>Problema do balanceamento</vt:lpstr>
      <vt:lpstr>Problema do balanceamento</vt:lpstr>
      <vt:lpstr>Problema do balanceamento</vt:lpstr>
      <vt:lpstr>Problema do balanceamento</vt:lpstr>
      <vt:lpstr>Árvore AVL</vt:lpstr>
      <vt:lpstr>Árvore AVL</vt:lpstr>
      <vt:lpstr>Árvore AVL</vt:lpstr>
      <vt:lpstr>Árvore AVL</vt:lpstr>
      <vt:lpstr>Árvore AVL</vt:lpstr>
      <vt:lpstr>TAD Árvore AVL</vt:lpstr>
      <vt:lpstr>TAD Árvore AVL</vt:lpstr>
      <vt:lpstr>Rotações</vt:lpstr>
      <vt:lpstr>Rotações</vt:lpstr>
      <vt:lpstr>Rotações</vt:lpstr>
      <vt:lpstr>Rotações</vt:lpstr>
      <vt:lpstr>Rotação LL</vt:lpstr>
      <vt:lpstr>Rotação LL</vt:lpstr>
      <vt:lpstr>TAD Árvore AVL</vt:lpstr>
      <vt:lpstr>Rotação LL</vt:lpstr>
      <vt:lpstr>Rotação LL</vt:lpstr>
      <vt:lpstr>Rotação LL</vt:lpstr>
      <vt:lpstr>Rotação RR</vt:lpstr>
      <vt:lpstr>Rotação RR</vt:lpstr>
      <vt:lpstr>TAD Árvore AVL</vt:lpstr>
      <vt:lpstr>Rotação RR</vt:lpstr>
      <vt:lpstr>Rotação RR</vt:lpstr>
      <vt:lpstr>Rotação RR</vt:lpstr>
      <vt:lpstr>Rotação LR</vt:lpstr>
      <vt:lpstr>Rotação LR</vt:lpstr>
      <vt:lpstr>Rotação LR</vt:lpstr>
      <vt:lpstr>Rotação LR</vt:lpstr>
      <vt:lpstr>Rotação LR</vt:lpstr>
      <vt:lpstr>Rotação LR</vt:lpstr>
      <vt:lpstr>Rotação LR</vt:lpstr>
      <vt:lpstr>Rotação RL</vt:lpstr>
      <vt:lpstr>Rotação RL</vt:lpstr>
      <vt:lpstr>Rotação RL</vt:lpstr>
      <vt:lpstr>Rotação RL</vt:lpstr>
      <vt:lpstr>Rotação RL</vt:lpstr>
      <vt:lpstr>Rotação RL</vt:lpstr>
      <vt:lpstr>Rotação RL</vt:lpstr>
      <vt:lpstr>Quando usar cada rotação?</vt:lpstr>
      <vt:lpstr>Quando usar cada rotação?</vt:lpstr>
      <vt:lpstr>Quando usar cada rotação?</vt:lpstr>
      <vt:lpstr>Árvore AVL: Inserção</vt:lpstr>
      <vt:lpstr>Árvore AVL: Inserção</vt:lpstr>
      <vt:lpstr>TAD Árvore AVL</vt:lpstr>
      <vt:lpstr>TAD Árvore AVL</vt:lpstr>
      <vt:lpstr>TAD Árvore AVL</vt:lpstr>
      <vt:lpstr>Árvore AVL: Inserção</vt:lpstr>
      <vt:lpstr>Árvore AVL: Inserção</vt:lpstr>
      <vt:lpstr>Árvore AVL: Inserção</vt:lpstr>
      <vt:lpstr>Árvore AVL: Inserção</vt:lpstr>
      <vt:lpstr>Árvore AVL: Inserção</vt:lpstr>
      <vt:lpstr>Árvore AVL: Remoção</vt:lpstr>
      <vt:lpstr>Árvore AVL: Remoção</vt:lpstr>
      <vt:lpstr>TAD Árvore AVL</vt:lpstr>
      <vt:lpstr>TAD Árvore AVL</vt:lpstr>
      <vt:lpstr>TAD Árvore AVL</vt:lpstr>
      <vt:lpstr>TAD Árvore AVL</vt:lpstr>
      <vt:lpstr>TAD Árvore AVL</vt:lpstr>
      <vt:lpstr>Árvore AVL: Remoção</vt:lpstr>
      <vt:lpstr>Árvore AVL: Remoção</vt:lpstr>
      <vt:lpstr>Material Complementar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Reconhecimento de Padrões</dc:title>
  <dc:creator>Eduardo</dc:creator>
  <cp:lastModifiedBy>Usuário do Windows</cp:lastModifiedBy>
  <cp:revision>137</cp:revision>
  <dcterms:created xsi:type="dcterms:W3CDTF">2013-02-10T18:49:59Z</dcterms:created>
  <dcterms:modified xsi:type="dcterms:W3CDTF">2019-04-22T17:17:26Z</dcterms:modified>
</cp:coreProperties>
</file>