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54"/>
  </p:notesMasterIdLst>
  <p:sldIdLst>
    <p:sldId id="256" r:id="rId2"/>
    <p:sldId id="276" r:id="rId3"/>
    <p:sldId id="277" r:id="rId4"/>
    <p:sldId id="278" r:id="rId5"/>
    <p:sldId id="260" r:id="rId6"/>
    <p:sldId id="279" r:id="rId7"/>
    <p:sldId id="282" r:id="rId8"/>
    <p:sldId id="281" r:id="rId9"/>
    <p:sldId id="283" r:id="rId10"/>
    <p:sldId id="280" r:id="rId11"/>
    <p:sldId id="284" r:id="rId12"/>
    <p:sldId id="285" r:id="rId13"/>
    <p:sldId id="286" r:id="rId14"/>
    <p:sldId id="312" r:id="rId15"/>
    <p:sldId id="313" r:id="rId16"/>
    <p:sldId id="288" r:id="rId17"/>
    <p:sldId id="291" r:id="rId18"/>
    <p:sldId id="314" r:id="rId19"/>
    <p:sldId id="292" r:id="rId20"/>
    <p:sldId id="294" r:id="rId21"/>
    <p:sldId id="295" r:id="rId22"/>
    <p:sldId id="264" r:id="rId23"/>
    <p:sldId id="316" r:id="rId24"/>
    <p:sldId id="263" r:id="rId25"/>
    <p:sldId id="298" r:id="rId26"/>
    <p:sldId id="299" r:id="rId27"/>
    <p:sldId id="317" r:id="rId28"/>
    <p:sldId id="318" r:id="rId29"/>
    <p:sldId id="319" r:id="rId30"/>
    <p:sldId id="300" r:id="rId31"/>
    <p:sldId id="301" r:id="rId32"/>
    <p:sldId id="302" r:id="rId33"/>
    <p:sldId id="266" r:id="rId34"/>
    <p:sldId id="267" r:id="rId35"/>
    <p:sldId id="268" r:id="rId36"/>
    <p:sldId id="303" r:id="rId37"/>
    <p:sldId id="304" r:id="rId38"/>
    <p:sldId id="305" r:id="rId39"/>
    <p:sldId id="306" r:id="rId40"/>
    <p:sldId id="320" r:id="rId41"/>
    <p:sldId id="321" r:id="rId42"/>
    <p:sldId id="270" r:id="rId43"/>
    <p:sldId id="324" r:id="rId44"/>
    <p:sldId id="325" r:id="rId45"/>
    <p:sldId id="326" r:id="rId46"/>
    <p:sldId id="330" r:id="rId47"/>
    <p:sldId id="331" r:id="rId48"/>
    <p:sldId id="328" r:id="rId49"/>
    <p:sldId id="308" r:id="rId50"/>
    <p:sldId id="272" r:id="rId51"/>
    <p:sldId id="273" r:id="rId52"/>
    <p:sldId id="329" r:id="rId5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6/24/2019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24/06/2019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24/06/2019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24/06/2019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24/06/2019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24/06/2019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24/06/2019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24/06/2019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24/06/2019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24/06/2019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24/06/2019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p5aukRcjdqc" TargetMode="External"/><Relationship Id="rId3" Type="http://schemas.openxmlformats.org/officeDocument/2006/relationships/hyperlink" Target="https://youtu.be/TYBTOay_i3g" TargetMode="External"/><Relationship Id="rId7" Type="http://schemas.openxmlformats.org/officeDocument/2006/relationships/hyperlink" Target="https://youtu.be/L4gWuqpvk4E" TargetMode="External"/><Relationship Id="rId2" Type="http://schemas.openxmlformats.org/officeDocument/2006/relationships/hyperlink" Target="https://youtu.be/DaWNuijRRF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lo6Zk7zXOww" TargetMode="External"/><Relationship Id="rId5" Type="http://schemas.openxmlformats.org/officeDocument/2006/relationships/hyperlink" Target="https://youtu.be/Pa8PI6o09Ic" TargetMode="External"/><Relationship Id="rId4" Type="http://schemas.openxmlformats.org/officeDocument/2006/relationships/hyperlink" Target="https://youtu.be/_lTz-ePzWj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Árvore Rubro-negra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</a:t>
            </a:r>
            <a:r>
              <a:rPr lang="pt-BR" smtClean="0"/>
              <a:t>André Backes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Rubro-Negra caída para a Esquerda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Desenvolvida por Robert </a:t>
            </a:r>
            <a:r>
              <a:rPr lang="pt-BR" dirty="0" err="1" smtClean="0"/>
              <a:t>Sedgewick</a:t>
            </a:r>
            <a:r>
              <a:rPr lang="pt-BR" dirty="0" smtClean="0"/>
              <a:t> em 2008</a:t>
            </a:r>
          </a:p>
          <a:p>
            <a:pPr lvl="1"/>
            <a:r>
              <a:rPr lang="pt-BR" dirty="0" smtClean="0"/>
              <a:t>Do inglês, </a:t>
            </a:r>
            <a:r>
              <a:rPr lang="pt-BR" i="1" dirty="0" err="1" smtClean="0"/>
              <a:t>left</a:t>
            </a:r>
            <a:r>
              <a:rPr lang="pt-BR" i="1" dirty="0" smtClean="0"/>
              <a:t> </a:t>
            </a:r>
            <a:r>
              <a:rPr lang="pt-BR" i="1" dirty="0" err="1" smtClean="0"/>
              <a:t>leaning</a:t>
            </a:r>
            <a:r>
              <a:rPr lang="pt-BR" i="1" dirty="0" smtClean="0"/>
              <a:t> </a:t>
            </a:r>
            <a:r>
              <a:rPr lang="pt-BR" i="1" dirty="0" err="1" smtClean="0"/>
              <a:t>red</a:t>
            </a:r>
            <a:r>
              <a:rPr lang="pt-BR" i="1" dirty="0" smtClean="0"/>
              <a:t> </a:t>
            </a:r>
            <a:r>
              <a:rPr lang="pt-BR" i="1" dirty="0" err="1" smtClean="0"/>
              <a:t>black</a:t>
            </a:r>
            <a:r>
              <a:rPr lang="pt-BR" i="1" dirty="0" smtClean="0"/>
              <a:t> </a:t>
            </a:r>
            <a:r>
              <a:rPr lang="pt-BR" i="1" dirty="0" err="1" smtClean="0"/>
              <a:t>tree</a:t>
            </a:r>
            <a:endParaRPr lang="pt-BR" i="1" dirty="0" smtClean="0"/>
          </a:p>
          <a:p>
            <a:pPr lvl="1"/>
            <a:r>
              <a:rPr lang="pt-BR" dirty="0" smtClean="0"/>
              <a:t>Variante da árvore rubro-negra</a:t>
            </a:r>
          </a:p>
          <a:p>
            <a:pPr lvl="1"/>
            <a:r>
              <a:rPr lang="pt-BR" dirty="0" smtClean="0"/>
              <a:t>Garante a mesma complexidade de operações, mas possui um implementação mais simples da inserção e remoção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Rubro-Negra caída para a Esquerda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Possui uma propriedade extra além das propriedades da árvore convencional, </a:t>
            </a:r>
          </a:p>
          <a:p>
            <a:pPr lvl="1"/>
            <a:r>
              <a:rPr lang="pt-BR" dirty="0" smtClean="0"/>
              <a:t>Se um nó é </a:t>
            </a:r>
            <a:r>
              <a:rPr lang="pt-BR" b="1" dirty="0" smtClean="0">
                <a:solidFill>
                  <a:srgbClr val="FF0000"/>
                </a:solidFill>
              </a:rPr>
              <a:t>vermelho</a:t>
            </a:r>
            <a:r>
              <a:rPr lang="pt-BR" dirty="0" smtClean="0"/>
              <a:t>, então ele é o filho esquerdo do seu pai</a:t>
            </a:r>
          </a:p>
          <a:p>
            <a:pPr lvl="1"/>
            <a:r>
              <a:rPr lang="pt-BR" dirty="0" smtClean="0"/>
              <a:t>Aspecto de caída para a esquerda</a:t>
            </a:r>
          </a:p>
          <a:p>
            <a:endParaRPr lang="pt-BR" dirty="0"/>
          </a:p>
        </p:txBody>
      </p:sp>
      <p:grpSp>
        <p:nvGrpSpPr>
          <p:cNvPr id="25" name="Grupo 24"/>
          <p:cNvGrpSpPr/>
          <p:nvPr/>
        </p:nvGrpSpPr>
        <p:grpSpPr>
          <a:xfrm>
            <a:off x="2464579" y="4224421"/>
            <a:ext cx="4214842" cy="2490727"/>
            <a:chOff x="1714480" y="3214686"/>
            <a:chExt cx="4214842" cy="2490727"/>
          </a:xfrm>
        </p:grpSpPr>
        <p:sp>
          <p:nvSpPr>
            <p:cNvPr id="5" name="Elipse 4"/>
            <p:cNvSpPr/>
            <p:nvPr/>
          </p:nvSpPr>
          <p:spPr bwMode="gray">
            <a:xfrm>
              <a:off x="4366236" y="328612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Elipse 5"/>
            <p:cNvSpPr/>
            <p:nvPr/>
          </p:nvSpPr>
          <p:spPr>
            <a:xfrm>
              <a:off x="2509823" y="4627651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3227053" y="3919541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3947133" y="4627651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Conector reto 8"/>
            <p:cNvCxnSpPr>
              <a:stCxn id="7" idx="7"/>
              <a:endCxn id="5" idx="3"/>
            </p:cNvCxnSpPr>
            <p:nvPr/>
          </p:nvCxnSpPr>
          <p:spPr>
            <a:xfrm rot="5400000" flipH="1" flipV="1">
              <a:off x="3784817" y="3338123"/>
              <a:ext cx="380845" cy="88661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" name="Conector reto 9"/>
            <p:cNvCxnSpPr>
              <a:stCxn id="6" idx="7"/>
              <a:endCxn id="7" idx="3"/>
            </p:cNvCxnSpPr>
            <p:nvPr/>
          </p:nvCxnSpPr>
          <p:spPr>
            <a:xfrm rot="5400000" flipH="1" flipV="1">
              <a:off x="2819264" y="4219862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" name="Conector reto 10"/>
            <p:cNvCxnSpPr>
              <a:stCxn id="7" idx="5"/>
              <a:endCxn id="8" idx="1"/>
            </p:cNvCxnSpPr>
            <p:nvPr/>
          </p:nvCxnSpPr>
          <p:spPr>
            <a:xfrm rot="16200000" flipH="1">
              <a:off x="3537919" y="4218437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2" name="Elipse 11"/>
            <p:cNvSpPr/>
            <p:nvPr/>
          </p:nvSpPr>
          <p:spPr>
            <a:xfrm>
              <a:off x="5523415" y="394196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Conector reto 12"/>
            <p:cNvCxnSpPr>
              <a:stCxn id="12" idx="1"/>
              <a:endCxn id="5" idx="5"/>
            </p:cNvCxnSpPr>
            <p:nvPr/>
          </p:nvCxnSpPr>
          <p:spPr>
            <a:xfrm rot="16200000" flipV="1">
              <a:off x="4921786" y="3340336"/>
              <a:ext cx="403270" cy="90460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4" name="CaixaDeTexto 13"/>
            <p:cNvSpPr txBox="1"/>
            <p:nvPr/>
          </p:nvSpPr>
          <p:spPr>
            <a:xfrm>
              <a:off x="3171815" y="388614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2438385" y="459100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3886195" y="459105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4308737" y="321468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461270" y="391001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1785918" y="5341953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Conector reto 19"/>
            <p:cNvCxnSpPr>
              <a:stCxn id="19" idx="7"/>
            </p:cNvCxnSpPr>
            <p:nvPr/>
          </p:nvCxnSpPr>
          <p:spPr>
            <a:xfrm rot="5400000" flipH="1" flipV="1">
              <a:off x="2095359" y="4934164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1" name="CaixaDeTexto 20"/>
            <p:cNvSpPr txBox="1"/>
            <p:nvPr/>
          </p:nvSpPr>
          <p:spPr>
            <a:xfrm>
              <a:off x="1714480" y="530530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4808803" y="4646623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Conector reto 22"/>
            <p:cNvCxnSpPr>
              <a:stCxn id="22" idx="7"/>
            </p:cNvCxnSpPr>
            <p:nvPr/>
          </p:nvCxnSpPr>
          <p:spPr>
            <a:xfrm rot="5400000" flipH="1" flipV="1">
              <a:off x="5118244" y="4238834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4" name="CaixaDeTexto 23"/>
            <p:cNvSpPr txBox="1"/>
            <p:nvPr/>
          </p:nvSpPr>
          <p:spPr>
            <a:xfrm>
              <a:off x="4737365" y="460997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Rubro-Negra caída para a Esquerda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Sua implementação corresponde a de uma </a:t>
            </a:r>
            <a:r>
              <a:rPr lang="pt-BR" b="1" dirty="0" smtClean="0"/>
              <a:t>árvore 2-3</a:t>
            </a:r>
          </a:p>
          <a:p>
            <a:pPr lvl="1"/>
            <a:r>
              <a:rPr lang="pt-BR" dirty="0" smtClean="0"/>
              <a:t>A árvore 2-3 não é uma árvore binária</a:t>
            </a:r>
          </a:p>
          <a:p>
            <a:pPr lvl="2"/>
            <a:r>
              <a:rPr lang="pt-BR" dirty="0" smtClean="0"/>
              <a:t>Cada nó interno pode armazenar um ou dois valores </a:t>
            </a:r>
          </a:p>
          <a:p>
            <a:pPr lvl="2"/>
            <a:r>
              <a:rPr lang="pt-BR" dirty="0" smtClean="0"/>
              <a:t>Pode ter dois (um valor) ou três (dois valores) filhos </a:t>
            </a:r>
          </a:p>
          <a:p>
            <a:pPr lvl="2"/>
            <a:r>
              <a:rPr lang="pt-BR" dirty="0" smtClean="0"/>
              <a:t>Seu funcionamento é o mesmo da árvore binária de busca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801794" y="5187344"/>
            <a:ext cx="5540413" cy="1527804"/>
            <a:chOff x="1403650" y="4324621"/>
            <a:chExt cx="5540413" cy="1527804"/>
          </a:xfrm>
        </p:grpSpPr>
        <p:sp>
          <p:nvSpPr>
            <p:cNvPr id="6" name="Retângulo de cantos arredondados 5"/>
            <p:cNvSpPr/>
            <p:nvPr/>
          </p:nvSpPr>
          <p:spPr>
            <a:xfrm>
              <a:off x="5720063" y="5355293"/>
              <a:ext cx="1224000" cy="432000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de cantos arredondados 6"/>
            <p:cNvSpPr/>
            <p:nvPr/>
          </p:nvSpPr>
          <p:spPr>
            <a:xfrm>
              <a:off x="1421405" y="5355293"/>
              <a:ext cx="1224000" cy="432000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de cantos arredondados 7"/>
            <p:cNvSpPr/>
            <p:nvPr/>
          </p:nvSpPr>
          <p:spPr>
            <a:xfrm>
              <a:off x="2650183" y="4783457"/>
              <a:ext cx="1224000" cy="432000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" name="Conector reto 8"/>
            <p:cNvCxnSpPr/>
            <p:nvPr/>
          </p:nvCxnSpPr>
          <p:spPr>
            <a:xfrm>
              <a:off x="2974709" y="4996020"/>
              <a:ext cx="747376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" name="Conector reto 9"/>
            <p:cNvCxnSpPr/>
            <p:nvPr/>
          </p:nvCxnSpPr>
          <p:spPr>
            <a:xfrm>
              <a:off x="5950540" y="5582276"/>
              <a:ext cx="747376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1" name="Elipse 10"/>
            <p:cNvSpPr/>
            <p:nvPr/>
          </p:nvSpPr>
          <p:spPr>
            <a:xfrm>
              <a:off x="6466330" y="5396159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" name="Conector reto 11"/>
            <p:cNvCxnSpPr/>
            <p:nvPr/>
          </p:nvCxnSpPr>
          <p:spPr>
            <a:xfrm rot="16200000" flipH="1">
              <a:off x="6158998" y="56391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" name="Conector reto 12"/>
            <p:cNvCxnSpPr/>
            <p:nvPr/>
          </p:nvCxnSpPr>
          <p:spPr>
            <a:xfrm rot="5400000">
              <a:off x="5730369" y="56391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" name="Conector reto 13"/>
            <p:cNvCxnSpPr/>
            <p:nvPr/>
          </p:nvCxnSpPr>
          <p:spPr>
            <a:xfrm rot="16200000" flipH="1">
              <a:off x="1820762" y="5649086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" name="Conector reto 14"/>
            <p:cNvCxnSpPr/>
            <p:nvPr/>
          </p:nvCxnSpPr>
          <p:spPr>
            <a:xfrm rot="5400000">
              <a:off x="1392133" y="5649086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6" name="Conector reto 15"/>
            <p:cNvCxnSpPr/>
            <p:nvPr/>
          </p:nvCxnSpPr>
          <p:spPr>
            <a:xfrm>
              <a:off x="1672503" y="5593976"/>
              <a:ext cx="747376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7" name="Conector reto 16"/>
            <p:cNvCxnSpPr>
              <a:stCxn id="23" idx="7"/>
            </p:cNvCxnSpPr>
            <p:nvPr/>
          </p:nvCxnSpPr>
          <p:spPr>
            <a:xfrm flipV="1">
              <a:off x="2474757" y="4930424"/>
              <a:ext cx="464658" cy="5200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" name="Conector reto 17"/>
            <p:cNvCxnSpPr>
              <a:endCxn id="24" idx="1"/>
            </p:cNvCxnSpPr>
            <p:nvPr/>
          </p:nvCxnSpPr>
          <p:spPr>
            <a:xfrm>
              <a:off x="2860301" y="4899175"/>
              <a:ext cx="467508" cy="55126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9" name="Elipse 18"/>
            <p:cNvSpPr/>
            <p:nvPr/>
          </p:nvSpPr>
          <p:spPr bwMode="gray">
            <a:xfrm>
              <a:off x="4586453" y="435524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3429514" y="482125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4167350" y="5377187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5743632" y="4843681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2169876" y="5398127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3275500" y="5398127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Elipse 24"/>
            <p:cNvSpPr/>
            <p:nvPr/>
          </p:nvSpPr>
          <p:spPr>
            <a:xfrm>
              <a:off x="5029020" y="5396159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Elipse 25"/>
            <p:cNvSpPr/>
            <p:nvPr/>
          </p:nvSpPr>
          <p:spPr>
            <a:xfrm>
              <a:off x="5853674" y="5394553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1524295" y="541302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2730040" y="4819952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3374276" y="478786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2658602" y="478330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106412" y="534947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537832" y="432462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690365" y="482948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2116194" y="536392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3214562" y="537666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4984216" y="536838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414270" y="535956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X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5808870" y="537309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1470613" y="537637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0" name="Conector reto 39"/>
            <p:cNvCxnSpPr/>
            <p:nvPr/>
          </p:nvCxnSpPr>
          <p:spPr>
            <a:xfrm rot="16200000" flipH="1">
              <a:off x="2438704" y="563153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Conector reto 40"/>
            <p:cNvCxnSpPr/>
            <p:nvPr/>
          </p:nvCxnSpPr>
          <p:spPr>
            <a:xfrm rot="16200000" flipH="1">
              <a:off x="5319024" y="562697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" name="Conector reto 41"/>
            <p:cNvCxnSpPr/>
            <p:nvPr/>
          </p:nvCxnSpPr>
          <p:spPr>
            <a:xfrm rot="5400000">
              <a:off x="4890395" y="562697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3" name="Conector reto 42"/>
            <p:cNvCxnSpPr>
              <a:stCxn id="20" idx="7"/>
              <a:endCxn id="19" idx="3"/>
            </p:cNvCxnSpPr>
            <p:nvPr/>
          </p:nvCxnSpPr>
          <p:spPr>
            <a:xfrm flipV="1">
              <a:off x="3734395" y="4660124"/>
              <a:ext cx="904367" cy="2134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4" name="Conector reto 43"/>
            <p:cNvCxnSpPr>
              <a:stCxn id="20" idx="5"/>
              <a:endCxn id="21" idx="1"/>
            </p:cNvCxnSpPr>
            <p:nvPr/>
          </p:nvCxnSpPr>
          <p:spPr>
            <a:xfrm>
              <a:off x="3734395" y="5126137"/>
              <a:ext cx="485264" cy="3033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5" name="Conector reto 44"/>
            <p:cNvCxnSpPr>
              <a:stCxn id="22" idx="1"/>
              <a:endCxn id="19" idx="5"/>
            </p:cNvCxnSpPr>
            <p:nvPr/>
          </p:nvCxnSpPr>
          <p:spPr>
            <a:xfrm flipH="1" flipV="1">
              <a:off x="4891334" y="4660124"/>
              <a:ext cx="904607" cy="2358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6" name="Conector reto 45"/>
            <p:cNvCxnSpPr>
              <a:stCxn id="25" idx="7"/>
            </p:cNvCxnSpPr>
            <p:nvPr/>
          </p:nvCxnSpPr>
          <p:spPr>
            <a:xfrm rot="5400000" flipH="1" flipV="1">
              <a:off x="5338461" y="4988370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7" name="Conector reto 46"/>
            <p:cNvCxnSpPr>
              <a:endCxn id="11" idx="1"/>
            </p:cNvCxnSpPr>
            <p:nvPr/>
          </p:nvCxnSpPr>
          <p:spPr>
            <a:xfrm rot="16200000" flipH="1">
              <a:off x="6057116" y="4986945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8" name="Conector reto 47"/>
            <p:cNvCxnSpPr/>
            <p:nvPr/>
          </p:nvCxnSpPr>
          <p:spPr>
            <a:xfrm rot="16200000" flipH="1">
              <a:off x="3570902" y="565915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9" name="Conector reto 48"/>
            <p:cNvCxnSpPr/>
            <p:nvPr/>
          </p:nvCxnSpPr>
          <p:spPr>
            <a:xfrm rot="5400000">
              <a:off x="3142273" y="565915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" name="Conector reto 49"/>
            <p:cNvCxnSpPr/>
            <p:nvPr/>
          </p:nvCxnSpPr>
          <p:spPr>
            <a:xfrm rot="16200000" flipH="1">
              <a:off x="4463806" y="564571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" name="Conector reto 50"/>
            <p:cNvCxnSpPr/>
            <p:nvPr/>
          </p:nvCxnSpPr>
          <p:spPr>
            <a:xfrm rot="5400000">
              <a:off x="4035177" y="564571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" name="Conector reto 51"/>
            <p:cNvCxnSpPr/>
            <p:nvPr/>
          </p:nvCxnSpPr>
          <p:spPr>
            <a:xfrm rot="16200000" flipH="1">
              <a:off x="6716039" y="564571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Rubro-Negra caída para a Esquerda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Neste caso, o nó vermelho será sempre o valor menor de um nó contendo dois valores e três sub-árvores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893273" y="2734917"/>
            <a:ext cx="5357454" cy="2551471"/>
            <a:chOff x="1331641" y="1021544"/>
            <a:chExt cx="5357454" cy="2551471"/>
          </a:xfrm>
        </p:grpSpPr>
        <p:sp>
          <p:nvSpPr>
            <p:cNvPr id="6" name="Elipse 5"/>
            <p:cNvSpPr/>
            <p:nvPr/>
          </p:nvSpPr>
          <p:spPr>
            <a:xfrm>
              <a:off x="6246113" y="209308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rot="16200000" flipH="1">
              <a:off x="6071407" y="287568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Conector reto 7"/>
            <p:cNvCxnSpPr/>
            <p:nvPr/>
          </p:nvCxnSpPr>
          <p:spPr>
            <a:xfrm rot="5400000">
              <a:off x="5642778" y="287568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" name="Conector reto 8"/>
            <p:cNvCxnSpPr/>
            <p:nvPr/>
          </p:nvCxnSpPr>
          <p:spPr>
            <a:xfrm rot="16200000" flipH="1">
              <a:off x="1748753" y="337974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" name="Conector reto 9"/>
            <p:cNvCxnSpPr/>
            <p:nvPr/>
          </p:nvCxnSpPr>
          <p:spPr>
            <a:xfrm rot="5400000">
              <a:off x="1320124" y="337974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" name="Conector reto 10"/>
            <p:cNvCxnSpPr/>
            <p:nvPr/>
          </p:nvCxnSpPr>
          <p:spPr>
            <a:xfrm rot="5400000" flipH="1" flipV="1">
              <a:off x="1696240" y="2793335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" name="Conector reto 11"/>
            <p:cNvCxnSpPr>
              <a:stCxn id="18" idx="7"/>
            </p:cNvCxnSpPr>
            <p:nvPr/>
          </p:nvCxnSpPr>
          <p:spPr>
            <a:xfrm flipV="1">
              <a:off x="2254540" y="2163342"/>
              <a:ext cx="464658" cy="5200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" name="Conector reto 12"/>
            <p:cNvCxnSpPr>
              <a:endCxn id="19" idx="1"/>
            </p:cNvCxnSpPr>
            <p:nvPr/>
          </p:nvCxnSpPr>
          <p:spPr>
            <a:xfrm>
              <a:off x="2640084" y="2132093"/>
              <a:ext cx="467508" cy="55126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4" name="Elipse 13"/>
            <p:cNvSpPr/>
            <p:nvPr/>
          </p:nvSpPr>
          <p:spPr bwMode="gray">
            <a:xfrm>
              <a:off x="4366236" y="105216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3227053" y="1518179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3947133" y="2074110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5523415" y="154060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1949659" y="2631045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3055283" y="2631045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4808803" y="209308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5766083" y="263104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" name="Conector reto 21"/>
            <p:cNvCxnSpPr>
              <a:stCxn id="21" idx="7"/>
            </p:cNvCxnSpPr>
            <p:nvPr/>
          </p:nvCxnSpPr>
          <p:spPr>
            <a:xfrm flipV="1">
              <a:off x="6070964" y="2163342"/>
              <a:ext cx="464658" cy="5200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3" name="Elipse 22"/>
            <p:cNvSpPr/>
            <p:nvPr/>
          </p:nvSpPr>
          <p:spPr>
            <a:xfrm>
              <a:off x="1452286" y="3143682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2509823" y="2074110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171815" y="148478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438385" y="203746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886195" y="204639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317615" y="102154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470148" y="152641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95977" y="259684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994345" y="260958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763999" y="206531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194053" y="2056489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X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721279" y="260958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398604" y="310703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Conector reto 35"/>
            <p:cNvCxnSpPr/>
            <p:nvPr/>
          </p:nvCxnSpPr>
          <p:spPr>
            <a:xfrm rot="16200000" flipH="1">
              <a:off x="2218487" y="286445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" name="Conector reto 36"/>
            <p:cNvCxnSpPr/>
            <p:nvPr/>
          </p:nvCxnSpPr>
          <p:spPr>
            <a:xfrm rot="16200000" flipH="1">
              <a:off x="5098807" y="232390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Conector reto 37"/>
            <p:cNvCxnSpPr/>
            <p:nvPr/>
          </p:nvCxnSpPr>
          <p:spPr>
            <a:xfrm rot="5400000">
              <a:off x="4670178" y="232390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Conector reto 38"/>
            <p:cNvCxnSpPr>
              <a:stCxn id="15" idx="7"/>
              <a:endCxn id="14" idx="3"/>
            </p:cNvCxnSpPr>
            <p:nvPr/>
          </p:nvCxnSpPr>
          <p:spPr>
            <a:xfrm flipV="1">
              <a:off x="3531934" y="1357047"/>
              <a:ext cx="886611" cy="2134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Conector reto 39"/>
            <p:cNvCxnSpPr>
              <a:stCxn id="24" idx="7"/>
              <a:endCxn id="15" idx="3"/>
            </p:cNvCxnSpPr>
            <p:nvPr/>
          </p:nvCxnSpPr>
          <p:spPr>
            <a:xfrm flipV="1">
              <a:off x="2814704" y="1823060"/>
              <a:ext cx="464658" cy="3033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Conector reto 40"/>
            <p:cNvCxnSpPr>
              <a:stCxn id="15" idx="5"/>
              <a:endCxn id="16" idx="1"/>
            </p:cNvCxnSpPr>
            <p:nvPr/>
          </p:nvCxnSpPr>
          <p:spPr>
            <a:xfrm>
              <a:off x="3531934" y="1823060"/>
              <a:ext cx="467508" cy="3033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" name="Conector reto 41"/>
            <p:cNvCxnSpPr>
              <a:stCxn id="17" idx="1"/>
              <a:endCxn id="14" idx="5"/>
            </p:cNvCxnSpPr>
            <p:nvPr/>
          </p:nvCxnSpPr>
          <p:spPr>
            <a:xfrm flipH="1" flipV="1">
              <a:off x="4671117" y="1357047"/>
              <a:ext cx="904607" cy="2358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3" name="Conector reto 42"/>
            <p:cNvCxnSpPr>
              <a:stCxn id="20" idx="7"/>
            </p:cNvCxnSpPr>
            <p:nvPr/>
          </p:nvCxnSpPr>
          <p:spPr>
            <a:xfrm rot="5400000" flipH="1" flipV="1">
              <a:off x="5118244" y="1685293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4" name="Conector reto 43"/>
            <p:cNvCxnSpPr>
              <a:endCxn id="6" idx="1"/>
            </p:cNvCxnSpPr>
            <p:nvPr/>
          </p:nvCxnSpPr>
          <p:spPr>
            <a:xfrm rot="16200000" flipH="1">
              <a:off x="5836899" y="1683868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5" name="Conector reto 44"/>
            <p:cNvCxnSpPr/>
            <p:nvPr/>
          </p:nvCxnSpPr>
          <p:spPr>
            <a:xfrm rot="16200000" flipH="1">
              <a:off x="3350685" y="289207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6" name="Conector reto 45"/>
            <p:cNvCxnSpPr/>
            <p:nvPr/>
          </p:nvCxnSpPr>
          <p:spPr>
            <a:xfrm rot="5400000">
              <a:off x="2922056" y="289207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7" name="Conector reto 46"/>
            <p:cNvCxnSpPr/>
            <p:nvPr/>
          </p:nvCxnSpPr>
          <p:spPr>
            <a:xfrm rot="16200000" flipH="1">
              <a:off x="4243589" y="234264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8" name="Conector reto 47"/>
            <p:cNvCxnSpPr/>
            <p:nvPr/>
          </p:nvCxnSpPr>
          <p:spPr>
            <a:xfrm rot="5400000">
              <a:off x="3814960" y="234264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9" name="Conector reto 48"/>
            <p:cNvCxnSpPr/>
            <p:nvPr/>
          </p:nvCxnSpPr>
          <p:spPr>
            <a:xfrm rot="16200000" flipH="1">
              <a:off x="6495822" y="234264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99" name="Grupo 98"/>
          <p:cNvGrpSpPr/>
          <p:nvPr/>
        </p:nvGrpSpPr>
        <p:grpSpPr>
          <a:xfrm>
            <a:off x="1801794" y="5187344"/>
            <a:ext cx="5540413" cy="1527804"/>
            <a:chOff x="1403650" y="4324621"/>
            <a:chExt cx="5540413" cy="1527804"/>
          </a:xfrm>
        </p:grpSpPr>
        <p:sp>
          <p:nvSpPr>
            <p:cNvPr id="100" name="Retângulo de cantos arredondados 99"/>
            <p:cNvSpPr/>
            <p:nvPr/>
          </p:nvSpPr>
          <p:spPr>
            <a:xfrm>
              <a:off x="5720063" y="5355293"/>
              <a:ext cx="1224000" cy="432000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tângulo de cantos arredondados 100"/>
            <p:cNvSpPr/>
            <p:nvPr/>
          </p:nvSpPr>
          <p:spPr>
            <a:xfrm>
              <a:off x="1421405" y="5355293"/>
              <a:ext cx="1224000" cy="432000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tângulo de cantos arredondados 101"/>
            <p:cNvSpPr/>
            <p:nvPr/>
          </p:nvSpPr>
          <p:spPr>
            <a:xfrm>
              <a:off x="2650183" y="4783457"/>
              <a:ext cx="1224000" cy="432000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Conector reto 102"/>
            <p:cNvCxnSpPr/>
            <p:nvPr/>
          </p:nvCxnSpPr>
          <p:spPr>
            <a:xfrm>
              <a:off x="2974709" y="4996020"/>
              <a:ext cx="747376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4" name="Conector reto 103"/>
            <p:cNvCxnSpPr/>
            <p:nvPr/>
          </p:nvCxnSpPr>
          <p:spPr>
            <a:xfrm>
              <a:off x="5950540" y="5582276"/>
              <a:ext cx="747376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5" name="Elipse 104"/>
            <p:cNvSpPr/>
            <p:nvPr/>
          </p:nvSpPr>
          <p:spPr>
            <a:xfrm>
              <a:off x="6466330" y="5396159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6" name="Conector reto 105"/>
            <p:cNvCxnSpPr/>
            <p:nvPr/>
          </p:nvCxnSpPr>
          <p:spPr>
            <a:xfrm rot="16200000" flipH="1">
              <a:off x="6158998" y="56391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7" name="Conector reto 106"/>
            <p:cNvCxnSpPr/>
            <p:nvPr/>
          </p:nvCxnSpPr>
          <p:spPr>
            <a:xfrm rot="5400000">
              <a:off x="5730369" y="56391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8" name="Conector reto 107"/>
            <p:cNvCxnSpPr/>
            <p:nvPr/>
          </p:nvCxnSpPr>
          <p:spPr>
            <a:xfrm rot="16200000" flipH="1">
              <a:off x="1820762" y="5649086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9" name="Conector reto 108"/>
            <p:cNvCxnSpPr/>
            <p:nvPr/>
          </p:nvCxnSpPr>
          <p:spPr>
            <a:xfrm rot="5400000">
              <a:off x="1392133" y="5649086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0" name="Conector reto 109"/>
            <p:cNvCxnSpPr/>
            <p:nvPr/>
          </p:nvCxnSpPr>
          <p:spPr>
            <a:xfrm>
              <a:off x="1672503" y="5593976"/>
              <a:ext cx="747376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1" name="Conector reto 110"/>
            <p:cNvCxnSpPr>
              <a:stCxn id="117" idx="7"/>
            </p:cNvCxnSpPr>
            <p:nvPr/>
          </p:nvCxnSpPr>
          <p:spPr>
            <a:xfrm flipV="1">
              <a:off x="2474757" y="4930424"/>
              <a:ext cx="464658" cy="5200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2" name="Conector reto 111"/>
            <p:cNvCxnSpPr>
              <a:endCxn id="118" idx="1"/>
            </p:cNvCxnSpPr>
            <p:nvPr/>
          </p:nvCxnSpPr>
          <p:spPr>
            <a:xfrm>
              <a:off x="2860301" y="4899175"/>
              <a:ext cx="467508" cy="55126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13" name="Elipse 112"/>
            <p:cNvSpPr/>
            <p:nvPr/>
          </p:nvSpPr>
          <p:spPr bwMode="gray">
            <a:xfrm>
              <a:off x="4586453" y="435524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3429514" y="482125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4167350" y="5377187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5743632" y="4843681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2169876" y="5398127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3275500" y="5398127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5029020" y="5396159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5853674" y="5394553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Elipse 120"/>
            <p:cNvSpPr/>
            <p:nvPr/>
          </p:nvSpPr>
          <p:spPr>
            <a:xfrm>
              <a:off x="1524295" y="541302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Elipse 121"/>
            <p:cNvSpPr/>
            <p:nvPr/>
          </p:nvSpPr>
          <p:spPr>
            <a:xfrm>
              <a:off x="2730040" y="4819952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3374276" y="478786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2658602" y="478330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4106412" y="534947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4537832" y="432462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</a:t>
              </a:r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5690365" y="482948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2116194" y="536392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3214562" y="537666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4984216" y="536838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6414270" y="535956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X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5808870" y="537309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1470613" y="537637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34" name="Conector reto 133"/>
            <p:cNvCxnSpPr/>
            <p:nvPr/>
          </p:nvCxnSpPr>
          <p:spPr>
            <a:xfrm rot="16200000" flipH="1">
              <a:off x="2438704" y="563153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5" name="Conector reto 134"/>
            <p:cNvCxnSpPr/>
            <p:nvPr/>
          </p:nvCxnSpPr>
          <p:spPr>
            <a:xfrm rot="16200000" flipH="1">
              <a:off x="5319024" y="562697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6" name="Conector reto 135"/>
            <p:cNvCxnSpPr/>
            <p:nvPr/>
          </p:nvCxnSpPr>
          <p:spPr>
            <a:xfrm rot="5400000">
              <a:off x="4890395" y="562697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7" name="Conector reto 136"/>
            <p:cNvCxnSpPr>
              <a:stCxn id="114" idx="7"/>
              <a:endCxn id="113" idx="3"/>
            </p:cNvCxnSpPr>
            <p:nvPr/>
          </p:nvCxnSpPr>
          <p:spPr>
            <a:xfrm flipV="1">
              <a:off x="3734395" y="4660124"/>
              <a:ext cx="904367" cy="2134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8" name="Conector reto 137"/>
            <p:cNvCxnSpPr>
              <a:stCxn id="114" idx="5"/>
              <a:endCxn id="115" idx="1"/>
            </p:cNvCxnSpPr>
            <p:nvPr/>
          </p:nvCxnSpPr>
          <p:spPr>
            <a:xfrm>
              <a:off x="3734395" y="5126137"/>
              <a:ext cx="485264" cy="3033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9" name="Conector reto 138"/>
            <p:cNvCxnSpPr>
              <a:stCxn id="116" idx="1"/>
              <a:endCxn id="113" idx="5"/>
            </p:cNvCxnSpPr>
            <p:nvPr/>
          </p:nvCxnSpPr>
          <p:spPr>
            <a:xfrm flipH="1" flipV="1">
              <a:off x="4891334" y="4660124"/>
              <a:ext cx="904607" cy="2358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0" name="Conector reto 139"/>
            <p:cNvCxnSpPr>
              <a:stCxn id="119" idx="7"/>
            </p:cNvCxnSpPr>
            <p:nvPr/>
          </p:nvCxnSpPr>
          <p:spPr>
            <a:xfrm rot="5400000" flipH="1" flipV="1">
              <a:off x="5338461" y="4988370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1" name="Conector reto 140"/>
            <p:cNvCxnSpPr>
              <a:endCxn id="105" idx="1"/>
            </p:cNvCxnSpPr>
            <p:nvPr/>
          </p:nvCxnSpPr>
          <p:spPr>
            <a:xfrm rot="16200000" flipH="1">
              <a:off x="6057116" y="4986945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2" name="Conector reto 141"/>
            <p:cNvCxnSpPr/>
            <p:nvPr/>
          </p:nvCxnSpPr>
          <p:spPr>
            <a:xfrm rot="16200000" flipH="1">
              <a:off x="3570902" y="565915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3" name="Conector reto 142"/>
            <p:cNvCxnSpPr/>
            <p:nvPr/>
          </p:nvCxnSpPr>
          <p:spPr>
            <a:xfrm rot="5400000">
              <a:off x="3142273" y="565915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4" name="Conector reto 143"/>
            <p:cNvCxnSpPr/>
            <p:nvPr/>
          </p:nvCxnSpPr>
          <p:spPr>
            <a:xfrm rot="16200000" flipH="1">
              <a:off x="4463806" y="564571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5" name="Conector reto 144"/>
            <p:cNvCxnSpPr/>
            <p:nvPr/>
          </p:nvCxnSpPr>
          <p:spPr>
            <a:xfrm rot="5400000">
              <a:off x="4035177" y="564571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6" name="Conector reto 145"/>
            <p:cNvCxnSpPr/>
            <p:nvPr/>
          </p:nvCxnSpPr>
          <p:spPr>
            <a:xfrm rot="16200000" flipH="1">
              <a:off x="6716039" y="564571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Árvore Rubro-Negra caída para a Esquerda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Balancear a árvore rubro-negra equivale </a:t>
            </a:r>
            <a:r>
              <a:rPr lang="pt-BR" dirty="0" smtClean="0"/>
              <a:t>a manipular </a:t>
            </a:r>
            <a:r>
              <a:rPr lang="pt-BR" dirty="0"/>
              <a:t>uma árvore </a:t>
            </a:r>
            <a:r>
              <a:rPr lang="pt-BR" dirty="0" smtClean="0"/>
              <a:t>2-3, uma </a:t>
            </a:r>
            <a:r>
              <a:rPr lang="pt-BR" dirty="0"/>
              <a:t>tarefa muito mais simples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893273" y="2734917"/>
            <a:ext cx="5357454" cy="2551471"/>
            <a:chOff x="1331641" y="1021544"/>
            <a:chExt cx="5357454" cy="2551471"/>
          </a:xfrm>
        </p:grpSpPr>
        <p:sp>
          <p:nvSpPr>
            <p:cNvPr id="6" name="Elipse 5"/>
            <p:cNvSpPr/>
            <p:nvPr/>
          </p:nvSpPr>
          <p:spPr>
            <a:xfrm>
              <a:off x="6246113" y="209308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" name="Conector reto 6"/>
            <p:cNvCxnSpPr/>
            <p:nvPr/>
          </p:nvCxnSpPr>
          <p:spPr>
            <a:xfrm rot="16200000" flipH="1">
              <a:off x="6071407" y="287568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Conector reto 7"/>
            <p:cNvCxnSpPr/>
            <p:nvPr/>
          </p:nvCxnSpPr>
          <p:spPr>
            <a:xfrm rot="5400000">
              <a:off x="5642778" y="287568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" name="Conector reto 8"/>
            <p:cNvCxnSpPr/>
            <p:nvPr/>
          </p:nvCxnSpPr>
          <p:spPr>
            <a:xfrm rot="16200000" flipH="1">
              <a:off x="1748753" y="337974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" name="Conector reto 9"/>
            <p:cNvCxnSpPr/>
            <p:nvPr/>
          </p:nvCxnSpPr>
          <p:spPr>
            <a:xfrm rot="5400000">
              <a:off x="1320124" y="337974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" name="Conector reto 10"/>
            <p:cNvCxnSpPr/>
            <p:nvPr/>
          </p:nvCxnSpPr>
          <p:spPr>
            <a:xfrm rot="5400000" flipH="1" flipV="1">
              <a:off x="1696240" y="2793335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" name="Conector reto 11"/>
            <p:cNvCxnSpPr>
              <a:stCxn id="18" idx="7"/>
            </p:cNvCxnSpPr>
            <p:nvPr/>
          </p:nvCxnSpPr>
          <p:spPr>
            <a:xfrm flipV="1">
              <a:off x="2254540" y="2163342"/>
              <a:ext cx="464658" cy="5200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" name="Conector reto 12"/>
            <p:cNvCxnSpPr>
              <a:endCxn id="19" idx="1"/>
            </p:cNvCxnSpPr>
            <p:nvPr/>
          </p:nvCxnSpPr>
          <p:spPr>
            <a:xfrm>
              <a:off x="2640084" y="2132093"/>
              <a:ext cx="467508" cy="55126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4" name="Elipse 13"/>
            <p:cNvSpPr/>
            <p:nvPr/>
          </p:nvSpPr>
          <p:spPr bwMode="gray">
            <a:xfrm>
              <a:off x="4366236" y="105216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3227053" y="1518179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3947133" y="2074110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5523415" y="154060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1949659" y="2631045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3055283" y="2631045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Elipse 19"/>
            <p:cNvSpPr/>
            <p:nvPr/>
          </p:nvSpPr>
          <p:spPr>
            <a:xfrm>
              <a:off x="4808803" y="209308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5766083" y="263104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" name="Conector reto 21"/>
            <p:cNvCxnSpPr>
              <a:stCxn id="21" idx="7"/>
            </p:cNvCxnSpPr>
            <p:nvPr/>
          </p:nvCxnSpPr>
          <p:spPr>
            <a:xfrm flipV="1">
              <a:off x="6070964" y="2163342"/>
              <a:ext cx="464658" cy="5200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3" name="Elipse 22"/>
            <p:cNvSpPr/>
            <p:nvPr/>
          </p:nvSpPr>
          <p:spPr>
            <a:xfrm>
              <a:off x="1452286" y="3143682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Elipse 23"/>
            <p:cNvSpPr/>
            <p:nvPr/>
          </p:nvSpPr>
          <p:spPr>
            <a:xfrm>
              <a:off x="2509823" y="2074110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3171815" y="148478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2438385" y="203746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3886195" y="204639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4317615" y="102154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</a:t>
              </a: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5470148" y="152641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1895977" y="259684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994345" y="260958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4763999" y="206531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6194053" y="2056489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X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721279" y="260958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398604" y="310703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6" name="Conector reto 35"/>
            <p:cNvCxnSpPr/>
            <p:nvPr/>
          </p:nvCxnSpPr>
          <p:spPr>
            <a:xfrm rot="16200000" flipH="1">
              <a:off x="2218487" y="286445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7" name="Conector reto 36"/>
            <p:cNvCxnSpPr/>
            <p:nvPr/>
          </p:nvCxnSpPr>
          <p:spPr>
            <a:xfrm rot="16200000" flipH="1">
              <a:off x="5098807" y="232390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Conector reto 37"/>
            <p:cNvCxnSpPr/>
            <p:nvPr/>
          </p:nvCxnSpPr>
          <p:spPr>
            <a:xfrm rot="5400000">
              <a:off x="4670178" y="232390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Conector reto 38"/>
            <p:cNvCxnSpPr>
              <a:stCxn id="15" idx="7"/>
              <a:endCxn id="14" idx="3"/>
            </p:cNvCxnSpPr>
            <p:nvPr/>
          </p:nvCxnSpPr>
          <p:spPr>
            <a:xfrm flipV="1">
              <a:off x="3531934" y="1357047"/>
              <a:ext cx="886611" cy="2134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Conector reto 39"/>
            <p:cNvCxnSpPr>
              <a:stCxn id="24" idx="7"/>
              <a:endCxn id="15" idx="3"/>
            </p:cNvCxnSpPr>
            <p:nvPr/>
          </p:nvCxnSpPr>
          <p:spPr>
            <a:xfrm flipV="1">
              <a:off x="2814704" y="1823060"/>
              <a:ext cx="464658" cy="3033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Conector reto 40"/>
            <p:cNvCxnSpPr>
              <a:stCxn id="15" idx="5"/>
              <a:endCxn id="16" idx="1"/>
            </p:cNvCxnSpPr>
            <p:nvPr/>
          </p:nvCxnSpPr>
          <p:spPr>
            <a:xfrm>
              <a:off x="3531934" y="1823060"/>
              <a:ext cx="467508" cy="3033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" name="Conector reto 41"/>
            <p:cNvCxnSpPr>
              <a:stCxn id="17" idx="1"/>
              <a:endCxn id="14" idx="5"/>
            </p:cNvCxnSpPr>
            <p:nvPr/>
          </p:nvCxnSpPr>
          <p:spPr>
            <a:xfrm flipH="1" flipV="1">
              <a:off x="4671117" y="1357047"/>
              <a:ext cx="904607" cy="2358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3" name="Conector reto 42"/>
            <p:cNvCxnSpPr>
              <a:stCxn id="20" idx="7"/>
            </p:cNvCxnSpPr>
            <p:nvPr/>
          </p:nvCxnSpPr>
          <p:spPr>
            <a:xfrm rot="5400000" flipH="1" flipV="1">
              <a:off x="5118244" y="1685293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4" name="Conector reto 43"/>
            <p:cNvCxnSpPr>
              <a:endCxn id="6" idx="1"/>
            </p:cNvCxnSpPr>
            <p:nvPr/>
          </p:nvCxnSpPr>
          <p:spPr>
            <a:xfrm rot="16200000" flipH="1">
              <a:off x="5836899" y="1683868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5" name="Conector reto 44"/>
            <p:cNvCxnSpPr/>
            <p:nvPr/>
          </p:nvCxnSpPr>
          <p:spPr>
            <a:xfrm rot="16200000" flipH="1">
              <a:off x="3350685" y="289207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6" name="Conector reto 45"/>
            <p:cNvCxnSpPr/>
            <p:nvPr/>
          </p:nvCxnSpPr>
          <p:spPr>
            <a:xfrm rot="5400000">
              <a:off x="2922056" y="289207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7" name="Conector reto 46"/>
            <p:cNvCxnSpPr/>
            <p:nvPr/>
          </p:nvCxnSpPr>
          <p:spPr>
            <a:xfrm rot="16200000" flipH="1">
              <a:off x="4243589" y="234264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8" name="Conector reto 47"/>
            <p:cNvCxnSpPr/>
            <p:nvPr/>
          </p:nvCxnSpPr>
          <p:spPr>
            <a:xfrm rot="5400000">
              <a:off x="3814960" y="234264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9" name="Conector reto 48"/>
            <p:cNvCxnSpPr/>
            <p:nvPr/>
          </p:nvCxnSpPr>
          <p:spPr>
            <a:xfrm rot="16200000" flipH="1">
              <a:off x="6495822" y="234264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  <p:grpSp>
        <p:nvGrpSpPr>
          <p:cNvPr id="99" name="Grupo 98"/>
          <p:cNvGrpSpPr/>
          <p:nvPr/>
        </p:nvGrpSpPr>
        <p:grpSpPr>
          <a:xfrm>
            <a:off x="1801794" y="5187344"/>
            <a:ext cx="5540413" cy="1527804"/>
            <a:chOff x="1403650" y="4324621"/>
            <a:chExt cx="5540413" cy="1527804"/>
          </a:xfrm>
        </p:grpSpPr>
        <p:sp>
          <p:nvSpPr>
            <p:cNvPr id="100" name="Retângulo de cantos arredondados 99"/>
            <p:cNvSpPr/>
            <p:nvPr/>
          </p:nvSpPr>
          <p:spPr>
            <a:xfrm>
              <a:off x="5720063" y="5355293"/>
              <a:ext cx="1224000" cy="432000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1" name="Retângulo de cantos arredondados 100"/>
            <p:cNvSpPr/>
            <p:nvPr/>
          </p:nvSpPr>
          <p:spPr>
            <a:xfrm>
              <a:off x="1421405" y="5355293"/>
              <a:ext cx="1224000" cy="432000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2" name="Retângulo de cantos arredondados 101"/>
            <p:cNvSpPr/>
            <p:nvPr/>
          </p:nvSpPr>
          <p:spPr>
            <a:xfrm>
              <a:off x="2650183" y="4783457"/>
              <a:ext cx="1224000" cy="432000"/>
            </a:xfrm>
            <a:prstGeom prst="roundRect">
              <a:avLst/>
            </a:prstGeom>
            <a:solidFill>
              <a:sysClr val="window" lastClr="FFFFFF">
                <a:lumMod val="65000"/>
              </a:sysClr>
            </a:solidFill>
            <a:ln w="38100" cap="flat" cmpd="sng" algn="ctr">
              <a:noFill/>
              <a:prstDash val="solid"/>
              <a:round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3" name="Conector reto 102"/>
            <p:cNvCxnSpPr/>
            <p:nvPr/>
          </p:nvCxnSpPr>
          <p:spPr>
            <a:xfrm>
              <a:off x="2974709" y="4996020"/>
              <a:ext cx="747376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4" name="Conector reto 103"/>
            <p:cNvCxnSpPr/>
            <p:nvPr/>
          </p:nvCxnSpPr>
          <p:spPr>
            <a:xfrm>
              <a:off x="5950540" y="5582276"/>
              <a:ext cx="747376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5" name="Elipse 104"/>
            <p:cNvSpPr/>
            <p:nvPr/>
          </p:nvSpPr>
          <p:spPr>
            <a:xfrm>
              <a:off x="6466330" y="5396159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6" name="Conector reto 105"/>
            <p:cNvCxnSpPr/>
            <p:nvPr/>
          </p:nvCxnSpPr>
          <p:spPr>
            <a:xfrm rot="16200000" flipH="1">
              <a:off x="6158998" y="56391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7" name="Conector reto 106"/>
            <p:cNvCxnSpPr/>
            <p:nvPr/>
          </p:nvCxnSpPr>
          <p:spPr>
            <a:xfrm rot="5400000">
              <a:off x="5730369" y="56391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8" name="Conector reto 107"/>
            <p:cNvCxnSpPr/>
            <p:nvPr/>
          </p:nvCxnSpPr>
          <p:spPr>
            <a:xfrm rot="16200000" flipH="1">
              <a:off x="1820762" y="5649086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9" name="Conector reto 108"/>
            <p:cNvCxnSpPr/>
            <p:nvPr/>
          </p:nvCxnSpPr>
          <p:spPr>
            <a:xfrm rot="5400000">
              <a:off x="1392133" y="5649086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0" name="Conector reto 109"/>
            <p:cNvCxnSpPr/>
            <p:nvPr/>
          </p:nvCxnSpPr>
          <p:spPr>
            <a:xfrm>
              <a:off x="1672503" y="5593976"/>
              <a:ext cx="747376" cy="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1" name="Conector reto 110"/>
            <p:cNvCxnSpPr>
              <a:stCxn id="117" idx="7"/>
            </p:cNvCxnSpPr>
            <p:nvPr/>
          </p:nvCxnSpPr>
          <p:spPr>
            <a:xfrm flipV="1">
              <a:off x="2474757" y="4930424"/>
              <a:ext cx="464658" cy="52001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2" name="Conector reto 111"/>
            <p:cNvCxnSpPr>
              <a:endCxn id="118" idx="1"/>
            </p:cNvCxnSpPr>
            <p:nvPr/>
          </p:nvCxnSpPr>
          <p:spPr>
            <a:xfrm>
              <a:off x="2860301" y="4899175"/>
              <a:ext cx="467508" cy="55126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13" name="Elipse 112"/>
            <p:cNvSpPr/>
            <p:nvPr/>
          </p:nvSpPr>
          <p:spPr bwMode="gray">
            <a:xfrm>
              <a:off x="4586453" y="435524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Elipse 113"/>
            <p:cNvSpPr/>
            <p:nvPr/>
          </p:nvSpPr>
          <p:spPr>
            <a:xfrm>
              <a:off x="3429514" y="482125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4167350" y="5377187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5743632" y="4843681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Elipse 116"/>
            <p:cNvSpPr/>
            <p:nvPr/>
          </p:nvSpPr>
          <p:spPr>
            <a:xfrm>
              <a:off x="2169876" y="5398127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3275500" y="5398127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5029020" y="5396159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Elipse 119"/>
            <p:cNvSpPr/>
            <p:nvPr/>
          </p:nvSpPr>
          <p:spPr>
            <a:xfrm>
              <a:off x="5853674" y="5394553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Elipse 120"/>
            <p:cNvSpPr/>
            <p:nvPr/>
          </p:nvSpPr>
          <p:spPr>
            <a:xfrm>
              <a:off x="1524295" y="541302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Elipse 121"/>
            <p:cNvSpPr/>
            <p:nvPr/>
          </p:nvSpPr>
          <p:spPr>
            <a:xfrm>
              <a:off x="2730040" y="4819952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3" name="CaixaDeTexto 122"/>
            <p:cNvSpPr txBox="1"/>
            <p:nvPr/>
          </p:nvSpPr>
          <p:spPr>
            <a:xfrm>
              <a:off x="3374276" y="478786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J</a:t>
              </a:r>
            </a:p>
          </p:txBody>
        </p:sp>
        <p:sp>
          <p:nvSpPr>
            <p:cNvPr id="124" name="CaixaDeTexto 123"/>
            <p:cNvSpPr txBox="1"/>
            <p:nvPr/>
          </p:nvSpPr>
          <p:spPr>
            <a:xfrm>
              <a:off x="2658602" y="478330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E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4106412" y="534947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L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CaixaDeTexto 125"/>
            <p:cNvSpPr txBox="1"/>
            <p:nvPr/>
          </p:nvSpPr>
          <p:spPr>
            <a:xfrm>
              <a:off x="4537832" y="432462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M</a:t>
              </a:r>
            </a:p>
          </p:txBody>
        </p:sp>
        <p:sp>
          <p:nvSpPr>
            <p:cNvPr id="127" name="CaixaDeTexto 126"/>
            <p:cNvSpPr txBox="1"/>
            <p:nvPr/>
          </p:nvSpPr>
          <p:spPr>
            <a:xfrm>
              <a:off x="5690365" y="482948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R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CaixaDeTexto 127"/>
            <p:cNvSpPr txBox="1"/>
            <p:nvPr/>
          </p:nvSpPr>
          <p:spPr>
            <a:xfrm>
              <a:off x="2116194" y="536392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3214562" y="537666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H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CaixaDeTexto 129"/>
            <p:cNvSpPr txBox="1"/>
            <p:nvPr/>
          </p:nvSpPr>
          <p:spPr>
            <a:xfrm>
              <a:off x="4984216" y="536838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P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CaixaDeTexto 130"/>
            <p:cNvSpPr txBox="1"/>
            <p:nvPr/>
          </p:nvSpPr>
          <p:spPr>
            <a:xfrm>
              <a:off x="6414270" y="535956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X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5808870" y="537309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</a:t>
              </a:r>
            </a:p>
          </p:txBody>
        </p:sp>
        <p:sp>
          <p:nvSpPr>
            <p:cNvPr id="133" name="CaixaDeTexto 132"/>
            <p:cNvSpPr txBox="1"/>
            <p:nvPr/>
          </p:nvSpPr>
          <p:spPr>
            <a:xfrm>
              <a:off x="1470613" y="537637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134" name="Conector reto 133"/>
            <p:cNvCxnSpPr/>
            <p:nvPr/>
          </p:nvCxnSpPr>
          <p:spPr>
            <a:xfrm rot="16200000" flipH="1">
              <a:off x="2438704" y="563153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5" name="Conector reto 134"/>
            <p:cNvCxnSpPr/>
            <p:nvPr/>
          </p:nvCxnSpPr>
          <p:spPr>
            <a:xfrm rot="16200000" flipH="1">
              <a:off x="5319024" y="562697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6" name="Conector reto 135"/>
            <p:cNvCxnSpPr/>
            <p:nvPr/>
          </p:nvCxnSpPr>
          <p:spPr>
            <a:xfrm rot="5400000">
              <a:off x="4890395" y="562697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7" name="Conector reto 136"/>
            <p:cNvCxnSpPr>
              <a:stCxn id="114" idx="7"/>
              <a:endCxn id="113" idx="3"/>
            </p:cNvCxnSpPr>
            <p:nvPr/>
          </p:nvCxnSpPr>
          <p:spPr>
            <a:xfrm flipV="1">
              <a:off x="3734395" y="4660124"/>
              <a:ext cx="904367" cy="2134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8" name="Conector reto 137"/>
            <p:cNvCxnSpPr>
              <a:stCxn id="114" idx="5"/>
              <a:endCxn id="115" idx="1"/>
            </p:cNvCxnSpPr>
            <p:nvPr/>
          </p:nvCxnSpPr>
          <p:spPr>
            <a:xfrm>
              <a:off x="3734395" y="5126137"/>
              <a:ext cx="485264" cy="30335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9" name="Conector reto 138"/>
            <p:cNvCxnSpPr>
              <a:stCxn id="116" idx="1"/>
              <a:endCxn id="113" idx="5"/>
            </p:cNvCxnSpPr>
            <p:nvPr/>
          </p:nvCxnSpPr>
          <p:spPr>
            <a:xfrm flipH="1" flipV="1">
              <a:off x="4891334" y="4660124"/>
              <a:ext cx="904607" cy="23586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0" name="Conector reto 139"/>
            <p:cNvCxnSpPr>
              <a:stCxn id="119" idx="7"/>
            </p:cNvCxnSpPr>
            <p:nvPr/>
          </p:nvCxnSpPr>
          <p:spPr>
            <a:xfrm rot="5400000" flipH="1" flipV="1">
              <a:off x="5338461" y="4988370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1" name="Conector reto 140"/>
            <p:cNvCxnSpPr>
              <a:endCxn id="105" idx="1"/>
            </p:cNvCxnSpPr>
            <p:nvPr/>
          </p:nvCxnSpPr>
          <p:spPr>
            <a:xfrm rot="16200000" flipH="1">
              <a:off x="6057116" y="4986945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2" name="Conector reto 141"/>
            <p:cNvCxnSpPr/>
            <p:nvPr/>
          </p:nvCxnSpPr>
          <p:spPr>
            <a:xfrm rot="16200000" flipH="1">
              <a:off x="3570902" y="565915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3" name="Conector reto 142"/>
            <p:cNvCxnSpPr/>
            <p:nvPr/>
          </p:nvCxnSpPr>
          <p:spPr>
            <a:xfrm rot="5400000">
              <a:off x="3142273" y="565915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4" name="Conector reto 143"/>
            <p:cNvCxnSpPr/>
            <p:nvPr/>
          </p:nvCxnSpPr>
          <p:spPr>
            <a:xfrm rot="16200000" flipH="1">
              <a:off x="4463806" y="564571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5" name="Conector reto 144"/>
            <p:cNvCxnSpPr/>
            <p:nvPr/>
          </p:nvCxnSpPr>
          <p:spPr>
            <a:xfrm rot="5400000">
              <a:off x="4035177" y="564571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6" name="Conector reto 145"/>
            <p:cNvCxnSpPr/>
            <p:nvPr/>
          </p:nvCxnSpPr>
          <p:spPr>
            <a:xfrm rot="16200000" flipH="1">
              <a:off x="6716039" y="564571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876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Árvore Rubro Negra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Definindo a árvore</a:t>
            </a:r>
          </a:p>
          <a:p>
            <a:pPr lvl="1"/>
            <a:r>
              <a:rPr lang="pt-BR" dirty="0" smtClean="0"/>
              <a:t>Criação e destruição: igual a da árvore binária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0"/>
          <a:stretch/>
        </p:blipFill>
        <p:spPr bwMode="auto">
          <a:xfrm>
            <a:off x="1397834" y="2788470"/>
            <a:ext cx="6348331" cy="3952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676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Troca das cores dos nós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Durante o balanceamento da árvore</a:t>
            </a:r>
          </a:p>
          <a:p>
            <a:pPr lvl="1"/>
            <a:r>
              <a:rPr lang="pt-BR" dirty="0" smtClean="0"/>
              <a:t>Necessidade de mudar a cor de um nó e de seus filhos de </a:t>
            </a:r>
            <a:r>
              <a:rPr lang="pt-BR" b="1" dirty="0" smtClean="0">
                <a:solidFill>
                  <a:srgbClr val="FF0000"/>
                </a:solidFill>
              </a:rPr>
              <a:t>vermelho</a:t>
            </a:r>
            <a:r>
              <a:rPr lang="pt-BR" dirty="0" smtClean="0"/>
              <a:t> para </a:t>
            </a:r>
            <a:r>
              <a:rPr lang="pt-BR" b="1" dirty="0" smtClean="0"/>
              <a:t>preto </a:t>
            </a:r>
            <a:r>
              <a:rPr lang="pt-BR" dirty="0" smtClean="0"/>
              <a:t>ou vice-versa</a:t>
            </a:r>
          </a:p>
          <a:p>
            <a:pPr lvl="1"/>
            <a:r>
              <a:rPr lang="pt-BR" dirty="0" smtClean="0"/>
              <a:t>Exemplo: um nó possui dois filhos </a:t>
            </a:r>
            <a:r>
              <a:rPr lang="pt-BR" b="1" dirty="0" smtClean="0">
                <a:solidFill>
                  <a:srgbClr val="FF0000"/>
                </a:solidFill>
              </a:rPr>
              <a:t>vermelhos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Violação de uma das propriedades da árvore </a:t>
            </a:r>
          </a:p>
        </p:txBody>
      </p:sp>
      <p:grpSp>
        <p:nvGrpSpPr>
          <p:cNvPr id="28" name="Grupo 27"/>
          <p:cNvGrpSpPr/>
          <p:nvPr/>
        </p:nvGrpSpPr>
        <p:grpSpPr>
          <a:xfrm>
            <a:off x="3347639" y="4718241"/>
            <a:ext cx="2448723" cy="1496840"/>
            <a:chOff x="824429" y="4718241"/>
            <a:chExt cx="2448723" cy="1496840"/>
          </a:xfrm>
        </p:grpSpPr>
        <p:cxnSp>
          <p:nvCxnSpPr>
            <p:cNvPr id="5" name="Conector reto 4"/>
            <p:cNvCxnSpPr/>
            <p:nvPr/>
          </p:nvCxnSpPr>
          <p:spPr>
            <a:xfrm rot="16200000" flipH="1">
              <a:off x="1241541" y="602180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" name="Conector reto 5"/>
            <p:cNvCxnSpPr/>
            <p:nvPr/>
          </p:nvCxnSpPr>
          <p:spPr>
            <a:xfrm rot="5400000">
              <a:off x="812912" y="602180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Conector reto 6"/>
            <p:cNvCxnSpPr/>
            <p:nvPr/>
          </p:nvCxnSpPr>
          <p:spPr>
            <a:xfrm rot="16200000" flipH="1">
              <a:off x="3079879" y="602180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Conector reto 7"/>
            <p:cNvCxnSpPr/>
            <p:nvPr/>
          </p:nvCxnSpPr>
          <p:spPr>
            <a:xfrm rot="5400000">
              <a:off x="2651250" y="602180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3" name="Elipse 12"/>
            <p:cNvSpPr/>
            <p:nvPr/>
          </p:nvSpPr>
          <p:spPr bwMode="gray">
            <a:xfrm>
              <a:off x="1856381" y="5081598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944476" y="571501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Conector reto 14"/>
            <p:cNvCxnSpPr>
              <a:stCxn id="14" idx="7"/>
              <a:endCxn id="13" idx="3"/>
            </p:cNvCxnSpPr>
            <p:nvPr/>
          </p:nvCxnSpPr>
          <p:spPr>
            <a:xfrm rot="5400000" flipH="1" flipV="1">
              <a:off x="1388601" y="5247236"/>
              <a:ext cx="380845" cy="65933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6" name="Elipse 15"/>
            <p:cNvSpPr/>
            <p:nvPr/>
          </p:nvSpPr>
          <p:spPr>
            <a:xfrm>
              <a:off x="2786282" y="5737440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" name="Conector reto 16"/>
            <p:cNvCxnSpPr>
              <a:stCxn id="16" idx="1"/>
              <a:endCxn id="13" idx="5"/>
            </p:cNvCxnSpPr>
            <p:nvPr/>
          </p:nvCxnSpPr>
          <p:spPr>
            <a:xfrm rot="16200000" flipV="1">
              <a:off x="2298292" y="5249449"/>
              <a:ext cx="403270" cy="6773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" name="Conector reto 22"/>
            <p:cNvCxnSpPr/>
            <p:nvPr/>
          </p:nvCxnSpPr>
          <p:spPr>
            <a:xfrm rot="5400000" flipH="1" flipV="1">
              <a:off x="1863094" y="4898240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5" name="CaixaDeTexto 24"/>
            <p:cNvSpPr txBox="1"/>
            <p:nvPr/>
          </p:nvSpPr>
          <p:spPr>
            <a:xfrm>
              <a:off x="1714480" y="4783704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Troca das cores dos nós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Operação de mudança de cor </a:t>
            </a:r>
          </a:p>
          <a:p>
            <a:pPr lvl="1"/>
            <a:r>
              <a:rPr lang="pt-BR" dirty="0" smtClean="0"/>
              <a:t>Não altera o número de nós pretos da raiz até os nós folhas. </a:t>
            </a:r>
          </a:p>
          <a:p>
            <a:pPr lvl="1"/>
            <a:r>
              <a:rPr lang="pt-BR" dirty="0" smtClean="0"/>
              <a:t>Problema: pode introduzir dois nós consecutivos </a:t>
            </a:r>
            <a:r>
              <a:rPr lang="pt-BR" b="1" dirty="0" smtClean="0">
                <a:solidFill>
                  <a:srgbClr val="FF0000"/>
                </a:solidFill>
              </a:rPr>
              <a:t>vermelhos</a:t>
            </a:r>
            <a:r>
              <a:rPr lang="pt-BR" dirty="0" smtClean="0"/>
              <a:t> na árvore</a:t>
            </a:r>
          </a:p>
          <a:p>
            <a:pPr lvl="2"/>
            <a:r>
              <a:rPr lang="pt-BR" dirty="0" smtClean="0"/>
              <a:t>Deve ser corrigido com outras operações</a:t>
            </a:r>
            <a:endParaRPr lang="pt-BR" dirty="0"/>
          </a:p>
        </p:txBody>
      </p:sp>
      <p:grpSp>
        <p:nvGrpSpPr>
          <p:cNvPr id="28" name="Grupo 27"/>
          <p:cNvGrpSpPr/>
          <p:nvPr/>
        </p:nvGrpSpPr>
        <p:grpSpPr>
          <a:xfrm>
            <a:off x="824429" y="4718241"/>
            <a:ext cx="7553617" cy="1496840"/>
            <a:chOff x="824429" y="4718241"/>
            <a:chExt cx="7553617" cy="1496840"/>
          </a:xfrm>
        </p:grpSpPr>
        <p:cxnSp>
          <p:nvCxnSpPr>
            <p:cNvPr id="5" name="Conector reto 4"/>
            <p:cNvCxnSpPr/>
            <p:nvPr/>
          </p:nvCxnSpPr>
          <p:spPr>
            <a:xfrm rot="16200000" flipH="1">
              <a:off x="1241541" y="602180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" name="Conector reto 5"/>
            <p:cNvCxnSpPr/>
            <p:nvPr/>
          </p:nvCxnSpPr>
          <p:spPr>
            <a:xfrm rot="5400000">
              <a:off x="812912" y="602180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Conector reto 6"/>
            <p:cNvCxnSpPr/>
            <p:nvPr/>
          </p:nvCxnSpPr>
          <p:spPr>
            <a:xfrm rot="16200000" flipH="1">
              <a:off x="3079879" y="602180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Conector reto 7"/>
            <p:cNvCxnSpPr/>
            <p:nvPr/>
          </p:nvCxnSpPr>
          <p:spPr>
            <a:xfrm rot="5400000">
              <a:off x="2651250" y="602180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" name="Conector reto 8"/>
            <p:cNvCxnSpPr/>
            <p:nvPr/>
          </p:nvCxnSpPr>
          <p:spPr>
            <a:xfrm rot="16200000" flipH="1">
              <a:off x="6431379" y="602180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" name="Conector reto 9"/>
            <p:cNvCxnSpPr/>
            <p:nvPr/>
          </p:nvCxnSpPr>
          <p:spPr>
            <a:xfrm rot="5400000">
              <a:off x="6002750" y="602180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" name="Conector reto 10"/>
            <p:cNvCxnSpPr/>
            <p:nvPr/>
          </p:nvCxnSpPr>
          <p:spPr>
            <a:xfrm rot="16200000" flipH="1">
              <a:off x="8184773" y="602180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" name="Conector reto 11"/>
            <p:cNvCxnSpPr/>
            <p:nvPr/>
          </p:nvCxnSpPr>
          <p:spPr>
            <a:xfrm rot="5400000">
              <a:off x="7756144" y="602180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3" name="Elipse 12"/>
            <p:cNvSpPr/>
            <p:nvPr/>
          </p:nvSpPr>
          <p:spPr bwMode="gray">
            <a:xfrm>
              <a:off x="1856381" y="5081598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944476" y="571501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Conector reto 14"/>
            <p:cNvCxnSpPr>
              <a:stCxn id="14" idx="7"/>
              <a:endCxn id="13" idx="3"/>
            </p:cNvCxnSpPr>
            <p:nvPr/>
          </p:nvCxnSpPr>
          <p:spPr>
            <a:xfrm rot="5400000" flipH="1" flipV="1">
              <a:off x="1388601" y="5247236"/>
              <a:ext cx="380845" cy="65933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6" name="Elipse 15"/>
            <p:cNvSpPr/>
            <p:nvPr/>
          </p:nvSpPr>
          <p:spPr>
            <a:xfrm>
              <a:off x="2786282" y="5737440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" name="Conector reto 16"/>
            <p:cNvCxnSpPr>
              <a:stCxn id="16" idx="1"/>
              <a:endCxn id="13" idx="5"/>
            </p:cNvCxnSpPr>
            <p:nvPr/>
          </p:nvCxnSpPr>
          <p:spPr>
            <a:xfrm rot="16200000" flipV="1">
              <a:off x="2298292" y="5249449"/>
              <a:ext cx="403270" cy="6773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8" name="Elipse 17"/>
            <p:cNvSpPr/>
            <p:nvPr/>
          </p:nvSpPr>
          <p:spPr bwMode="gray">
            <a:xfrm>
              <a:off x="6977428" y="5081598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6127436" y="5715015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Conector reto 19"/>
            <p:cNvCxnSpPr>
              <a:stCxn id="19" idx="7"/>
              <a:endCxn id="18" idx="3"/>
            </p:cNvCxnSpPr>
            <p:nvPr/>
          </p:nvCxnSpPr>
          <p:spPr>
            <a:xfrm rot="5400000" flipH="1" flipV="1">
              <a:off x="6540605" y="5278192"/>
              <a:ext cx="380845" cy="5974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1" name="Elipse 20"/>
            <p:cNvSpPr/>
            <p:nvPr/>
          </p:nvSpPr>
          <p:spPr>
            <a:xfrm>
              <a:off x="7888279" y="5737440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" name="Conector reto 21"/>
            <p:cNvCxnSpPr>
              <a:stCxn id="21" idx="1"/>
              <a:endCxn id="18" idx="5"/>
            </p:cNvCxnSpPr>
            <p:nvPr/>
          </p:nvCxnSpPr>
          <p:spPr>
            <a:xfrm rot="16200000" flipV="1">
              <a:off x="7409814" y="5258974"/>
              <a:ext cx="403270" cy="65827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" name="Conector reto 22"/>
            <p:cNvCxnSpPr/>
            <p:nvPr/>
          </p:nvCxnSpPr>
          <p:spPr>
            <a:xfrm rot="5400000" flipH="1" flipV="1">
              <a:off x="1863094" y="4898240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" name="Conector reto 23"/>
            <p:cNvCxnSpPr/>
            <p:nvPr/>
          </p:nvCxnSpPr>
          <p:spPr>
            <a:xfrm rot="5400000" flipH="1" flipV="1">
              <a:off x="6974616" y="4898240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5" name="CaixaDeTexto 24"/>
            <p:cNvSpPr txBox="1"/>
            <p:nvPr/>
          </p:nvSpPr>
          <p:spPr>
            <a:xfrm>
              <a:off x="1714480" y="4783704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6858016" y="4795846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Seta para a direita 26"/>
            <p:cNvSpPr/>
            <p:nvPr/>
          </p:nvSpPr>
          <p:spPr>
            <a:xfrm>
              <a:off x="4319402" y="5340811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Árvore Rubro Negra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Acessando a cor e trocando as cores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40"/>
          <a:stretch/>
        </p:blipFill>
        <p:spPr bwMode="auto">
          <a:xfrm>
            <a:off x="1397834" y="2115394"/>
            <a:ext cx="6348331" cy="368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9495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Árvore AVL</a:t>
            </a:r>
          </a:p>
          <a:p>
            <a:pPr lvl="1"/>
            <a:r>
              <a:rPr lang="pt-BR" dirty="0" smtClean="0"/>
              <a:t>Utiliza quatro funções de rotação para </a:t>
            </a:r>
            <a:r>
              <a:rPr lang="pt-BR" dirty="0" err="1" smtClean="0"/>
              <a:t>rebalancear</a:t>
            </a:r>
            <a:r>
              <a:rPr lang="pt-BR" dirty="0" smtClean="0"/>
              <a:t> a árvore</a:t>
            </a:r>
          </a:p>
          <a:p>
            <a:r>
              <a:rPr lang="pt-BR" dirty="0" smtClean="0"/>
              <a:t>Árvore rubro-negra </a:t>
            </a:r>
          </a:p>
          <a:p>
            <a:pPr lvl="1"/>
            <a:r>
              <a:rPr lang="pt-BR" dirty="0" smtClean="0"/>
              <a:t>Possui apenas duas funções de rotação</a:t>
            </a:r>
          </a:p>
          <a:p>
            <a:pPr lvl="2"/>
            <a:r>
              <a:rPr lang="pt-BR" dirty="0" smtClean="0"/>
              <a:t>Rotação à Esquerda</a:t>
            </a:r>
          </a:p>
          <a:p>
            <a:pPr lvl="2"/>
            <a:r>
              <a:rPr lang="pt-BR" dirty="0" smtClean="0"/>
              <a:t>Rotação à Direita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Também conhecida como árvore vermelho-preto ou </a:t>
            </a:r>
            <a:r>
              <a:rPr lang="pt-BR" dirty="0" err="1" smtClean="0"/>
              <a:t>red-black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Tipo de árvore binária balanceada</a:t>
            </a:r>
          </a:p>
          <a:p>
            <a:pPr lvl="1"/>
            <a:r>
              <a:rPr lang="pt-BR" dirty="0" smtClean="0"/>
              <a:t>Originalmente criada por Rudolf Bayer em 1972</a:t>
            </a:r>
          </a:p>
          <a:p>
            <a:pPr lvl="2"/>
            <a:r>
              <a:rPr lang="pt-BR" dirty="0" smtClean="0"/>
              <a:t>Chamadas de Árvores Binárias Simétricas</a:t>
            </a:r>
          </a:p>
          <a:p>
            <a:pPr lvl="1"/>
            <a:r>
              <a:rPr lang="pt-BR" dirty="0" smtClean="0"/>
              <a:t>Adquiriu o seu nome atual em um trabalho de </a:t>
            </a:r>
            <a:r>
              <a:rPr lang="pt-BR" dirty="0" err="1" smtClean="0"/>
              <a:t>Leonidas</a:t>
            </a:r>
            <a:r>
              <a:rPr lang="pt-BR" dirty="0" smtClean="0"/>
              <a:t> J. </a:t>
            </a:r>
            <a:r>
              <a:rPr lang="pt-BR" dirty="0" err="1" smtClean="0"/>
              <a:t>Guibas</a:t>
            </a:r>
            <a:r>
              <a:rPr lang="pt-BR" dirty="0" smtClean="0"/>
              <a:t> e Robert </a:t>
            </a:r>
            <a:r>
              <a:rPr lang="pt-BR" dirty="0" err="1" smtClean="0"/>
              <a:t>Sedgewick</a:t>
            </a:r>
            <a:r>
              <a:rPr lang="pt-BR" dirty="0" smtClean="0"/>
              <a:t> de 1978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Funcionamento</a:t>
            </a:r>
          </a:p>
          <a:p>
            <a:pPr lvl="1"/>
            <a:r>
              <a:rPr lang="pt-BR" dirty="0" smtClean="0"/>
              <a:t>Dado um conjunto de três nós, visa deslocar um nó </a:t>
            </a:r>
            <a:r>
              <a:rPr lang="pt-BR" b="1" dirty="0" smtClean="0">
                <a:solidFill>
                  <a:srgbClr val="FF0000"/>
                </a:solidFill>
              </a:rPr>
              <a:t>vermelho </a:t>
            </a:r>
            <a:r>
              <a:rPr lang="pt-BR" dirty="0" smtClean="0"/>
              <a:t>que esteja à </a:t>
            </a:r>
            <a:r>
              <a:rPr lang="pt-BR" b="1" dirty="0" smtClean="0"/>
              <a:t>esquerda </a:t>
            </a:r>
            <a:r>
              <a:rPr lang="pt-BR" dirty="0" smtClean="0"/>
              <a:t>para à </a:t>
            </a:r>
            <a:r>
              <a:rPr lang="pt-BR" b="1" dirty="0" smtClean="0"/>
              <a:t>direita </a:t>
            </a:r>
            <a:r>
              <a:rPr lang="pt-BR" dirty="0" smtClean="0"/>
              <a:t>e vice-versa. </a:t>
            </a:r>
          </a:p>
          <a:p>
            <a:pPr lvl="1"/>
            <a:r>
              <a:rPr lang="pt-BR" dirty="0" smtClean="0"/>
              <a:t>Mais simples de implementar e de depurar em comparação com as rotações da árvore AVL</a:t>
            </a:r>
          </a:p>
          <a:p>
            <a:pPr lvl="2"/>
            <a:r>
              <a:rPr lang="pt-BR" dirty="0" smtClean="0"/>
              <a:t>As operações de rotação apenas atualizam ponteiros</a:t>
            </a:r>
          </a:p>
          <a:p>
            <a:pPr lvl="2"/>
            <a:r>
              <a:rPr lang="pt-BR" dirty="0" smtClean="0"/>
              <a:t>Complexidade é </a:t>
            </a:r>
            <a:r>
              <a:rPr lang="pt-BR" b="1" i="1" dirty="0" smtClean="0"/>
              <a:t>O(1)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Rotação à </a:t>
            </a:r>
            <a:r>
              <a:rPr lang="pt-BR" dirty="0" smtClean="0"/>
              <a:t>Esquerda</a:t>
            </a:r>
            <a:endParaRPr lang="pt-BR" dirty="0"/>
          </a:p>
          <a:p>
            <a:pPr lvl="1"/>
            <a:r>
              <a:rPr lang="pt-BR" dirty="0" smtClean="0"/>
              <a:t>Recebe </a:t>
            </a:r>
            <a:r>
              <a:rPr lang="pt-BR" dirty="0"/>
              <a:t>um nó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dirty="0"/>
              <a:t>com </a:t>
            </a:r>
            <a:r>
              <a:rPr lang="pt-BR" b="1" dirty="0" smtClean="0"/>
              <a:t>B</a:t>
            </a:r>
            <a:r>
              <a:rPr lang="pt-BR" dirty="0" smtClean="0"/>
              <a:t> </a:t>
            </a:r>
            <a:r>
              <a:rPr lang="pt-BR" dirty="0"/>
              <a:t>como filho </a:t>
            </a:r>
            <a:r>
              <a:rPr lang="pt-BR" b="1" dirty="0" smtClean="0"/>
              <a:t>direito</a:t>
            </a:r>
          </a:p>
          <a:p>
            <a:pPr lvl="1"/>
            <a:r>
              <a:rPr lang="pt-BR" dirty="0" smtClean="0"/>
              <a:t>Move </a:t>
            </a:r>
            <a:r>
              <a:rPr lang="pt-BR" b="1" dirty="0" smtClean="0"/>
              <a:t>B</a:t>
            </a:r>
            <a:r>
              <a:rPr lang="pt-BR" dirty="0" smtClean="0"/>
              <a:t> </a:t>
            </a:r>
            <a:r>
              <a:rPr lang="pt-BR" dirty="0"/>
              <a:t>para o lugar de </a:t>
            </a:r>
            <a:r>
              <a:rPr lang="pt-BR" b="1" dirty="0" smtClean="0"/>
              <a:t>A</a:t>
            </a:r>
            <a:r>
              <a:rPr lang="pt-BR" dirty="0" smtClean="0"/>
              <a:t>,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smtClean="0"/>
              <a:t>torna o </a:t>
            </a:r>
            <a:r>
              <a:rPr lang="pt-BR" dirty="0"/>
              <a:t>filho </a:t>
            </a:r>
            <a:r>
              <a:rPr lang="pt-BR" b="1" dirty="0" smtClean="0"/>
              <a:t>esquerdo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b="1" dirty="0" smtClean="0"/>
              <a:t>B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pt-BR" b="1" dirty="0" smtClean="0"/>
              <a:t>B</a:t>
            </a:r>
            <a:r>
              <a:rPr lang="pt-BR" dirty="0" smtClean="0"/>
              <a:t> </a:t>
            </a:r>
            <a:r>
              <a:rPr lang="pt-BR" dirty="0"/>
              <a:t>recebe a cor de </a:t>
            </a:r>
            <a:r>
              <a:rPr lang="pt-BR" b="1" dirty="0" smtClean="0"/>
              <a:t>A</a:t>
            </a:r>
            <a:r>
              <a:rPr lang="pt-BR" dirty="0" smtClean="0"/>
              <a:t>,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dirty="0"/>
              <a:t>fica </a:t>
            </a:r>
            <a:r>
              <a:rPr lang="pt-BR" b="1" dirty="0" smtClean="0">
                <a:solidFill>
                  <a:srgbClr val="FF0000"/>
                </a:solidFill>
              </a:rPr>
              <a:t>vermelho</a:t>
            </a:r>
            <a:endParaRPr lang="pt-BR" dirty="0">
              <a:solidFill>
                <a:srgbClr val="FF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17" b="31447"/>
          <a:stretch/>
        </p:blipFill>
        <p:spPr bwMode="auto">
          <a:xfrm>
            <a:off x="1397834" y="4365104"/>
            <a:ext cx="6348331" cy="177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Rotação à Esquerda</a:t>
            </a:r>
          </a:p>
          <a:p>
            <a:pPr lvl="1"/>
            <a:r>
              <a:rPr lang="pt-BR" dirty="0"/>
              <a:t>Recebe um nó </a:t>
            </a:r>
            <a:r>
              <a:rPr lang="pt-BR" b="1" dirty="0"/>
              <a:t>A</a:t>
            </a:r>
            <a:r>
              <a:rPr lang="pt-BR" dirty="0"/>
              <a:t> com </a:t>
            </a:r>
            <a:r>
              <a:rPr lang="pt-BR" b="1" dirty="0"/>
              <a:t>B</a:t>
            </a:r>
            <a:r>
              <a:rPr lang="pt-BR" dirty="0"/>
              <a:t> como filho </a:t>
            </a:r>
            <a:r>
              <a:rPr lang="pt-BR" b="1" dirty="0"/>
              <a:t>direito</a:t>
            </a:r>
          </a:p>
          <a:p>
            <a:pPr lvl="1"/>
            <a:r>
              <a:rPr lang="pt-BR" dirty="0"/>
              <a:t>Move </a:t>
            </a:r>
            <a:r>
              <a:rPr lang="pt-BR" b="1" dirty="0"/>
              <a:t>B</a:t>
            </a:r>
            <a:r>
              <a:rPr lang="pt-BR" dirty="0"/>
              <a:t> para o lugar de </a:t>
            </a:r>
            <a:r>
              <a:rPr lang="pt-BR" b="1" dirty="0"/>
              <a:t>A</a:t>
            </a:r>
            <a:r>
              <a:rPr lang="pt-BR" dirty="0"/>
              <a:t>, </a:t>
            </a:r>
            <a:r>
              <a:rPr lang="pt-BR" b="1" dirty="0"/>
              <a:t>A</a:t>
            </a:r>
            <a:r>
              <a:rPr lang="pt-BR" dirty="0"/>
              <a:t> se torna o filho </a:t>
            </a:r>
            <a:r>
              <a:rPr lang="pt-BR" b="1" dirty="0"/>
              <a:t>esquerdo</a:t>
            </a:r>
            <a:r>
              <a:rPr lang="pt-BR" dirty="0"/>
              <a:t> de </a:t>
            </a:r>
            <a:r>
              <a:rPr lang="pt-BR" b="1" dirty="0"/>
              <a:t>B</a:t>
            </a:r>
            <a:r>
              <a:rPr lang="pt-BR" dirty="0"/>
              <a:t> </a:t>
            </a:r>
          </a:p>
          <a:p>
            <a:pPr lvl="1"/>
            <a:r>
              <a:rPr lang="pt-BR" b="1" dirty="0"/>
              <a:t>B</a:t>
            </a:r>
            <a:r>
              <a:rPr lang="pt-BR" dirty="0"/>
              <a:t> recebe a cor de </a:t>
            </a:r>
            <a:r>
              <a:rPr lang="pt-BR" b="1" dirty="0"/>
              <a:t>A</a:t>
            </a:r>
            <a:r>
              <a:rPr lang="pt-BR" dirty="0"/>
              <a:t>, </a:t>
            </a:r>
            <a:r>
              <a:rPr lang="pt-BR" b="1" dirty="0"/>
              <a:t>A</a:t>
            </a:r>
            <a:r>
              <a:rPr lang="pt-BR" dirty="0"/>
              <a:t> fica </a:t>
            </a:r>
            <a:r>
              <a:rPr lang="pt-BR" b="1" dirty="0" smtClean="0">
                <a:solidFill>
                  <a:srgbClr val="FF0000"/>
                </a:solidFill>
              </a:rPr>
              <a:t>vermelho</a:t>
            </a:r>
            <a:endParaRPr lang="pt-BR" dirty="0"/>
          </a:p>
        </p:txBody>
      </p:sp>
      <p:grpSp>
        <p:nvGrpSpPr>
          <p:cNvPr id="83" name="Grupo 82"/>
          <p:cNvGrpSpPr/>
          <p:nvPr/>
        </p:nvGrpSpPr>
        <p:grpSpPr>
          <a:xfrm>
            <a:off x="571472" y="4293080"/>
            <a:ext cx="8001056" cy="2376280"/>
            <a:chOff x="571472" y="2852936"/>
            <a:chExt cx="8001056" cy="2376280"/>
          </a:xfrm>
        </p:grpSpPr>
        <p:sp>
          <p:nvSpPr>
            <p:cNvPr id="44" name="CaixaDeTexto 43"/>
            <p:cNvSpPr txBox="1"/>
            <p:nvPr/>
          </p:nvSpPr>
          <p:spPr>
            <a:xfrm>
              <a:off x="3883290" y="3350020"/>
              <a:ext cx="1643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Rotaciona</a:t>
              </a:r>
              <a:endParaRPr lang="pt-BR" b="1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Esquerda</a:t>
              </a:r>
            </a:p>
          </p:txBody>
        </p:sp>
        <p:grpSp>
          <p:nvGrpSpPr>
            <p:cNvPr id="45" name="Grupo 46"/>
            <p:cNvGrpSpPr/>
            <p:nvPr/>
          </p:nvGrpSpPr>
          <p:grpSpPr>
            <a:xfrm>
              <a:off x="5529269" y="4429690"/>
              <a:ext cx="1285884" cy="789922"/>
              <a:chOff x="1071538" y="5588658"/>
              <a:chExt cx="1500198" cy="1008099"/>
            </a:xfrm>
          </p:grpSpPr>
          <p:sp>
            <p:nvSpPr>
              <p:cNvPr id="46" name="Triângulo isósceles 45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8" name="Conector reto 47"/>
            <p:cNvCxnSpPr/>
            <p:nvPr/>
          </p:nvCxnSpPr>
          <p:spPr>
            <a:xfrm rot="5400000">
              <a:off x="6225044" y="4161986"/>
              <a:ext cx="214872" cy="32053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49" name="Grupo 46"/>
            <p:cNvGrpSpPr/>
            <p:nvPr/>
          </p:nvGrpSpPr>
          <p:grpSpPr>
            <a:xfrm>
              <a:off x="6415100" y="4419528"/>
              <a:ext cx="1285884" cy="789922"/>
              <a:chOff x="1071538" y="5588658"/>
              <a:chExt cx="1500198" cy="1008099"/>
            </a:xfrm>
          </p:grpSpPr>
          <p:sp>
            <p:nvSpPr>
              <p:cNvPr id="50" name="Triângulo isósceles 49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1" name="CaixaDeTexto 50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52" name="Conector reto 51"/>
            <p:cNvCxnSpPr/>
            <p:nvPr/>
          </p:nvCxnSpPr>
          <p:spPr>
            <a:xfrm rot="16200000" flipH="1">
              <a:off x="6799326" y="4160812"/>
              <a:ext cx="204710" cy="31272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3" name="Elipse 52"/>
            <p:cNvSpPr/>
            <p:nvPr/>
          </p:nvSpPr>
          <p:spPr bwMode="gray">
            <a:xfrm>
              <a:off x="1512155" y="328612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Elipse 53"/>
            <p:cNvSpPr/>
            <p:nvPr/>
          </p:nvSpPr>
          <p:spPr>
            <a:xfrm>
              <a:off x="2442056" y="3941966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5" name="Conector reto 54"/>
            <p:cNvCxnSpPr>
              <a:stCxn id="54" idx="1"/>
              <a:endCxn id="53" idx="5"/>
            </p:cNvCxnSpPr>
            <p:nvPr/>
          </p:nvCxnSpPr>
          <p:spPr>
            <a:xfrm rot="16200000" flipV="1">
              <a:off x="1954066" y="3453975"/>
              <a:ext cx="403270" cy="6773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6" name="Elipse 55"/>
            <p:cNvSpPr/>
            <p:nvPr/>
          </p:nvSpPr>
          <p:spPr bwMode="gray">
            <a:xfrm>
              <a:off x="7282230" y="328612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Elipse 56"/>
            <p:cNvSpPr/>
            <p:nvPr/>
          </p:nvSpPr>
          <p:spPr>
            <a:xfrm>
              <a:off x="6432238" y="3919541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8" name="Conector reto 57"/>
            <p:cNvCxnSpPr>
              <a:stCxn id="57" idx="7"/>
              <a:endCxn id="56" idx="3"/>
            </p:cNvCxnSpPr>
            <p:nvPr/>
          </p:nvCxnSpPr>
          <p:spPr>
            <a:xfrm rot="5400000" flipH="1" flipV="1">
              <a:off x="6845407" y="3482718"/>
              <a:ext cx="380845" cy="5974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9" name="Conector reto 58"/>
            <p:cNvCxnSpPr/>
            <p:nvPr/>
          </p:nvCxnSpPr>
          <p:spPr>
            <a:xfrm rot="5400000" flipH="1" flipV="1">
              <a:off x="1518868" y="3102766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" name="Conector reto 59"/>
            <p:cNvCxnSpPr/>
            <p:nvPr/>
          </p:nvCxnSpPr>
          <p:spPr>
            <a:xfrm rot="5400000" flipH="1" flipV="1">
              <a:off x="7279418" y="3102766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1" name="CaixaDeTexto 60"/>
            <p:cNvSpPr txBox="1"/>
            <p:nvPr/>
          </p:nvSpPr>
          <p:spPr>
            <a:xfrm>
              <a:off x="1370254" y="2988230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7162818" y="3000372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116648" y="3571876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6091248" y="3571876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5" name="Grupo 46"/>
            <p:cNvGrpSpPr/>
            <p:nvPr/>
          </p:nvGrpSpPr>
          <p:grpSpPr>
            <a:xfrm>
              <a:off x="1543029" y="4439294"/>
              <a:ext cx="1285884" cy="789922"/>
              <a:chOff x="1071538" y="5588658"/>
              <a:chExt cx="1500198" cy="1008099"/>
            </a:xfrm>
          </p:grpSpPr>
          <p:sp>
            <p:nvSpPr>
              <p:cNvPr id="66" name="Triângulo isósceles 65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7" name="CaixaDeTexto 66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8" name="Conector reto 67"/>
            <p:cNvCxnSpPr/>
            <p:nvPr/>
          </p:nvCxnSpPr>
          <p:spPr>
            <a:xfrm rot="5400000">
              <a:off x="2238804" y="4171590"/>
              <a:ext cx="214872" cy="32053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69" name="Grupo 46"/>
            <p:cNvGrpSpPr/>
            <p:nvPr/>
          </p:nvGrpSpPr>
          <p:grpSpPr>
            <a:xfrm>
              <a:off x="2428860" y="4429132"/>
              <a:ext cx="1285884" cy="789922"/>
              <a:chOff x="1071538" y="5588658"/>
              <a:chExt cx="1500198" cy="1008099"/>
            </a:xfrm>
          </p:grpSpPr>
          <p:sp>
            <p:nvSpPr>
              <p:cNvPr id="70" name="Triângulo isósceles 69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1" name="CaixaDeTexto 70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2" name="Conector reto 71"/>
            <p:cNvCxnSpPr/>
            <p:nvPr/>
          </p:nvCxnSpPr>
          <p:spPr>
            <a:xfrm rot="16200000" flipH="1">
              <a:off x="2813086" y="4170416"/>
              <a:ext cx="204710" cy="31272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73" name="Grupo 46"/>
            <p:cNvGrpSpPr/>
            <p:nvPr/>
          </p:nvGrpSpPr>
          <p:grpSpPr>
            <a:xfrm>
              <a:off x="571472" y="3776587"/>
              <a:ext cx="1285884" cy="789922"/>
              <a:chOff x="1071538" y="5588658"/>
              <a:chExt cx="1500198" cy="1008099"/>
            </a:xfrm>
          </p:grpSpPr>
          <p:sp>
            <p:nvSpPr>
              <p:cNvPr id="74" name="Triângulo isósceles 73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5" name="CaixaDeTexto 74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6" name="Conector reto 75"/>
            <p:cNvCxnSpPr>
              <a:stCxn id="53" idx="3"/>
            </p:cNvCxnSpPr>
            <p:nvPr/>
          </p:nvCxnSpPr>
          <p:spPr>
            <a:xfrm rot="5400000">
              <a:off x="1296648" y="3508771"/>
              <a:ext cx="185582" cy="35005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77" name="Grupo 46"/>
            <p:cNvGrpSpPr/>
            <p:nvPr/>
          </p:nvGrpSpPr>
          <p:grpSpPr>
            <a:xfrm>
              <a:off x="7286644" y="3786748"/>
              <a:ext cx="1285884" cy="789922"/>
              <a:chOff x="1071538" y="5588658"/>
              <a:chExt cx="1500198" cy="1008099"/>
            </a:xfrm>
          </p:grpSpPr>
          <p:sp>
            <p:nvSpPr>
              <p:cNvPr id="78" name="Triângulo isósceles 77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9" name="CaixaDeTexto 78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0" name="Conector reto 79"/>
            <p:cNvCxnSpPr>
              <a:stCxn id="56" idx="5"/>
            </p:cNvCxnSpPr>
            <p:nvPr/>
          </p:nvCxnSpPr>
          <p:spPr>
            <a:xfrm rot="16200000" flipH="1">
              <a:off x="7660477" y="3517639"/>
              <a:ext cx="195744" cy="34247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329331" y="2852936"/>
              <a:ext cx="750993" cy="562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2" name="Conector de seta reta 81"/>
            <p:cNvCxnSpPr/>
            <p:nvPr/>
          </p:nvCxnSpPr>
          <p:spPr>
            <a:xfrm>
              <a:off x="3694646" y="4005065"/>
              <a:ext cx="2020362" cy="0"/>
            </a:xfrm>
            <a:prstGeom prst="straightConnector1">
              <a:avLst/>
            </a:prstGeom>
            <a:noFill/>
            <a:ln w="4445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Rotação à </a:t>
            </a:r>
            <a:r>
              <a:rPr lang="pt-BR" dirty="0" smtClean="0"/>
              <a:t>Direita</a:t>
            </a:r>
            <a:endParaRPr lang="pt-BR" dirty="0"/>
          </a:p>
          <a:p>
            <a:pPr lvl="1"/>
            <a:r>
              <a:rPr lang="pt-BR" dirty="0" smtClean="0"/>
              <a:t>Recebe </a:t>
            </a:r>
            <a:r>
              <a:rPr lang="pt-BR" dirty="0"/>
              <a:t>um nó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dirty="0"/>
              <a:t>com </a:t>
            </a:r>
            <a:r>
              <a:rPr lang="pt-BR" b="1" dirty="0" smtClean="0"/>
              <a:t>B</a:t>
            </a:r>
            <a:r>
              <a:rPr lang="pt-BR" dirty="0" smtClean="0"/>
              <a:t> </a:t>
            </a:r>
            <a:r>
              <a:rPr lang="pt-BR" dirty="0"/>
              <a:t>como filho </a:t>
            </a:r>
            <a:r>
              <a:rPr lang="pt-BR" b="1" dirty="0" smtClean="0"/>
              <a:t>esquerdo</a:t>
            </a:r>
          </a:p>
          <a:p>
            <a:pPr lvl="1"/>
            <a:r>
              <a:rPr lang="pt-BR" dirty="0" smtClean="0"/>
              <a:t>Move </a:t>
            </a:r>
            <a:r>
              <a:rPr lang="pt-BR" b="1" dirty="0" smtClean="0"/>
              <a:t>B</a:t>
            </a:r>
            <a:r>
              <a:rPr lang="pt-BR" dirty="0" smtClean="0"/>
              <a:t> </a:t>
            </a:r>
            <a:r>
              <a:rPr lang="pt-BR" dirty="0"/>
              <a:t>para o lugar de </a:t>
            </a:r>
            <a:r>
              <a:rPr lang="pt-BR" b="1" dirty="0" smtClean="0"/>
              <a:t>A</a:t>
            </a:r>
            <a:r>
              <a:rPr lang="pt-BR" dirty="0" smtClean="0"/>
              <a:t>,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dirty="0"/>
              <a:t>se </a:t>
            </a:r>
            <a:r>
              <a:rPr lang="pt-BR" dirty="0" smtClean="0"/>
              <a:t>torna o </a:t>
            </a:r>
            <a:r>
              <a:rPr lang="pt-BR" dirty="0"/>
              <a:t>filho </a:t>
            </a:r>
            <a:r>
              <a:rPr lang="pt-BR" b="1" dirty="0" smtClean="0"/>
              <a:t>direito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b="1" dirty="0" smtClean="0"/>
              <a:t>B</a:t>
            </a:r>
            <a:r>
              <a:rPr lang="pt-BR" dirty="0" smtClean="0"/>
              <a:t> </a:t>
            </a:r>
            <a:endParaRPr lang="pt-BR" dirty="0"/>
          </a:p>
          <a:p>
            <a:pPr lvl="1"/>
            <a:r>
              <a:rPr lang="pt-BR" b="1" dirty="0" smtClean="0"/>
              <a:t>B</a:t>
            </a:r>
            <a:r>
              <a:rPr lang="pt-BR" dirty="0" smtClean="0"/>
              <a:t> </a:t>
            </a:r>
            <a:r>
              <a:rPr lang="pt-BR" dirty="0"/>
              <a:t>recebe a cor de </a:t>
            </a:r>
            <a:r>
              <a:rPr lang="pt-BR" b="1" dirty="0" smtClean="0"/>
              <a:t>A</a:t>
            </a:r>
            <a:r>
              <a:rPr lang="pt-BR" dirty="0" smtClean="0"/>
              <a:t>, </a:t>
            </a:r>
            <a:r>
              <a:rPr lang="pt-BR" b="1" dirty="0" smtClean="0"/>
              <a:t>A</a:t>
            </a:r>
            <a:r>
              <a:rPr lang="pt-BR" dirty="0" smtClean="0"/>
              <a:t> </a:t>
            </a:r>
            <a:r>
              <a:rPr lang="pt-BR" dirty="0"/>
              <a:t>fica </a:t>
            </a:r>
            <a:r>
              <a:rPr lang="pt-BR" b="1" dirty="0" smtClean="0">
                <a:solidFill>
                  <a:srgbClr val="FF0000"/>
                </a:solidFill>
              </a:rPr>
              <a:t>vermelho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7" b="28153"/>
          <a:stretch/>
        </p:blipFill>
        <p:spPr bwMode="auto">
          <a:xfrm>
            <a:off x="1397834" y="4437112"/>
            <a:ext cx="6348331" cy="191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5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Rotações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Rotação à Direita</a:t>
            </a:r>
          </a:p>
          <a:p>
            <a:pPr lvl="1"/>
            <a:r>
              <a:rPr lang="pt-BR" dirty="0"/>
              <a:t>Recebe um nó </a:t>
            </a:r>
            <a:r>
              <a:rPr lang="pt-BR" b="1" dirty="0"/>
              <a:t>A</a:t>
            </a:r>
            <a:r>
              <a:rPr lang="pt-BR" dirty="0"/>
              <a:t> com </a:t>
            </a:r>
            <a:r>
              <a:rPr lang="pt-BR" b="1" dirty="0"/>
              <a:t>B</a:t>
            </a:r>
            <a:r>
              <a:rPr lang="pt-BR" dirty="0"/>
              <a:t> como filho </a:t>
            </a:r>
            <a:r>
              <a:rPr lang="pt-BR" b="1" dirty="0"/>
              <a:t>esquerdo</a:t>
            </a:r>
          </a:p>
          <a:p>
            <a:pPr lvl="1"/>
            <a:r>
              <a:rPr lang="pt-BR" dirty="0"/>
              <a:t>Move </a:t>
            </a:r>
            <a:r>
              <a:rPr lang="pt-BR" b="1" dirty="0"/>
              <a:t>B</a:t>
            </a:r>
            <a:r>
              <a:rPr lang="pt-BR" dirty="0"/>
              <a:t> para o lugar de </a:t>
            </a:r>
            <a:r>
              <a:rPr lang="pt-BR" b="1" dirty="0"/>
              <a:t>A</a:t>
            </a:r>
            <a:r>
              <a:rPr lang="pt-BR" dirty="0"/>
              <a:t>, </a:t>
            </a:r>
            <a:r>
              <a:rPr lang="pt-BR" b="1" dirty="0"/>
              <a:t>A</a:t>
            </a:r>
            <a:r>
              <a:rPr lang="pt-BR" dirty="0"/>
              <a:t> se torna o filho </a:t>
            </a:r>
            <a:r>
              <a:rPr lang="pt-BR" b="1" dirty="0"/>
              <a:t>direito</a:t>
            </a:r>
            <a:r>
              <a:rPr lang="pt-BR" dirty="0"/>
              <a:t> de </a:t>
            </a:r>
            <a:r>
              <a:rPr lang="pt-BR" b="1" dirty="0"/>
              <a:t>B</a:t>
            </a:r>
            <a:r>
              <a:rPr lang="pt-BR" dirty="0"/>
              <a:t> </a:t>
            </a:r>
          </a:p>
          <a:p>
            <a:pPr lvl="1"/>
            <a:r>
              <a:rPr lang="pt-BR" b="1" dirty="0"/>
              <a:t>B</a:t>
            </a:r>
            <a:r>
              <a:rPr lang="pt-BR" dirty="0"/>
              <a:t> recebe a cor de </a:t>
            </a:r>
            <a:r>
              <a:rPr lang="pt-BR" b="1" dirty="0"/>
              <a:t>A</a:t>
            </a:r>
            <a:r>
              <a:rPr lang="pt-BR" dirty="0"/>
              <a:t>, </a:t>
            </a:r>
            <a:r>
              <a:rPr lang="pt-BR" b="1" dirty="0"/>
              <a:t>A</a:t>
            </a:r>
            <a:r>
              <a:rPr lang="pt-BR" dirty="0"/>
              <a:t> fica </a:t>
            </a:r>
            <a:r>
              <a:rPr lang="pt-BR" b="1" dirty="0">
                <a:solidFill>
                  <a:srgbClr val="FF0000"/>
                </a:solidFill>
              </a:rPr>
              <a:t>vermelho</a:t>
            </a:r>
          </a:p>
        </p:txBody>
      </p:sp>
      <p:grpSp>
        <p:nvGrpSpPr>
          <p:cNvPr id="83" name="Grupo 82"/>
          <p:cNvGrpSpPr/>
          <p:nvPr/>
        </p:nvGrpSpPr>
        <p:grpSpPr>
          <a:xfrm>
            <a:off x="471459" y="4221072"/>
            <a:ext cx="8201082" cy="2376280"/>
            <a:chOff x="471459" y="2852936"/>
            <a:chExt cx="8201082" cy="2376280"/>
          </a:xfrm>
        </p:grpSpPr>
        <p:grpSp>
          <p:nvGrpSpPr>
            <p:cNvPr id="44" name="Grupo 46"/>
            <p:cNvGrpSpPr/>
            <p:nvPr/>
          </p:nvGrpSpPr>
          <p:grpSpPr>
            <a:xfrm>
              <a:off x="6500826" y="4429690"/>
              <a:ext cx="1285884" cy="789922"/>
              <a:chOff x="1071538" y="5588658"/>
              <a:chExt cx="1500198" cy="1008099"/>
            </a:xfrm>
          </p:grpSpPr>
          <p:sp>
            <p:nvSpPr>
              <p:cNvPr id="45" name="Triângulo isósceles 44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46" name="CaixaDeTexto 45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47" name="Conector reto 46"/>
            <p:cNvCxnSpPr/>
            <p:nvPr/>
          </p:nvCxnSpPr>
          <p:spPr>
            <a:xfrm rot="5400000">
              <a:off x="7196601" y="4161986"/>
              <a:ext cx="214872" cy="32053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48" name="Grupo 46"/>
            <p:cNvGrpSpPr/>
            <p:nvPr/>
          </p:nvGrpSpPr>
          <p:grpSpPr>
            <a:xfrm>
              <a:off x="7386657" y="4419528"/>
              <a:ext cx="1285884" cy="789922"/>
              <a:chOff x="1071538" y="5588658"/>
              <a:chExt cx="1500198" cy="1008099"/>
            </a:xfrm>
          </p:grpSpPr>
          <p:sp>
            <p:nvSpPr>
              <p:cNvPr id="49" name="Triângulo isósceles 48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50" name="CaixaDeTexto 49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51" name="Conector reto 50"/>
            <p:cNvCxnSpPr/>
            <p:nvPr/>
          </p:nvCxnSpPr>
          <p:spPr>
            <a:xfrm rot="16200000" flipH="1">
              <a:off x="7770883" y="4160812"/>
              <a:ext cx="204710" cy="31272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2" name="Elipse 51"/>
            <p:cNvSpPr/>
            <p:nvPr/>
          </p:nvSpPr>
          <p:spPr bwMode="gray">
            <a:xfrm>
              <a:off x="2294534" y="328612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Elipse 52"/>
            <p:cNvSpPr/>
            <p:nvPr/>
          </p:nvSpPr>
          <p:spPr>
            <a:xfrm>
              <a:off x="1382629" y="3919541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4" name="Conector reto 53"/>
            <p:cNvCxnSpPr>
              <a:stCxn id="53" idx="7"/>
              <a:endCxn id="52" idx="3"/>
            </p:cNvCxnSpPr>
            <p:nvPr/>
          </p:nvCxnSpPr>
          <p:spPr>
            <a:xfrm rot="5400000" flipH="1" flipV="1">
              <a:off x="1826754" y="3451762"/>
              <a:ext cx="380845" cy="65933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5" name="Elipse 54"/>
            <p:cNvSpPr/>
            <p:nvPr/>
          </p:nvSpPr>
          <p:spPr bwMode="gray">
            <a:xfrm>
              <a:off x="6467837" y="328612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Elipse 55"/>
            <p:cNvSpPr/>
            <p:nvPr/>
          </p:nvSpPr>
          <p:spPr>
            <a:xfrm>
              <a:off x="7397738" y="3941966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7" name="Conector reto 56"/>
            <p:cNvCxnSpPr>
              <a:stCxn id="56" idx="1"/>
              <a:endCxn id="55" idx="5"/>
            </p:cNvCxnSpPr>
            <p:nvPr/>
          </p:nvCxnSpPr>
          <p:spPr>
            <a:xfrm rot="16200000" flipV="1">
              <a:off x="6909748" y="3453975"/>
              <a:ext cx="403270" cy="6773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" name="Conector reto 57"/>
            <p:cNvCxnSpPr/>
            <p:nvPr/>
          </p:nvCxnSpPr>
          <p:spPr>
            <a:xfrm rot="5400000" flipH="1" flipV="1">
              <a:off x="2296486" y="3102766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9" name="Conector reto 58"/>
            <p:cNvCxnSpPr/>
            <p:nvPr/>
          </p:nvCxnSpPr>
          <p:spPr>
            <a:xfrm rot="5400000" flipH="1" flipV="1">
              <a:off x="6465027" y="3102766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0" name="CaixaDeTexto 59"/>
            <p:cNvSpPr txBox="1"/>
            <p:nvPr/>
          </p:nvSpPr>
          <p:spPr>
            <a:xfrm>
              <a:off x="2224071" y="2988230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6357950" y="3000372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1041639" y="3571876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7072330" y="3571876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64" name="Grupo 46"/>
            <p:cNvGrpSpPr/>
            <p:nvPr/>
          </p:nvGrpSpPr>
          <p:grpSpPr>
            <a:xfrm>
              <a:off x="471459" y="4439294"/>
              <a:ext cx="1285884" cy="789922"/>
              <a:chOff x="1071538" y="5588658"/>
              <a:chExt cx="1500198" cy="1008099"/>
            </a:xfrm>
          </p:grpSpPr>
          <p:sp>
            <p:nvSpPr>
              <p:cNvPr id="65" name="Triângulo isósceles 64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66" name="CaixaDeTexto 65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67" name="Conector reto 66"/>
            <p:cNvCxnSpPr>
              <a:stCxn id="53" idx="3"/>
              <a:endCxn id="65" idx="0"/>
            </p:cNvCxnSpPr>
            <p:nvPr/>
          </p:nvCxnSpPr>
          <p:spPr>
            <a:xfrm rot="5400000">
              <a:off x="1167234" y="4171590"/>
              <a:ext cx="214872" cy="32053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68" name="Grupo 46"/>
            <p:cNvGrpSpPr/>
            <p:nvPr/>
          </p:nvGrpSpPr>
          <p:grpSpPr>
            <a:xfrm>
              <a:off x="1357290" y="4429132"/>
              <a:ext cx="1285884" cy="789922"/>
              <a:chOff x="1071538" y="5588658"/>
              <a:chExt cx="1500198" cy="1008099"/>
            </a:xfrm>
          </p:grpSpPr>
          <p:sp>
            <p:nvSpPr>
              <p:cNvPr id="69" name="Triângulo isósceles 68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0" name="CaixaDeTexto 69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1" name="Conector reto 70"/>
            <p:cNvCxnSpPr>
              <a:stCxn id="53" idx="5"/>
              <a:endCxn id="69" idx="0"/>
            </p:cNvCxnSpPr>
            <p:nvPr/>
          </p:nvCxnSpPr>
          <p:spPr>
            <a:xfrm rot="16200000" flipH="1">
              <a:off x="1741516" y="4170416"/>
              <a:ext cx="204710" cy="31272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72" name="Grupo 46"/>
            <p:cNvGrpSpPr/>
            <p:nvPr/>
          </p:nvGrpSpPr>
          <p:grpSpPr>
            <a:xfrm>
              <a:off x="2285984" y="3776587"/>
              <a:ext cx="1285884" cy="789922"/>
              <a:chOff x="1071538" y="5588658"/>
              <a:chExt cx="1500198" cy="1008099"/>
            </a:xfrm>
          </p:grpSpPr>
          <p:sp>
            <p:nvSpPr>
              <p:cNvPr id="73" name="Triângulo isósceles 72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4" name="CaixaDeTexto 73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&gt;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5" name="Conector reto 74"/>
            <p:cNvCxnSpPr/>
            <p:nvPr/>
          </p:nvCxnSpPr>
          <p:spPr>
            <a:xfrm rot="16200000" flipH="1">
              <a:off x="2670210" y="3517871"/>
              <a:ext cx="204710" cy="31272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grpSp>
          <p:nvGrpSpPr>
            <p:cNvPr id="76" name="Grupo 46"/>
            <p:cNvGrpSpPr/>
            <p:nvPr/>
          </p:nvGrpSpPr>
          <p:grpSpPr>
            <a:xfrm>
              <a:off x="5543557" y="3786748"/>
              <a:ext cx="1285884" cy="789922"/>
              <a:chOff x="1071538" y="5588658"/>
              <a:chExt cx="1500198" cy="1008099"/>
            </a:xfrm>
          </p:grpSpPr>
          <p:sp>
            <p:nvSpPr>
              <p:cNvPr id="77" name="Triângulo isósceles 76"/>
              <p:cNvSpPr/>
              <p:nvPr/>
            </p:nvSpPr>
            <p:spPr>
              <a:xfrm>
                <a:off x="1428728" y="5588658"/>
                <a:ext cx="785818" cy="928694"/>
              </a:xfrm>
              <a:prstGeom prst="triangle">
                <a:avLst/>
              </a:prstGeom>
              <a:solidFill>
                <a:sysClr val="window" lastClr="FFFFFF">
                  <a:lumMod val="65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78" name="CaixaDeTexto 77"/>
              <p:cNvSpPr txBox="1"/>
              <p:nvPr/>
            </p:nvSpPr>
            <p:spPr>
              <a:xfrm>
                <a:off x="1071538" y="5929023"/>
                <a:ext cx="1500198" cy="667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B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itchFamily="34" charset="0"/>
                    <a:cs typeface="Arial" pitchFamily="34" charset="0"/>
                  </a:rPr>
                  <a:t>&lt; A</a:t>
                </a:r>
                <a:endParaRPr kumimoji="0" lang="pt-BR" sz="1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79" name="Conector reto 78"/>
            <p:cNvCxnSpPr/>
            <p:nvPr/>
          </p:nvCxnSpPr>
          <p:spPr>
            <a:xfrm rot="5400000">
              <a:off x="6239332" y="3519044"/>
              <a:ext cx="214872" cy="32053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0" name="CaixaDeTexto 79"/>
            <p:cNvSpPr txBox="1"/>
            <p:nvPr/>
          </p:nvSpPr>
          <p:spPr>
            <a:xfrm>
              <a:off x="3883290" y="3350020"/>
              <a:ext cx="16430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Rotaciona</a:t>
              </a:r>
              <a:endParaRPr lang="pt-BR" b="1" dirty="0" smtClean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Direita</a:t>
              </a:r>
            </a:p>
          </p:txBody>
        </p:sp>
        <p:pic>
          <p:nvPicPr>
            <p:cNvPr id="8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331" y="2852936"/>
              <a:ext cx="750993" cy="5621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82" name="Conector de seta reta 81"/>
            <p:cNvCxnSpPr/>
            <p:nvPr/>
          </p:nvCxnSpPr>
          <p:spPr>
            <a:xfrm>
              <a:off x="3694646" y="4005065"/>
              <a:ext cx="2020362" cy="0"/>
            </a:xfrm>
            <a:prstGeom prst="straightConnector1">
              <a:avLst/>
            </a:prstGeom>
            <a:noFill/>
            <a:ln w="4445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Similar a inserção na árvore AVL</a:t>
            </a:r>
          </a:p>
          <a:p>
            <a:r>
              <a:rPr lang="pt-BR" dirty="0" smtClean="0"/>
              <a:t>Para inserir um valor </a:t>
            </a:r>
            <a:r>
              <a:rPr lang="pt-BR" b="1" dirty="0" smtClean="0"/>
              <a:t>V</a:t>
            </a:r>
            <a:r>
              <a:rPr lang="pt-BR" dirty="0" smtClean="0"/>
              <a:t> na árvore</a:t>
            </a:r>
          </a:p>
          <a:p>
            <a:pPr lvl="1"/>
            <a:r>
              <a:rPr lang="pt-BR" dirty="0" smtClean="0"/>
              <a:t>Se a raiz é igual a </a:t>
            </a:r>
            <a:r>
              <a:rPr lang="pt-BR" b="1" dirty="0" smtClean="0"/>
              <a:t>NULL</a:t>
            </a:r>
            <a:r>
              <a:rPr lang="pt-BR" dirty="0" smtClean="0"/>
              <a:t>, insira o nó</a:t>
            </a:r>
          </a:p>
          <a:p>
            <a:pPr lvl="1"/>
            <a:r>
              <a:rPr lang="pt-BR" dirty="0" smtClean="0"/>
              <a:t>Se </a:t>
            </a:r>
            <a:r>
              <a:rPr lang="pt-BR" b="1" dirty="0" smtClean="0"/>
              <a:t>V</a:t>
            </a:r>
            <a:r>
              <a:rPr lang="pt-BR" dirty="0" smtClean="0"/>
              <a:t> é menor do que a raiz: vá para a </a:t>
            </a:r>
            <a:r>
              <a:rPr lang="pt-BR" b="1" dirty="0" smtClean="0"/>
              <a:t>sub-árvore esquerda</a:t>
            </a:r>
          </a:p>
          <a:p>
            <a:pPr lvl="1"/>
            <a:r>
              <a:rPr lang="pt-BR" dirty="0" smtClean="0"/>
              <a:t>Se </a:t>
            </a:r>
            <a:r>
              <a:rPr lang="pt-BR" b="1" dirty="0" smtClean="0"/>
              <a:t>V</a:t>
            </a:r>
            <a:r>
              <a:rPr lang="pt-BR" dirty="0" smtClean="0"/>
              <a:t> é maior do que a raiz: vá para a </a:t>
            </a:r>
            <a:r>
              <a:rPr lang="pt-BR" b="1" dirty="0" smtClean="0"/>
              <a:t>sub-árvore direita</a:t>
            </a:r>
          </a:p>
          <a:p>
            <a:pPr lvl="1"/>
            <a:r>
              <a:rPr lang="pt-BR" dirty="0" smtClean="0"/>
              <a:t>Aplique o método </a:t>
            </a:r>
            <a:r>
              <a:rPr lang="pt-BR" b="1" dirty="0" smtClean="0"/>
              <a:t>recursivamente</a:t>
            </a:r>
          </a:p>
          <a:p>
            <a:r>
              <a:rPr lang="pt-BR" dirty="0" smtClean="0"/>
              <a:t>Dessa forma, percorremos um conjunto de nós da árvore até chegar ao nó folha que irá se tornar o pai do novo nó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Importante</a:t>
            </a:r>
            <a:endParaRPr lang="pt-BR" dirty="0" smtClean="0"/>
          </a:p>
          <a:p>
            <a:pPr lvl="1"/>
            <a:r>
              <a:rPr lang="pt-BR" dirty="0" smtClean="0"/>
              <a:t>Todo nó inserido é inicialmente </a:t>
            </a:r>
            <a:r>
              <a:rPr lang="pt-BR" b="1" dirty="0" smtClean="0">
                <a:solidFill>
                  <a:srgbClr val="FF0000"/>
                </a:solidFill>
              </a:rPr>
              <a:t>vermelho</a:t>
            </a:r>
          </a:p>
          <a:p>
            <a:r>
              <a:rPr lang="pt-BR" dirty="0" smtClean="0"/>
              <a:t>Uma vez inserido o novo nó</a:t>
            </a:r>
          </a:p>
          <a:p>
            <a:pPr lvl="1"/>
            <a:r>
              <a:rPr lang="pt-BR" dirty="0" smtClean="0"/>
              <a:t>Devemos voltar pelo caminho percorrido e verificar se ocorreu a violação de alguma das propriedades da árvore para cada um dos nós visitados</a:t>
            </a:r>
          </a:p>
          <a:p>
            <a:pPr lvl="1"/>
            <a:r>
              <a:rPr lang="pt-BR" dirty="0" smtClean="0"/>
              <a:t>Aplicar uma das rotações ou mudança de cores para restabelecer o balanceamento da árvore</a:t>
            </a:r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Árvore Rubro Negra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</a:p>
          <a:p>
            <a:pPr lvl="1"/>
            <a:r>
              <a:rPr lang="pt-BR" dirty="0" smtClean="0"/>
              <a:t>Função que gerencia o nó raiz após a inserção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5" b="23062"/>
          <a:stretch/>
        </p:blipFill>
        <p:spPr bwMode="auto">
          <a:xfrm>
            <a:off x="1397834" y="2964873"/>
            <a:ext cx="6348331" cy="2369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910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Árvore Rubro Negra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87"/>
          <a:stretch/>
        </p:blipFill>
        <p:spPr bwMode="auto">
          <a:xfrm>
            <a:off x="1397834" y="2187402"/>
            <a:ext cx="6348331" cy="3326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71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TAD Árvore Rubro Negra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Inserção</a:t>
            </a:r>
            <a:endParaRPr lang="pt-BR" dirty="0"/>
          </a:p>
        </p:txBody>
      </p:sp>
      <p:grpSp>
        <p:nvGrpSpPr>
          <p:cNvPr id="13" name="Grupo 12"/>
          <p:cNvGrpSpPr/>
          <p:nvPr/>
        </p:nvGrpSpPr>
        <p:grpSpPr>
          <a:xfrm>
            <a:off x="1397834" y="1628800"/>
            <a:ext cx="7566654" cy="4896692"/>
            <a:chOff x="1397834" y="1628800"/>
            <a:chExt cx="7566654" cy="489669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23"/>
            <a:stretch/>
          </p:blipFill>
          <p:spPr bwMode="auto">
            <a:xfrm>
              <a:off x="1397834" y="2187402"/>
              <a:ext cx="6348331" cy="4338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2123728" y="4149080"/>
              <a:ext cx="5400600" cy="180020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6876256" y="1628800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Corrige violações de propriedades</a:t>
              </a:r>
              <a:endParaRPr lang="pt-BR" b="1" dirty="0"/>
            </a:p>
          </p:txBody>
        </p:sp>
        <p:cxnSp>
          <p:nvCxnSpPr>
            <p:cNvPr id="12" name="Conector angulado 11"/>
            <p:cNvCxnSpPr>
              <a:stCxn id="8" idx="2"/>
              <a:endCxn id="6" idx="3"/>
            </p:cNvCxnSpPr>
            <p:nvPr/>
          </p:nvCxnSpPr>
          <p:spPr>
            <a:xfrm rot="5400000">
              <a:off x="6473825" y="3602633"/>
              <a:ext cx="2497050" cy="39604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591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Utiliza um esquema de coloração dos nós para manter o balanceamento da árvore</a:t>
            </a:r>
          </a:p>
          <a:p>
            <a:pPr lvl="1"/>
            <a:r>
              <a:rPr lang="pt-BR" dirty="0" smtClean="0"/>
              <a:t>Árvore </a:t>
            </a:r>
            <a:r>
              <a:rPr lang="pt-BR" dirty="0"/>
              <a:t>AVL </a:t>
            </a:r>
            <a:r>
              <a:rPr lang="pt-BR" dirty="0" smtClean="0"/>
              <a:t>usa </a:t>
            </a:r>
            <a:r>
              <a:rPr lang="pt-BR" dirty="0"/>
              <a:t>a altura das </a:t>
            </a:r>
            <a:r>
              <a:rPr lang="pt-BR" dirty="0" err="1" smtClean="0"/>
              <a:t>sub-árvores</a:t>
            </a:r>
            <a:endParaRPr lang="pt-BR" dirty="0"/>
          </a:p>
          <a:p>
            <a:r>
              <a:rPr lang="pt-BR" dirty="0" smtClean="0"/>
              <a:t>Cada nó da árvore possui um atributo de cor, que pode ser </a:t>
            </a:r>
            <a:r>
              <a:rPr lang="pt-BR" b="1" dirty="0" smtClean="0">
                <a:solidFill>
                  <a:srgbClr val="FF0000"/>
                </a:solidFill>
              </a:rPr>
              <a:t>vermelho</a:t>
            </a:r>
            <a:r>
              <a:rPr lang="pt-BR" dirty="0" smtClean="0"/>
              <a:t> ou </a:t>
            </a:r>
            <a:r>
              <a:rPr lang="pt-BR" b="1" dirty="0" smtClean="0"/>
              <a:t>preto</a:t>
            </a:r>
          </a:p>
          <a:p>
            <a:pPr lvl="1"/>
            <a:r>
              <a:rPr lang="pt-BR" dirty="0" smtClean="0"/>
              <a:t>Além dos dois ponteiros para seus filhos</a:t>
            </a:r>
            <a:endParaRPr lang="pt-BR" b="1" dirty="0" smtClean="0"/>
          </a:p>
        </p:txBody>
      </p:sp>
      <p:grpSp>
        <p:nvGrpSpPr>
          <p:cNvPr id="25" name="Grupo 24"/>
          <p:cNvGrpSpPr/>
          <p:nvPr/>
        </p:nvGrpSpPr>
        <p:grpSpPr>
          <a:xfrm>
            <a:off x="2635701" y="5093125"/>
            <a:ext cx="3872598" cy="1550585"/>
            <a:chOff x="2643174" y="5093125"/>
            <a:chExt cx="3872598" cy="1550585"/>
          </a:xfrm>
        </p:grpSpPr>
        <p:cxnSp>
          <p:nvCxnSpPr>
            <p:cNvPr id="5" name="Conector reto 4"/>
            <p:cNvCxnSpPr>
              <a:stCxn id="21" idx="7"/>
            </p:cNvCxnSpPr>
            <p:nvPr/>
          </p:nvCxnSpPr>
          <p:spPr>
            <a:xfrm flipV="1">
              <a:off x="5221031" y="6099527"/>
              <a:ext cx="313802" cy="2296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" name="Conector reto 5"/>
            <p:cNvCxnSpPr>
              <a:endCxn id="22" idx="1"/>
            </p:cNvCxnSpPr>
            <p:nvPr/>
          </p:nvCxnSpPr>
          <p:spPr>
            <a:xfrm>
              <a:off x="5787405" y="6099527"/>
              <a:ext cx="373562" cy="2296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" name="Elipse 6"/>
            <p:cNvSpPr/>
            <p:nvPr/>
          </p:nvSpPr>
          <p:spPr bwMode="gray">
            <a:xfrm>
              <a:off x="4389992" y="5127299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2714612" y="628019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3280986" y="5797980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3907120" y="628019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Conector reto 10"/>
            <p:cNvCxnSpPr>
              <a:stCxn id="9" idx="7"/>
              <a:endCxn id="7" idx="3"/>
            </p:cNvCxnSpPr>
            <p:nvPr/>
          </p:nvCxnSpPr>
          <p:spPr>
            <a:xfrm flipV="1">
              <a:off x="3585867" y="5432180"/>
              <a:ext cx="856434" cy="41810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" name="Conector reto 11"/>
            <p:cNvCxnSpPr>
              <a:stCxn id="8" idx="7"/>
              <a:endCxn id="9" idx="3"/>
            </p:cNvCxnSpPr>
            <p:nvPr/>
          </p:nvCxnSpPr>
          <p:spPr>
            <a:xfrm flipV="1">
              <a:off x="3019493" y="6102861"/>
              <a:ext cx="313802" cy="2296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" name="Conector reto 12"/>
            <p:cNvCxnSpPr>
              <a:stCxn id="9" idx="5"/>
              <a:endCxn id="10" idx="1"/>
            </p:cNvCxnSpPr>
            <p:nvPr/>
          </p:nvCxnSpPr>
          <p:spPr>
            <a:xfrm>
              <a:off x="3585867" y="6102861"/>
              <a:ext cx="373562" cy="2296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4" name="Elipse 13"/>
            <p:cNvSpPr/>
            <p:nvPr/>
          </p:nvSpPr>
          <p:spPr>
            <a:xfrm>
              <a:off x="5479577" y="582040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Conector reto 14"/>
            <p:cNvCxnSpPr>
              <a:stCxn id="14" idx="1"/>
              <a:endCxn id="7" idx="5"/>
            </p:cNvCxnSpPr>
            <p:nvPr/>
          </p:nvCxnSpPr>
          <p:spPr>
            <a:xfrm flipH="1" flipV="1">
              <a:off x="4694873" y="5432180"/>
              <a:ext cx="837013" cy="4405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6" name="CaixaDeTexto 15"/>
            <p:cNvSpPr txBox="1"/>
            <p:nvPr/>
          </p:nvSpPr>
          <p:spPr>
            <a:xfrm>
              <a:off x="3225748" y="576458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643174" y="624354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846182" y="624360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4348388" y="509312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417432" y="578845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4916150" y="6276859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6108658" y="6276859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4844712" y="6240209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047720" y="624026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Violações das propriedades na inserção</a:t>
            </a:r>
          </a:p>
          <a:p>
            <a:pPr lvl="1"/>
            <a:r>
              <a:rPr lang="pt-BR" dirty="0" smtClean="0"/>
              <a:t>Filho da direita é </a:t>
            </a:r>
            <a:r>
              <a:rPr lang="pt-BR" b="1" dirty="0" smtClean="0">
                <a:solidFill>
                  <a:srgbClr val="FF0000"/>
                </a:solidFill>
              </a:rPr>
              <a:t>vermelho </a:t>
            </a:r>
            <a:r>
              <a:rPr lang="pt-BR" dirty="0" smtClean="0"/>
              <a:t>e o filho da esquerda é </a:t>
            </a:r>
            <a:r>
              <a:rPr lang="pt-BR" b="1" dirty="0" smtClean="0"/>
              <a:t>preto</a:t>
            </a:r>
          </a:p>
          <a:p>
            <a:pPr lvl="2"/>
            <a:r>
              <a:rPr lang="pt-BR" dirty="0" smtClean="0"/>
              <a:t>Solução: Rotação à esquerda</a:t>
            </a:r>
            <a:endParaRPr lang="pt-BR" dirty="0"/>
          </a:p>
        </p:txBody>
      </p:sp>
      <p:grpSp>
        <p:nvGrpSpPr>
          <p:cNvPr id="29" name="Grupo 28"/>
          <p:cNvGrpSpPr/>
          <p:nvPr/>
        </p:nvGrpSpPr>
        <p:grpSpPr>
          <a:xfrm>
            <a:off x="524971" y="4459274"/>
            <a:ext cx="7703931" cy="1755808"/>
            <a:chOff x="524971" y="3887769"/>
            <a:chExt cx="7703931" cy="1755808"/>
          </a:xfrm>
        </p:grpSpPr>
        <p:cxnSp>
          <p:nvCxnSpPr>
            <p:cNvPr id="5" name="Conector reto 4"/>
            <p:cNvCxnSpPr/>
            <p:nvPr/>
          </p:nvCxnSpPr>
          <p:spPr>
            <a:xfrm rot="16200000" flipH="1">
              <a:off x="2719839" y="519232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" name="Conector reto 5"/>
            <p:cNvCxnSpPr/>
            <p:nvPr/>
          </p:nvCxnSpPr>
          <p:spPr>
            <a:xfrm rot="5400000">
              <a:off x="2291210" y="519232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Conector reto 6"/>
            <p:cNvCxnSpPr/>
            <p:nvPr/>
          </p:nvCxnSpPr>
          <p:spPr>
            <a:xfrm rot="16200000" flipH="1">
              <a:off x="942083" y="519232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Conector reto 7"/>
            <p:cNvCxnSpPr/>
            <p:nvPr/>
          </p:nvCxnSpPr>
          <p:spPr>
            <a:xfrm rot="5400000">
              <a:off x="513454" y="519232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" name="Elipse 8"/>
            <p:cNvSpPr/>
            <p:nvPr/>
          </p:nvSpPr>
          <p:spPr bwMode="gray">
            <a:xfrm>
              <a:off x="1496341" y="4252110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2426242" y="4907952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Conector reto 10"/>
            <p:cNvCxnSpPr>
              <a:stCxn id="10" idx="1"/>
              <a:endCxn id="9" idx="5"/>
            </p:cNvCxnSpPr>
            <p:nvPr/>
          </p:nvCxnSpPr>
          <p:spPr>
            <a:xfrm rot="16200000" flipV="1">
              <a:off x="1938252" y="4419961"/>
              <a:ext cx="403270" cy="6773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2" name="Elipse 11"/>
            <p:cNvSpPr/>
            <p:nvPr/>
          </p:nvSpPr>
          <p:spPr>
            <a:xfrm>
              <a:off x="638140" y="4885527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" name="Conector reto 12"/>
            <p:cNvCxnSpPr>
              <a:stCxn id="12" idx="7"/>
            </p:cNvCxnSpPr>
            <p:nvPr/>
          </p:nvCxnSpPr>
          <p:spPr>
            <a:xfrm rot="5400000" flipH="1" flipV="1">
              <a:off x="1051309" y="4448704"/>
              <a:ext cx="380845" cy="5974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" name="Conector reto 13"/>
            <p:cNvCxnSpPr/>
            <p:nvPr/>
          </p:nvCxnSpPr>
          <p:spPr>
            <a:xfrm rot="5400000" flipH="1" flipV="1">
              <a:off x="1503054" y="4068752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5" name="CaixaDeTexto 14"/>
            <p:cNvSpPr txBox="1"/>
            <p:nvPr/>
          </p:nvSpPr>
          <p:spPr>
            <a:xfrm>
              <a:off x="1354440" y="3954216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Seta para a direita 15"/>
            <p:cNvSpPr/>
            <p:nvPr/>
          </p:nvSpPr>
          <p:spPr>
            <a:xfrm>
              <a:off x="4399955" y="4830801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987824" y="3920198"/>
              <a:ext cx="354377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Filho da direita é vermelho e o da esquerda é preto:</a:t>
              </a:r>
            </a:p>
            <a:p>
              <a:pPr algn="ctr"/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rotacionaEsquerda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(H);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8" name="Conector reto 17"/>
            <p:cNvCxnSpPr/>
            <p:nvPr/>
          </p:nvCxnSpPr>
          <p:spPr>
            <a:xfrm rot="16200000" flipH="1">
              <a:off x="6773466" y="545030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" name="Conector reto 18"/>
            <p:cNvCxnSpPr/>
            <p:nvPr/>
          </p:nvCxnSpPr>
          <p:spPr>
            <a:xfrm rot="5400000">
              <a:off x="6344837" y="545030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" name="Conector reto 19"/>
            <p:cNvCxnSpPr/>
            <p:nvPr/>
          </p:nvCxnSpPr>
          <p:spPr>
            <a:xfrm rot="16200000" flipH="1">
              <a:off x="7212097" y="5017036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1" name="Elipse 20"/>
            <p:cNvSpPr/>
            <p:nvPr/>
          </p:nvSpPr>
          <p:spPr bwMode="gray">
            <a:xfrm>
              <a:off x="7345332" y="424504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6487486" y="517772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Elipse 22"/>
            <p:cNvSpPr/>
            <p:nvPr/>
          </p:nvSpPr>
          <p:spPr>
            <a:xfrm>
              <a:off x="6939545" y="4691760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4" name="Conector reto 23"/>
            <p:cNvCxnSpPr>
              <a:stCxn id="23" idx="7"/>
              <a:endCxn id="21" idx="3"/>
            </p:cNvCxnSpPr>
            <p:nvPr/>
          </p:nvCxnSpPr>
          <p:spPr>
            <a:xfrm flipV="1">
              <a:off x="7244426" y="4549925"/>
              <a:ext cx="153215" cy="19414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5" name="Conector reto 24"/>
            <p:cNvCxnSpPr>
              <a:stCxn id="22" idx="7"/>
              <a:endCxn id="23" idx="3"/>
            </p:cNvCxnSpPr>
            <p:nvPr/>
          </p:nvCxnSpPr>
          <p:spPr>
            <a:xfrm flipV="1">
              <a:off x="6792367" y="4996641"/>
              <a:ext cx="199487" cy="23339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" name="Conector reto 25"/>
            <p:cNvCxnSpPr/>
            <p:nvPr/>
          </p:nvCxnSpPr>
          <p:spPr>
            <a:xfrm rot="5400000" flipH="1" flipV="1">
              <a:off x="7337960" y="4067768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7" name="CaixaDeTexto 26"/>
            <p:cNvSpPr txBox="1"/>
            <p:nvPr/>
          </p:nvSpPr>
          <p:spPr>
            <a:xfrm>
              <a:off x="7189346" y="3953232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8" name="Conector reto 27"/>
            <p:cNvCxnSpPr/>
            <p:nvPr/>
          </p:nvCxnSpPr>
          <p:spPr>
            <a:xfrm rot="16200000" flipH="1">
              <a:off x="7600128" y="4530406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Violações das propriedades na inserção</a:t>
            </a:r>
          </a:p>
          <a:p>
            <a:pPr lvl="1"/>
            <a:r>
              <a:rPr lang="pt-BR" dirty="0" smtClean="0"/>
              <a:t>Filho da esquerda é </a:t>
            </a:r>
            <a:r>
              <a:rPr lang="pt-BR" b="1" dirty="0" smtClean="0">
                <a:solidFill>
                  <a:srgbClr val="FF0000"/>
                </a:solidFill>
              </a:rPr>
              <a:t>vermelho </a:t>
            </a:r>
            <a:r>
              <a:rPr lang="pt-BR" dirty="0" smtClean="0"/>
              <a:t>e o filho à esquerda do filho da esquerda também é </a:t>
            </a:r>
            <a:r>
              <a:rPr lang="pt-BR" b="1" dirty="0" smtClean="0">
                <a:solidFill>
                  <a:srgbClr val="FF0000"/>
                </a:solidFill>
              </a:rPr>
              <a:t>vermelho</a:t>
            </a:r>
          </a:p>
          <a:p>
            <a:pPr lvl="2"/>
            <a:r>
              <a:rPr lang="pt-BR" dirty="0" smtClean="0"/>
              <a:t>Solução: Rotação à direita</a:t>
            </a:r>
            <a:endParaRPr lang="pt-BR" dirty="0"/>
          </a:p>
        </p:txBody>
      </p:sp>
      <p:grpSp>
        <p:nvGrpSpPr>
          <p:cNvPr id="29" name="Grupo 28"/>
          <p:cNvGrpSpPr/>
          <p:nvPr/>
        </p:nvGrpSpPr>
        <p:grpSpPr>
          <a:xfrm>
            <a:off x="604339" y="4387836"/>
            <a:ext cx="8144125" cy="1755808"/>
            <a:chOff x="604339" y="3257367"/>
            <a:chExt cx="8144125" cy="1755808"/>
          </a:xfrm>
        </p:grpSpPr>
        <p:cxnSp>
          <p:nvCxnSpPr>
            <p:cNvPr id="5" name="Conector reto 4"/>
            <p:cNvCxnSpPr/>
            <p:nvPr/>
          </p:nvCxnSpPr>
          <p:spPr>
            <a:xfrm rot="16200000" flipH="1">
              <a:off x="1021451" y="481990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" name="Conector reto 5"/>
            <p:cNvCxnSpPr/>
            <p:nvPr/>
          </p:nvCxnSpPr>
          <p:spPr>
            <a:xfrm rot="5400000">
              <a:off x="592822" y="481990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Conector reto 6"/>
            <p:cNvCxnSpPr/>
            <p:nvPr/>
          </p:nvCxnSpPr>
          <p:spPr>
            <a:xfrm rot="16200000" flipH="1">
              <a:off x="1460082" y="4386634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" name="Elipse 7"/>
            <p:cNvSpPr/>
            <p:nvPr/>
          </p:nvSpPr>
          <p:spPr bwMode="gray">
            <a:xfrm>
              <a:off x="1593317" y="361464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735471" y="4547321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1187530" y="4061358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Conector reto 10"/>
            <p:cNvCxnSpPr>
              <a:stCxn id="10" idx="7"/>
              <a:endCxn id="8" idx="3"/>
            </p:cNvCxnSpPr>
            <p:nvPr/>
          </p:nvCxnSpPr>
          <p:spPr>
            <a:xfrm flipV="1">
              <a:off x="1492411" y="3919523"/>
              <a:ext cx="153215" cy="19414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" name="Conector reto 11"/>
            <p:cNvCxnSpPr>
              <a:stCxn id="9" idx="7"/>
              <a:endCxn id="10" idx="3"/>
            </p:cNvCxnSpPr>
            <p:nvPr/>
          </p:nvCxnSpPr>
          <p:spPr>
            <a:xfrm flipV="1">
              <a:off x="1040352" y="4366239"/>
              <a:ext cx="199487" cy="23339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" name="Conector reto 12"/>
            <p:cNvCxnSpPr/>
            <p:nvPr/>
          </p:nvCxnSpPr>
          <p:spPr>
            <a:xfrm rot="5400000" flipH="1" flipV="1">
              <a:off x="1585945" y="3437366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4" name="CaixaDeTexto 13"/>
            <p:cNvSpPr txBox="1"/>
            <p:nvPr/>
          </p:nvSpPr>
          <p:spPr>
            <a:xfrm>
              <a:off x="1437331" y="3322830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" name="Conector reto 14"/>
            <p:cNvCxnSpPr/>
            <p:nvPr/>
          </p:nvCxnSpPr>
          <p:spPr>
            <a:xfrm rot="16200000" flipH="1">
              <a:off x="1848113" y="3900004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6" name="Seta para a direita 15"/>
            <p:cNvSpPr/>
            <p:nvPr/>
          </p:nvSpPr>
          <p:spPr>
            <a:xfrm>
              <a:off x="4399955" y="4201797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7" name="Conector reto 16"/>
            <p:cNvCxnSpPr/>
            <p:nvPr/>
          </p:nvCxnSpPr>
          <p:spPr>
            <a:xfrm rot="16200000" flipH="1">
              <a:off x="6716853" y="456278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8" name="Conector reto 17"/>
            <p:cNvCxnSpPr/>
            <p:nvPr/>
          </p:nvCxnSpPr>
          <p:spPr>
            <a:xfrm rot="5400000">
              <a:off x="6288224" y="456278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9" name="Conector reto 18"/>
            <p:cNvCxnSpPr/>
            <p:nvPr/>
          </p:nvCxnSpPr>
          <p:spPr>
            <a:xfrm rot="16200000" flipH="1">
              <a:off x="8555191" y="456278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0" name="Conector reto 19"/>
            <p:cNvCxnSpPr/>
            <p:nvPr/>
          </p:nvCxnSpPr>
          <p:spPr>
            <a:xfrm rot="5400000">
              <a:off x="8126562" y="456278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1" name="Elipse 20"/>
            <p:cNvSpPr/>
            <p:nvPr/>
          </p:nvSpPr>
          <p:spPr bwMode="gray">
            <a:xfrm>
              <a:off x="7331693" y="362257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Elipse 21"/>
            <p:cNvSpPr/>
            <p:nvPr/>
          </p:nvSpPr>
          <p:spPr>
            <a:xfrm>
              <a:off x="6419788" y="4255993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3" name="Conector reto 22"/>
            <p:cNvCxnSpPr>
              <a:stCxn id="22" idx="7"/>
              <a:endCxn id="21" idx="3"/>
            </p:cNvCxnSpPr>
            <p:nvPr/>
          </p:nvCxnSpPr>
          <p:spPr>
            <a:xfrm rot="5400000" flipH="1" flipV="1">
              <a:off x="6863913" y="3788214"/>
              <a:ext cx="380845" cy="65933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4" name="Elipse 23"/>
            <p:cNvSpPr/>
            <p:nvPr/>
          </p:nvSpPr>
          <p:spPr>
            <a:xfrm>
              <a:off x="8261594" y="4278418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5" name="Conector reto 24"/>
            <p:cNvCxnSpPr>
              <a:stCxn id="24" idx="1"/>
              <a:endCxn id="21" idx="5"/>
            </p:cNvCxnSpPr>
            <p:nvPr/>
          </p:nvCxnSpPr>
          <p:spPr>
            <a:xfrm rot="16200000" flipV="1">
              <a:off x="7773604" y="3790427"/>
              <a:ext cx="403270" cy="6773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" name="Conector reto 25"/>
            <p:cNvCxnSpPr/>
            <p:nvPr/>
          </p:nvCxnSpPr>
          <p:spPr>
            <a:xfrm rot="5400000" flipH="1" flipV="1">
              <a:off x="7338406" y="3439218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7" name="CaixaDeTexto 26"/>
            <p:cNvSpPr txBox="1"/>
            <p:nvPr/>
          </p:nvSpPr>
          <p:spPr>
            <a:xfrm>
              <a:off x="7189792" y="3324682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987824" y="3284984"/>
              <a:ext cx="354377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Filho e neto da esquerda são vermelhos:</a:t>
              </a:r>
            </a:p>
            <a:p>
              <a:pPr algn="ctr"/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pt-BR" sz="1600" b="1" dirty="0" err="1" smtClean="0">
                  <a:latin typeface="Courier New" pitchFamily="49" charset="0"/>
                  <a:cs typeface="Courier New" pitchFamily="49" charset="0"/>
                </a:rPr>
                <a:t>rotacionaDireita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(H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Violações das propriedades na inserção</a:t>
            </a:r>
          </a:p>
          <a:p>
            <a:pPr lvl="1"/>
            <a:r>
              <a:rPr lang="pt-BR" dirty="0" smtClean="0"/>
              <a:t>Ambos os filhos são </a:t>
            </a:r>
            <a:r>
              <a:rPr lang="pt-BR" b="1" dirty="0" smtClean="0">
                <a:solidFill>
                  <a:srgbClr val="FF0000"/>
                </a:solidFill>
              </a:rPr>
              <a:t>vermelhos</a:t>
            </a:r>
          </a:p>
          <a:p>
            <a:pPr lvl="2"/>
            <a:r>
              <a:rPr lang="pt-BR" dirty="0" smtClean="0"/>
              <a:t>Solução: troca de cores</a:t>
            </a:r>
            <a:endParaRPr lang="pt-BR" dirty="0"/>
          </a:p>
        </p:txBody>
      </p:sp>
      <p:grpSp>
        <p:nvGrpSpPr>
          <p:cNvPr id="53" name="Grupo 52"/>
          <p:cNvGrpSpPr/>
          <p:nvPr/>
        </p:nvGrpSpPr>
        <p:grpSpPr>
          <a:xfrm>
            <a:off x="467545" y="4572009"/>
            <a:ext cx="8274291" cy="1496840"/>
            <a:chOff x="467545" y="4572009"/>
            <a:chExt cx="8274291" cy="1496840"/>
          </a:xfrm>
        </p:grpSpPr>
        <p:cxnSp>
          <p:nvCxnSpPr>
            <p:cNvPr id="29" name="Conector reto 28"/>
            <p:cNvCxnSpPr/>
            <p:nvPr/>
          </p:nvCxnSpPr>
          <p:spPr>
            <a:xfrm rot="16200000" flipH="1">
              <a:off x="884657" y="587557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0" name="Conector reto 29"/>
            <p:cNvCxnSpPr/>
            <p:nvPr/>
          </p:nvCxnSpPr>
          <p:spPr>
            <a:xfrm rot="5400000">
              <a:off x="456028" y="587557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1" name="Conector reto 30"/>
            <p:cNvCxnSpPr/>
            <p:nvPr/>
          </p:nvCxnSpPr>
          <p:spPr>
            <a:xfrm rot="16200000" flipH="1">
              <a:off x="2722995" y="587557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>
            <a:xfrm rot="5400000">
              <a:off x="2294366" y="587557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>
            <a:xfrm rot="16200000" flipH="1">
              <a:off x="6795169" y="587557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>
            <a:xfrm rot="5400000">
              <a:off x="6366540" y="587557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Conector reto 34"/>
            <p:cNvCxnSpPr/>
            <p:nvPr/>
          </p:nvCxnSpPr>
          <p:spPr>
            <a:xfrm rot="16200000" flipH="1">
              <a:off x="8548563" y="587557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6" name="Conector reto 35"/>
            <p:cNvCxnSpPr/>
            <p:nvPr/>
          </p:nvCxnSpPr>
          <p:spPr>
            <a:xfrm rot="5400000">
              <a:off x="8119934" y="587557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7" name="Elipse 36"/>
            <p:cNvSpPr/>
            <p:nvPr/>
          </p:nvSpPr>
          <p:spPr bwMode="gray">
            <a:xfrm>
              <a:off x="1499497" y="493536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587592" y="5568783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Conector reto 38"/>
            <p:cNvCxnSpPr>
              <a:stCxn id="38" idx="7"/>
              <a:endCxn id="37" idx="3"/>
            </p:cNvCxnSpPr>
            <p:nvPr/>
          </p:nvCxnSpPr>
          <p:spPr>
            <a:xfrm rot="5400000" flipH="1" flipV="1">
              <a:off x="1031717" y="5101004"/>
              <a:ext cx="380845" cy="65933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0" name="Elipse 39"/>
            <p:cNvSpPr/>
            <p:nvPr/>
          </p:nvSpPr>
          <p:spPr>
            <a:xfrm>
              <a:off x="2429398" y="5591208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1" name="Conector reto 40"/>
            <p:cNvCxnSpPr>
              <a:stCxn id="40" idx="1"/>
              <a:endCxn id="37" idx="5"/>
            </p:cNvCxnSpPr>
            <p:nvPr/>
          </p:nvCxnSpPr>
          <p:spPr>
            <a:xfrm rot="16200000" flipV="1">
              <a:off x="1941408" y="5103217"/>
              <a:ext cx="403270" cy="6773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2" name="Elipse 41"/>
            <p:cNvSpPr/>
            <p:nvPr/>
          </p:nvSpPr>
          <p:spPr bwMode="gray">
            <a:xfrm>
              <a:off x="7341218" y="4935366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Elipse 42"/>
            <p:cNvSpPr/>
            <p:nvPr/>
          </p:nvSpPr>
          <p:spPr>
            <a:xfrm>
              <a:off x="6491226" y="556878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Conector reto 43"/>
            <p:cNvCxnSpPr>
              <a:stCxn id="43" idx="7"/>
              <a:endCxn id="42" idx="3"/>
            </p:cNvCxnSpPr>
            <p:nvPr/>
          </p:nvCxnSpPr>
          <p:spPr>
            <a:xfrm rot="5400000" flipH="1" flipV="1">
              <a:off x="6904395" y="5131960"/>
              <a:ext cx="380845" cy="5974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5" name="Elipse 44"/>
            <p:cNvSpPr/>
            <p:nvPr/>
          </p:nvSpPr>
          <p:spPr>
            <a:xfrm>
              <a:off x="8252069" y="5591208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6" name="Conector reto 45"/>
            <p:cNvCxnSpPr>
              <a:stCxn id="45" idx="1"/>
              <a:endCxn id="42" idx="5"/>
            </p:cNvCxnSpPr>
            <p:nvPr/>
          </p:nvCxnSpPr>
          <p:spPr>
            <a:xfrm rot="16200000" flipV="1">
              <a:off x="7773604" y="5112742"/>
              <a:ext cx="403270" cy="65827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7" name="Conector reto 46"/>
            <p:cNvCxnSpPr/>
            <p:nvPr/>
          </p:nvCxnSpPr>
          <p:spPr>
            <a:xfrm rot="5400000" flipH="1" flipV="1">
              <a:off x="1506210" y="4752008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8" name="Conector reto 47"/>
            <p:cNvCxnSpPr/>
            <p:nvPr/>
          </p:nvCxnSpPr>
          <p:spPr>
            <a:xfrm rot="5400000" flipH="1" flipV="1">
              <a:off x="7338406" y="4752008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9" name="CaixaDeTexto 48"/>
            <p:cNvSpPr txBox="1"/>
            <p:nvPr/>
          </p:nvSpPr>
          <p:spPr>
            <a:xfrm>
              <a:off x="1357596" y="4637472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CaixaDeTexto 49"/>
            <p:cNvSpPr txBox="1"/>
            <p:nvPr/>
          </p:nvSpPr>
          <p:spPr>
            <a:xfrm>
              <a:off x="7221806" y="4649614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Seta para a direita 50"/>
            <p:cNvSpPr/>
            <p:nvPr/>
          </p:nvSpPr>
          <p:spPr>
            <a:xfrm>
              <a:off x="4399955" y="5514057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2987824" y="4809053"/>
              <a:ext cx="354377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Os dois filhos são vermelhos:</a:t>
              </a:r>
            </a:p>
            <a:p>
              <a:pPr algn="ctr"/>
              <a:r>
                <a:rPr lang="pt-BR" sz="1600" b="1" dirty="0" err="1" smtClean="0">
                  <a:latin typeface="Courier New" pitchFamily="49" charset="0"/>
                  <a:cs typeface="Courier New" pitchFamily="49" charset="0"/>
                </a:rPr>
                <a:t>trocaCor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(H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passo:</a:t>
            </a:r>
            <a:endParaRPr lang="pt-BR" dirty="0"/>
          </a:p>
        </p:txBody>
      </p:sp>
      <p:grpSp>
        <p:nvGrpSpPr>
          <p:cNvPr id="41" name="Grupo 40"/>
          <p:cNvGrpSpPr/>
          <p:nvPr/>
        </p:nvGrpSpPr>
        <p:grpSpPr>
          <a:xfrm>
            <a:off x="141879" y="2730277"/>
            <a:ext cx="8608963" cy="3484805"/>
            <a:chOff x="141879" y="2730277"/>
            <a:chExt cx="8608963" cy="3484805"/>
          </a:xfrm>
        </p:grpSpPr>
        <p:sp>
          <p:nvSpPr>
            <p:cNvPr id="23" name="CaixaDeTexto 22"/>
            <p:cNvSpPr txBox="1"/>
            <p:nvPr/>
          </p:nvSpPr>
          <p:spPr>
            <a:xfrm>
              <a:off x="142844" y="2730277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Insere valor: 1</a:t>
              </a:r>
            </a:p>
          </p:txBody>
        </p:sp>
        <p:sp>
          <p:nvSpPr>
            <p:cNvPr id="24" name="Elipse 23"/>
            <p:cNvSpPr/>
            <p:nvPr/>
          </p:nvSpPr>
          <p:spPr bwMode="gray">
            <a:xfrm>
              <a:off x="1880085" y="3318951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1832111" y="329508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26" name="Conector angulado 37"/>
            <p:cNvCxnSpPr/>
            <p:nvPr/>
          </p:nvCxnSpPr>
          <p:spPr>
            <a:xfrm>
              <a:off x="506842" y="4176431"/>
              <a:ext cx="8244000" cy="1588"/>
            </a:xfrm>
            <a:prstGeom prst="bentConnector3">
              <a:avLst>
                <a:gd name="adj1" fmla="val 50000"/>
              </a:avLst>
            </a:prstGeom>
            <a:noFill/>
            <a:ln w="38100" cap="flat" cmpd="sng" algn="ctr">
              <a:solidFill>
                <a:srgbClr val="4F81BD"/>
              </a:solidFill>
              <a:prstDash val="dash"/>
              <a:headEnd type="none" w="med" len="med"/>
              <a:tailEnd type="none" w="med" len="med"/>
            </a:ln>
            <a:effectLst/>
          </p:spPr>
        </p:cxnSp>
        <p:sp>
          <p:nvSpPr>
            <p:cNvPr id="27" name="Elipse 26"/>
            <p:cNvSpPr/>
            <p:nvPr/>
          </p:nvSpPr>
          <p:spPr bwMode="gray">
            <a:xfrm>
              <a:off x="1871130" y="513571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Elipse 27"/>
            <p:cNvSpPr/>
            <p:nvPr/>
          </p:nvSpPr>
          <p:spPr>
            <a:xfrm>
              <a:off x="2781981" y="579155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9" name="Conector reto 28"/>
            <p:cNvCxnSpPr>
              <a:stCxn id="28" idx="1"/>
              <a:endCxn id="27" idx="5"/>
            </p:cNvCxnSpPr>
            <p:nvPr/>
          </p:nvCxnSpPr>
          <p:spPr>
            <a:xfrm rot="16200000" flipV="1">
              <a:off x="2303516" y="5313089"/>
              <a:ext cx="403270" cy="65827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30" name="CaixaDeTexto 29"/>
            <p:cNvSpPr txBox="1"/>
            <p:nvPr/>
          </p:nvSpPr>
          <p:spPr>
            <a:xfrm>
              <a:off x="1823156" y="511184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729361" y="575960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141879" y="4598495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Insere valor: 30</a:t>
              </a:r>
            </a:p>
          </p:txBody>
        </p:sp>
        <p:sp>
          <p:nvSpPr>
            <p:cNvPr id="33" name="Elipse 32"/>
            <p:cNvSpPr/>
            <p:nvPr/>
          </p:nvSpPr>
          <p:spPr bwMode="gray">
            <a:xfrm>
              <a:off x="6960234" y="516342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Elipse 33"/>
            <p:cNvSpPr/>
            <p:nvPr/>
          </p:nvSpPr>
          <p:spPr>
            <a:xfrm>
              <a:off x="6110242" y="5796840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5" name="Conector reto 34"/>
            <p:cNvCxnSpPr>
              <a:endCxn id="33" idx="3"/>
            </p:cNvCxnSpPr>
            <p:nvPr/>
          </p:nvCxnSpPr>
          <p:spPr>
            <a:xfrm rot="5400000" flipH="1" flipV="1">
              <a:off x="6523411" y="5360017"/>
              <a:ext cx="380845" cy="5974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6" name="CaixaDeTexto 35"/>
            <p:cNvSpPr txBox="1"/>
            <p:nvPr/>
          </p:nvSpPr>
          <p:spPr>
            <a:xfrm>
              <a:off x="6055004" y="576344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6912260" y="513955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3251845" y="5039835"/>
              <a:ext cx="2832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Rotaciona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à esquerda</a:t>
              </a: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em “5”</a:t>
              </a:r>
            </a:p>
          </p:txBody>
        </p:sp>
        <p:sp>
          <p:nvSpPr>
            <p:cNvPr id="39" name="Seta para a direita 38"/>
            <p:cNvSpPr/>
            <p:nvPr/>
          </p:nvSpPr>
          <p:spPr>
            <a:xfrm>
              <a:off x="4308251" y="5759915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passo:</a:t>
            </a:r>
          </a:p>
          <a:p>
            <a:endParaRPr lang="pt-BR" dirty="0"/>
          </a:p>
        </p:txBody>
      </p:sp>
      <p:grpSp>
        <p:nvGrpSpPr>
          <p:cNvPr id="85" name="Grupo 84"/>
          <p:cNvGrpSpPr/>
          <p:nvPr/>
        </p:nvGrpSpPr>
        <p:grpSpPr>
          <a:xfrm>
            <a:off x="141879" y="2244983"/>
            <a:ext cx="8894617" cy="4398727"/>
            <a:chOff x="141879" y="2196884"/>
            <a:chExt cx="8894617" cy="4398727"/>
          </a:xfrm>
        </p:grpSpPr>
        <p:sp>
          <p:nvSpPr>
            <p:cNvPr id="45" name="Elipse 44"/>
            <p:cNvSpPr/>
            <p:nvPr/>
          </p:nvSpPr>
          <p:spPr>
            <a:xfrm>
              <a:off x="7036888" y="5941160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6984268" y="590921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41879" y="2196884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Insere valor: 20</a:t>
              </a:r>
            </a:p>
          </p:txBody>
        </p:sp>
        <p:sp>
          <p:nvSpPr>
            <p:cNvPr id="48" name="Elipse 47"/>
            <p:cNvSpPr/>
            <p:nvPr/>
          </p:nvSpPr>
          <p:spPr bwMode="gray">
            <a:xfrm>
              <a:off x="1088754" y="2724088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Elipse 48"/>
            <p:cNvSpPr/>
            <p:nvPr/>
          </p:nvSpPr>
          <p:spPr>
            <a:xfrm>
              <a:off x="238762" y="335750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Elipse 49"/>
            <p:cNvSpPr/>
            <p:nvPr/>
          </p:nvSpPr>
          <p:spPr>
            <a:xfrm>
              <a:off x="958842" y="406561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1" name="Conector reto 50"/>
            <p:cNvCxnSpPr>
              <a:stCxn id="49" idx="7"/>
              <a:endCxn id="48" idx="3"/>
            </p:cNvCxnSpPr>
            <p:nvPr/>
          </p:nvCxnSpPr>
          <p:spPr>
            <a:xfrm rot="5400000" flipH="1" flipV="1">
              <a:off x="651931" y="2920682"/>
              <a:ext cx="380845" cy="5974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" name="Conector reto 51"/>
            <p:cNvCxnSpPr>
              <a:stCxn id="49" idx="5"/>
              <a:endCxn id="50" idx="1"/>
            </p:cNvCxnSpPr>
            <p:nvPr/>
          </p:nvCxnSpPr>
          <p:spPr>
            <a:xfrm rot="16200000" flipH="1">
              <a:off x="549628" y="3656401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53" name="CaixaDeTexto 52"/>
            <p:cNvSpPr txBox="1"/>
            <p:nvPr/>
          </p:nvSpPr>
          <p:spPr>
            <a:xfrm>
              <a:off x="183524" y="332411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907429" y="402902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1040780" y="270021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CaixaDeTexto 55"/>
            <p:cNvSpPr txBox="1"/>
            <p:nvPr/>
          </p:nvSpPr>
          <p:spPr>
            <a:xfrm>
              <a:off x="2315741" y="2916964"/>
              <a:ext cx="2832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Rotaciona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à esquerda</a:t>
              </a: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em “5”</a:t>
              </a:r>
            </a:p>
          </p:txBody>
        </p:sp>
        <p:sp>
          <p:nvSpPr>
            <p:cNvPr id="57" name="Seta para a direita 56"/>
            <p:cNvSpPr/>
            <p:nvPr/>
          </p:nvSpPr>
          <p:spPr>
            <a:xfrm>
              <a:off x="3372147" y="3637044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Elipse 57"/>
            <p:cNvSpPr/>
            <p:nvPr/>
          </p:nvSpPr>
          <p:spPr bwMode="gray">
            <a:xfrm>
              <a:off x="6816218" y="2724088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Elipse 58"/>
            <p:cNvSpPr/>
            <p:nvPr/>
          </p:nvSpPr>
          <p:spPr>
            <a:xfrm>
              <a:off x="5248996" y="406561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Elipse 59"/>
            <p:cNvSpPr/>
            <p:nvPr/>
          </p:nvSpPr>
          <p:spPr>
            <a:xfrm>
              <a:off x="5966226" y="335750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1" name="Conector reto 60"/>
            <p:cNvCxnSpPr>
              <a:stCxn id="60" idx="7"/>
              <a:endCxn id="58" idx="3"/>
            </p:cNvCxnSpPr>
            <p:nvPr/>
          </p:nvCxnSpPr>
          <p:spPr>
            <a:xfrm rot="5400000" flipH="1" flipV="1">
              <a:off x="6379395" y="2920682"/>
              <a:ext cx="380845" cy="5974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2" name="Conector reto 61"/>
            <p:cNvCxnSpPr>
              <a:stCxn id="59" idx="7"/>
              <a:endCxn id="60" idx="3"/>
            </p:cNvCxnSpPr>
            <p:nvPr/>
          </p:nvCxnSpPr>
          <p:spPr>
            <a:xfrm rot="5400000" flipH="1" flipV="1">
              <a:off x="5558437" y="3657826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3" name="CaixaDeTexto 62"/>
            <p:cNvSpPr txBox="1"/>
            <p:nvPr/>
          </p:nvSpPr>
          <p:spPr>
            <a:xfrm>
              <a:off x="5910988" y="332411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96608" y="402896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65" name="CaixaDeTexto 64"/>
            <p:cNvSpPr txBox="1"/>
            <p:nvPr/>
          </p:nvSpPr>
          <p:spPr>
            <a:xfrm>
              <a:off x="6768244" y="270021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Elipse 65"/>
            <p:cNvSpPr/>
            <p:nvPr/>
          </p:nvSpPr>
          <p:spPr bwMode="gray">
            <a:xfrm>
              <a:off x="6126037" y="5285318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5276045" y="5918735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Conector reto 67"/>
            <p:cNvCxnSpPr>
              <a:stCxn id="67" idx="7"/>
              <a:endCxn id="66" idx="3"/>
            </p:cNvCxnSpPr>
            <p:nvPr/>
          </p:nvCxnSpPr>
          <p:spPr>
            <a:xfrm rot="5400000" flipH="1" flipV="1">
              <a:off x="5689214" y="5481912"/>
              <a:ext cx="380845" cy="5974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9" name="Conector reto 68"/>
            <p:cNvCxnSpPr>
              <a:stCxn id="45" idx="1"/>
              <a:endCxn id="66" idx="5"/>
            </p:cNvCxnSpPr>
            <p:nvPr/>
          </p:nvCxnSpPr>
          <p:spPr>
            <a:xfrm rot="16200000" flipV="1">
              <a:off x="6558423" y="5462694"/>
              <a:ext cx="403270" cy="65827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0" name="CaixaDeTexto 69"/>
            <p:cNvSpPr txBox="1"/>
            <p:nvPr/>
          </p:nvSpPr>
          <p:spPr>
            <a:xfrm>
              <a:off x="5220807" y="588534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6078063" y="526144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6420197" y="4423432"/>
              <a:ext cx="26162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Rotaciona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à direita</a:t>
              </a: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em “30”</a:t>
              </a:r>
            </a:p>
          </p:txBody>
        </p:sp>
        <p:sp>
          <p:nvSpPr>
            <p:cNvPr id="73" name="Seta para a direita 72"/>
            <p:cNvSpPr/>
            <p:nvPr/>
          </p:nvSpPr>
          <p:spPr>
            <a:xfrm rot="5400000">
              <a:off x="5951997" y="4556173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2312042" y="5949280"/>
              <a:ext cx="2832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Troca cor em “20”</a:t>
              </a: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Raiz fica preta</a:t>
              </a:r>
            </a:p>
          </p:txBody>
        </p:sp>
        <p:sp>
          <p:nvSpPr>
            <p:cNvPr id="75" name="Seta para a direita 74"/>
            <p:cNvSpPr/>
            <p:nvPr/>
          </p:nvSpPr>
          <p:spPr>
            <a:xfrm flipH="1">
              <a:off x="3368448" y="5517232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76" name="Elipse 75"/>
            <p:cNvSpPr/>
            <p:nvPr/>
          </p:nvSpPr>
          <p:spPr bwMode="gray">
            <a:xfrm>
              <a:off x="1157485" y="5280780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Elipse 76"/>
            <p:cNvSpPr/>
            <p:nvPr/>
          </p:nvSpPr>
          <p:spPr>
            <a:xfrm>
              <a:off x="307493" y="5914197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8" name="Conector reto 77"/>
            <p:cNvCxnSpPr>
              <a:stCxn id="77" idx="7"/>
              <a:endCxn id="76" idx="3"/>
            </p:cNvCxnSpPr>
            <p:nvPr/>
          </p:nvCxnSpPr>
          <p:spPr>
            <a:xfrm rot="5400000" flipH="1" flipV="1">
              <a:off x="720662" y="5477374"/>
              <a:ext cx="380845" cy="5974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9" name="Elipse 78"/>
            <p:cNvSpPr/>
            <p:nvPr/>
          </p:nvSpPr>
          <p:spPr>
            <a:xfrm>
              <a:off x="2068336" y="593662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0" name="Conector reto 79"/>
            <p:cNvCxnSpPr>
              <a:stCxn id="79" idx="1"/>
              <a:endCxn id="76" idx="5"/>
            </p:cNvCxnSpPr>
            <p:nvPr/>
          </p:nvCxnSpPr>
          <p:spPr>
            <a:xfrm rot="16200000" flipV="1">
              <a:off x="1589871" y="5458156"/>
              <a:ext cx="403270" cy="65827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1" name="CaixaDeTexto 80"/>
            <p:cNvSpPr txBox="1"/>
            <p:nvPr/>
          </p:nvSpPr>
          <p:spPr>
            <a:xfrm>
              <a:off x="252255" y="588080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1109511" y="525691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2015716" y="590467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rubro-negra: Inserção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passo:</a:t>
            </a:r>
          </a:p>
          <a:p>
            <a:endParaRPr lang="pt-BR" dirty="0"/>
          </a:p>
        </p:txBody>
      </p:sp>
      <p:grpSp>
        <p:nvGrpSpPr>
          <p:cNvPr id="57" name="Grupo 56"/>
          <p:cNvGrpSpPr/>
          <p:nvPr/>
        </p:nvGrpSpPr>
        <p:grpSpPr>
          <a:xfrm>
            <a:off x="141879" y="2755106"/>
            <a:ext cx="8534577" cy="2242262"/>
            <a:chOff x="141879" y="2755106"/>
            <a:chExt cx="8534577" cy="2242262"/>
          </a:xfrm>
        </p:grpSpPr>
        <p:sp>
          <p:nvSpPr>
            <p:cNvPr id="31" name="Elipse 30"/>
            <p:cNvSpPr/>
            <p:nvPr/>
          </p:nvSpPr>
          <p:spPr>
            <a:xfrm>
              <a:off x="6500181" y="3925741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6444943" y="389234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Elipse 32"/>
            <p:cNvSpPr/>
            <p:nvPr/>
          </p:nvSpPr>
          <p:spPr>
            <a:xfrm>
              <a:off x="234750" y="3925741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179512" y="389234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</a:t>
              </a: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141879" y="2755106"/>
              <a:ext cx="25717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Insere valor: 10</a:t>
              </a:r>
            </a:p>
          </p:txBody>
        </p:sp>
        <p:sp>
          <p:nvSpPr>
            <p:cNvPr id="36" name="CaixaDeTexto 35"/>
            <p:cNvSpPr txBox="1"/>
            <p:nvPr/>
          </p:nvSpPr>
          <p:spPr>
            <a:xfrm>
              <a:off x="2963813" y="3475186"/>
              <a:ext cx="2832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 smtClean="0">
                  <a:latin typeface="Arial" pitchFamily="34" charset="0"/>
                  <a:cs typeface="Arial" pitchFamily="34" charset="0"/>
                </a:rPr>
                <a:t>Rotaciona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 à esquerda</a:t>
              </a: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em “5”</a:t>
              </a:r>
            </a:p>
          </p:txBody>
        </p:sp>
        <p:sp>
          <p:nvSpPr>
            <p:cNvPr id="37" name="Seta para a direita 36"/>
            <p:cNvSpPr/>
            <p:nvPr/>
          </p:nvSpPr>
          <p:spPr>
            <a:xfrm>
              <a:off x="4020219" y="4195266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8" name="Elipse 37"/>
            <p:cNvSpPr/>
            <p:nvPr/>
          </p:nvSpPr>
          <p:spPr bwMode="gray">
            <a:xfrm>
              <a:off x="1084742" y="329232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Elipse 38"/>
            <p:cNvSpPr/>
            <p:nvPr/>
          </p:nvSpPr>
          <p:spPr>
            <a:xfrm>
              <a:off x="954830" y="4633851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0" name="Conector reto 39"/>
            <p:cNvCxnSpPr>
              <a:stCxn id="33" idx="7"/>
              <a:endCxn id="38" idx="3"/>
            </p:cNvCxnSpPr>
            <p:nvPr/>
          </p:nvCxnSpPr>
          <p:spPr>
            <a:xfrm rot="5400000" flipH="1" flipV="1">
              <a:off x="647919" y="3488918"/>
              <a:ext cx="380845" cy="5974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Conector reto 40"/>
            <p:cNvCxnSpPr>
              <a:stCxn id="33" idx="5"/>
              <a:endCxn id="39" idx="1"/>
            </p:cNvCxnSpPr>
            <p:nvPr/>
          </p:nvCxnSpPr>
          <p:spPr>
            <a:xfrm rot="16200000" flipH="1">
              <a:off x="545616" y="4224637"/>
              <a:ext cx="455538" cy="4675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ysDot"/>
            </a:ln>
            <a:effectLst/>
          </p:spPr>
        </p:cxnSp>
        <p:sp>
          <p:nvSpPr>
            <p:cNvPr id="42" name="Elipse 41"/>
            <p:cNvSpPr/>
            <p:nvPr/>
          </p:nvSpPr>
          <p:spPr>
            <a:xfrm>
              <a:off x="1995593" y="394816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" name="Conector reto 42"/>
            <p:cNvCxnSpPr>
              <a:stCxn id="42" idx="1"/>
              <a:endCxn id="38" idx="5"/>
            </p:cNvCxnSpPr>
            <p:nvPr/>
          </p:nvCxnSpPr>
          <p:spPr>
            <a:xfrm rot="16200000" flipV="1">
              <a:off x="1517128" y="3469700"/>
              <a:ext cx="403270" cy="65827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4" name="CaixaDeTexto 43"/>
            <p:cNvSpPr txBox="1"/>
            <p:nvPr/>
          </p:nvSpPr>
          <p:spPr>
            <a:xfrm>
              <a:off x="903417" y="459725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CaixaDeTexto 44"/>
            <p:cNvSpPr txBox="1"/>
            <p:nvPr/>
          </p:nvSpPr>
          <p:spPr>
            <a:xfrm>
              <a:off x="1036768" y="326845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942973" y="391621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Elipse 46"/>
            <p:cNvSpPr/>
            <p:nvPr/>
          </p:nvSpPr>
          <p:spPr bwMode="gray">
            <a:xfrm>
              <a:off x="7350173" y="329232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Elipse 47"/>
            <p:cNvSpPr/>
            <p:nvPr/>
          </p:nvSpPr>
          <p:spPr>
            <a:xfrm>
              <a:off x="5782951" y="4633851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9" name="Conector reto 48"/>
            <p:cNvCxnSpPr>
              <a:stCxn id="31" idx="7"/>
              <a:endCxn id="47" idx="3"/>
            </p:cNvCxnSpPr>
            <p:nvPr/>
          </p:nvCxnSpPr>
          <p:spPr>
            <a:xfrm rot="5400000" flipH="1" flipV="1">
              <a:off x="6913350" y="3488918"/>
              <a:ext cx="380845" cy="5974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" name="Conector reto 49"/>
            <p:cNvCxnSpPr>
              <a:stCxn id="48" idx="7"/>
              <a:endCxn id="31" idx="3"/>
            </p:cNvCxnSpPr>
            <p:nvPr/>
          </p:nvCxnSpPr>
          <p:spPr>
            <a:xfrm rot="5400000" flipH="1" flipV="1">
              <a:off x="6092392" y="4226062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1" name="Elipse 50"/>
            <p:cNvSpPr/>
            <p:nvPr/>
          </p:nvSpPr>
          <p:spPr>
            <a:xfrm>
              <a:off x="8261024" y="394816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2" name="Conector reto 51"/>
            <p:cNvCxnSpPr>
              <a:stCxn id="51" idx="1"/>
              <a:endCxn id="47" idx="5"/>
            </p:cNvCxnSpPr>
            <p:nvPr/>
          </p:nvCxnSpPr>
          <p:spPr>
            <a:xfrm rot="16200000" flipV="1">
              <a:off x="7782559" y="3469700"/>
              <a:ext cx="403270" cy="65827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3" name="CaixaDeTexto 52"/>
            <p:cNvSpPr txBox="1"/>
            <p:nvPr/>
          </p:nvSpPr>
          <p:spPr>
            <a:xfrm>
              <a:off x="5730563" y="459720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7302199" y="326845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CaixaDeTexto 54"/>
            <p:cNvSpPr txBox="1"/>
            <p:nvPr/>
          </p:nvSpPr>
          <p:spPr>
            <a:xfrm>
              <a:off x="8208404" y="391621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Árvore rubro-negra: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na inserção, temos que percorremos um conjunto de nós da árvore até chegar ao nó que será removido</a:t>
            </a:r>
          </a:p>
          <a:p>
            <a:pPr lvl="1"/>
            <a:r>
              <a:rPr lang="pt-BR" dirty="0" smtClean="0"/>
              <a:t>Existem 3 tipos de remoção</a:t>
            </a:r>
          </a:p>
          <a:p>
            <a:pPr lvl="2"/>
            <a:r>
              <a:rPr lang="pt-BR" dirty="0" smtClean="0"/>
              <a:t>Nó folha (sem filhos)</a:t>
            </a:r>
          </a:p>
          <a:p>
            <a:pPr lvl="2"/>
            <a:r>
              <a:rPr lang="pt-BR" dirty="0" smtClean="0"/>
              <a:t>Nó com 1 filho</a:t>
            </a:r>
          </a:p>
          <a:p>
            <a:pPr lvl="2"/>
            <a:r>
              <a:rPr lang="pt-BR" dirty="0" smtClean="0"/>
              <a:t>Nó com 2 filhos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Árvore rubro-negra: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Uma vez removido o nó</a:t>
            </a:r>
          </a:p>
          <a:p>
            <a:pPr lvl="1"/>
            <a:r>
              <a:rPr lang="pt-BR" dirty="0" smtClean="0"/>
              <a:t>Devemos voltar pelo caminho percorrido e verificar se ocorreu a violação de alguma das propriedades da árvore para cada um dos nós visitados</a:t>
            </a:r>
          </a:p>
          <a:p>
            <a:pPr lvl="1"/>
            <a:r>
              <a:rPr lang="pt-BR" dirty="0" smtClean="0"/>
              <a:t>Aplicar uma das rotações ou mudança de cores para restabelecer o balanceamento da árvore</a:t>
            </a: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Árvore rubro-negra: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Diferença com relação a árvore AVL</a:t>
            </a:r>
          </a:p>
          <a:p>
            <a:pPr lvl="1"/>
            <a:r>
              <a:rPr lang="pt-BR" dirty="0" smtClean="0"/>
              <a:t>A remoção na árvore rubro-negra corrige o balanceamento da árvore tanto na ida quanto na volta da recursão</a:t>
            </a:r>
          </a:p>
          <a:p>
            <a:pPr lvl="2"/>
            <a:r>
              <a:rPr lang="pt-BR" dirty="0" smtClean="0"/>
              <a:t>O processo de busca pelo nó a ser removido já prevê possíveis violações das propriedades da árvore</a:t>
            </a:r>
          </a:p>
          <a:p>
            <a:pPr lvl="2"/>
            <a:r>
              <a:rPr lang="pt-BR" dirty="0" smtClean="0"/>
              <a:t>Somente devemos executar a remoção se o nó a ser removido realmente existe na árvore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Rubro Negra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Remoção</a:t>
            </a:r>
          </a:p>
          <a:p>
            <a:pPr lvl="1"/>
            <a:r>
              <a:rPr lang="pt-BR" dirty="0" smtClean="0"/>
              <a:t>Verificar se é possível antes de remover</a:t>
            </a:r>
          </a:p>
          <a:p>
            <a:pPr lvl="1"/>
            <a:r>
              <a:rPr lang="pt-BR" dirty="0" smtClean="0"/>
              <a:t>Também gerencia </a:t>
            </a:r>
            <a:r>
              <a:rPr lang="pt-BR" dirty="0"/>
              <a:t>o nó raiz após a </a:t>
            </a:r>
            <a:r>
              <a:rPr lang="pt-BR" dirty="0" smtClean="0"/>
              <a:t>remoção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4" b="14676"/>
          <a:stretch/>
        </p:blipFill>
        <p:spPr bwMode="auto">
          <a:xfrm>
            <a:off x="1397834" y="3552266"/>
            <a:ext cx="6348331" cy="275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Além da cor, a árvore deve satisfazer o seguinte conjunto de propriedades</a:t>
            </a:r>
          </a:p>
          <a:p>
            <a:pPr lvl="1"/>
            <a:r>
              <a:rPr lang="pt-BR" dirty="0" smtClean="0"/>
              <a:t>Todo nó da árvore é </a:t>
            </a:r>
            <a:r>
              <a:rPr lang="pt-BR" b="1" dirty="0" smtClean="0">
                <a:solidFill>
                  <a:srgbClr val="FF0000"/>
                </a:solidFill>
              </a:rPr>
              <a:t>vermelho</a:t>
            </a:r>
            <a:r>
              <a:rPr lang="pt-BR" dirty="0" smtClean="0"/>
              <a:t> ou </a:t>
            </a:r>
            <a:r>
              <a:rPr lang="pt-BR" b="1" dirty="0" smtClean="0"/>
              <a:t>preto</a:t>
            </a:r>
          </a:p>
          <a:p>
            <a:pPr lvl="1"/>
            <a:r>
              <a:rPr lang="pt-BR" dirty="0" smtClean="0"/>
              <a:t>A raiz é sempre </a:t>
            </a:r>
            <a:r>
              <a:rPr lang="pt-BR" b="1" dirty="0" smtClean="0"/>
              <a:t>preta</a:t>
            </a:r>
          </a:p>
          <a:p>
            <a:pPr lvl="1"/>
            <a:r>
              <a:rPr lang="pt-BR" dirty="0" smtClean="0"/>
              <a:t>Todo nó folha (</a:t>
            </a:r>
            <a:r>
              <a:rPr lang="pt-BR" b="1" dirty="0" smtClean="0"/>
              <a:t>NULL</a:t>
            </a:r>
            <a:r>
              <a:rPr lang="pt-BR" dirty="0" smtClean="0"/>
              <a:t>) é </a:t>
            </a:r>
            <a:r>
              <a:rPr lang="pt-BR" b="1" dirty="0" smtClean="0"/>
              <a:t>preto</a:t>
            </a:r>
          </a:p>
          <a:p>
            <a:pPr lvl="1"/>
            <a:r>
              <a:rPr lang="pt-BR" dirty="0" smtClean="0"/>
              <a:t>Se um nó é </a:t>
            </a:r>
            <a:r>
              <a:rPr lang="pt-BR" b="1" dirty="0" smtClean="0">
                <a:solidFill>
                  <a:srgbClr val="FF0000"/>
                </a:solidFill>
              </a:rPr>
              <a:t>vermelho</a:t>
            </a:r>
            <a:r>
              <a:rPr lang="pt-BR" dirty="0" smtClean="0"/>
              <a:t>, então os seus filhos são </a:t>
            </a:r>
            <a:r>
              <a:rPr lang="pt-BR" b="1" dirty="0" smtClean="0"/>
              <a:t>pretos </a:t>
            </a:r>
          </a:p>
          <a:p>
            <a:pPr lvl="2"/>
            <a:r>
              <a:rPr lang="pt-BR" dirty="0" smtClean="0"/>
              <a:t>Não existem nós </a:t>
            </a:r>
            <a:r>
              <a:rPr lang="pt-BR" b="1" dirty="0" smtClean="0">
                <a:solidFill>
                  <a:srgbClr val="FF0000"/>
                </a:solidFill>
              </a:rPr>
              <a:t>vermelhos</a:t>
            </a:r>
            <a:r>
              <a:rPr lang="pt-BR" dirty="0" smtClean="0"/>
              <a:t> consecutivos</a:t>
            </a:r>
          </a:p>
          <a:p>
            <a:pPr lvl="1"/>
            <a:r>
              <a:rPr lang="pt-BR" dirty="0" smtClean="0"/>
              <a:t>Para cada nó, todos os caminhos desse nó para os nós folhas descendentes contém o mesmo número de nós </a:t>
            </a:r>
            <a:r>
              <a:rPr lang="pt-BR" b="1" dirty="0" smtClean="0"/>
              <a:t>pretos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TAD Árvore Rubro Negra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40</a:t>
            </a:fld>
            <a:endParaRPr lang="pt-BR"/>
          </a:p>
        </p:txBody>
      </p:sp>
      <p:grpSp>
        <p:nvGrpSpPr>
          <p:cNvPr id="8" name="Grupo 7"/>
          <p:cNvGrpSpPr/>
          <p:nvPr/>
        </p:nvGrpSpPr>
        <p:grpSpPr>
          <a:xfrm>
            <a:off x="3131840" y="1226195"/>
            <a:ext cx="5820383" cy="5587181"/>
            <a:chOff x="3216113" y="1226195"/>
            <a:chExt cx="5820383" cy="5587181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16" b="32579"/>
            <a:stretch/>
          </p:blipFill>
          <p:spPr bwMode="auto">
            <a:xfrm>
              <a:off x="3216113" y="1226195"/>
              <a:ext cx="5820383" cy="31188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16" b="41863"/>
            <a:stretch/>
          </p:blipFill>
          <p:spPr bwMode="auto">
            <a:xfrm>
              <a:off x="3216113" y="4123977"/>
              <a:ext cx="5820383" cy="2689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3995936" y="4096267"/>
              <a:ext cx="1728192" cy="221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3168352" cy="4495800"/>
          </a:xfrm>
        </p:spPr>
        <p:txBody>
          <a:bodyPr/>
          <a:lstStyle/>
          <a:p>
            <a:r>
              <a:rPr lang="pt-BR" dirty="0" smtClean="0"/>
              <a:t>Remoção</a:t>
            </a:r>
          </a:p>
          <a:p>
            <a:pPr lvl="1"/>
            <a:r>
              <a:rPr lang="pt-BR" dirty="0" smtClean="0"/>
              <a:t>Uso de várias funções auxiliares</a:t>
            </a:r>
          </a:p>
        </p:txBody>
      </p:sp>
    </p:spTree>
    <p:extLst>
      <p:ext uri="{BB962C8B-B14F-4D97-AF65-F5344CB8AC3E}">
        <p14:creationId xmlns:p14="http://schemas.microsoft.com/office/powerpoint/2010/main" val="17539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move2EsqRED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Move </a:t>
            </a:r>
            <a:r>
              <a:rPr lang="pt-BR" dirty="0"/>
              <a:t>um nó </a:t>
            </a:r>
            <a:r>
              <a:rPr lang="pt-BR" b="1" dirty="0">
                <a:solidFill>
                  <a:srgbClr val="FF0000"/>
                </a:solidFill>
              </a:rPr>
              <a:t>vermelho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/>
              <a:t>para </a:t>
            </a:r>
            <a:r>
              <a:rPr lang="pt-BR" dirty="0"/>
              <a:t>a </a:t>
            </a:r>
            <a:r>
              <a:rPr lang="pt-BR" dirty="0" smtClean="0"/>
              <a:t>esquerda</a:t>
            </a:r>
          </a:p>
          <a:p>
            <a:pPr lvl="1"/>
            <a:r>
              <a:rPr lang="pt-BR" dirty="0" smtClean="0"/>
              <a:t>Troca as cores do nó </a:t>
            </a:r>
            <a:r>
              <a:rPr lang="pt-BR" b="1" dirty="0" smtClean="0"/>
              <a:t>H</a:t>
            </a:r>
            <a:r>
              <a:rPr lang="pt-BR" dirty="0" smtClean="0"/>
              <a:t> e seus filhos</a:t>
            </a:r>
          </a:p>
          <a:p>
            <a:pPr lvl="1"/>
            <a:r>
              <a:rPr lang="pt-BR" dirty="0" smtClean="0"/>
              <a:t>Filho </a:t>
            </a:r>
            <a:r>
              <a:rPr lang="pt-BR" dirty="0"/>
              <a:t>a </a:t>
            </a:r>
            <a:r>
              <a:rPr lang="pt-BR" b="1" dirty="0" smtClean="0"/>
              <a:t>esquerda</a:t>
            </a:r>
            <a:r>
              <a:rPr lang="pt-BR" dirty="0" smtClean="0"/>
              <a:t> </a:t>
            </a:r>
            <a:r>
              <a:rPr lang="pt-BR" dirty="0"/>
              <a:t>do filho </a:t>
            </a:r>
            <a:r>
              <a:rPr lang="pt-BR" b="1" dirty="0" smtClean="0"/>
              <a:t>direito</a:t>
            </a:r>
            <a:r>
              <a:rPr lang="pt-BR" dirty="0" smtClean="0"/>
              <a:t> </a:t>
            </a:r>
            <a:r>
              <a:rPr lang="pt-BR" dirty="0"/>
              <a:t>é </a:t>
            </a:r>
            <a:r>
              <a:rPr lang="pt-BR" b="1" dirty="0" smtClean="0">
                <a:solidFill>
                  <a:srgbClr val="FF0000"/>
                </a:solidFill>
              </a:rPr>
              <a:t>vermelho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Rotação </a:t>
            </a:r>
            <a:r>
              <a:rPr lang="pt-BR" dirty="0"/>
              <a:t>à </a:t>
            </a:r>
            <a:r>
              <a:rPr lang="pt-BR" b="1" dirty="0" smtClean="0"/>
              <a:t>direita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b="1" dirty="0" smtClean="0"/>
              <a:t>filho direito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à </a:t>
            </a:r>
            <a:r>
              <a:rPr lang="pt-BR" b="1" dirty="0" smtClean="0"/>
              <a:t>esquerda</a:t>
            </a:r>
            <a:r>
              <a:rPr lang="pt-BR" dirty="0" smtClean="0"/>
              <a:t> </a:t>
            </a:r>
            <a:r>
              <a:rPr lang="pt-BR" dirty="0"/>
              <a:t>no </a:t>
            </a:r>
            <a:r>
              <a:rPr lang="pt-BR" b="1" dirty="0" smtClean="0"/>
              <a:t>pai</a:t>
            </a:r>
            <a:endParaRPr lang="pt-BR" dirty="0" smtClean="0"/>
          </a:p>
          <a:p>
            <a:pPr lvl="1"/>
            <a:r>
              <a:rPr lang="pt-BR" dirty="0" smtClean="0"/>
              <a:t>Troca </a:t>
            </a:r>
            <a:r>
              <a:rPr lang="pt-BR" dirty="0"/>
              <a:t>as cores do nó pai e de seus filhos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81128"/>
            <a:ext cx="53721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399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move2EsqRED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Move um nó </a:t>
            </a:r>
            <a:r>
              <a:rPr lang="pt-BR" b="1" dirty="0">
                <a:solidFill>
                  <a:srgbClr val="FF0000"/>
                </a:solidFill>
              </a:rPr>
              <a:t>vermelho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para a esquerda</a:t>
            </a:r>
          </a:p>
          <a:p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68321" y="3001209"/>
            <a:ext cx="8960794" cy="3236103"/>
            <a:chOff x="68321" y="3001209"/>
            <a:chExt cx="8960794" cy="3236103"/>
          </a:xfrm>
        </p:grpSpPr>
        <p:sp>
          <p:nvSpPr>
            <p:cNvPr id="83" name="Elipse 82"/>
            <p:cNvSpPr/>
            <p:nvPr/>
          </p:nvSpPr>
          <p:spPr>
            <a:xfrm>
              <a:off x="5984939" y="329333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Elipse 83"/>
            <p:cNvSpPr/>
            <p:nvPr/>
          </p:nvSpPr>
          <p:spPr>
            <a:xfrm>
              <a:off x="5531895" y="3744804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Elipse 84"/>
            <p:cNvSpPr/>
            <p:nvPr/>
          </p:nvSpPr>
          <p:spPr>
            <a:xfrm>
              <a:off x="6487805" y="3752284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Elipse 85"/>
            <p:cNvSpPr/>
            <p:nvPr/>
          </p:nvSpPr>
          <p:spPr>
            <a:xfrm>
              <a:off x="3565989" y="329333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Elipse 86"/>
            <p:cNvSpPr/>
            <p:nvPr/>
          </p:nvSpPr>
          <p:spPr>
            <a:xfrm>
              <a:off x="4435517" y="4217487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Elipse 87"/>
            <p:cNvSpPr/>
            <p:nvPr/>
          </p:nvSpPr>
          <p:spPr>
            <a:xfrm>
              <a:off x="4051099" y="3743406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Elipse 88"/>
            <p:cNvSpPr/>
            <p:nvPr/>
          </p:nvSpPr>
          <p:spPr>
            <a:xfrm>
              <a:off x="2092234" y="4217487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Elipse 89"/>
            <p:cNvSpPr/>
            <p:nvPr/>
          </p:nvSpPr>
          <p:spPr>
            <a:xfrm>
              <a:off x="314996" y="4217487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Elipse 90"/>
            <p:cNvSpPr/>
            <p:nvPr/>
          </p:nvSpPr>
          <p:spPr>
            <a:xfrm>
              <a:off x="1991675" y="329333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Elipse 91"/>
            <p:cNvSpPr/>
            <p:nvPr/>
          </p:nvSpPr>
          <p:spPr>
            <a:xfrm>
              <a:off x="2476785" y="3743406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Elipse 92"/>
            <p:cNvSpPr/>
            <p:nvPr/>
          </p:nvSpPr>
          <p:spPr>
            <a:xfrm>
              <a:off x="214437" y="3293332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4" name="Elipse 93"/>
            <p:cNvSpPr/>
            <p:nvPr/>
          </p:nvSpPr>
          <p:spPr>
            <a:xfrm>
              <a:off x="699547" y="374340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Elipse 94"/>
            <p:cNvSpPr/>
            <p:nvPr/>
          </p:nvSpPr>
          <p:spPr>
            <a:xfrm>
              <a:off x="8038172" y="3297953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Elipse 95"/>
            <p:cNvSpPr/>
            <p:nvPr/>
          </p:nvSpPr>
          <p:spPr>
            <a:xfrm>
              <a:off x="7585128" y="3749425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Elipse 96"/>
            <p:cNvSpPr/>
            <p:nvPr/>
          </p:nvSpPr>
          <p:spPr>
            <a:xfrm>
              <a:off x="8541038" y="3756905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8" name="CaixaDeTexto 97"/>
            <p:cNvSpPr txBox="1"/>
            <p:nvPr/>
          </p:nvSpPr>
          <p:spPr>
            <a:xfrm>
              <a:off x="5929701" y="325993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CaixaDeTexto 98"/>
            <p:cNvSpPr txBox="1"/>
            <p:nvPr/>
          </p:nvSpPr>
          <p:spPr>
            <a:xfrm>
              <a:off x="5478213" y="371703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CaixaDeTexto 99"/>
            <p:cNvSpPr txBox="1"/>
            <p:nvPr/>
          </p:nvSpPr>
          <p:spPr>
            <a:xfrm>
              <a:off x="6426867" y="371569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381835" y="418971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3990161" y="370681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3510751" y="325993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2038552" y="418971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CaixaDeTexto 104"/>
            <p:cNvSpPr txBox="1"/>
            <p:nvPr/>
          </p:nvSpPr>
          <p:spPr>
            <a:xfrm>
              <a:off x="261314" y="418971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CaixaDeTexto 105"/>
            <p:cNvSpPr txBox="1"/>
            <p:nvPr/>
          </p:nvSpPr>
          <p:spPr>
            <a:xfrm>
              <a:off x="1936437" y="325993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CaixaDeTexto 106"/>
            <p:cNvSpPr txBox="1"/>
            <p:nvPr/>
          </p:nvSpPr>
          <p:spPr>
            <a:xfrm>
              <a:off x="2415847" y="370681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CaixaDeTexto 107"/>
            <p:cNvSpPr txBox="1"/>
            <p:nvPr/>
          </p:nvSpPr>
          <p:spPr>
            <a:xfrm>
              <a:off x="159199" y="325993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CaixaDeTexto 108"/>
            <p:cNvSpPr txBox="1"/>
            <p:nvPr/>
          </p:nvSpPr>
          <p:spPr>
            <a:xfrm>
              <a:off x="638609" y="370681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CaixaDeTexto 109"/>
            <p:cNvSpPr txBox="1"/>
            <p:nvPr/>
          </p:nvSpPr>
          <p:spPr>
            <a:xfrm>
              <a:off x="7982934" y="326455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7531446" y="372165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8480100" y="372031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467544" y="5313982"/>
              <a:ext cx="1962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Arial" pitchFamily="34" charset="0"/>
                  <a:cs typeface="Arial" pitchFamily="34" charset="0"/>
                </a:rPr>
                <a:t>Troca cor em 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“A”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4" name="Conector reto 113"/>
            <p:cNvCxnSpPr>
              <a:stCxn id="93" idx="5"/>
              <a:endCxn id="94" idx="1"/>
            </p:cNvCxnSpPr>
            <p:nvPr/>
          </p:nvCxnSpPr>
          <p:spPr>
            <a:xfrm>
              <a:off x="519318" y="3598213"/>
              <a:ext cx="232538" cy="19750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5" name="Conector reto 114"/>
            <p:cNvCxnSpPr/>
            <p:nvPr/>
          </p:nvCxnSpPr>
          <p:spPr>
            <a:xfrm rot="16200000" flipH="1">
              <a:off x="599301" y="453055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6" name="Conector reto 115"/>
            <p:cNvCxnSpPr/>
            <p:nvPr/>
          </p:nvCxnSpPr>
          <p:spPr>
            <a:xfrm rot="5400000">
              <a:off x="170672" y="453055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7" name="Conector reto 116"/>
            <p:cNvCxnSpPr/>
            <p:nvPr/>
          </p:nvCxnSpPr>
          <p:spPr>
            <a:xfrm rot="16200000" flipH="1">
              <a:off x="994351" y="4056470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8" name="Conector reto 117"/>
            <p:cNvCxnSpPr/>
            <p:nvPr/>
          </p:nvCxnSpPr>
          <p:spPr>
            <a:xfrm rot="5400000">
              <a:off x="56804" y="360972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9" name="Conector reto 118"/>
            <p:cNvCxnSpPr/>
            <p:nvPr/>
          </p:nvCxnSpPr>
          <p:spPr>
            <a:xfrm rot="5400000" flipH="1" flipV="1">
              <a:off x="288029" y="3158983"/>
              <a:ext cx="252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20" name="CaixaDeTexto 119"/>
            <p:cNvSpPr txBox="1"/>
            <p:nvPr/>
          </p:nvSpPr>
          <p:spPr>
            <a:xfrm>
              <a:off x="126952" y="3001209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1" name="Conector reto 120"/>
            <p:cNvCxnSpPr/>
            <p:nvPr/>
          </p:nvCxnSpPr>
          <p:spPr>
            <a:xfrm rot="5400000">
              <a:off x="558583" y="404947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2" name="Conector reto 121"/>
            <p:cNvCxnSpPr>
              <a:stCxn id="91" idx="5"/>
              <a:endCxn id="92" idx="1"/>
            </p:cNvCxnSpPr>
            <p:nvPr/>
          </p:nvCxnSpPr>
          <p:spPr>
            <a:xfrm>
              <a:off x="2296556" y="3598213"/>
              <a:ext cx="232538" cy="19750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3" name="Conector reto 122"/>
            <p:cNvCxnSpPr/>
            <p:nvPr/>
          </p:nvCxnSpPr>
          <p:spPr>
            <a:xfrm rot="16200000" flipH="1">
              <a:off x="2376539" y="453055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4" name="Conector reto 123"/>
            <p:cNvCxnSpPr/>
            <p:nvPr/>
          </p:nvCxnSpPr>
          <p:spPr>
            <a:xfrm rot="5400000">
              <a:off x="1947910" y="453055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5" name="Conector reto 124"/>
            <p:cNvCxnSpPr/>
            <p:nvPr/>
          </p:nvCxnSpPr>
          <p:spPr>
            <a:xfrm rot="16200000" flipH="1">
              <a:off x="2771589" y="4056470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6" name="Conector reto 125"/>
            <p:cNvCxnSpPr/>
            <p:nvPr/>
          </p:nvCxnSpPr>
          <p:spPr>
            <a:xfrm rot="5400000">
              <a:off x="1834042" y="360972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7" name="Conector reto 126"/>
            <p:cNvCxnSpPr/>
            <p:nvPr/>
          </p:nvCxnSpPr>
          <p:spPr>
            <a:xfrm rot="5400000" flipH="1" flipV="1">
              <a:off x="2065267" y="3158983"/>
              <a:ext cx="252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28" name="CaixaDeTexto 127"/>
            <p:cNvSpPr txBox="1"/>
            <p:nvPr/>
          </p:nvSpPr>
          <p:spPr>
            <a:xfrm>
              <a:off x="1904190" y="3001209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29" name="Conector reto 128"/>
            <p:cNvCxnSpPr/>
            <p:nvPr/>
          </p:nvCxnSpPr>
          <p:spPr>
            <a:xfrm rot="5400000">
              <a:off x="2335821" y="404947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0" name="Conector reto 129"/>
            <p:cNvCxnSpPr>
              <a:stCxn id="86" idx="5"/>
              <a:endCxn id="88" idx="1"/>
            </p:cNvCxnSpPr>
            <p:nvPr/>
          </p:nvCxnSpPr>
          <p:spPr>
            <a:xfrm>
              <a:off x="3870870" y="3598213"/>
              <a:ext cx="232538" cy="19750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1" name="Conector reto 130"/>
            <p:cNvCxnSpPr/>
            <p:nvPr/>
          </p:nvCxnSpPr>
          <p:spPr>
            <a:xfrm rot="16200000" flipH="1">
              <a:off x="4719822" y="453055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2" name="Conector reto 131"/>
            <p:cNvCxnSpPr/>
            <p:nvPr/>
          </p:nvCxnSpPr>
          <p:spPr>
            <a:xfrm rot="5400000">
              <a:off x="4291193" y="453055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3" name="Conector reto 132"/>
            <p:cNvCxnSpPr/>
            <p:nvPr/>
          </p:nvCxnSpPr>
          <p:spPr>
            <a:xfrm rot="16200000" flipH="1">
              <a:off x="4345903" y="4056470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4" name="Conector reto 133"/>
            <p:cNvCxnSpPr/>
            <p:nvPr/>
          </p:nvCxnSpPr>
          <p:spPr>
            <a:xfrm rot="5400000">
              <a:off x="3408356" y="360972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5" name="Conector reto 134"/>
            <p:cNvCxnSpPr/>
            <p:nvPr/>
          </p:nvCxnSpPr>
          <p:spPr>
            <a:xfrm rot="5400000" flipH="1" flipV="1">
              <a:off x="3639581" y="3158983"/>
              <a:ext cx="252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36" name="CaixaDeTexto 135"/>
            <p:cNvSpPr txBox="1"/>
            <p:nvPr/>
          </p:nvSpPr>
          <p:spPr>
            <a:xfrm>
              <a:off x="3478504" y="3001209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37" name="Conector reto 136"/>
            <p:cNvCxnSpPr/>
            <p:nvPr/>
          </p:nvCxnSpPr>
          <p:spPr>
            <a:xfrm rot="5400000">
              <a:off x="3910135" y="404947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8" name="Conector reto 137"/>
            <p:cNvCxnSpPr>
              <a:stCxn id="83" idx="5"/>
              <a:endCxn id="85" idx="1"/>
            </p:cNvCxnSpPr>
            <p:nvPr/>
          </p:nvCxnSpPr>
          <p:spPr>
            <a:xfrm>
              <a:off x="6289820" y="3598213"/>
              <a:ext cx="250294" cy="2063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9" name="Conector reto 138"/>
            <p:cNvCxnSpPr/>
            <p:nvPr/>
          </p:nvCxnSpPr>
          <p:spPr>
            <a:xfrm rot="16200000" flipH="1">
              <a:off x="5816200" y="405786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0" name="Conector reto 139"/>
            <p:cNvCxnSpPr/>
            <p:nvPr/>
          </p:nvCxnSpPr>
          <p:spPr>
            <a:xfrm rot="5400000">
              <a:off x="5387571" y="405786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1" name="Conector reto 140"/>
            <p:cNvCxnSpPr/>
            <p:nvPr/>
          </p:nvCxnSpPr>
          <p:spPr>
            <a:xfrm rot="16200000" flipH="1">
              <a:off x="6782609" y="406534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2" name="Conector reto 141"/>
            <p:cNvCxnSpPr/>
            <p:nvPr/>
          </p:nvCxnSpPr>
          <p:spPr>
            <a:xfrm rot="5400000">
              <a:off x="5827306" y="360972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3" name="Conector reto 142"/>
            <p:cNvCxnSpPr/>
            <p:nvPr/>
          </p:nvCxnSpPr>
          <p:spPr>
            <a:xfrm rot="5400000" flipH="1" flipV="1">
              <a:off x="6058531" y="3158983"/>
              <a:ext cx="252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44" name="CaixaDeTexto 143"/>
            <p:cNvSpPr txBox="1"/>
            <p:nvPr/>
          </p:nvSpPr>
          <p:spPr>
            <a:xfrm>
              <a:off x="5897454" y="3001209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5" name="Conector reto 144"/>
            <p:cNvCxnSpPr/>
            <p:nvPr/>
          </p:nvCxnSpPr>
          <p:spPr>
            <a:xfrm rot="5400000">
              <a:off x="6346841" y="4058356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46" name="CaixaDeTexto 145"/>
            <p:cNvSpPr txBox="1"/>
            <p:nvPr/>
          </p:nvSpPr>
          <p:spPr>
            <a:xfrm>
              <a:off x="2411760" y="5313982"/>
              <a:ext cx="19624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latin typeface="Arial" pitchFamily="34" charset="0"/>
                  <a:cs typeface="Arial" pitchFamily="34" charset="0"/>
                </a:rPr>
                <a:t>Rotaciona</a:t>
              </a:r>
              <a:r>
                <a:rPr lang="pt-BR" b="1" dirty="0">
                  <a:latin typeface="Arial" pitchFamily="34" charset="0"/>
                  <a:cs typeface="Arial" pitchFamily="34" charset="0"/>
                </a:rPr>
                <a:t> à 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direita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pt-BR" b="1" dirty="0">
                  <a:latin typeface="Arial" pitchFamily="34" charset="0"/>
                  <a:cs typeface="Arial" pitchFamily="34" charset="0"/>
                </a:rPr>
                <a:t>em 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“C”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7" name="CaixaDeTexto 146"/>
            <p:cNvSpPr txBox="1"/>
            <p:nvPr/>
          </p:nvSpPr>
          <p:spPr>
            <a:xfrm>
              <a:off x="4283968" y="5313982"/>
              <a:ext cx="19624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latin typeface="Arial" pitchFamily="34" charset="0"/>
                  <a:cs typeface="Arial" pitchFamily="34" charset="0"/>
                </a:rPr>
                <a:t>Rotaciona</a:t>
              </a:r>
              <a:r>
                <a:rPr lang="pt-BR" b="1" dirty="0">
                  <a:latin typeface="Arial" pitchFamily="34" charset="0"/>
                  <a:cs typeface="Arial" pitchFamily="34" charset="0"/>
                </a:rPr>
                <a:t> à 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esquerda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pt-BR" b="1" dirty="0">
                  <a:latin typeface="Arial" pitchFamily="34" charset="0"/>
                  <a:cs typeface="Arial" pitchFamily="34" charset="0"/>
                </a:rPr>
                <a:t>em 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“A”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48" name="Conector reto 147"/>
            <p:cNvCxnSpPr>
              <a:stCxn id="95" idx="5"/>
              <a:endCxn id="97" idx="1"/>
            </p:cNvCxnSpPr>
            <p:nvPr/>
          </p:nvCxnSpPr>
          <p:spPr>
            <a:xfrm>
              <a:off x="8343053" y="3602834"/>
              <a:ext cx="250294" cy="2063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9" name="Conector reto 148"/>
            <p:cNvCxnSpPr/>
            <p:nvPr/>
          </p:nvCxnSpPr>
          <p:spPr>
            <a:xfrm rot="16200000" flipH="1">
              <a:off x="7869433" y="406248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0" name="Conector reto 149"/>
            <p:cNvCxnSpPr/>
            <p:nvPr/>
          </p:nvCxnSpPr>
          <p:spPr>
            <a:xfrm rot="5400000">
              <a:off x="7440804" y="406248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1" name="Conector reto 150"/>
            <p:cNvCxnSpPr/>
            <p:nvPr/>
          </p:nvCxnSpPr>
          <p:spPr>
            <a:xfrm rot="16200000" flipH="1">
              <a:off x="8835842" y="406996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2" name="Conector reto 151"/>
            <p:cNvCxnSpPr/>
            <p:nvPr/>
          </p:nvCxnSpPr>
          <p:spPr>
            <a:xfrm rot="5400000">
              <a:off x="7880539" y="3614350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3" name="Conector reto 152"/>
            <p:cNvCxnSpPr/>
            <p:nvPr/>
          </p:nvCxnSpPr>
          <p:spPr>
            <a:xfrm rot="5400000" flipH="1" flipV="1">
              <a:off x="8111764" y="3163604"/>
              <a:ext cx="252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54" name="CaixaDeTexto 153"/>
            <p:cNvSpPr txBox="1"/>
            <p:nvPr/>
          </p:nvSpPr>
          <p:spPr>
            <a:xfrm>
              <a:off x="7950687" y="3005830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55" name="Conector reto 154"/>
            <p:cNvCxnSpPr/>
            <p:nvPr/>
          </p:nvCxnSpPr>
          <p:spPr>
            <a:xfrm rot="5400000">
              <a:off x="8400074" y="406297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56" name="CaixaDeTexto 155"/>
            <p:cNvSpPr txBox="1"/>
            <p:nvPr/>
          </p:nvSpPr>
          <p:spPr>
            <a:xfrm>
              <a:off x="6281932" y="5313982"/>
              <a:ext cx="19624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Troca cor em</a:t>
              </a: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“B”</a:t>
              </a:r>
            </a:p>
            <a:p>
              <a:pPr algn="ctr"/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7" name="Seta para a direita 156"/>
            <p:cNvSpPr/>
            <p:nvPr/>
          </p:nvSpPr>
          <p:spPr>
            <a:xfrm>
              <a:off x="1089027" y="4893605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8" name="Seta para a direita 157"/>
            <p:cNvSpPr/>
            <p:nvPr/>
          </p:nvSpPr>
          <p:spPr>
            <a:xfrm>
              <a:off x="3033243" y="4893605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9" name="Seta para a direita 158"/>
            <p:cNvSpPr/>
            <p:nvPr/>
          </p:nvSpPr>
          <p:spPr>
            <a:xfrm>
              <a:off x="4905451" y="4893605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60" name="Seta para a direita 159"/>
            <p:cNvSpPr/>
            <p:nvPr/>
          </p:nvSpPr>
          <p:spPr>
            <a:xfrm>
              <a:off x="6903415" y="4893605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smtClean="0"/>
              <a:t>move2DirRED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Move </a:t>
            </a:r>
            <a:r>
              <a:rPr lang="pt-BR" dirty="0"/>
              <a:t>um nó </a:t>
            </a:r>
            <a:r>
              <a:rPr lang="pt-BR" b="1" dirty="0">
                <a:solidFill>
                  <a:srgbClr val="FF0000"/>
                </a:solidFill>
              </a:rPr>
              <a:t>vermelho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/>
              <a:t>para </a:t>
            </a:r>
            <a:r>
              <a:rPr lang="pt-BR" dirty="0"/>
              <a:t>a </a:t>
            </a:r>
            <a:r>
              <a:rPr lang="pt-BR" dirty="0" smtClean="0"/>
              <a:t>direita</a:t>
            </a:r>
          </a:p>
          <a:p>
            <a:pPr lvl="1"/>
            <a:r>
              <a:rPr lang="pt-BR" dirty="0" smtClean="0"/>
              <a:t>Troca as cores do nó </a:t>
            </a:r>
            <a:r>
              <a:rPr lang="pt-BR" b="1" dirty="0" smtClean="0"/>
              <a:t>H</a:t>
            </a:r>
            <a:r>
              <a:rPr lang="pt-BR" dirty="0" smtClean="0"/>
              <a:t> e seus filhos</a:t>
            </a:r>
          </a:p>
          <a:p>
            <a:pPr lvl="1"/>
            <a:r>
              <a:rPr lang="pt-BR" dirty="0" smtClean="0"/>
              <a:t>Filho </a:t>
            </a:r>
            <a:r>
              <a:rPr lang="pt-BR" dirty="0"/>
              <a:t>a </a:t>
            </a:r>
            <a:r>
              <a:rPr lang="pt-BR" b="1" dirty="0" smtClean="0"/>
              <a:t>esquerda</a:t>
            </a:r>
            <a:r>
              <a:rPr lang="pt-BR" dirty="0" smtClean="0"/>
              <a:t> </a:t>
            </a:r>
            <a:r>
              <a:rPr lang="pt-BR" dirty="0"/>
              <a:t>do filho </a:t>
            </a:r>
            <a:r>
              <a:rPr lang="pt-BR" b="1" dirty="0"/>
              <a:t>esquerd</a:t>
            </a:r>
            <a:r>
              <a:rPr lang="pt-BR" b="1" dirty="0" smtClean="0"/>
              <a:t>o</a:t>
            </a:r>
            <a:r>
              <a:rPr lang="pt-BR" dirty="0" smtClean="0"/>
              <a:t> </a:t>
            </a:r>
            <a:r>
              <a:rPr lang="pt-BR" dirty="0"/>
              <a:t>é </a:t>
            </a:r>
            <a:r>
              <a:rPr lang="pt-BR" b="1" dirty="0" smtClean="0">
                <a:solidFill>
                  <a:srgbClr val="FF0000"/>
                </a:solidFill>
              </a:rPr>
              <a:t>vermelho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Rotação </a:t>
            </a:r>
            <a:r>
              <a:rPr lang="pt-BR" dirty="0"/>
              <a:t>à </a:t>
            </a:r>
            <a:r>
              <a:rPr lang="pt-BR" b="1" dirty="0" smtClean="0"/>
              <a:t>direita</a:t>
            </a:r>
            <a:r>
              <a:rPr lang="pt-BR" dirty="0" smtClean="0"/>
              <a:t> no </a:t>
            </a:r>
            <a:r>
              <a:rPr lang="pt-BR" b="1" dirty="0" smtClean="0"/>
              <a:t>pai</a:t>
            </a:r>
          </a:p>
          <a:p>
            <a:pPr lvl="1"/>
            <a:r>
              <a:rPr lang="pt-BR" dirty="0" smtClean="0"/>
              <a:t>Troca </a:t>
            </a:r>
            <a:r>
              <a:rPr lang="pt-BR" dirty="0"/>
              <a:t>as cores do nó pai e de seus filhos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4476328"/>
            <a:ext cx="47053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712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</a:t>
            </a:r>
            <a:r>
              <a:rPr lang="pt-BR" dirty="0" smtClean="0"/>
              <a:t>move2DirRED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Move </a:t>
            </a:r>
            <a:r>
              <a:rPr lang="pt-BR" dirty="0"/>
              <a:t>um nó </a:t>
            </a:r>
            <a:r>
              <a:rPr lang="pt-BR" b="1" dirty="0">
                <a:solidFill>
                  <a:srgbClr val="FF0000"/>
                </a:solidFill>
              </a:rPr>
              <a:t>vermelho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smtClean="0"/>
              <a:t>para </a:t>
            </a:r>
            <a:r>
              <a:rPr lang="pt-BR" dirty="0"/>
              <a:t>a </a:t>
            </a:r>
            <a:r>
              <a:rPr lang="pt-BR" dirty="0" smtClean="0"/>
              <a:t>direita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179513" y="2996952"/>
            <a:ext cx="8496943" cy="3240360"/>
            <a:chOff x="179513" y="2996952"/>
            <a:chExt cx="8496943" cy="3240360"/>
          </a:xfrm>
        </p:grpSpPr>
        <p:sp>
          <p:nvSpPr>
            <p:cNvPr id="6" name="Elipse 5"/>
            <p:cNvSpPr/>
            <p:nvPr/>
          </p:nvSpPr>
          <p:spPr>
            <a:xfrm>
              <a:off x="3475913" y="3289075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Elipse 6"/>
            <p:cNvSpPr/>
            <p:nvPr/>
          </p:nvSpPr>
          <p:spPr>
            <a:xfrm>
              <a:off x="3024919" y="3739149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Elipse 7"/>
            <p:cNvSpPr/>
            <p:nvPr/>
          </p:nvSpPr>
          <p:spPr>
            <a:xfrm>
              <a:off x="5373876" y="329333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Elipse 8"/>
            <p:cNvSpPr/>
            <p:nvPr/>
          </p:nvSpPr>
          <p:spPr>
            <a:xfrm>
              <a:off x="4920832" y="3744804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Elipse 9"/>
            <p:cNvSpPr/>
            <p:nvPr/>
          </p:nvSpPr>
          <p:spPr>
            <a:xfrm>
              <a:off x="5876742" y="3752284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Elipse 10"/>
            <p:cNvSpPr/>
            <p:nvPr/>
          </p:nvSpPr>
          <p:spPr>
            <a:xfrm>
              <a:off x="312320" y="4217487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Elipse 11"/>
            <p:cNvSpPr/>
            <p:nvPr/>
          </p:nvSpPr>
          <p:spPr>
            <a:xfrm>
              <a:off x="1147865" y="3293332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Elipse 12"/>
            <p:cNvSpPr/>
            <p:nvPr/>
          </p:nvSpPr>
          <p:spPr>
            <a:xfrm>
              <a:off x="696871" y="374340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7685513" y="3297953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Elipse 14"/>
            <p:cNvSpPr/>
            <p:nvPr/>
          </p:nvSpPr>
          <p:spPr>
            <a:xfrm>
              <a:off x="7232469" y="3749425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Elipse 15"/>
            <p:cNvSpPr/>
            <p:nvPr/>
          </p:nvSpPr>
          <p:spPr>
            <a:xfrm>
              <a:off x="8188379" y="3756905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Elipse 16"/>
            <p:cNvSpPr/>
            <p:nvPr/>
          </p:nvSpPr>
          <p:spPr>
            <a:xfrm>
              <a:off x="2640368" y="4213230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420675" y="325568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2963981" y="370255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318638" y="325993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4867150" y="371703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5815804" y="371569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258638" y="418971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1092627" y="325993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635933" y="370681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630275" y="326455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CaixaDeTexto 26"/>
            <p:cNvSpPr txBox="1"/>
            <p:nvPr/>
          </p:nvSpPr>
          <p:spPr>
            <a:xfrm>
              <a:off x="7178787" y="372165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A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8127441" y="372031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C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2586686" y="418545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</a:t>
              </a:r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881332" y="5313982"/>
              <a:ext cx="19624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latin typeface="Arial" pitchFamily="34" charset="0"/>
                  <a:cs typeface="Arial" pitchFamily="34" charset="0"/>
                </a:rPr>
                <a:t>Troca cor em 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“C”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1" name="Conector reto 30"/>
            <p:cNvCxnSpPr/>
            <p:nvPr/>
          </p:nvCxnSpPr>
          <p:spPr>
            <a:xfrm rot="16200000" flipH="1">
              <a:off x="596625" y="453055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2" name="Conector reto 31"/>
            <p:cNvCxnSpPr/>
            <p:nvPr/>
          </p:nvCxnSpPr>
          <p:spPr>
            <a:xfrm rot="5400000">
              <a:off x="167996" y="453055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>
            <a:xfrm rot="16200000" flipH="1">
              <a:off x="991675" y="4056470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4" name="Conector reto 33"/>
            <p:cNvCxnSpPr/>
            <p:nvPr/>
          </p:nvCxnSpPr>
          <p:spPr>
            <a:xfrm rot="5400000">
              <a:off x="990232" y="360972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5" name="Conector reto 34"/>
            <p:cNvCxnSpPr/>
            <p:nvPr/>
          </p:nvCxnSpPr>
          <p:spPr>
            <a:xfrm rot="5400000" flipH="1" flipV="1">
              <a:off x="1221457" y="3158983"/>
              <a:ext cx="252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6" name="CaixaDeTexto 35"/>
            <p:cNvSpPr txBox="1"/>
            <p:nvPr/>
          </p:nvSpPr>
          <p:spPr>
            <a:xfrm>
              <a:off x="1060380" y="3001209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7" name="Conector reto 36"/>
            <p:cNvCxnSpPr/>
            <p:nvPr/>
          </p:nvCxnSpPr>
          <p:spPr>
            <a:xfrm rot="5400000">
              <a:off x="555907" y="404947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Conector reto 37"/>
            <p:cNvCxnSpPr>
              <a:stCxn id="8" idx="5"/>
              <a:endCxn id="10" idx="1"/>
            </p:cNvCxnSpPr>
            <p:nvPr/>
          </p:nvCxnSpPr>
          <p:spPr>
            <a:xfrm>
              <a:off x="5678757" y="3598213"/>
              <a:ext cx="250294" cy="2063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Conector reto 38"/>
            <p:cNvCxnSpPr/>
            <p:nvPr/>
          </p:nvCxnSpPr>
          <p:spPr>
            <a:xfrm rot="16200000" flipH="1">
              <a:off x="5205137" y="405786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Conector reto 39"/>
            <p:cNvCxnSpPr/>
            <p:nvPr/>
          </p:nvCxnSpPr>
          <p:spPr>
            <a:xfrm rot="5400000">
              <a:off x="4776508" y="405786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Conector reto 40"/>
            <p:cNvCxnSpPr/>
            <p:nvPr/>
          </p:nvCxnSpPr>
          <p:spPr>
            <a:xfrm rot="16200000" flipH="1">
              <a:off x="6171546" y="4065348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" name="Conector reto 41"/>
            <p:cNvCxnSpPr/>
            <p:nvPr/>
          </p:nvCxnSpPr>
          <p:spPr>
            <a:xfrm rot="5400000">
              <a:off x="5216243" y="360972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3" name="Conector reto 42"/>
            <p:cNvCxnSpPr/>
            <p:nvPr/>
          </p:nvCxnSpPr>
          <p:spPr>
            <a:xfrm rot="5400000" flipH="1" flipV="1">
              <a:off x="5447468" y="3158983"/>
              <a:ext cx="252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4" name="CaixaDeTexto 43"/>
            <p:cNvSpPr txBox="1"/>
            <p:nvPr/>
          </p:nvSpPr>
          <p:spPr>
            <a:xfrm>
              <a:off x="5286391" y="3001209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5" name="Conector reto 44"/>
            <p:cNvCxnSpPr/>
            <p:nvPr/>
          </p:nvCxnSpPr>
          <p:spPr>
            <a:xfrm rot="5400000">
              <a:off x="5735778" y="4058356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6" name="CaixaDeTexto 45"/>
            <p:cNvSpPr txBox="1"/>
            <p:nvPr/>
          </p:nvSpPr>
          <p:spPr>
            <a:xfrm>
              <a:off x="3329604" y="5313982"/>
              <a:ext cx="19624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err="1">
                  <a:latin typeface="Arial" pitchFamily="34" charset="0"/>
                  <a:cs typeface="Arial" pitchFamily="34" charset="0"/>
                </a:rPr>
                <a:t>Rotaciona</a:t>
              </a:r>
              <a:r>
                <a:rPr lang="pt-BR" b="1" dirty="0">
                  <a:latin typeface="Arial" pitchFamily="34" charset="0"/>
                  <a:cs typeface="Arial" pitchFamily="34" charset="0"/>
                </a:rPr>
                <a:t> à 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direita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pt-BR" b="1" dirty="0">
                  <a:latin typeface="Arial" pitchFamily="34" charset="0"/>
                  <a:cs typeface="Arial" pitchFamily="34" charset="0"/>
                </a:rPr>
                <a:t>em </a:t>
              </a:r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“C”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Conector reto 46"/>
            <p:cNvCxnSpPr>
              <a:stCxn id="14" idx="5"/>
              <a:endCxn id="16" idx="1"/>
            </p:cNvCxnSpPr>
            <p:nvPr/>
          </p:nvCxnSpPr>
          <p:spPr>
            <a:xfrm>
              <a:off x="7990394" y="3602834"/>
              <a:ext cx="250294" cy="20638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8" name="Conector reto 47"/>
            <p:cNvCxnSpPr/>
            <p:nvPr/>
          </p:nvCxnSpPr>
          <p:spPr>
            <a:xfrm rot="16200000" flipH="1">
              <a:off x="7516774" y="406248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9" name="Conector reto 48"/>
            <p:cNvCxnSpPr/>
            <p:nvPr/>
          </p:nvCxnSpPr>
          <p:spPr>
            <a:xfrm rot="5400000">
              <a:off x="7088145" y="406248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" name="Conector reto 49"/>
            <p:cNvCxnSpPr/>
            <p:nvPr/>
          </p:nvCxnSpPr>
          <p:spPr>
            <a:xfrm rot="16200000" flipH="1">
              <a:off x="8483183" y="4069969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" name="Conector reto 50"/>
            <p:cNvCxnSpPr/>
            <p:nvPr/>
          </p:nvCxnSpPr>
          <p:spPr>
            <a:xfrm rot="5400000">
              <a:off x="7527880" y="3614350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" name="Conector reto 51"/>
            <p:cNvCxnSpPr/>
            <p:nvPr/>
          </p:nvCxnSpPr>
          <p:spPr>
            <a:xfrm rot="5400000" flipH="1" flipV="1">
              <a:off x="7759105" y="3163604"/>
              <a:ext cx="252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3" name="CaixaDeTexto 52"/>
            <p:cNvSpPr txBox="1"/>
            <p:nvPr/>
          </p:nvSpPr>
          <p:spPr>
            <a:xfrm>
              <a:off x="7598028" y="3005830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54" name="Conector reto 53"/>
            <p:cNvCxnSpPr/>
            <p:nvPr/>
          </p:nvCxnSpPr>
          <p:spPr>
            <a:xfrm rot="5400000">
              <a:off x="8047415" y="406297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5" name="CaixaDeTexto 54"/>
            <p:cNvSpPr txBox="1"/>
            <p:nvPr/>
          </p:nvSpPr>
          <p:spPr>
            <a:xfrm>
              <a:off x="5849884" y="5313982"/>
              <a:ext cx="19624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Troca cor em</a:t>
              </a:r>
            </a:p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“B”</a:t>
              </a:r>
            </a:p>
            <a:p>
              <a:pPr algn="ctr"/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Seta para a direita 55"/>
            <p:cNvSpPr/>
            <p:nvPr/>
          </p:nvSpPr>
          <p:spPr>
            <a:xfrm>
              <a:off x="1502815" y="4893605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7" name="Seta para a direita 56"/>
            <p:cNvSpPr/>
            <p:nvPr/>
          </p:nvSpPr>
          <p:spPr>
            <a:xfrm>
              <a:off x="3951087" y="4893605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58" name="Seta para a direita 57"/>
            <p:cNvSpPr/>
            <p:nvPr/>
          </p:nvSpPr>
          <p:spPr>
            <a:xfrm>
              <a:off x="6471367" y="4893605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59" name="Conector reto 58"/>
            <p:cNvCxnSpPr/>
            <p:nvPr/>
          </p:nvCxnSpPr>
          <p:spPr>
            <a:xfrm rot="16200000" flipH="1">
              <a:off x="1458284" y="3595524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0" name="Conector reto 59"/>
            <p:cNvCxnSpPr/>
            <p:nvPr/>
          </p:nvCxnSpPr>
          <p:spPr>
            <a:xfrm rot="16200000" flipH="1">
              <a:off x="2924673" y="4526294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1" name="Conector reto 60"/>
            <p:cNvCxnSpPr/>
            <p:nvPr/>
          </p:nvCxnSpPr>
          <p:spPr>
            <a:xfrm rot="5400000">
              <a:off x="2496044" y="4526294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2" name="Conector reto 61"/>
            <p:cNvCxnSpPr/>
            <p:nvPr/>
          </p:nvCxnSpPr>
          <p:spPr>
            <a:xfrm rot="16200000" flipH="1">
              <a:off x="3319723" y="405221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3" name="Conector reto 62"/>
            <p:cNvCxnSpPr/>
            <p:nvPr/>
          </p:nvCxnSpPr>
          <p:spPr>
            <a:xfrm rot="5400000">
              <a:off x="3318280" y="3605472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4" name="Conector reto 63"/>
            <p:cNvCxnSpPr/>
            <p:nvPr/>
          </p:nvCxnSpPr>
          <p:spPr>
            <a:xfrm rot="5400000" flipH="1" flipV="1">
              <a:off x="3549505" y="3154726"/>
              <a:ext cx="252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5" name="CaixaDeTexto 64"/>
            <p:cNvSpPr txBox="1"/>
            <p:nvPr/>
          </p:nvSpPr>
          <p:spPr>
            <a:xfrm>
              <a:off x="3388428" y="2996952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66" name="Conector reto 65"/>
            <p:cNvCxnSpPr/>
            <p:nvPr/>
          </p:nvCxnSpPr>
          <p:spPr>
            <a:xfrm rot="5400000">
              <a:off x="2883955" y="4045221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7" name="Conector reto 66"/>
            <p:cNvCxnSpPr/>
            <p:nvPr/>
          </p:nvCxnSpPr>
          <p:spPr>
            <a:xfrm rot="16200000" flipH="1">
              <a:off x="3786332" y="359126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6871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 balancear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Trata várias violações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564904"/>
            <a:ext cx="8856984" cy="353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02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Função balancear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Violações das propriedades na remoção</a:t>
            </a:r>
          </a:p>
          <a:p>
            <a:pPr lvl="1"/>
            <a:r>
              <a:rPr lang="pt-BR" dirty="0" smtClean="0"/>
              <a:t>Nó da direita é </a:t>
            </a:r>
            <a:r>
              <a:rPr lang="pt-BR" b="1" dirty="0" smtClean="0">
                <a:solidFill>
                  <a:srgbClr val="FF0000"/>
                </a:solidFill>
              </a:rPr>
              <a:t>vermelho</a:t>
            </a:r>
          </a:p>
          <a:p>
            <a:pPr lvl="2"/>
            <a:r>
              <a:rPr lang="pt-BR" dirty="0" smtClean="0"/>
              <a:t>Solução: rotação à esquerda</a:t>
            </a:r>
            <a:endParaRPr lang="pt-BR" dirty="0"/>
          </a:p>
        </p:txBody>
      </p:sp>
      <p:grpSp>
        <p:nvGrpSpPr>
          <p:cNvPr id="48" name="Grupo 47"/>
          <p:cNvGrpSpPr/>
          <p:nvPr/>
        </p:nvGrpSpPr>
        <p:grpSpPr>
          <a:xfrm>
            <a:off x="1286577" y="4484240"/>
            <a:ext cx="6944600" cy="1516528"/>
            <a:chOff x="1286577" y="4484240"/>
            <a:chExt cx="6944600" cy="1516528"/>
          </a:xfrm>
        </p:grpSpPr>
        <p:sp>
          <p:nvSpPr>
            <p:cNvPr id="30" name="Seta para a direita 29"/>
            <p:cNvSpPr/>
            <p:nvPr/>
          </p:nvSpPr>
          <p:spPr>
            <a:xfrm>
              <a:off x="4399955" y="5426288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2987824" y="4515685"/>
              <a:ext cx="354377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Filho da direita é vermelho:</a:t>
              </a:r>
            </a:p>
            <a:p>
              <a:pPr algn="ctr"/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pt-BR" sz="1600" b="1" dirty="0" err="1">
                  <a:latin typeface="Courier New" pitchFamily="49" charset="0"/>
                  <a:cs typeface="Courier New" pitchFamily="49" charset="0"/>
                </a:rPr>
                <a:t>rotacionaEsquerda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(H);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32" name="Conector reto 31"/>
            <p:cNvCxnSpPr/>
            <p:nvPr/>
          </p:nvCxnSpPr>
          <p:spPr>
            <a:xfrm rot="5400000">
              <a:off x="6261695" y="5723459"/>
              <a:ext cx="214872" cy="32053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3" name="Conector reto 32"/>
            <p:cNvCxnSpPr/>
            <p:nvPr/>
          </p:nvCxnSpPr>
          <p:spPr>
            <a:xfrm rot="16200000" flipH="1">
              <a:off x="6835977" y="5722285"/>
              <a:ext cx="204710" cy="31272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4" name="Elipse 33"/>
            <p:cNvSpPr/>
            <p:nvPr/>
          </p:nvSpPr>
          <p:spPr bwMode="gray">
            <a:xfrm>
              <a:off x="1584318" y="4847597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Elipse 34"/>
            <p:cNvSpPr/>
            <p:nvPr/>
          </p:nvSpPr>
          <p:spPr>
            <a:xfrm>
              <a:off x="2514219" y="5503439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6" name="Conector reto 35"/>
            <p:cNvCxnSpPr>
              <a:stCxn id="35" idx="1"/>
              <a:endCxn id="34" idx="5"/>
            </p:cNvCxnSpPr>
            <p:nvPr/>
          </p:nvCxnSpPr>
          <p:spPr>
            <a:xfrm rot="16200000" flipV="1">
              <a:off x="2026229" y="5015448"/>
              <a:ext cx="403270" cy="6773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7" name="Elipse 36"/>
            <p:cNvSpPr/>
            <p:nvPr/>
          </p:nvSpPr>
          <p:spPr bwMode="gray">
            <a:xfrm>
              <a:off x="7318881" y="4847597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Elipse 37"/>
            <p:cNvSpPr/>
            <p:nvPr/>
          </p:nvSpPr>
          <p:spPr>
            <a:xfrm>
              <a:off x="6468889" y="5481014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Conector reto 38"/>
            <p:cNvCxnSpPr>
              <a:stCxn id="38" idx="7"/>
              <a:endCxn id="37" idx="3"/>
            </p:cNvCxnSpPr>
            <p:nvPr/>
          </p:nvCxnSpPr>
          <p:spPr>
            <a:xfrm rot="5400000" flipH="1" flipV="1">
              <a:off x="6882058" y="5044191"/>
              <a:ext cx="380845" cy="5974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0" name="Conector reto 39"/>
            <p:cNvCxnSpPr/>
            <p:nvPr/>
          </p:nvCxnSpPr>
          <p:spPr>
            <a:xfrm rot="5400000" flipH="1" flipV="1">
              <a:off x="1591031" y="4664239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1" name="Conector reto 40"/>
            <p:cNvCxnSpPr/>
            <p:nvPr/>
          </p:nvCxnSpPr>
          <p:spPr>
            <a:xfrm rot="5400000" flipH="1" flipV="1">
              <a:off x="7316069" y="4664239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2" name="Conector reto 41"/>
            <p:cNvCxnSpPr/>
            <p:nvPr/>
          </p:nvCxnSpPr>
          <p:spPr>
            <a:xfrm rot="5400000">
              <a:off x="2310967" y="5733063"/>
              <a:ext cx="214872" cy="32053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3" name="Conector reto 42"/>
            <p:cNvCxnSpPr/>
            <p:nvPr/>
          </p:nvCxnSpPr>
          <p:spPr>
            <a:xfrm rot="16200000" flipH="1">
              <a:off x="2885249" y="5731889"/>
              <a:ext cx="204710" cy="312722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4" name="Conector reto 43"/>
            <p:cNvCxnSpPr>
              <a:stCxn id="34" idx="3"/>
            </p:cNvCxnSpPr>
            <p:nvPr/>
          </p:nvCxnSpPr>
          <p:spPr>
            <a:xfrm rot="5400000">
              <a:off x="1368811" y="5070244"/>
              <a:ext cx="185582" cy="35005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5" name="Conector reto 44"/>
            <p:cNvCxnSpPr>
              <a:stCxn id="37" idx="5"/>
            </p:cNvCxnSpPr>
            <p:nvPr/>
          </p:nvCxnSpPr>
          <p:spPr>
            <a:xfrm rot="16200000" flipH="1">
              <a:off x="7697128" y="5079112"/>
              <a:ext cx="195744" cy="34247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6" name="CaixaDeTexto 45"/>
            <p:cNvSpPr txBox="1"/>
            <p:nvPr/>
          </p:nvSpPr>
          <p:spPr>
            <a:xfrm>
              <a:off x="1439160" y="4545103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7191621" y="4546955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17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Função balancear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Violações das propriedades na remoção</a:t>
            </a:r>
          </a:p>
          <a:p>
            <a:pPr lvl="1"/>
            <a:r>
              <a:rPr lang="pt-BR" dirty="0" smtClean="0"/>
              <a:t>Filho da </a:t>
            </a:r>
            <a:r>
              <a:rPr lang="pt-BR" dirty="0" smtClean="0"/>
              <a:t>esquerda e </a:t>
            </a:r>
            <a:r>
              <a:rPr lang="pt-BR" dirty="0" smtClean="0"/>
              <a:t>neto da esquerda são </a:t>
            </a:r>
            <a:r>
              <a:rPr lang="pt-BR" b="1" dirty="0" smtClean="0">
                <a:solidFill>
                  <a:srgbClr val="FF0000"/>
                </a:solidFill>
              </a:rPr>
              <a:t>vermelhos</a:t>
            </a:r>
          </a:p>
          <a:p>
            <a:pPr lvl="2"/>
            <a:r>
              <a:rPr lang="pt-BR" dirty="0" smtClean="0"/>
              <a:t>Solução: rotação à direita</a:t>
            </a:r>
            <a:endParaRPr lang="pt-BR" dirty="0"/>
          </a:p>
        </p:txBody>
      </p:sp>
      <p:grpSp>
        <p:nvGrpSpPr>
          <p:cNvPr id="36" name="Grupo 35"/>
          <p:cNvGrpSpPr/>
          <p:nvPr/>
        </p:nvGrpSpPr>
        <p:grpSpPr>
          <a:xfrm>
            <a:off x="604339" y="4176884"/>
            <a:ext cx="8144125" cy="1755808"/>
            <a:chOff x="604339" y="3257367"/>
            <a:chExt cx="8144125" cy="1755808"/>
          </a:xfrm>
        </p:grpSpPr>
        <p:cxnSp>
          <p:nvCxnSpPr>
            <p:cNvPr id="37" name="Conector reto 36"/>
            <p:cNvCxnSpPr/>
            <p:nvPr/>
          </p:nvCxnSpPr>
          <p:spPr>
            <a:xfrm rot="16200000" flipH="1">
              <a:off x="1021451" y="481990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8" name="Conector reto 37"/>
            <p:cNvCxnSpPr/>
            <p:nvPr/>
          </p:nvCxnSpPr>
          <p:spPr>
            <a:xfrm rot="5400000">
              <a:off x="592822" y="4819903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39" name="Conector reto 38"/>
            <p:cNvCxnSpPr/>
            <p:nvPr/>
          </p:nvCxnSpPr>
          <p:spPr>
            <a:xfrm rot="16200000" flipH="1">
              <a:off x="1460082" y="4386634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0" name="Elipse 39"/>
            <p:cNvSpPr/>
            <p:nvPr/>
          </p:nvSpPr>
          <p:spPr bwMode="gray">
            <a:xfrm>
              <a:off x="1593317" y="3614642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Elipse 40"/>
            <p:cNvSpPr/>
            <p:nvPr/>
          </p:nvSpPr>
          <p:spPr>
            <a:xfrm>
              <a:off x="735471" y="4547321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Elipse 41"/>
            <p:cNvSpPr/>
            <p:nvPr/>
          </p:nvSpPr>
          <p:spPr>
            <a:xfrm>
              <a:off x="1187530" y="4061358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3" name="Conector reto 42"/>
            <p:cNvCxnSpPr>
              <a:stCxn id="42" idx="7"/>
              <a:endCxn id="40" idx="3"/>
            </p:cNvCxnSpPr>
            <p:nvPr/>
          </p:nvCxnSpPr>
          <p:spPr>
            <a:xfrm flipV="1">
              <a:off x="1492411" y="3919523"/>
              <a:ext cx="153215" cy="19414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4" name="Conector reto 43"/>
            <p:cNvCxnSpPr>
              <a:stCxn id="41" idx="7"/>
              <a:endCxn id="42" idx="3"/>
            </p:cNvCxnSpPr>
            <p:nvPr/>
          </p:nvCxnSpPr>
          <p:spPr>
            <a:xfrm flipV="1">
              <a:off x="1040352" y="4366239"/>
              <a:ext cx="199487" cy="23339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45" name="Conector reto 44"/>
            <p:cNvCxnSpPr/>
            <p:nvPr/>
          </p:nvCxnSpPr>
          <p:spPr>
            <a:xfrm rot="5400000" flipH="1" flipV="1">
              <a:off x="1585945" y="3437366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6" name="CaixaDeTexto 45"/>
            <p:cNvSpPr txBox="1"/>
            <p:nvPr/>
          </p:nvSpPr>
          <p:spPr>
            <a:xfrm>
              <a:off x="1437331" y="3322830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47" name="Conector reto 46"/>
            <p:cNvCxnSpPr/>
            <p:nvPr/>
          </p:nvCxnSpPr>
          <p:spPr>
            <a:xfrm rot="16200000" flipH="1">
              <a:off x="1848113" y="3900004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48" name="Seta para a direita 47"/>
            <p:cNvSpPr/>
            <p:nvPr/>
          </p:nvSpPr>
          <p:spPr>
            <a:xfrm>
              <a:off x="4399955" y="4201797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49" name="Conector reto 48"/>
            <p:cNvCxnSpPr/>
            <p:nvPr/>
          </p:nvCxnSpPr>
          <p:spPr>
            <a:xfrm rot="16200000" flipH="1">
              <a:off x="6716853" y="456278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" name="Conector reto 49"/>
            <p:cNvCxnSpPr/>
            <p:nvPr/>
          </p:nvCxnSpPr>
          <p:spPr>
            <a:xfrm rot="5400000">
              <a:off x="6288224" y="456278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1" name="Conector reto 50"/>
            <p:cNvCxnSpPr/>
            <p:nvPr/>
          </p:nvCxnSpPr>
          <p:spPr>
            <a:xfrm rot="16200000" flipH="1">
              <a:off x="8555191" y="456278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2" name="Conector reto 51"/>
            <p:cNvCxnSpPr/>
            <p:nvPr/>
          </p:nvCxnSpPr>
          <p:spPr>
            <a:xfrm rot="5400000">
              <a:off x="8126562" y="4562787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3" name="Elipse 52"/>
            <p:cNvSpPr/>
            <p:nvPr/>
          </p:nvSpPr>
          <p:spPr bwMode="gray">
            <a:xfrm>
              <a:off x="7331693" y="362257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Elipse 53"/>
            <p:cNvSpPr/>
            <p:nvPr/>
          </p:nvSpPr>
          <p:spPr>
            <a:xfrm>
              <a:off x="6419788" y="4255993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5" name="Conector reto 54"/>
            <p:cNvCxnSpPr>
              <a:stCxn id="54" idx="7"/>
              <a:endCxn id="53" idx="3"/>
            </p:cNvCxnSpPr>
            <p:nvPr/>
          </p:nvCxnSpPr>
          <p:spPr>
            <a:xfrm rot="5400000" flipH="1" flipV="1">
              <a:off x="6863913" y="3788214"/>
              <a:ext cx="380845" cy="65933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6" name="Elipse 55"/>
            <p:cNvSpPr/>
            <p:nvPr/>
          </p:nvSpPr>
          <p:spPr>
            <a:xfrm>
              <a:off x="8261594" y="4278418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7" name="Conector reto 56"/>
            <p:cNvCxnSpPr>
              <a:stCxn id="56" idx="1"/>
              <a:endCxn id="53" idx="5"/>
            </p:cNvCxnSpPr>
            <p:nvPr/>
          </p:nvCxnSpPr>
          <p:spPr>
            <a:xfrm rot="16200000" flipV="1">
              <a:off x="7773604" y="3790427"/>
              <a:ext cx="403270" cy="6773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8" name="Conector reto 57"/>
            <p:cNvCxnSpPr/>
            <p:nvPr/>
          </p:nvCxnSpPr>
          <p:spPr>
            <a:xfrm rot="5400000" flipH="1" flipV="1">
              <a:off x="7338406" y="3439218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9" name="CaixaDeTexto 58"/>
            <p:cNvSpPr txBox="1"/>
            <p:nvPr/>
          </p:nvSpPr>
          <p:spPr>
            <a:xfrm>
              <a:off x="7189792" y="3324682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CaixaDeTexto 59"/>
            <p:cNvSpPr txBox="1"/>
            <p:nvPr/>
          </p:nvSpPr>
          <p:spPr>
            <a:xfrm>
              <a:off x="2987824" y="3284984"/>
              <a:ext cx="3543773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Filho e neto da esquerda são vermelhos:</a:t>
              </a:r>
            </a:p>
            <a:p>
              <a:pPr algn="ctr"/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H 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= </a:t>
              </a:r>
              <a:r>
                <a:rPr lang="pt-BR" sz="1600" b="1" dirty="0" err="1" smtClean="0">
                  <a:latin typeface="Courier New" pitchFamily="49" charset="0"/>
                  <a:cs typeface="Courier New" pitchFamily="49" charset="0"/>
                </a:rPr>
                <a:t>rotacionaDireita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(H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46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Função balancear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Violações das propriedades na remoção</a:t>
            </a:r>
          </a:p>
          <a:p>
            <a:pPr lvl="1"/>
            <a:r>
              <a:rPr lang="pt-BR" dirty="0" smtClean="0"/>
              <a:t>Ambos os filhos são </a:t>
            </a:r>
            <a:r>
              <a:rPr lang="pt-BR" b="1" dirty="0" smtClean="0">
                <a:solidFill>
                  <a:srgbClr val="FF0000"/>
                </a:solidFill>
              </a:rPr>
              <a:t>vermelhos</a:t>
            </a:r>
          </a:p>
          <a:p>
            <a:pPr lvl="2"/>
            <a:r>
              <a:rPr lang="pt-BR" dirty="0" smtClean="0"/>
              <a:t>Solução: troca de cores</a:t>
            </a:r>
          </a:p>
          <a:p>
            <a:pPr lvl="1"/>
            <a:endParaRPr lang="pt-BR" dirty="0" smtClean="0"/>
          </a:p>
          <a:p>
            <a:pPr lvl="1"/>
            <a:endParaRPr lang="pt-BR" dirty="0"/>
          </a:p>
        </p:txBody>
      </p:sp>
      <p:grpSp>
        <p:nvGrpSpPr>
          <p:cNvPr id="29" name="Grupo 28"/>
          <p:cNvGrpSpPr/>
          <p:nvPr/>
        </p:nvGrpSpPr>
        <p:grpSpPr>
          <a:xfrm>
            <a:off x="467545" y="4429132"/>
            <a:ext cx="8274291" cy="1496840"/>
            <a:chOff x="467545" y="5244527"/>
            <a:chExt cx="8274291" cy="1496840"/>
          </a:xfrm>
        </p:grpSpPr>
        <p:cxnSp>
          <p:nvCxnSpPr>
            <p:cNvPr id="5" name="Conector reto 4"/>
            <p:cNvCxnSpPr/>
            <p:nvPr/>
          </p:nvCxnSpPr>
          <p:spPr>
            <a:xfrm rot="16200000" flipH="1">
              <a:off x="884657" y="65480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" name="Conector reto 5"/>
            <p:cNvCxnSpPr/>
            <p:nvPr/>
          </p:nvCxnSpPr>
          <p:spPr>
            <a:xfrm rot="5400000">
              <a:off x="456028" y="65480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" name="Conector reto 6"/>
            <p:cNvCxnSpPr/>
            <p:nvPr/>
          </p:nvCxnSpPr>
          <p:spPr>
            <a:xfrm rot="16200000" flipH="1">
              <a:off x="2722995" y="65480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" name="Conector reto 7"/>
            <p:cNvCxnSpPr/>
            <p:nvPr/>
          </p:nvCxnSpPr>
          <p:spPr>
            <a:xfrm rot="5400000">
              <a:off x="2294366" y="65480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" name="Conector reto 8"/>
            <p:cNvCxnSpPr/>
            <p:nvPr/>
          </p:nvCxnSpPr>
          <p:spPr>
            <a:xfrm rot="16200000" flipH="1">
              <a:off x="6795169" y="65480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" name="Conector reto 9"/>
            <p:cNvCxnSpPr/>
            <p:nvPr/>
          </p:nvCxnSpPr>
          <p:spPr>
            <a:xfrm rot="5400000">
              <a:off x="6366540" y="65480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" name="Conector reto 10"/>
            <p:cNvCxnSpPr/>
            <p:nvPr/>
          </p:nvCxnSpPr>
          <p:spPr>
            <a:xfrm rot="16200000" flipH="1">
              <a:off x="8548563" y="65480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" name="Conector reto 11"/>
            <p:cNvCxnSpPr/>
            <p:nvPr/>
          </p:nvCxnSpPr>
          <p:spPr>
            <a:xfrm rot="5400000">
              <a:off x="8119934" y="6548095"/>
              <a:ext cx="204789" cy="18175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3" name="Elipse 12"/>
            <p:cNvSpPr/>
            <p:nvPr/>
          </p:nvSpPr>
          <p:spPr bwMode="gray">
            <a:xfrm>
              <a:off x="1499497" y="5607884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Elipse 13"/>
            <p:cNvSpPr/>
            <p:nvPr/>
          </p:nvSpPr>
          <p:spPr>
            <a:xfrm>
              <a:off x="587592" y="6241301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5" name="Conector reto 14"/>
            <p:cNvCxnSpPr>
              <a:stCxn id="14" idx="7"/>
              <a:endCxn id="13" idx="3"/>
            </p:cNvCxnSpPr>
            <p:nvPr/>
          </p:nvCxnSpPr>
          <p:spPr>
            <a:xfrm rot="5400000" flipH="1" flipV="1">
              <a:off x="1031717" y="5773522"/>
              <a:ext cx="380845" cy="659333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6" name="Elipse 15"/>
            <p:cNvSpPr/>
            <p:nvPr/>
          </p:nvSpPr>
          <p:spPr>
            <a:xfrm>
              <a:off x="2429398" y="6263726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" name="Conector reto 16"/>
            <p:cNvCxnSpPr>
              <a:stCxn id="16" idx="1"/>
              <a:endCxn id="13" idx="5"/>
            </p:cNvCxnSpPr>
            <p:nvPr/>
          </p:nvCxnSpPr>
          <p:spPr>
            <a:xfrm rot="16200000" flipV="1">
              <a:off x="1941408" y="5775735"/>
              <a:ext cx="403270" cy="67732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8" name="Elipse 17"/>
            <p:cNvSpPr/>
            <p:nvPr/>
          </p:nvSpPr>
          <p:spPr bwMode="gray">
            <a:xfrm>
              <a:off x="7341218" y="5607884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Elipse 18"/>
            <p:cNvSpPr/>
            <p:nvPr/>
          </p:nvSpPr>
          <p:spPr>
            <a:xfrm>
              <a:off x="6491226" y="6241301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" name="Conector reto 19"/>
            <p:cNvCxnSpPr>
              <a:stCxn id="19" idx="7"/>
              <a:endCxn id="18" idx="3"/>
            </p:cNvCxnSpPr>
            <p:nvPr/>
          </p:nvCxnSpPr>
          <p:spPr>
            <a:xfrm rot="5400000" flipH="1" flipV="1">
              <a:off x="6904395" y="5804478"/>
              <a:ext cx="380845" cy="59742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1" name="Elipse 20"/>
            <p:cNvSpPr/>
            <p:nvPr/>
          </p:nvSpPr>
          <p:spPr>
            <a:xfrm>
              <a:off x="8252069" y="626372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" name="Conector reto 21"/>
            <p:cNvCxnSpPr>
              <a:stCxn id="21" idx="1"/>
              <a:endCxn id="18" idx="5"/>
            </p:cNvCxnSpPr>
            <p:nvPr/>
          </p:nvCxnSpPr>
          <p:spPr>
            <a:xfrm rot="16200000" flipV="1">
              <a:off x="7773604" y="5785260"/>
              <a:ext cx="403270" cy="65827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3" name="Conector reto 22"/>
            <p:cNvCxnSpPr/>
            <p:nvPr/>
          </p:nvCxnSpPr>
          <p:spPr>
            <a:xfrm rot="5400000" flipH="1" flipV="1">
              <a:off x="1506210" y="5424526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4" name="Conector reto 23"/>
            <p:cNvCxnSpPr/>
            <p:nvPr/>
          </p:nvCxnSpPr>
          <p:spPr>
            <a:xfrm rot="5400000" flipH="1" flipV="1">
              <a:off x="7338406" y="5424526"/>
              <a:ext cx="360000" cy="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25" name="CaixaDeTexto 24"/>
            <p:cNvSpPr txBox="1"/>
            <p:nvPr/>
          </p:nvSpPr>
          <p:spPr>
            <a:xfrm>
              <a:off x="1357596" y="5309990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CaixaDeTexto 25"/>
            <p:cNvSpPr txBox="1"/>
            <p:nvPr/>
          </p:nvSpPr>
          <p:spPr>
            <a:xfrm>
              <a:off x="7221806" y="5322132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H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Seta para a direita 26"/>
            <p:cNvSpPr/>
            <p:nvPr/>
          </p:nvSpPr>
          <p:spPr>
            <a:xfrm>
              <a:off x="4399955" y="6186575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2987824" y="5481571"/>
              <a:ext cx="354377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Os dois filhos são vermelhos:</a:t>
              </a:r>
            </a:p>
            <a:p>
              <a:pPr algn="ctr"/>
              <a:r>
                <a:rPr lang="pt-BR" sz="1600" b="1" dirty="0" err="1" smtClean="0">
                  <a:latin typeface="Courier New" pitchFamily="49" charset="0"/>
                  <a:cs typeface="Courier New" pitchFamily="49" charset="0"/>
                </a:rPr>
                <a:t>trocaCor</a:t>
              </a:r>
              <a:r>
                <a:rPr lang="pt-BR" sz="1600" b="1" dirty="0" smtClean="0">
                  <a:latin typeface="Courier New" pitchFamily="49" charset="0"/>
                  <a:cs typeface="Courier New" pitchFamily="49" charset="0"/>
                </a:rPr>
                <a:t>(H</a:t>
              </a:r>
              <a:r>
                <a:rPr lang="pt-BR" sz="1600" b="1" dirty="0">
                  <a:latin typeface="Courier New" pitchFamily="49" charset="0"/>
                  <a:cs typeface="Courier New" pitchFamily="49" charset="0"/>
                </a:rPr>
                <a:t>);</a:t>
              </a:r>
              <a:endParaRPr lang="en-US" sz="16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74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Funções </a:t>
            </a:r>
            <a:r>
              <a:rPr lang="pt-BR" dirty="0" err="1" smtClean="0"/>
              <a:t>procuraMenor</a:t>
            </a:r>
            <a:r>
              <a:rPr lang="pt-BR" dirty="0" smtClean="0"/>
              <a:t> e </a:t>
            </a:r>
            <a:r>
              <a:rPr lang="pt-BR" dirty="0" err="1" smtClean="0"/>
              <a:t>removerMenor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Nó removido possui filhos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1397834" y="2295570"/>
            <a:ext cx="6348331" cy="4445798"/>
            <a:chOff x="1397834" y="2295570"/>
            <a:chExt cx="6348331" cy="4445798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03"/>
            <a:stretch/>
          </p:blipFill>
          <p:spPr bwMode="auto">
            <a:xfrm>
              <a:off x="1397834" y="2295570"/>
              <a:ext cx="6348331" cy="41400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CaixaDeTexto 5"/>
            <p:cNvSpPr txBox="1"/>
            <p:nvPr/>
          </p:nvSpPr>
          <p:spPr>
            <a:xfrm>
              <a:off x="5364088" y="6095037"/>
              <a:ext cx="22322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Procura pelo nó mais a esquerda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" name="Chave esquerda 6"/>
            <p:cNvSpPr/>
            <p:nvPr/>
          </p:nvSpPr>
          <p:spPr>
            <a:xfrm flipH="1">
              <a:off x="5508104" y="4733248"/>
              <a:ext cx="72008" cy="1224136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ector angulado 7"/>
            <p:cNvCxnSpPr>
              <a:stCxn id="6" idx="0"/>
              <a:endCxn id="7" idx="1"/>
            </p:cNvCxnSpPr>
            <p:nvPr/>
          </p:nvCxnSpPr>
          <p:spPr>
            <a:xfrm rot="16200000" flipV="1">
              <a:off x="5655302" y="5270127"/>
              <a:ext cx="749721" cy="900100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3º </a:t>
            </a:r>
            <a:r>
              <a:rPr lang="pt-BR" dirty="0" smtClean="0"/>
              <a:t>propriedade</a:t>
            </a:r>
          </a:p>
          <a:p>
            <a:pPr lvl="1"/>
            <a:r>
              <a:rPr lang="pt-BR" dirty="0" smtClean="0"/>
              <a:t>Como todo nó folha termina com dois ponteiros para </a:t>
            </a:r>
            <a:r>
              <a:rPr lang="pt-BR" b="1" dirty="0" smtClean="0"/>
              <a:t>NULL</a:t>
            </a:r>
            <a:r>
              <a:rPr lang="pt-BR" dirty="0" smtClean="0"/>
              <a:t>, eles podem ser ignorados na representação da árvore para fins de didática</a:t>
            </a:r>
            <a:endParaRPr lang="pt-BR" dirty="0"/>
          </a:p>
        </p:txBody>
      </p:sp>
      <p:sp>
        <p:nvSpPr>
          <p:cNvPr id="78" name="CaixaDeTexto 77"/>
          <p:cNvSpPr txBox="1"/>
          <p:nvPr/>
        </p:nvSpPr>
        <p:spPr>
          <a:xfrm>
            <a:off x="1974418" y="3214686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16" name="CaixaDeTexto 115"/>
          <p:cNvSpPr txBox="1"/>
          <p:nvPr/>
        </p:nvSpPr>
        <p:spPr>
          <a:xfrm>
            <a:off x="6941120" y="3212976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grpSp>
        <p:nvGrpSpPr>
          <p:cNvPr id="123" name="Grupo 122"/>
          <p:cNvGrpSpPr/>
          <p:nvPr/>
        </p:nvGrpSpPr>
        <p:grpSpPr>
          <a:xfrm>
            <a:off x="60258" y="4003156"/>
            <a:ext cx="9048246" cy="2783430"/>
            <a:chOff x="60258" y="4003156"/>
            <a:chExt cx="9048246" cy="2783430"/>
          </a:xfrm>
        </p:grpSpPr>
        <p:cxnSp>
          <p:nvCxnSpPr>
            <p:cNvPr id="64" name="Conector reto 63"/>
            <p:cNvCxnSpPr>
              <a:stCxn id="90" idx="7"/>
            </p:cNvCxnSpPr>
            <p:nvPr/>
          </p:nvCxnSpPr>
          <p:spPr>
            <a:xfrm flipV="1">
              <a:off x="2847061" y="4977094"/>
              <a:ext cx="313802" cy="2296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65" name="Conector reto 64"/>
            <p:cNvCxnSpPr>
              <a:endCxn id="91" idx="1"/>
            </p:cNvCxnSpPr>
            <p:nvPr/>
          </p:nvCxnSpPr>
          <p:spPr>
            <a:xfrm>
              <a:off x="3413435" y="4977094"/>
              <a:ext cx="373562" cy="2296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6" name="Elipse 65"/>
            <p:cNvSpPr/>
            <p:nvPr/>
          </p:nvSpPr>
          <p:spPr bwMode="gray">
            <a:xfrm>
              <a:off x="2016022" y="400486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Elipse 66"/>
            <p:cNvSpPr/>
            <p:nvPr/>
          </p:nvSpPr>
          <p:spPr>
            <a:xfrm>
              <a:off x="340642" y="5157760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Elipse 67"/>
            <p:cNvSpPr/>
            <p:nvPr/>
          </p:nvSpPr>
          <p:spPr>
            <a:xfrm>
              <a:off x="907016" y="4675547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Elipse 68"/>
            <p:cNvSpPr/>
            <p:nvPr/>
          </p:nvSpPr>
          <p:spPr>
            <a:xfrm>
              <a:off x="1533150" y="5157760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0" name="Conector reto 69"/>
            <p:cNvCxnSpPr>
              <a:stCxn id="68" idx="7"/>
              <a:endCxn id="66" idx="3"/>
            </p:cNvCxnSpPr>
            <p:nvPr/>
          </p:nvCxnSpPr>
          <p:spPr>
            <a:xfrm flipV="1">
              <a:off x="1211897" y="4309747"/>
              <a:ext cx="856434" cy="41810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1" name="Conector reto 70"/>
            <p:cNvCxnSpPr>
              <a:stCxn id="67" idx="7"/>
              <a:endCxn id="68" idx="3"/>
            </p:cNvCxnSpPr>
            <p:nvPr/>
          </p:nvCxnSpPr>
          <p:spPr>
            <a:xfrm flipV="1">
              <a:off x="645523" y="4980428"/>
              <a:ext cx="313802" cy="2296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72" name="Conector reto 71"/>
            <p:cNvCxnSpPr>
              <a:stCxn id="68" idx="5"/>
              <a:endCxn id="69" idx="1"/>
            </p:cNvCxnSpPr>
            <p:nvPr/>
          </p:nvCxnSpPr>
          <p:spPr>
            <a:xfrm>
              <a:off x="1211897" y="4980428"/>
              <a:ext cx="373562" cy="2296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3" name="Elipse 72"/>
            <p:cNvSpPr/>
            <p:nvPr/>
          </p:nvSpPr>
          <p:spPr>
            <a:xfrm>
              <a:off x="3105607" y="4697972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4" name="Conector reto 73"/>
            <p:cNvCxnSpPr>
              <a:stCxn id="73" idx="1"/>
              <a:endCxn id="66" idx="5"/>
            </p:cNvCxnSpPr>
            <p:nvPr/>
          </p:nvCxnSpPr>
          <p:spPr>
            <a:xfrm flipH="1" flipV="1">
              <a:off x="2320903" y="4309747"/>
              <a:ext cx="837013" cy="4405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75" name="CaixaDeTexto 74"/>
            <p:cNvSpPr txBox="1"/>
            <p:nvPr/>
          </p:nvSpPr>
          <p:spPr>
            <a:xfrm>
              <a:off x="851778" y="464215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CaixaDeTexto 75"/>
            <p:cNvSpPr txBox="1"/>
            <p:nvPr/>
          </p:nvSpPr>
          <p:spPr>
            <a:xfrm>
              <a:off x="269204" y="512111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CaixaDeTexto 76"/>
            <p:cNvSpPr txBox="1"/>
            <p:nvPr/>
          </p:nvSpPr>
          <p:spPr>
            <a:xfrm>
              <a:off x="1472212" y="512116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CaixaDeTexto 78"/>
            <p:cNvSpPr txBox="1"/>
            <p:nvPr/>
          </p:nvSpPr>
          <p:spPr>
            <a:xfrm>
              <a:off x="3043462" y="466602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79886" y="5728167"/>
              <a:ext cx="214314" cy="214314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Retângulo 80"/>
            <p:cNvSpPr/>
            <p:nvPr/>
          </p:nvSpPr>
          <p:spPr>
            <a:xfrm>
              <a:off x="722828" y="5728167"/>
              <a:ext cx="214314" cy="214314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1297182" y="5728167"/>
              <a:ext cx="214314" cy="214314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1940124" y="5728167"/>
              <a:ext cx="214314" cy="214314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4" name="Conector reto 83"/>
            <p:cNvCxnSpPr>
              <a:stCxn id="80" idx="0"/>
              <a:endCxn id="67" idx="3"/>
            </p:cNvCxnSpPr>
            <p:nvPr/>
          </p:nvCxnSpPr>
          <p:spPr>
            <a:xfrm flipV="1">
              <a:off x="187043" y="5462641"/>
              <a:ext cx="205908" cy="26552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5" name="Conector reto 84"/>
            <p:cNvCxnSpPr>
              <a:stCxn id="81" idx="0"/>
              <a:endCxn id="67" idx="5"/>
            </p:cNvCxnSpPr>
            <p:nvPr/>
          </p:nvCxnSpPr>
          <p:spPr>
            <a:xfrm flipH="1" flipV="1">
              <a:off x="645523" y="5462641"/>
              <a:ext cx="184462" cy="26552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6" name="Conector reto 85"/>
            <p:cNvCxnSpPr>
              <a:stCxn id="82" idx="0"/>
              <a:endCxn id="69" idx="3"/>
            </p:cNvCxnSpPr>
            <p:nvPr/>
          </p:nvCxnSpPr>
          <p:spPr>
            <a:xfrm flipV="1">
              <a:off x="1404339" y="5462641"/>
              <a:ext cx="181120" cy="26552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87" name="Conector reto 86"/>
            <p:cNvCxnSpPr>
              <a:stCxn id="83" idx="0"/>
              <a:endCxn id="69" idx="5"/>
            </p:cNvCxnSpPr>
            <p:nvPr/>
          </p:nvCxnSpPr>
          <p:spPr>
            <a:xfrm flipH="1" flipV="1">
              <a:off x="1838031" y="5462641"/>
              <a:ext cx="209250" cy="26552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88" name="Seta para a direita 87"/>
            <p:cNvSpPr/>
            <p:nvPr/>
          </p:nvSpPr>
          <p:spPr>
            <a:xfrm>
              <a:off x="4356546" y="4665943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89" name="CaixaDeTexto 88"/>
            <p:cNvSpPr txBox="1"/>
            <p:nvPr/>
          </p:nvSpPr>
          <p:spPr>
            <a:xfrm>
              <a:off x="1718839" y="6417254"/>
              <a:ext cx="1039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latin typeface="Arial" pitchFamily="34" charset="0"/>
                  <a:cs typeface="Arial" pitchFamily="34" charset="0"/>
                </a:rPr>
                <a:t>NULL</a:t>
              </a:r>
              <a:endParaRPr lang="pt-BR" b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Elipse 89"/>
            <p:cNvSpPr/>
            <p:nvPr/>
          </p:nvSpPr>
          <p:spPr>
            <a:xfrm>
              <a:off x="2542180" y="515442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Elipse 90"/>
            <p:cNvSpPr/>
            <p:nvPr/>
          </p:nvSpPr>
          <p:spPr>
            <a:xfrm>
              <a:off x="3734688" y="515442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2470742" y="511777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3673750" y="511783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2281424" y="5724833"/>
              <a:ext cx="214314" cy="214314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2924366" y="5724833"/>
              <a:ext cx="214314" cy="214314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498720" y="5724833"/>
              <a:ext cx="214314" cy="214314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4141662" y="5724833"/>
              <a:ext cx="214314" cy="214314"/>
            </a:xfrm>
            <a:prstGeom prst="rect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8" name="Conector reto 97"/>
            <p:cNvCxnSpPr>
              <a:stCxn id="94" idx="0"/>
              <a:endCxn id="90" idx="3"/>
            </p:cNvCxnSpPr>
            <p:nvPr/>
          </p:nvCxnSpPr>
          <p:spPr>
            <a:xfrm flipV="1">
              <a:off x="2388581" y="5459307"/>
              <a:ext cx="205908" cy="26552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99" name="Conector reto 98"/>
            <p:cNvCxnSpPr>
              <a:stCxn id="95" idx="0"/>
              <a:endCxn id="90" idx="5"/>
            </p:cNvCxnSpPr>
            <p:nvPr/>
          </p:nvCxnSpPr>
          <p:spPr>
            <a:xfrm flipH="1" flipV="1">
              <a:off x="2847061" y="5459307"/>
              <a:ext cx="184462" cy="26552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0" name="Conector reto 99"/>
            <p:cNvCxnSpPr>
              <a:stCxn id="96" idx="0"/>
              <a:endCxn id="91" idx="3"/>
            </p:cNvCxnSpPr>
            <p:nvPr/>
          </p:nvCxnSpPr>
          <p:spPr>
            <a:xfrm flipV="1">
              <a:off x="3605877" y="5459307"/>
              <a:ext cx="181120" cy="26552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1" name="Conector reto 100"/>
            <p:cNvCxnSpPr>
              <a:stCxn id="97" idx="0"/>
              <a:endCxn id="91" idx="5"/>
            </p:cNvCxnSpPr>
            <p:nvPr/>
          </p:nvCxnSpPr>
          <p:spPr>
            <a:xfrm flipH="1" flipV="1">
              <a:off x="4039569" y="5459307"/>
              <a:ext cx="209250" cy="265526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2" name="Conector reto 101"/>
            <p:cNvCxnSpPr>
              <a:stCxn id="118" idx="7"/>
            </p:cNvCxnSpPr>
            <p:nvPr/>
          </p:nvCxnSpPr>
          <p:spPr>
            <a:xfrm flipV="1">
              <a:off x="7813763" y="4975384"/>
              <a:ext cx="313802" cy="2296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3" name="Conector reto 102"/>
            <p:cNvCxnSpPr>
              <a:endCxn id="119" idx="1"/>
            </p:cNvCxnSpPr>
            <p:nvPr/>
          </p:nvCxnSpPr>
          <p:spPr>
            <a:xfrm>
              <a:off x="8380137" y="4975384"/>
              <a:ext cx="373562" cy="2296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4" name="Elipse 103"/>
            <p:cNvSpPr/>
            <p:nvPr/>
          </p:nvSpPr>
          <p:spPr bwMode="gray">
            <a:xfrm>
              <a:off x="6982724" y="400315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Elipse 104"/>
            <p:cNvSpPr/>
            <p:nvPr/>
          </p:nvSpPr>
          <p:spPr>
            <a:xfrm>
              <a:off x="5307344" y="5156050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6" name="Elipse 105"/>
            <p:cNvSpPr/>
            <p:nvPr/>
          </p:nvSpPr>
          <p:spPr>
            <a:xfrm>
              <a:off x="5873718" y="4673837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7" name="Elipse 106"/>
            <p:cNvSpPr/>
            <p:nvPr/>
          </p:nvSpPr>
          <p:spPr>
            <a:xfrm>
              <a:off x="6499852" y="5156050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8" name="Conector reto 107"/>
            <p:cNvCxnSpPr>
              <a:stCxn id="106" idx="7"/>
              <a:endCxn id="104" idx="3"/>
            </p:cNvCxnSpPr>
            <p:nvPr/>
          </p:nvCxnSpPr>
          <p:spPr>
            <a:xfrm flipV="1">
              <a:off x="6178599" y="4308037"/>
              <a:ext cx="856434" cy="418109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9" name="Conector reto 108"/>
            <p:cNvCxnSpPr>
              <a:stCxn id="105" idx="7"/>
              <a:endCxn id="106" idx="3"/>
            </p:cNvCxnSpPr>
            <p:nvPr/>
          </p:nvCxnSpPr>
          <p:spPr>
            <a:xfrm flipV="1">
              <a:off x="5612225" y="4978718"/>
              <a:ext cx="313802" cy="2296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0" name="Conector reto 109"/>
            <p:cNvCxnSpPr>
              <a:stCxn id="106" idx="5"/>
              <a:endCxn id="107" idx="1"/>
            </p:cNvCxnSpPr>
            <p:nvPr/>
          </p:nvCxnSpPr>
          <p:spPr>
            <a:xfrm>
              <a:off x="6178599" y="4978718"/>
              <a:ext cx="373562" cy="22964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11" name="Elipse 110"/>
            <p:cNvSpPr/>
            <p:nvPr/>
          </p:nvSpPr>
          <p:spPr>
            <a:xfrm>
              <a:off x="8072309" y="4696262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2" name="Conector reto 111"/>
            <p:cNvCxnSpPr>
              <a:stCxn id="111" idx="1"/>
              <a:endCxn id="104" idx="5"/>
            </p:cNvCxnSpPr>
            <p:nvPr/>
          </p:nvCxnSpPr>
          <p:spPr>
            <a:xfrm flipH="1" flipV="1">
              <a:off x="7287605" y="4308037"/>
              <a:ext cx="837013" cy="44053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13" name="CaixaDeTexto 112"/>
            <p:cNvSpPr txBox="1"/>
            <p:nvPr/>
          </p:nvSpPr>
          <p:spPr>
            <a:xfrm>
              <a:off x="5818480" y="464044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235906" y="511940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CaixaDeTexto 114"/>
            <p:cNvSpPr txBox="1"/>
            <p:nvPr/>
          </p:nvSpPr>
          <p:spPr>
            <a:xfrm>
              <a:off x="6438914" y="5119457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8010164" y="4664312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Elipse 117"/>
            <p:cNvSpPr/>
            <p:nvPr/>
          </p:nvSpPr>
          <p:spPr>
            <a:xfrm>
              <a:off x="7508882" y="515271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Elipse 118"/>
            <p:cNvSpPr/>
            <p:nvPr/>
          </p:nvSpPr>
          <p:spPr>
            <a:xfrm>
              <a:off x="8701390" y="5152716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CaixaDeTexto 119"/>
            <p:cNvSpPr txBox="1"/>
            <p:nvPr/>
          </p:nvSpPr>
          <p:spPr>
            <a:xfrm>
              <a:off x="7437444" y="511606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CaixaDeTexto 120"/>
            <p:cNvSpPr txBox="1"/>
            <p:nvPr/>
          </p:nvSpPr>
          <p:spPr>
            <a:xfrm>
              <a:off x="8640452" y="511612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Chave esquerda 121"/>
            <p:cNvSpPr/>
            <p:nvPr/>
          </p:nvSpPr>
          <p:spPr>
            <a:xfrm rot="16200000">
              <a:off x="2077965" y="4030453"/>
              <a:ext cx="297085" cy="4332500"/>
            </a:xfrm>
            <a:prstGeom prst="leftBrace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passo:</a:t>
            </a:r>
            <a:endParaRPr lang="pt-BR" dirty="0"/>
          </a:p>
        </p:txBody>
      </p:sp>
      <p:sp>
        <p:nvSpPr>
          <p:cNvPr id="112" name="CaixaDeTexto 111"/>
          <p:cNvSpPr txBox="1"/>
          <p:nvPr/>
        </p:nvSpPr>
        <p:spPr>
          <a:xfrm>
            <a:off x="5643570" y="2416726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itchFamily="34" charset="0"/>
                <a:cs typeface="Arial" pitchFamily="34" charset="0"/>
              </a:rPr>
              <a:t>Remove valor: 15</a:t>
            </a:r>
          </a:p>
        </p:txBody>
      </p:sp>
      <p:graphicFrame>
        <p:nvGraphicFramePr>
          <p:cNvPr id="134" name="Tabela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838616"/>
              </p:ext>
            </p:extLst>
          </p:nvPr>
        </p:nvGraphicFramePr>
        <p:xfrm>
          <a:off x="5076056" y="2948952"/>
          <a:ext cx="3923928" cy="2194560"/>
        </p:xfrm>
        <a:graphic>
          <a:graphicData uri="http://schemas.openxmlformats.org/drawingml/2006/table">
            <a:tbl>
              <a:tblPr/>
              <a:tblGrid>
                <a:gridCol w="379735"/>
                <a:gridCol w="3544193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Inicia a busca pelo nó a ser removido a partir d</a:t>
                      </a:r>
                      <a:r>
                        <a:rPr lang="pt-BR" b="1" baseline="0" dirty="0" smtClean="0"/>
                        <a:t>o nó “50”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Nó procurado é menor do que 50.</a:t>
                      </a:r>
                    </a:p>
                    <a:p>
                      <a:pPr algn="l"/>
                      <a:r>
                        <a:rPr lang="pt-BR" b="1" dirty="0" smtClean="0"/>
                        <a:t>Visita nó “20”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Nó “20” tem filho e neto (NULL) da cor preta à ESQUERDA.</a:t>
                      </a:r>
                    </a:p>
                    <a:p>
                      <a:pPr algn="l"/>
                      <a:r>
                        <a:rPr lang="pt-BR" b="1" dirty="0" smtClean="0"/>
                        <a:t>Chama a função move2EsqRED()</a:t>
                      </a:r>
                      <a:endParaRPr lang="pt-BR" dirty="0" smtClean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grpSp>
        <p:nvGrpSpPr>
          <p:cNvPr id="50" name="Grupo 49"/>
          <p:cNvGrpSpPr/>
          <p:nvPr/>
        </p:nvGrpSpPr>
        <p:grpSpPr>
          <a:xfrm>
            <a:off x="235047" y="2214554"/>
            <a:ext cx="4552976" cy="4500594"/>
            <a:chOff x="235047" y="2214554"/>
            <a:chExt cx="4552976" cy="4500594"/>
          </a:xfrm>
        </p:grpSpPr>
        <p:cxnSp>
          <p:nvCxnSpPr>
            <p:cNvPr id="131" name="Conector reto 130"/>
            <p:cNvCxnSpPr>
              <a:stCxn id="130" idx="7"/>
            </p:cNvCxnSpPr>
            <p:nvPr/>
          </p:nvCxnSpPr>
          <p:spPr>
            <a:xfrm rot="5400000" flipH="1" flipV="1">
              <a:off x="790425" y="5943899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8" name="Conector reto 127"/>
            <p:cNvCxnSpPr>
              <a:stCxn id="127" idx="7"/>
            </p:cNvCxnSpPr>
            <p:nvPr/>
          </p:nvCxnSpPr>
          <p:spPr>
            <a:xfrm rot="5400000" flipH="1" flipV="1">
              <a:off x="3894273" y="5343877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92" name="Elipse 91"/>
            <p:cNvSpPr/>
            <p:nvPr/>
          </p:nvSpPr>
          <p:spPr>
            <a:xfrm>
              <a:off x="1004665" y="2922698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949427" y="288930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Elipse 93"/>
            <p:cNvSpPr/>
            <p:nvPr/>
          </p:nvSpPr>
          <p:spPr>
            <a:xfrm>
              <a:off x="287435" y="3630808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" name="Elipse 94"/>
            <p:cNvSpPr/>
            <p:nvPr/>
          </p:nvSpPr>
          <p:spPr>
            <a:xfrm>
              <a:off x="1691591" y="3630808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CaixaDeTexto 95"/>
            <p:cNvSpPr txBox="1"/>
            <p:nvPr/>
          </p:nvSpPr>
          <p:spPr>
            <a:xfrm>
              <a:off x="235047" y="359415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15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CaixaDeTexto 96"/>
            <p:cNvSpPr txBox="1"/>
            <p:nvPr/>
          </p:nvSpPr>
          <p:spPr>
            <a:xfrm>
              <a:off x="1639203" y="359415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Elipse 97"/>
            <p:cNvSpPr/>
            <p:nvPr/>
          </p:nvSpPr>
          <p:spPr bwMode="gray">
            <a:xfrm>
              <a:off x="2214697" y="2289281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9" name="Conector reto 98"/>
            <p:cNvCxnSpPr>
              <a:stCxn id="92" idx="7"/>
              <a:endCxn id="98" idx="3"/>
            </p:cNvCxnSpPr>
            <p:nvPr/>
          </p:nvCxnSpPr>
          <p:spPr>
            <a:xfrm flipV="1">
              <a:off x="1309546" y="2594162"/>
              <a:ext cx="957460" cy="380845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00" name="Conector reto 99"/>
            <p:cNvCxnSpPr>
              <a:stCxn id="94" idx="7"/>
              <a:endCxn id="92" idx="3"/>
            </p:cNvCxnSpPr>
            <p:nvPr/>
          </p:nvCxnSpPr>
          <p:spPr>
            <a:xfrm rot="5400000" flipH="1" flipV="1">
              <a:off x="596876" y="3223019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1" name="Elipse 100"/>
            <p:cNvSpPr/>
            <p:nvPr/>
          </p:nvSpPr>
          <p:spPr>
            <a:xfrm>
              <a:off x="3502176" y="294512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2" name="Conector reto 101"/>
            <p:cNvCxnSpPr>
              <a:stCxn id="101" idx="1"/>
              <a:endCxn id="98" idx="5"/>
            </p:cNvCxnSpPr>
            <p:nvPr/>
          </p:nvCxnSpPr>
          <p:spPr>
            <a:xfrm flipH="1" flipV="1">
              <a:off x="2519578" y="2594162"/>
              <a:ext cx="1034907" cy="40327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3" name="CaixaDeTexto 102"/>
            <p:cNvSpPr txBox="1"/>
            <p:nvPr/>
          </p:nvSpPr>
          <p:spPr>
            <a:xfrm>
              <a:off x="2166723" y="2265411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3449556" y="291317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85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105" name="Conector reto 104"/>
            <p:cNvCxnSpPr>
              <a:endCxn id="92" idx="5"/>
            </p:cNvCxnSpPr>
            <p:nvPr/>
          </p:nvCxnSpPr>
          <p:spPr>
            <a:xfrm flipH="1" flipV="1">
              <a:off x="1309546" y="3227579"/>
              <a:ext cx="497137" cy="45553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6" name="Elipse 105"/>
            <p:cNvSpPr/>
            <p:nvPr/>
          </p:nvSpPr>
          <p:spPr>
            <a:xfrm>
              <a:off x="2807715" y="3619264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07" name="Conector reto 106"/>
            <p:cNvCxnSpPr>
              <a:stCxn id="106" idx="7"/>
            </p:cNvCxnSpPr>
            <p:nvPr/>
          </p:nvCxnSpPr>
          <p:spPr>
            <a:xfrm rot="5400000" flipH="1" flipV="1">
              <a:off x="3117156" y="3211475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08" name="CaixaDeTexto 107"/>
            <p:cNvSpPr txBox="1"/>
            <p:nvPr/>
          </p:nvSpPr>
          <p:spPr>
            <a:xfrm>
              <a:off x="2755327" y="3582614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Elipse 108"/>
            <p:cNvSpPr/>
            <p:nvPr/>
          </p:nvSpPr>
          <p:spPr>
            <a:xfrm>
              <a:off x="977676" y="4325489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0" name="Conector reto 109"/>
            <p:cNvCxnSpPr>
              <a:stCxn id="109" idx="7"/>
            </p:cNvCxnSpPr>
            <p:nvPr/>
          </p:nvCxnSpPr>
          <p:spPr>
            <a:xfrm rot="5400000" flipH="1" flipV="1">
              <a:off x="1287117" y="3917700"/>
              <a:ext cx="455538" cy="46465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11" name="CaixaDeTexto 110"/>
            <p:cNvSpPr txBox="1"/>
            <p:nvPr/>
          </p:nvSpPr>
          <p:spPr>
            <a:xfrm>
              <a:off x="925288" y="4288839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21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Elipse 112"/>
            <p:cNvSpPr/>
            <p:nvPr/>
          </p:nvSpPr>
          <p:spPr>
            <a:xfrm>
              <a:off x="1714592" y="5170680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1659354" y="513728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21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Elipse 114"/>
            <p:cNvSpPr/>
            <p:nvPr/>
          </p:nvSpPr>
          <p:spPr>
            <a:xfrm>
              <a:off x="1064552" y="5763210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6" name="Elipse 115"/>
            <p:cNvSpPr/>
            <p:nvPr/>
          </p:nvSpPr>
          <p:spPr>
            <a:xfrm>
              <a:off x="2409810" y="5763210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7" name="CaixaDeTexto 116"/>
            <p:cNvSpPr txBox="1"/>
            <p:nvPr/>
          </p:nvSpPr>
          <p:spPr>
            <a:xfrm>
              <a:off x="1012164" y="572656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20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CaixaDeTexto 117"/>
            <p:cNvSpPr txBox="1"/>
            <p:nvPr/>
          </p:nvSpPr>
          <p:spPr>
            <a:xfrm>
              <a:off x="2357422" y="5726560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30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Elipse 118"/>
            <p:cNvSpPr/>
            <p:nvPr/>
          </p:nvSpPr>
          <p:spPr bwMode="gray">
            <a:xfrm>
              <a:off x="2924624" y="4537263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0" name="Conector reto 119"/>
            <p:cNvCxnSpPr>
              <a:stCxn id="113" idx="7"/>
              <a:endCxn id="119" idx="3"/>
            </p:cNvCxnSpPr>
            <p:nvPr/>
          </p:nvCxnSpPr>
          <p:spPr>
            <a:xfrm rot="5400000" flipH="1" flipV="1">
              <a:off x="2307781" y="4553837"/>
              <a:ext cx="380845" cy="957460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21" name="Conector reto 120"/>
            <p:cNvCxnSpPr>
              <a:stCxn id="115" idx="7"/>
              <a:endCxn id="113" idx="3"/>
            </p:cNvCxnSpPr>
            <p:nvPr/>
          </p:nvCxnSpPr>
          <p:spPr>
            <a:xfrm rot="5400000" flipH="1" flipV="1">
              <a:off x="1398188" y="5446806"/>
              <a:ext cx="339958" cy="39746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22" name="Elipse 121"/>
            <p:cNvSpPr/>
            <p:nvPr/>
          </p:nvSpPr>
          <p:spPr>
            <a:xfrm>
              <a:off x="4212103" y="5193105"/>
              <a:ext cx="357190" cy="357190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23" name="Conector reto 122"/>
            <p:cNvCxnSpPr>
              <a:stCxn id="122" idx="1"/>
              <a:endCxn id="119" idx="5"/>
            </p:cNvCxnSpPr>
            <p:nvPr/>
          </p:nvCxnSpPr>
          <p:spPr>
            <a:xfrm rot="16200000" flipV="1">
              <a:off x="3545324" y="4526325"/>
              <a:ext cx="403270" cy="1034907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24" name="CaixaDeTexto 123"/>
            <p:cNvSpPr txBox="1"/>
            <p:nvPr/>
          </p:nvSpPr>
          <p:spPr>
            <a:xfrm>
              <a:off x="2876650" y="4513393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50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CaixaDeTexto 124"/>
            <p:cNvSpPr txBox="1"/>
            <p:nvPr/>
          </p:nvSpPr>
          <p:spPr>
            <a:xfrm>
              <a:off x="4159483" y="5161155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rPr>
                <a:t>85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cxnSp>
          <p:nvCxnSpPr>
            <p:cNvPr id="126" name="Conector reto 125"/>
            <p:cNvCxnSpPr>
              <a:endCxn id="113" idx="5"/>
            </p:cNvCxnSpPr>
            <p:nvPr/>
          </p:nvCxnSpPr>
          <p:spPr>
            <a:xfrm flipH="1" flipV="1">
              <a:off x="2019473" y="5475561"/>
              <a:ext cx="497137" cy="45553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27" name="Elipse 126"/>
            <p:cNvSpPr/>
            <p:nvPr/>
          </p:nvSpPr>
          <p:spPr>
            <a:xfrm>
              <a:off x="3584832" y="5751666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9" name="CaixaDeTexto 128"/>
            <p:cNvSpPr txBox="1"/>
            <p:nvPr/>
          </p:nvSpPr>
          <p:spPr>
            <a:xfrm>
              <a:off x="3532444" y="5715016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70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Elipse 129"/>
            <p:cNvSpPr/>
            <p:nvPr/>
          </p:nvSpPr>
          <p:spPr>
            <a:xfrm>
              <a:off x="480984" y="6351688"/>
              <a:ext cx="357190" cy="357190"/>
            </a:xfrm>
            <a:prstGeom prst="ellipse">
              <a:avLst/>
            </a:prstGeom>
            <a:solidFill>
              <a:srgbClr val="FF7979"/>
            </a:solidFill>
            <a:ln w="25400" cap="flat" cmpd="sng" algn="ctr">
              <a:solidFill>
                <a:srgbClr val="FF797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2" name="CaixaDeTexto 131"/>
            <p:cNvSpPr txBox="1"/>
            <p:nvPr/>
          </p:nvSpPr>
          <p:spPr>
            <a:xfrm>
              <a:off x="428596" y="6315038"/>
              <a:ext cx="4680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15</a:t>
              </a:r>
              <a:endParaRPr kumimoji="0" lang="pt-BR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Seta para a direita 132"/>
            <p:cNvSpPr/>
            <p:nvPr/>
          </p:nvSpPr>
          <p:spPr>
            <a:xfrm rot="5400000">
              <a:off x="4200685" y="3544297"/>
              <a:ext cx="719510" cy="45516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cxnSp>
          <p:nvCxnSpPr>
            <p:cNvPr id="135" name="Conector em curva 69"/>
            <p:cNvCxnSpPr>
              <a:stCxn id="103" idx="1"/>
              <a:endCxn id="93" idx="0"/>
            </p:cNvCxnSpPr>
            <p:nvPr/>
          </p:nvCxnSpPr>
          <p:spPr>
            <a:xfrm rot="10800000" flipV="1">
              <a:off x="1183453" y="2465465"/>
              <a:ext cx="983270" cy="423837"/>
            </a:xfrm>
            <a:prstGeom prst="curvedConnector2">
              <a:avLst/>
            </a:prstGeom>
            <a:noFill/>
            <a:ln w="28575" cap="flat" cmpd="sng" algn="ctr">
              <a:solidFill>
                <a:srgbClr val="FF0000"/>
              </a:solidFill>
              <a:prstDash val="sysDash"/>
              <a:tailEnd type="triangle" w="lg" len="lg"/>
            </a:ln>
            <a:effectLst/>
          </p:spPr>
        </p:cxnSp>
        <p:sp>
          <p:nvSpPr>
            <p:cNvPr id="136" name="CaixaDeTexto 135"/>
            <p:cNvSpPr txBox="1"/>
            <p:nvPr/>
          </p:nvSpPr>
          <p:spPr>
            <a:xfrm>
              <a:off x="1259632" y="2214554"/>
              <a:ext cx="4966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Árvore rubro-negra: Remoção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Passo a passo:</a:t>
            </a:r>
          </a:p>
          <a:p>
            <a:endParaRPr lang="pt-BR" dirty="0"/>
          </a:p>
        </p:txBody>
      </p:sp>
      <p:sp>
        <p:nvSpPr>
          <p:cNvPr id="54" name="Elipse 53"/>
          <p:cNvSpPr/>
          <p:nvPr/>
        </p:nvSpPr>
        <p:spPr>
          <a:xfrm>
            <a:off x="1659057" y="2781023"/>
            <a:ext cx="357190" cy="357190"/>
          </a:xfrm>
          <a:prstGeom prst="ellipse">
            <a:avLst/>
          </a:prstGeom>
          <a:solidFill>
            <a:srgbClr val="FF7979"/>
          </a:solidFill>
          <a:ln w="25400" cap="flat" cmpd="sng" algn="ctr">
            <a:solidFill>
              <a:srgbClr val="FF797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1603819" y="2747628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21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Elipse 55"/>
          <p:cNvSpPr/>
          <p:nvPr/>
        </p:nvSpPr>
        <p:spPr>
          <a:xfrm>
            <a:off x="941827" y="3489133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Elipse 56"/>
          <p:cNvSpPr/>
          <p:nvPr/>
        </p:nvSpPr>
        <p:spPr>
          <a:xfrm>
            <a:off x="2345983" y="3489133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CaixaDeTexto 57"/>
          <p:cNvSpPr txBox="1"/>
          <p:nvPr/>
        </p:nvSpPr>
        <p:spPr>
          <a:xfrm>
            <a:off x="889439" y="3452483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20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2293595" y="3452483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30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0" name="Elipse 59"/>
          <p:cNvSpPr/>
          <p:nvPr/>
        </p:nvSpPr>
        <p:spPr bwMode="gray">
          <a:xfrm>
            <a:off x="2869089" y="2147606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1" name="Conector reto 60"/>
          <p:cNvCxnSpPr>
            <a:stCxn id="54" idx="7"/>
            <a:endCxn id="60" idx="3"/>
          </p:cNvCxnSpPr>
          <p:nvPr/>
        </p:nvCxnSpPr>
        <p:spPr>
          <a:xfrm flipV="1">
            <a:off x="1963938" y="2452487"/>
            <a:ext cx="957460" cy="38084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2" name="Conector reto 61"/>
          <p:cNvCxnSpPr>
            <a:stCxn id="56" idx="7"/>
            <a:endCxn id="54" idx="3"/>
          </p:cNvCxnSpPr>
          <p:nvPr/>
        </p:nvCxnSpPr>
        <p:spPr>
          <a:xfrm rot="5400000" flipH="1" flipV="1">
            <a:off x="1251268" y="3081344"/>
            <a:ext cx="455538" cy="46465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3" name="Elipse 62"/>
          <p:cNvSpPr/>
          <p:nvPr/>
        </p:nvSpPr>
        <p:spPr>
          <a:xfrm>
            <a:off x="4156568" y="2803448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4" name="Conector reto 63"/>
          <p:cNvCxnSpPr>
            <a:stCxn id="63" idx="1"/>
            <a:endCxn id="60" idx="5"/>
          </p:cNvCxnSpPr>
          <p:nvPr/>
        </p:nvCxnSpPr>
        <p:spPr>
          <a:xfrm flipH="1" flipV="1">
            <a:off x="3173970" y="2452487"/>
            <a:ext cx="1034907" cy="4032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5" name="CaixaDeTexto 64"/>
          <p:cNvSpPr txBox="1"/>
          <p:nvPr/>
        </p:nvSpPr>
        <p:spPr>
          <a:xfrm>
            <a:off x="2821115" y="2123736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50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4103948" y="2771498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85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67" name="Conector reto 66"/>
          <p:cNvCxnSpPr>
            <a:endCxn id="54" idx="5"/>
          </p:cNvCxnSpPr>
          <p:nvPr/>
        </p:nvCxnSpPr>
        <p:spPr>
          <a:xfrm flipH="1" flipV="1">
            <a:off x="1963938" y="3085904"/>
            <a:ext cx="497137" cy="45553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8" name="Elipse 67"/>
          <p:cNvSpPr/>
          <p:nvPr/>
        </p:nvSpPr>
        <p:spPr>
          <a:xfrm>
            <a:off x="3462107" y="3477589"/>
            <a:ext cx="357190" cy="357190"/>
          </a:xfrm>
          <a:prstGeom prst="ellipse">
            <a:avLst/>
          </a:prstGeom>
          <a:solidFill>
            <a:srgbClr val="FF7979"/>
          </a:solidFill>
          <a:ln w="25400" cap="flat" cmpd="sng" algn="ctr">
            <a:solidFill>
              <a:srgbClr val="FF797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9" name="Conector reto 68"/>
          <p:cNvCxnSpPr>
            <a:stCxn id="68" idx="7"/>
          </p:cNvCxnSpPr>
          <p:nvPr/>
        </p:nvCxnSpPr>
        <p:spPr>
          <a:xfrm rot="5400000" flipH="1" flipV="1">
            <a:off x="3771548" y="3069800"/>
            <a:ext cx="455538" cy="46465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0" name="CaixaDeTexto 69"/>
          <p:cNvSpPr txBox="1"/>
          <p:nvPr/>
        </p:nvSpPr>
        <p:spPr>
          <a:xfrm>
            <a:off x="3409719" y="3440939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70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Elipse 70"/>
          <p:cNvSpPr/>
          <p:nvPr/>
        </p:nvSpPr>
        <p:spPr>
          <a:xfrm>
            <a:off x="231900" y="4183814"/>
            <a:ext cx="357190" cy="357190"/>
          </a:xfrm>
          <a:prstGeom prst="ellipse">
            <a:avLst/>
          </a:prstGeom>
          <a:solidFill>
            <a:srgbClr val="FF7979"/>
          </a:solidFill>
          <a:ln w="25400" cap="flat" cmpd="sng" algn="ctr">
            <a:solidFill>
              <a:srgbClr val="FF797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2" name="Conector reto 71"/>
          <p:cNvCxnSpPr>
            <a:stCxn id="71" idx="7"/>
          </p:cNvCxnSpPr>
          <p:nvPr/>
        </p:nvCxnSpPr>
        <p:spPr>
          <a:xfrm rot="5400000" flipH="1" flipV="1">
            <a:off x="541341" y="3776025"/>
            <a:ext cx="455538" cy="46465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3" name="CaixaDeTexto 72"/>
          <p:cNvSpPr txBox="1"/>
          <p:nvPr/>
        </p:nvSpPr>
        <p:spPr>
          <a:xfrm>
            <a:off x="179512" y="4147164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15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4" name="Seta para a direita 73"/>
          <p:cNvSpPr/>
          <p:nvPr/>
        </p:nvSpPr>
        <p:spPr>
          <a:xfrm rot="5400000">
            <a:off x="3647741" y="4281821"/>
            <a:ext cx="719510" cy="455167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5" name="Elipse 74"/>
          <p:cNvSpPr/>
          <p:nvPr/>
        </p:nvSpPr>
        <p:spPr>
          <a:xfrm>
            <a:off x="1659057" y="5643578"/>
            <a:ext cx="357190" cy="357190"/>
          </a:xfrm>
          <a:prstGeom prst="ellipse">
            <a:avLst/>
          </a:prstGeom>
          <a:solidFill>
            <a:srgbClr val="FF7979"/>
          </a:solidFill>
          <a:ln w="25400" cap="flat" cmpd="sng" algn="ctr">
            <a:solidFill>
              <a:srgbClr val="FF797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CaixaDeTexto 75"/>
          <p:cNvSpPr txBox="1"/>
          <p:nvPr/>
        </p:nvSpPr>
        <p:spPr>
          <a:xfrm>
            <a:off x="1603819" y="5610183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21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7" name="Elipse 76"/>
          <p:cNvSpPr/>
          <p:nvPr/>
        </p:nvSpPr>
        <p:spPr>
          <a:xfrm>
            <a:off x="941827" y="6351688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Elipse 77"/>
          <p:cNvSpPr/>
          <p:nvPr/>
        </p:nvSpPr>
        <p:spPr>
          <a:xfrm>
            <a:off x="2345983" y="6351688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CaixaDeTexto 78"/>
          <p:cNvSpPr txBox="1"/>
          <p:nvPr/>
        </p:nvSpPr>
        <p:spPr>
          <a:xfrm>
            <a:off x="889439" y="6315038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20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0" name="CaixaDeTexto 79"/>
          <p:cNvSpPr txBox="1"/>
          <p:nvPr/>
        </p:nvSpPr>
        <p:spPr>
          <a:xfrm>
            <a:off x="2293595" y="6315038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30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1" name="Elipse 80"/>
          <p:cNvSpPr/>
          <p:nvPr/>
        </p:nvSpPr>
        <p:spPr bwMode="gray">
          <a:xfrm>
            <a:off x="2869089" y="5010161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2" name="Conector reto 81"/>
          <p:cNvCxnSpPr>
            <a:stCxn id="75" idx="7"/>
            <a:endCxn id="81" idx="3"/>
          </p:cNvCxnSpPr>
          <p:nvPr/>
        </p:nvCxnSpPr>
        <p:spPr>
          <a:xfrm flipV="1">
            <a:off x="1963938" y="5315042"/>
            <a:ext cx="957460" cy="380845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3" name="Conector reto 82"/>
          <p:cNvCxnSpPr>
            <a:stCxn id="77" idx="7"/>
            <a:endCxn id="75" idx="3"/>
          </p:cNvCxnSpPr>
          <p:nvPr/>
        </p:nvCxnSpPr>
        <p:spPr>
          <a:xfrm rot="5400000" flipH="1" flipV="1">
            <a:off x="1251268" y="5943899"/>
            <a:ext cx="455538" cy="46465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4" name="Elipse 83"/>
          <p:cNvSpPr/>
          <p:nvPr/>
        </p:nvSpPr>
        <p:spPr>
          <a:xfrm>
            <a:off x="4156568" y="5666003"/>
            <a:ext cx="357190" cy="357190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5" name="Conector reto 84"/>
          <p:cNvCxnSpPr>
            <a:stCxn id="84" idx="1"/>
            <a:endCxn id="81" idx="5"/>
          </p:cNvCxnSpPr>
          <p:nvPr/>
        </p:nvCxnSpPr>
        <p:spPr>
          <a:xfrm flipH="1" flipV="1">
            <a:off x="3173970" y="5315042"/>
            <a:ext cx="1034907" cy="403270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6" name="CaixaDeTexto 85"/>
          <p:cNvSpPr txBox="1"/>
          <p:nvPr/>
        </p:nvSpPr>
        <p:spPr>
          <a:xfrm>
            <a:off x="2821115" y="4986291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50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87" name="CaixaDeTexto 86"/>
          <p:cNvSpPr txBox="1"/>
          <p:nvPr/>
        </p:nvSpPr>
        <p:spPr>
          <a:xfrm>
            <a:off x="4103948" y="5634053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85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cxnSp>
        <p:nvCxnSpPr>
          <p:cNvPr id="88" name="Conector reto 87"/>
          <p:cNvCxnSpPr>
            <a:endCxn id="75" idx="5"/>
          </p:cNvCxnSpPr>
          <p:nvPr/>
        </p:nvCxnSpPr>
        <p:spPr>
          <a:xfrm flipH="1" flipV="1">
            <a:off x="1963938" y="5948459"/>
            <a:ext cx="497137" cy="45553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9" name="Elipse 88"/>
          <p:cNvSpPr/>
          <p:nvPr/>
        </p:nvSpPr>
        <p:spPr>
          <a:xfrm>
            <a:off x="3462107" y="6340144"/>
            <a:ext cx="357190" cy="357190"/>
          </a:xfrm>
          <a:prstGeom prst="ellipse">
            <a:avLst/>
          </a:prstGeom>
          <a:solidFill>
            <a:srgbClr val="FF7979"/>
          </a:solidFill>
          <a:ln w="25400" cap="flat" cmpd="sng" algn="ctr">
            <a:solidFill>
              <a:srgbClr val="FF7979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0" name="Conector reto 89"/>
          <p:cNvCxnSpPr>
            <a:stCxn id="89" idx="7"/>
          </p:cNvCxnSpPr>
          <p:nvPr/>
        </p:nvCxnSpPr>
        <p:spPr>
          <a:xfrm rot="5400000" flipH="1" flipV="1">
            <a:off x="3771548" y="5932355"/>
            <a:ext cx="455538" cy="464658"/>
          </a:xfrm>
          <a:prstGeom prst="line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91" name="CaixaDeTexto 90"/>
          <p:cNvSpPr txBox="1"/>
          <p:nvPr/>
        </p:nvSpPr>
        <p:spPr>
          <a:xfrm>
            <a:off x="3409719" y="6303494"/>
            <a:ext cx="468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70</a:t>
            </a:r>
            <a:endParaRPr kumimoji="0" lang="pt-BR" sz="2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92" name="Conector em curva 70"/>
          <p:cNvCxnSpPr>
            <a:stCxn id="55" idx="1"/>
            <a:endCxn id="58" idx="0"/>
          </p:cNvCxnSpPr>
          <p:nvPr/>
        </p:nvCxnSpPr>
        <p:spPr>
          <a:xfrm rot="10800000" flipV="1">
            <a:off x="1123465" y="2947683"/>
            <a:ext cx="480354" cy="504800"/>
          </a:xfrm>
          <a:prstGeom prst="curvedConnector2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tailEnd type="triangle" w="lg" len="lg"/>
          </a:ln>
          <a:effectLst/>
        </p:spPr>
      </p:cxnSp>
      <p:graphicFrame>
        <p:nvGraphicFramePr>
          <p:cNvPr id="93" name="Tabela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67698"/>
              </p:ext>
            </p:extLst>
          </p:nvPr>
        </p:nvGraphicFramePr>
        <p:xfrm>
          <a:off x="4716016" y="1828760"/>
          <a:ext cx="4392488" cy="4211320"/>
        </p:xfrm>
        <a:graphic>
          <a:graphicData uri="http://schemas.openxmlformats.org/drawingml/2006/table">
            <a:tbl>
              <a:tblPr/>
              <a:tblGrid>
                <a:gridCol w="425079"/>
                <a:gridCol w="3967409"/>
              </a:tblGrid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Continua a busca a partir d</a:t>
                      </a:r>
                      <a:r>
                        <a:rPr lang="pt-BR" b="1" baseline="0" dirty="0" smtClean="0"/>
                        <a:t>o nó “21”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1</a:t>
                      </a:r>
                      <a:endParaRPr lang="pt-BR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Nó procurado é menor do que 21.</a:t>
                      </a:r>
                    </a:p>
                    <a:p>
                      <a:pPr algn="l"/>
                      <a:r>
                        <a:rPr lang="pt-BR" b="1" dirty="0" smtClean="0"/>
                        <a:t>Visita nó “20”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2</a:t>
                      </a:r>
                      <a:endParaRPr lang="pt-BR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Nó procurado é menor do que 20.</a:t>
                      </a:r>
                    </a:p>
                    <a:p>
                      <a:pPr algn="l"/>
                      <a:r>
                        <a:rPr lang="pt-BR" b="1" dirty="0" smtClean="0"/>
                        <a:t>Visita nó “15”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3</a:t>
                      </a:r>
                      <a:endParaRPr lang="pt-BR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lang="pt-BR" b="1" dirty="0" smtClean="0"/>
                        <a:t>Nó a ser removido foi encontrado. </a:t>
                      </a:r>
                    </a:p>
                    <a:p>
                      <a:pPr algn="l"/>
                      <a:r>
                        <a:rPr lang="pt-BR" b="1" dirty="0" smtClean="0"/>
                        <a:t>Libera o nó e volta para o nó “20”</a:t>
                      </a:r>
                      <a:endParaRPr lang="pt-BR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4</a:t>
                      </a:r>
                      <a:endParaRPr lang="pt-BR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Balanceamento no “20” está OK.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Volta para o nó “21”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b="1" dirty="0" smtClean="0"/>
                        <a:t>5</a:t>
                      </a:r>
                      <a:endParaRPr lang="pt-BR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Balanceamento no “21” está OK.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Volta para o nó “50”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7084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pt-BR" b="1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Balanceamento no “50” está OK.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Processo de remoção termina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94" name="Conector em curva 72"/>
          <p:cNvCxnSpPr>
            <a:stCxn id="58" idx="1"/>
            <a:endCxn id="73" idx="0"/>
          </p:cNvCxnSpPr>
          <p:nvPr/>
        </p:nvCxnSpPr>
        <p:spPr>
          <a:xfrm rot="10800000" flipV="1">
            <a:off x="413539" y="3652538"/>
            <a:ext cx="475901" cy="494626"/>
          </a:xfrm>
          <a:prstGeom prst="curvedConnector2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tailEnd type="triangle" w="lg" len="lg"/>
          </a:ln>
          <a:effectLst/>
        </p:spPr>
      </p:cxnSp>
      <p:cxnSp>
        <p:nvCxnSpPr>
          <p:cNvPr id="95" name="Conector em curva 73"/>
          <p:cNvCxnSpPr>
            <a:stCxn id="73" idx="3"/>
            <a:endCxn id="58" idx="2"/>
          </p:cNvCxnSpPr>
          <p:nvPr/>
        </p:nvCxnSpPr>
        <p:spPr>
          <a:xfrm flipV="1">
            <a:off x="647564" y="3852593"/>
            <a:ext cx="475901" cy="494626"/>
          </a:xfrm>
          <a:prstGeom prst="curvedConnector2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tailEnd type="triangle" w="lg" len="lg"/>
          </a:ln>
          <a:effectLst/>
        </p:spPr>
      </p:cxnSp>
      <p:cxnSp>
        <p:nvCxnSpPr>
          <p:cNvPr id="96" name="Conector em curva 74"/>
          <p:cNvCxnSpPr>
            <a:stCxn id="58" idx="3"/>
            <a:endCxn id="55" idx="2"/>
          </p:cNvCxnSpPr>
          <p:nvPr/>
        </p:nvCxnSpPr>
        <p:spPr>
          <a:xfrm flipV="1">
            <a:off x="1357491" y="3147738"/>
            <a:ext cx="480354" cy="504800"/>
          </a:xfrm>
          <a:prstGeom prst="curvedConnector2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tailEnd type="triangle" w="lg" len="lg"/>
          </a:ln>
          <a:effectLst/>
        </p:spPr>
      </p:cxnSp>
      <p:cxnSp>
        <p:nvCxnSpPr>
          <p:cNvPr id="97" name="Conector em curva 75"/>
          <p:cNvCxnSpPr>
            <a:endCxn id="60" idx="4"/>
          </p:cNvCxnSpPr>
          <p:nvPr/>
        </p:nvCxnSpPr>
        <p:spPr>
          <a:xfrm flipV="1">
            <a:off x="2071872" y="2504796"/>
            <a:ext cx="975812" cy="569563"/>
          </a:xfrm>
          <a:prstGeom prst="curvedConnector2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tailEnd type="triangle" w="lg" len="lg"/>
          </a:ln>
          <a:effectLst/>
        </p:spPr>
      </p:cxnSp>
      <p:sp>
        <p:nvSpPr>
          <p:cNvPr id="98" name="CaixaDeTexto 97"/>
          <p:cNvSpPr txBox="1"/>
          <p:nvPr/>
        </p:nvSpPr>
        <p:spPr>
          <a:xfrm>
            <a:off x="834994" y="4202676"/>
            <a:ext cx="4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9" name="CaixaDeTexto 98"/>
          <p:cNvSpPr txBox="1"/>
          <p:nvPr/>
        </p:nvSpPr>
        <p:spPr>
          <a:xfrm>
            <a:off x="971600" y="2762516"/>
            <a:ext cx="4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00" name="CaixaDeTexto 99"/>
          <p:cNvSpPr txBox="1"/>
          <p:nvPr/>
        </p:nvSpPr>
        <p:spPr>
          <a:xfrm>
            <a:off x="323528" y="3347872"/>
            <a:ext cx="4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1547664" y="3482596"/>
            <a:ext cx="4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4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2" name="CaixaDeTexto 101"/>
          <p:cNvSpPr txBox="1"/>
          <p:nvPr/>
        </p:nvSpPr>
        <p:spPr>
          <a:xfrm>
            <a:off x="2483768" y="2906532"/>
            <a:ext cx="49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>
                <a:latin typeface="Arial" pitchFamily="34" charset="0"/>
                <a:cs typeface="Arial" pitchFamily="34" charset="0"/>
              </a:rPr>
              <a:t>5</a:t>
            </a:r>
            <a:endParaRPr lang="pt-BR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Vídeo Aulas</a:t>
            </a:r>
          </a:p>
          <a:p>
            <a:pPr lvl="1"/>
            <a:r>
              <a:rPr lang="pt-BR" dirty="0"/>
              <a:t>Aula 105: Árvore Rubro Negra – Definição: </a:t>
            </a:r>
            <a:endParaRPr lang="pt-BR" dirty="0" smtClean="0">
              <a:hlinkClick r:id="rId2"/>
            </a:endParaRPr>
          </a:p>
          <a:p>
            <a:pPr lvl="1"/>
            <a:r>
              <a:rPr lang="pt-BR" dirty="0" smtClean="0">
                <a:hlinkClick r:id="rId2"/>
              </a:rPr>
              <a:t>youtu.be/</a:t>
            </a:r>
            <a:r>
              <a:rPr lang="pt-BR" dirty="0" err="1" smtClean="0">
                <a:hlinkClick r:id="rId2"/>
              </a:rPr>
              <a:t>DaWNuijRRFY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106: Árvore Rubro Negra Caída para a Esquerda (LLRB): </a:t>
            </a:r>
            <a:endParaRPr lang="pt-BR" dirty="0" smtClean="0">
              <a:hlinkClick r:id="rId3"/>
            </a:endParaRPr>
          </a:p>
          <a:p>
            <a:pPr lvl="1"/>
            <a:r>
              <a:rPr lang="pt-BR" dirty="0" smtClean="0">
                <a:hlinkClick r:id="rId3"/>
              </a:rPr>
              <a:t>youtu.be/TYBTOay_i3g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107: Implementando uma Árvore Rubro Negra: </a:t>
            </a:r>
            <a:endParaRPr lang="pt-BR" dirty="0" smtClean="0">
              <a:hlinkClick r:id="rId4"/>
            </a:endParaRPr>
          </a:p>
          <a:p>
            <a:pPr lvl="1"/>
            <a:r>
              <a:rPr lang="pt-BR" dirty="0" smtClean="0">
                <a:hlinkClick r:id="rId4"/>
              </a:rPr>
              <a:t>youtu.be</a:t>
            </a:r>
            <a:r>
              <a:rPr lang="pt-BR" dirty="0">
                <a:hlinkClick r:id="rId4"/>
              </a:rPr>
              <a:t>/_</a:t>
            </a:r>
            <a:r>
              <a:rPr lang="pt-BR" dirty="0" smtClean="0">
                <a:hlinkClick r:id="rId4"/>
              </a:rPr>
              <a:t>lTz-ePzWjk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108: Rotação da Árvore Rubro Negra LLRB: </a:t>
            </a:r>
            <a:endParaRPr lang="pt-BR" dirty="0" smtClean="0">
              <a:hlinkClick r:id="rId5"/>
            </a:endParaRPr>
          </a:p>
          <a:p>
            <a:pPr lvl="1"/>
            <a:r>
              <a:rPr lang="pt-BR" dirty="0" smtClean="0">
                <a:hlinkClick r:id="rId5"/>
              </a:rPr>
              <a:t>youtu.be/Pa8PI6o09Ic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109: Movendo os nós vermelhos: </a:t>
            </a:r>
            <a:endParaRPr lang="pt-BR" dirty="0" smtClean="0">
              <a:hlinkClick r:id="rId6"/>
            </a:endParaRPr>
          </a:p>
          <a:p>
            <a:pPr lvl="1"/>
            <a:r>
              <a:rPr lang="pt-BR" dirty="0" smtClean="0">
                <a:hlinkClick r:id="rId6"/>
              </a:rPr>
              <a:t>youtu.be/lo6Zk7zXOww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110: Inserção na Árvore Rubro-Negra – LLRB: </a:t>
            </a:r>
            <a:endParaRPr lang="pt-BR" dirty="0" smtClean="0">
              <a:hlinkClick r:id="rId7"/>
            </a:endParaRPr>
          </a:p>
          <a:p>
            <a:pPr lvl="1"/>
            <a:r>
              <a:rPr lang="pt-BR" dirty="0" smtClean="0">
                <a:hlinkClick r:id="rId7"/>
              </a:rPr>
              <a:t>youtu.be/L4gWuqpvk4E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111: Remoção na Árvore Rubro-Negra – LLRB: </a:t>
            </a:r>
            <a:endParaRPr lang="pt-BR" dirty="0" smtClean="0">
              <a:hlinkClick r:id="rId8"/>
            </a:endParaRPr>
          </a:p>
          <a:p>
            <a:pPr lvl="1"/>
            <a:r>
              <a:rPr lang="pt-BR" dirty="0" smtClean="0">
                <a:hlinkClick r:id="rId8"/>
              </a:rPr>
              <a:t>youtu.be/p5aukRcjdqc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277962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Balanceamento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É feito por meio de rotações e ajuste de cores a cada inserção ou remoção</a:t>
            </a:r>
          </a:p>
          <a:p>
            <a:pPr lvl="1"/>
            <a:r>
              <a:rPr lang="pt-BR" dirty="0" smtClean="0"/>
              <a:t>Mantém o equilíbrio da árvore </a:t>
            </a:r>
          </a:p>
          <a:p>
            <a:pPr lvl="1"/>
            <a:r>
              <a:rPr lang="pt-BR" dirty="0" smtClean="0"/>
              <a:t>Corrigem possíveis violações de suas propriedades</a:t>
            </a:r>
          </a:p>
          <a:p>
            <a:pPr lvl="1"/>
            <a:r>
              <a:rPr lang="pt-BR" dirty="0" smtClean="0"/>
              <a:t>Custo máximo de qualquer algoritmo é </a:t>
            </a:r>
            <a:r>
              <a:rPr lang="pt-BR" b="1" i="1" dirty="0" smtClean="0"/>
              <a:t>O(log N)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AVL </a:t>
            </a:r>
            <a:r>
              <a:rPr lang="pt-BR" dirty="0" err="1" smtClean="0"/>
              <a:t>vs</a:t>
            </a:r>
            <a:r>
              <a:rPr lang="pt-BR" dirty="0" smtClean="0"/>
              <a:t> Rubro-Negra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Na teoria, possuem a mesma complexidade computacional </a:t>
            </a:r>
          </a:p>
          <a:p>
            <a:pPr lvl="1"/>
            <a:r>
              <a:rPr lang="pt-BR" dirty="0" smtClean="0"/>
              <a:t>Inserção, remoção e busca: </a:t>
            </a:r>
            <a:r>
              <a:rPr lang="pt-BR" b="1" i="1" dirty="0" smtClean="0"/>
              <a:t>O(</a:t>
            </a:r>
            <a:r>
              <a:rPr lang="pt-BR" b="1" i="1" dirty="0" err="1" smtClean="0"/>
              <a:t>log</a:t>
            </a:r>
            <a:r>
              <a:rPr lang="pt-BR" b="1" i="1" dirty="0" smtClean="0"/>
              <a:t> N)</a:t>
            </a:r>
          </a:p>
          <a:p>
            <a:r>
              <a:rPr lang="pt-BR" dirty="0" smtClean="0"/>
              <a:t>Na prática, a árvore AVL é mais rápida na operação de busca, e mais lenta nas operações de inserção e remoção</a:t>
            </a:r>
          </a:p>
          <a:p>
            <a:pPr lvl="1"/>
            <a:r>
              <a:rPr lang="pt-BR" dirty="0" smtClean="0"/>
              <a:t>A árvore AVL é mais balanceada do que a árvore Rubro-Negra, o que acelera a operação de busca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AVL </a:t>
            </a:r>
            <a:r>
              <a:rPr lang="pt-BR" dirty="0" err="1" smtClean="0"/>
              <a:t>vs</a:t>
            </a:r>
            <a:r>
              <a:rPr lang="pt-BR" dirty="0" smtClean="0"/>
              <a:t> Rubro-Negra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AVL: balanceamento mais rígido </a:t>
            </a:r>
          </a:p>
          <a:p>
            <a:pPr lvl="1"/>
            <a:r>
              <a:rPr lang="pt-BR" dirty="0" smtClean="0"/>
              <a:t>Maior custo na operação de inserção e remoção</a:t>
            </a:r>
          </a:p>
          <a:p>
            <a:pPr lvl="2"/>
            <a:r>
              <a:rPr lang="pt-BR" dirty="0" smtClean="0"/>
              <a:t>No pior caso, uma operação de remoção pode exigir </a:t>
            </a:r>
            <a:r>
              <a:rPr lang="pt-BR" b="1" i="1" dirty="0" smtClean="0"/>
              <a:t>O(</a:t>
            </a:r>
            <a:r>
              <a:rPr lang="pt-BR" b="1" i="1" dirty="0" err="1" smtClean="0"/>
              <a:t>log</a:t>
            </a:r>
            <a:r>
              <a:rPr lang="pt-BR" b="1" i="1" dirty="0" smtClean="0"/>
              <a:t> N)</a:t>
            </a:r>
            <a:r>
              <a:rPr lang="pt-BR" dirty="0" smtClean="0"/>
              <a:t> rotações na árvore AVL, mas apenas 3 rotações na árvore Rubro-Negra.</a:t>
            </a:r>
          </a:p>
          <a:p>
            <a:r>
              <a:rPr lang="pt-BR" dirty="0" smtClean="0"/>
              <a:t>Qual usar?</a:t>
            </a:r>
          </a:p>
          <a:p>
            <a:pPr lvl="1"/>
            <a:r>
              <a:rPr lang="pt-BR" dirty="0" smtClean="0"/>
              <a:t>Operação de busca é a mais usada?</a:t>
            </a:r>
          </a:p>
          <a:p>
            <a:pPr lvl="2"/>
            <a:r>
              <a:rPr lang="pt-BR" dirty="0" smtClean="0"/>
              <a:t>Melhor usar uma árvore AVL</a:t>
            </a:r>
          </a:p>
          <a:p>
            <a:pPr lvl="1"/>
            <a:r>
              <a:rPr lang="pt-BR" dirty="0" smtClean="0"/>
              <a:t>Inserção ou remoção são mais usadas?</a:t>
            </a:r>
          </a:p>
          <a:p>
            <a:pPr lvl="2"/>
            <a:r>
              <a:rPr lang="pt-BR" dirty="0" smtClean="0"/>
              <a:t>Melhor usar uma árvore Rubro-Negra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AVL </a:t>
            </a:r>
            <a:r>
              <a:rPr lang="pt-BR" dirty="0" err="1" smtClean="0"/>
              <a:t>vs</a:t>
            </a:r>
            <a:r>
              <a:rPr lang="pt-BR" dirty="0" smtClean="0"/>
              <a:t> Rubro-Negra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Árvores Rubro-Negra são de uso mais geral do que as árvores AVL</a:t>
            </a:r>
          </a:p>
          <a:p>
            <a:pPr lvl="1"/>
            <a:r>
              <a:rPr lang="pt-BR" dirty="0" smtClean="0"/>
              <a:t>Ela é utilizada em diversas aplicações e bibliotecas de linguagens de programação </a:t>
            </a:r>
          </a:p>
          <a:p>
            <a:pPr lvl="1"/>
            <a:r>
              <a:rPr lang="pt-BR" dirty="0" smtClean="0"/>
              <a:t>Exemplos</a:t>
            </a:r>
          </a:p>
          <a:p>
            <a:pPr lvl="2"/>
            <a:r>
              <a:rPr lang="pt-BR" b="1" dirty="0" smtClean="0"/>
              <a:t>Java</a:t>
            </a:r>
            <a:r>
              <a:rPr lang="pt-BR" dirty="0" smtClean="0"/>
              <a:t>: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util.TreeMap</a:t>
            </a:r>
            <a:r>
              <a:rPr lang="pt-BR" dirty="0" smtClean="0"/>
              <a:t> , </a:t>
            </a:r>
            <a:r>
              <a:rPr lang="pt-BR" dirty="0" err="1" smtClean="0"/>
              <a:t>java</a:t>
            </a:r>
            <a:r>
              <a:rPr lang="pt-BR" dirty="0" smtClean="0"/>
              <a:t>.</a:t>
            </a:r>
            <a:r>
              <a:rPr lang="pt-BR" dirty="0" err="1" smtClean="0"/>
              <a:t>util.TreeSet</a:t>
            </a:r>
            <a:endParaRPr lang="pt-BR" dirty="0" smtClean="0"/>
          </a:p>
          <a:p>
            <a:pPr lvl="2"/>
            <a:r>
              <a:rPr lang="pt-BR" b="1" dirty="0" smtClean="0"/>
              <a:t>C++ STL</a:t>
            </a:r>
            <a:r>
              <a:rPr lang="pt-BR" dirty="0" smtClean="0"/>
              <a:t>: </a:t>
            </a:r>
            <a:r>
              <a:rPr lang="pt-BR" dirty="0" err="1" smtClean="0"/>
              <a:t>map</a:t>
            </a:r>
            <a:r>
              <a:rPr lang="pt-BR" dirty="0" smtClean="0"/>
              <a:t>, </a:t>
            </a:r>
            <a:r>
              <a:rPr lang="pt-BR" dirty="0" err="1" smtClean="0"/>
              <a:t>multimap</a:t>
            </a:r>
            <a:r>
              <a:rPr lang="pt-BR" dirty="0" smtClean="0"/>
              <a:t>, </a:t>
            </a:r>
            <a:r>
              <a:rPr lang="pt-BR" dirty="0" err="1" smtClean="0"/>
              <a:t>multiset</a:t>
            </a:r>
            <a:endParaRPr lang="pt-BR" dirty="0" smtClean="0"/>
          </a:p>
          <a:p>
            <a:pPr lvl="2"/>
            <a:r>
              <a:rPr lang="pt-BR" b="1" dirty="0" smtClean="0"/>
              <a:t>Linux </a:t>
            </a:r>
            <a:r>
              <a:rPr lang="pt-BR" b="1" dirty="0" err="1" smtClean="0"/>
              <a:t>kernel</a:t>
            </a:r>
            <a:r>
              <a:rPr lang="pt-BR" dirty="0" smtClean="0"/>
              <a:t>: </a:t>
            </a:r>
            <a:r>
              <a:rPr lang="pt-BR" dirty="0" err="1" smtClean="0"/>
              <a:t>completely</a:t>
            </a:r>
            <a:r>
              <a:rPr lang="pt-BR" dirty="0" smtClean="0"/>
              <a:t> </a:t>
            </a:r>
            <a:r>
              <a:rPr lang="pt-BR" dirty="0" err="1" smtClean="0"/>
              <a:t>fair</a:t>
            </a:r>
            <a:r>
              <a:rPr lang="pt-BR" dirty="0" smtClean="0"/>
              <a:t> </a:t>
            </a:r>
            <a:r>
              <a:rPr lang="pt-BR" dirty="0" err="1" smtClean="0"/>
              <a:t>scheduler</a:t>
            </a:r>
            <a:r>
              <a:rPr lang="pt-BR" dirty="0" smtClean="0"/>
              <a:t>, </a:t>
            </a:r>
            <a:r>
              <a:rPr lang="pt-BR" dirty="0" err="1" smtClean="0"/>
              <a:t>linux</a:t>
            </a:r>
            <a:r>
              <a:rPr lang="pt-BR" dirty="0" smtClean="0"/>
              <a:t>/</a:t>
            </a:r>
            <a:r>
              <a:rPr lang="pt-BR" dirty="0" err="1" smtClean="0"/>
              <a:t>rbtree</a:t>
            </a:r>
            <a:r>
              <a:rPr lang="pt-BR" dirty="0" smtClean="0"/>
              <a:t>.h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2064</TotalTime>
  <Words>2249</Words>
  <Application>Microsoft Office PowerPoint</Application>
  <PresentationFormat>Apresentação na tela (4:3)</PresentationFormat>
  <Paragraphs>547</Paragraphs>
  <Slides>52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3" baseType="lpstr">
      <vt:lpstr>Mediano</vt:lpstr>
      <vt:lpstr>Árvore Rubro-negra</vt:lpstr>
      <vt:lpstr>Árvore rubro-negra</vt:lpstr>
      <vt:lpstr>Árvore rubro-negra</vt:lpstr>
      <vt:lpstr>Árvore rubro-negra</vt:lpstr>
      <vt:lpstr>Árvore rubro-negra</vt:lpstr>
      <vt:lpstr>Balanceamento</vt:lpstr>
      <vt:lpstr>AVL vs Rubro-Negra</vt:lpstr>
      <vt:lpstr>AVL vs Rubro-Negra</vt:lpstr>
      <vt:lpstr>AVL vs Rubro-Negra</vt:lpstr>
      <vt:lpstr>Árvore Rubro-Negra caída para a Esquerda</vt:lpstr>
      <vt:lpstr>Árvore Rubro-Negra caída para a Esquerda</vt:lpstr>
      <vt:lpstr>Árvore Rubro-Negra caída para a Esquerda</vt:lpstr>
      <vt:lpstr>Árvore Rubro-Negra caída para a Esquerda</vt:lpstr>
      <vt:lpstr>Árvore Rubro-Negra caída para a Esquerda</vt:lpstr>
      <vt:lpstr>TAD Árvore Rubro Negra</vt:lpstr>
      <vt:lpstr>Troca das cores dos nós</vt:lpstr>
      <vt:lpstr>Troca das cores dos nós</vt:lpstr>
      <vt:lpstr>TAD Árvore Rubro Negra</vt:lpstr>
      <vt:lpstr>Rotações</vt:lpstr>
      <vt:lpstr>Rotações</vt:lpstr>
      <vt:lpstr>Rotações</vt:lpstr>
      <vt:lpstr>Rotações</vt:lpstr>
      <vt:lpstr>Rotações</vt:lpstr>
      <vt:lpstr>Rotações</vt:lpstr>
      <vt:lpstr>Árvore rubro-negra: Inserção</vt:lpstr>
      <vt:lpstr>Árvore rubro-negra: Inserção</vt:lpstr>
      <vt:lpstr>TAD Árvore Rubro Negra</vt:lpstr>
      <vt:lpstr>TAD Árvore Rubro Negra</vt:lpstr>
      <vt:lpstr>TAD Árvore Rubro Negra</vt:lpstr>
      <vt:lpstr>Árvore rubro-negra: Inserção</vt:lpstr>
      <vt:lpstr>Árvore rubro-negra: Inserção</vt:lpstr>
      <vt:lpstr>Árvore rubro-negra: Inserção</vt:lpstr>
      <vt:lpstr>Árvore rubro-negra: Inserção</vt:lpstr>
      <vt:lpstr>Árvore rubro-negra: Inserção</vt:lpstr>
      <vt:lpstr>Árvore rubro-negra: Inserção</vt:lpstr>
      <vt:lpstr>Árvore rubro-negra: Remoção</vt:lpstr>
      <vt:lpstr>Árvore rubro-negra: Remoção</vt:lpstr>
      <vt:lpstr>Árvore rubro-negra: Remoção</vt:lpstr>
      <vt:lpstr>TAD Árvore Rubro Negra</vt:lpstr>
      <vt:lpstr>TAD Árvore Rubro Negra</vt:lpstr>
      <vt:lpstr>Função move2EsqRED</vt:lpstr>
      <vt:lpstr>Função move2EsqRED</vt:lpstr>
      <vt:lpstr>Função move2DirRED</vt:lpstr>
      <vt:lpstr>Função move2DirRED</vt:lpstr>
      <vt:lpstr>Função balancear</vt:lpstr>
      <vt:lpstr>Função balancear</vt:lpstr>
      <vt:lpstr>Função balancear</vt:lpstr>
      <vt:lpstr>Função balancear</vt:lpstr>
      <vt:lpstr>Funções procuraMenor e removerMenor</vt:lpstr>
      <vt:lpstr>Árvore rubro-negra: Remoção</vt:lpstr>
      <vt:lpstr>Árvore rubro-negra: Remoção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User</cp:lastModifiedBy>
  <cp:revision>136</cp:revision>
  <dcterms:created xsi:type="dcterms:W3CDTF">2013-02-10T18:49:59Z</dcterms:created>
  <dcterms:modified xsi:type="dcterms:W3CDTF">2019-06-25T01:47:09Z</dcterms:modified>
</cp:coreProperties>
</file>